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rebuchet MS Italics" panose="020B0604020202020204" charset="0"/>
      <p:regular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Trebuchet MS Bold" panose="020B070302020202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5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93371" y="3096774"/>
            <a:ext cx="11301259" cy="4082580"/>
          </a:xfrm>
          <a:custGeom>
            <a:avLst/>
            <a:gdLst/>
            <a:ahLst/>
            <a:cxnLst/>
            <a:rect l="l" t="t" r="r" b="b"/>
            <a:pathLst>
              <a:path w="11301259" h="4082580">
                <a:moveTo>
                  <a:pt x="0" y="0"/>
                </a:moveTo>
                <a:lnTo>
                  <a:pt x="11301258" y="0"/>
                </a:lnTo>
                <a:lnTo>
                  <a:pt x="11301258" y="4082580"/>
                </a:lnTo>
                <a:lnTo>
                  <a:pt x="0" y="4082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0" y="1608582"/>
            <a:ext cx="1645920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 at Miramar College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335" y="8696325"/>
            <a:ext cx="16276320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i="1" dirty="0">
                <a:solidFill>
                  <a:srgbClr val="20557B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Presented by: Judy Patacsil &amp; Support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19" y="-406327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91540" y="2832899"/>
            <a:ext cx="16482060" cy="69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4996" lvl="1" indent="-442498" algn="l">
              <a:lnSpc>
                <a:spcPts val="6763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the formation of a task force to review the application process to establish an </a:t>
            </a:r>
            <a:r>
              <a:rPr lang="en-US" sz="4099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Umoja</a:t>
            </a:r>
            <a:r>
              <a:rPr lang="en-US" sz="4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Program. </a:t>
            </a:r>
          </a:p>
          <a:p>
            <a:pPr marL="884996" lvl="1" indent="-442498" algn="l">
              <a:lnSpc>
                <a:spcPts val="6763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recommend that the task force begin meetings to include </a:t>
            </a:r>
            <a:r>
              <a:rPr lang="en-US" sz="4099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Administration, Faculty, (Classified Professionals &amp; Students, if available &amp; they choose to be involved) </a:t>
            </a:r>
            <a:r>
              <a:rPr lang="en-US" sz="4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discuss guidelines provided by the Umoja Community Education Foundation </a:t>
            </a:r>
          </a:p>
          <a:p>
            <a:pPr marL="884996" lvl="1" indent="-442498" algn="l">
              <a:lnSpc>
                <a:spcPts val="6763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Pass a motion of support to bring </a:t>
            </a:r>
            <a:r>
              <a:rPr lang="en-US" sz="4099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Umoja</a:t>
            </a:r>
            <a:r>
              <a:rPr lang="en-US" sz="4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San Diego Miramar College.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427864"/>
            <a:ext cx="16459200" cy="76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800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Action </a:t>
            </a:r>
            <a:r>
              <a:rPr lang="en-US" sz="4800" dirty="0" smtClean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Requested College Council </a:t>
            </a:r>
            <a:endParaRPr lang="en-US" sz="4800" dirty="0">
              <a:solidFill>
                <a:srgbClr val="104C7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97280" y="1488186"/>
            <a:ext cx="16276320" cy="777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8"/>
              </a:lnSpc>
            </a:pPr>
            <a:endParaRPr/>
          </a:p>
          <a:p>
            <a:pPr marL="705802" lvl="1" indent="-352901" algn="l">
              <a:lnSpc>
                <a:spcPts val="5148"/>
              </a:lnSpc>
              <a:buAutoNum type="romanLcPeriod"/>
            </a:pPr>
            <a:r>
              <a:rPr lang="en-US" sz="3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Umoja, (a Kiswahili word meaning unity) is a community and critical resource dedicated to enhancing the cultural and educational experiences of African American and other students. </a:t>
            </a:r>
          </a:p>
          <a:p>
            <a:pPr marL="705802" lvl="1" indent="-352901" algn="l">
              <a:lnSpc>
                <a:spcPts val="5148"/>
              </a:lnSpc>
              <a:buAutoNum type="romanLcPeriod"/>
            </a:pPr>
            <a:r>
              <a:rPr lang="en-US" sz="3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 believe that when the voices and histories of students are deliberately and intentionally recognized, the opportunity for self-efficacy emerges and a foundation is formed for academic success. Umoja actively serves and promotes student success for all students through a curriculum and pedagogy responsive to the legacy of the African and African American Diasporas</a:t>
            </a:r>
          </a:p>
          <a:p>
            <a:pPr algn="l">
              <a:lnSpc>
                <a:spcPts val="5148"/>
              </a:lnSpc>
            </a:pPr>
            <a:endParaRPr lang="en-US" sz="39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5148"/>
              </a:lnSpc>
            </a:pPr>
            <a:r>
              <a:rPr lang="en-US" sz="39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Umoja Community Education Foundation Website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5840" y="1019175"/>
            <a:ext cx="164592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Umoja’s Mission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1122807"/>
            <a:ext cx="164592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Umoja’s Curriculum: Transformative, Emancipatory, and Responsive to the African American Legacy</a:t>
            </a:r>
          </a:p>
        </p:txBody>
      </p:sp>
      <p:sp>
        <p:nvSpPr>
          <p:cNvPr id="5" name="Freeform 5"/>
          <p:cNvSpPr/>
          <p:nvPr/>
        </p:nvSpPr>
        <p:spPr>
          <a:xfrm>
            <a:off x="1262768" y="3293724"/>
            <a:ext cx="15405430" cy="6312018"/>
          </a:xfrm>
          <a:custGeom>
            <a:avLst/>
            <a:gdLst/>
            <a:ahLst/>
            <a:cxnLst/>
            <a:rect l="l" t="t" r="r" b="b"/>
            <a:pathLst>
              <a:path w="15405430" h="6312018">
                <a:moveTo>
                  <a:pt x="0" y="0"/>
                </a:moveTo>
                <a:lnTo>
                  <a:pt x="15405429" y="0"/>
                </a:lnTo>
                <a:lnTo>
                  <a:pt x="15405429" y="6312018"/>
                </a:lnTo>
                <a:lnTo>
                  <a:pt x="0" y="6312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5840" y="3551567"/>
            <a:ext cx="1627632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74 Programs throughout CA and WA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8,439 Students enrolled in Fall 2023 (CCCO Data Mart)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 Umoja programs in San Diego </a:t>
            </a:r>
            <a:r>
              <a:rPr lang="en-US" sz="3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County </a:t>
            </a:r>
            <a:endParaRPr lang="en-US" sz="3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42942" y="1262058"/>
            <a:ext cx="14202116" cy="78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 Statistics &amp; Program Components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28095" y="6756199"/>
            <a:ext cx="2023496" cy="1427981"/>
            <a:chOff x="0" y="0"/>
            <a:chExt cx="2697994" cy="1903975"/>
          </a:xfrm>
        </p:grpSpPr>
        <p:sp>
          <p:nvSpPr>
            <p:cNvPr id="7" name="Freeform 7"/>
            <p:cNvSpPr/>
            <p:nvPr/>
          </p:nvSpPr>
          <p:spPr>
            <a:xfrm>
              <a:off x="544116" y="0"/>
              <a:ext cx="1609761" cy="949759"/>
            </a:xfrm>
            <a:custGeom>
              <a:avLst/>
              <a:gdLst/>
              <a:ahLst/>
              <a:cxnLst/>
              <a:rect l="l" t="t" r="r" b="b"/>
              <a:pathLst>
                <a:path w="1609761" h="949759">
                  <a:moveTo>
                    <a:pt x="0" y="0"/>
                  </a:moveTo>
                  <a:lnTo>
                    <a:pt x="1609762" y="0"/>
                  </a:lnTo>
                  <a:lnTo>
                    <a:pt x="1609762" y="949759"/>
                  </a:lnTo>
                  <a:lnTo>
                    <a:pt x="0" y="949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86505"/>
              <a:ext cx="2697994" cy="81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COORDINATION &amp; CORE TEAM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26958" y="6649624"/>
            <a:ext cx="2023496" cy="1641132"/>
            <a:chOff x="0" y="0"/>
            <a:chExt cx="2697994" cy="2188176"/>
          </a:xfrm>
        </p:grpSpPr>
        <p:sp>
          <p:nvSpPr>
            <p:cNvPr id="10" name="Freeform 10"/>
            <p:cNvSpPr/>
            <p:nvPr/>
          </p:nvSpPr>
          <p:spPr>
            <a:xfrm>
              <a:off x="749655" y="0"/>
              <a:ext cx="1198683" cy="1198683"/>
            </a:xfrm>
            <a:custGeom>
              <a:avLst/>
              <a:gdLst/>
              <a:ahLst/>
              <a:cxnLst/>
              <a:rect l="l" t="t" r="r" b="b"/>
              <a:pathLst>
                <a:path w="1198683" h="1198683">
                  <a:moveTo>
                    <a:pt x="0" y="0"/>
                  </a:moveTo>
                  <a:lnTo>
                    <a:pt x="1198684" y="0"/>
                  </a:lnTo>
                  <a:lnTo>
                    <a:pt x="1198684" y="1198683"/>
                  </a:lnTo>
                  <a:lnTo>
                    <a:pt x="0" y="1198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70705"/>
              <a:ext cx="2697994" cy="81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VILLAGE</a:t>
              </a:r>
            </a:p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SPACE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25821" y="6403050"/>
            <a:ext cx="2437494" cy="2112863"/>
            <a:chOff x="0" y="0"/>
            <a:chExt cx="3249992" cy="2817151"/>
          </a:xfrm>
        </p:grpSpPr>
        <p:sp>
          <p:nvSpPr>
            <p:cNvPr id="13" name="Freeform 13"/>
            <p:cNvSpPr/>
            <p:nvPr/>
          </p:nvSpPr>
          <p:spPr>
            <a:xfrm>
              <a:off x="858624" y="0"/>
              <a:ext cx="1532745" cy="1532745"/>
            </a:xfrm>
            <a:custGeom>
              <a:avLst/>
              <a:gdLst/>
              <a:ahLst/>
              <a:cxnLst/>
              <a:rect l="l" t="t" r="r" b="b"/>
              <a:pathLst>
                <a:path w="1532745" h="1532745">
                  <a:moveTo>
                    <a:pt x="0" y="0"/>
                  </a:moveTo>
                  <a:lnTo>
                    <a:pt x="1532744" y="0"/>
                  </a:lnTo>
                  <a:lnTo>
                    <a:pt x="1532744" y="1532745"/>
                  </a:lnTo>
                  <a:lnTo>
                    <a:pt x="0" y="1532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637340"/>
              <a:ext cx="3249992" cy="117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 dirty="0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ACADEMIC/UMOJA DEDICATED COURSES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38683" y="6548726"/>
            <a:ext cx="2023496" cy="1842928"/>
            <a:chOff x="0" y="0"/>
            <a:chExt cx="2697994" cy="2457237"/>
          </a:xfrm>
        </p:grpSpPr>
        <p:sp>
          <p:nvSpPr>
            <p:cNvPr id="16" name="Freeform 16"/>
            <p:cNvSpPr/>
            <p:nvPr/>
          </p:nvSpPr>
          <p:spPr>
            <a:xfrm>
              <a:off x="311670" y="0"/>
              <a:ext cx="2091801" cy="1453802"/>
            </a:xfrm>
            <a:custGeom>
              <a:avLst/>
              <a:gdLst/>
              <a:ahLst/>
              <a:cxnLst/>
              <a:rect l="l" t="t" r="r" b="b"/>
              <a:pathLst>
                <a:path w="2091801" h="1453802">
                  <a:moveTo>
                    <a:pt x="0" y="0"/>
                  </a:moveTo>
                  <a:lnTo>
                    <a:pt x="2091801" y="0"/>
                  </a:lnTo>
                  <a:lnTo>
                    <a:pt x="2091801" y="1453802"/>
                  </a:lnTo>
                  <a:lnTo>
                    <a:pt x="0" y="1453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639767"/>
              <a:ext cx="2697994" cy="81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REPORTING AND DATA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37546" y="6428581"/>
            <a:ext cx="2023496" cy="2083216"/>
            <a:chOff x="0" y="0"/>
            <a:chExt cx="2697994" cy="2777622"/>
          </a:xfrm>
        </p:grpSpPr>
        <p:sp>
          <p:nvSpPr>
            <p:cNvPr id="19" name="Freeform 19"/>
            <p:cNvSpPr/>
            <p:nvPr/>
          </p:nvSpPr>
          <p:spPr>
            <a:xfrm>
              <a:off x="652520" y="0"/>
              <a:ext cx="1392955" cy="1392955"/>
            </a:xfrm>
            <a:custGeom>
              <a:avLst/>
              <a:gdLst/>
              <a:ahLst/>
              <a:cxnLst/>
              <a:rect l="l" t="t" r="r" b="b"/>
              <a:pathLst>
                <a:path w="1392955" h="1392955">
                  <a:moveTo>
                    <a:pt x="0" y="0"/>
                  </a:moveTo>
                  <a:lnTo>
                    <a:pt x="1392955" y="0"/>
                  </a:lnTo>
                  <a:lnTo>
                    <a:pt x="1392955" y="1392955"/>
                  </a:lnTo>
                  <a:lnTo>
                    <a:pt x="0" y="1392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569257"/>
              <a:ext cx="2697994" cy="120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STUDENT FOCUSED PROGRAMMING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836409" y="6255823"/>
            <a:ext cx="2023496" cy="2428733"/>
            <a:chOff x="0" y="0"/>
            <a:chExt cx="2697994" cy="3238310"/>
          </a:xfrm>
        </p:grpSpPr>
        <p:sp>
          <p:nvSpPr>
            <p:cNvPr id="22" name="Freeform 22"/>
            <p:cNvSpPr/>
            <p:nvPr/>
          </p:nvSpPr>
          <p:spPr>
            <a:xfrm>
              <a:off x="450965" y="0"/>
              <a:ext cx="1796064" cy="1825732"/>
            </a:xfrm>
            <a:custGeom>
              <a:avLst/>
              <a:gdLst/>
              <a:ahLst/>
              <a:cxnLst/>
              <a:rect l="l" t="t" r="r" b="b"/>
              <a:pathLst>
                <a:path w="1796064" h="1825732">
                  <a:moveTo>
                    <a:pt x="0" y="0"/>
                  </a:moveTo>
                  <a:lnTo>
                    <a:pt x="1796064" y="0"/>
                  </a:lnTo>
                  <a:lnTo>
                    <a:pt x="1796064" y="1825732"/>
                  </a:lnTo>
                  <a:lnTo>
                    <a:pt x="0" y="182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29945"/>
              <a:ext cx="2697994" cy="120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PROFESSIONAL AND STUDENT DEVELOPMENT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384962"/>
            <a:ext cx="164592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Why at Miramar?</a:t>
            </a:r>
          </a:p>
        </p:txBody>
      </p:sp>
      <p:sp>
        <p:nvSpPr>
          <p:cNvPr id="4" name="Freeform 4" descr="preencoded.png"/>
          <p:cNvSpPr/>
          <p:nvPr/>
        </p:nvSpPr>
        <p:spPr>
          <a:xfrm>
            <a:off x="3039157" y="1804062"/>
            <a:ext cx="12438286" cy="5797376"/>
          </a:xfrm>
          <a:custGeom>
            <a:avLst/>
            <a:gdLst/>
            <a:ahLst/>
            <a:cxnLst/>
            <a:rect l="l" t="t" r="r" b="b"/>
            <a:pathLst>
              <a:path w="12438286" h="5797376">
                <a:moveTo>
                  <a:pt x="0" y="0"/>
                </a:moveTo>
                <a:lnTo>
                  <a:pt x="12438286" y="0"/>
                </a:lnTo>
                <a:lnTo>
                  <a:pt x="12438286" y="5797376"/>
                </a:lnTo>
                <a:lnTo>
                  <a:pt x="0" y="5797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920655" y="7174420"/>
            <a:ext cx="14675290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000" dirty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ommunity Colleges provide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a pathway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for individuals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who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attend college for the 1</a:t>
            </a:r>
            <a:r>
              <a:rPr lang="en-US" sz="2000" baseline="3000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st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 time &amp;/or return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to college seeking new work and career opportunities.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Community colleges are first, second, and if needed, third and fourth chance institutions.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</a:rPr>
              <a:t> They are educational settings where—if they meet their mission—people who have encountered obstacles in school and life can move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towards productive futures.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+mj-lt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294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+mj-lt"/>
                <a:ea typeface="Trebuchet MS Italics"/>
                <a:cs typeface="Trebuchet MS Italics"/>
                <a:sym typeface="Trebuchet MS Italics"/>
              </a:rPr>
              <a:t>Umoja </a:t>
            </a:r>
            <a:r>
              <a:rPr lang="en-US" sz="2000" i="1" dirty="0">
                <a:solidFill>
                  <a:srgbClr val="000000"/>
                </a:solidFill>
                <a:latin typeface="+mj-lt"/>
                <a:ea typeface="Trebuchet MS Italics"/>
                <a:cs typeface="Trebuchet MS Italics"/>
                <a:sym typeface="Trebuchet MS Italics"/>
              </a:rPr>
              <a:t>White Paper</a:t>
            </a:r>
          </a:p>
          <a:p>
            <a:pPr algn="ctr">
              <a:lnSpc>
                <a:spcPts val="2940"/>
              </a:lnSpc>
            </a:pPr>
            <a:r>
              <a:rPr lang="en-US" sz="2000" dirty="0">
                <a:latin typeface="+mj-lt"/>
              </a:rPr>
              <a:t>Miramar College's mission is to prepare students to succeed by providing quality </a:t>
            </a:r>
            <a:r>
              <a:rPr lang="en-US" sz="2000" dirty="0" smtClean="0">
                <a:latin typeface="+mj-lt"/>
              </a:rPr>
              <a:t>instruction </a:t>
            </a:r>
            <a:r>
              <a:rPr lang="en-US" sz="2000" dirty="0">
                <a:latin typeface="+mj-lt"/>
              </a:rPr>
              <a:t>and services in an environment that supports and promotes success, diversity</a:t>
            </a:r>
            <a:r>
              <a:rPr lang="en-US" sz="2000" dirty="0" smtClean="0">
                <a:latin typeface="+mj-lt"/>
              </a:rPr>
              <a:t>, inclusion</a:t>
            </a:r>
            <a:r>
              <a:rPr lang="en-US" sz="2000" dirty="0">
                <a:latin typeface="+mj-lt"/>
              </a:rPr>
              <a:t>, and equity with innovative programs and partnerships to facilitate completion for </a:t>
            </a:r>
            <a:r>
              <a:rPr lang="en-US" sz="2000" dirty="0" smtClean="0">
                <a:latin typeface="+mj-lt"/>
              </a:rPr>
              <a:t>degrees/certificates</a:t>
            </a:r>
            <a:r>
              <a:rPr lang="en-US" sz="2000" dirty="0">
                <a:latin typeface="+mj-lt"/>
              </a:rPr>
              <a:t>, transfer, workforce training, and/or career advancement. Umoja </a:t>
            </a:r>
            <a:r>
              <a:rPr lang="en-US" sz="2000" dirty="0" smtClean="0">
                <a:latin typeface="+mj-lt"/>
              </a:rPr>
              <a:t>is an innovative program that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helps African American/Black students succeed. Currently, Miramar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is the only community college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rebuchet MS Bold"/>
                <a:cs typeface="Trebuchet MS Bold"/>
                <a:sym typeface="Trebuchet MS Bold"/>
              </a:rPr>
              <a:t>in San Diego without an Umoja Program. </a:t>
            </a:r>
            <a:endParaRPr lang="en-US" sz="2000" dirty="0">
              <a:solidFill>
                <a:srgbClr val="000000"/>
              </a:solidFill>
              <a:latin typeface="+mj-lt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2940"/>
              </a:lnSpc>
            </a:pPr>
            <a:endParaRPr lang="en-US" sz="2000" dirty="0">
              <a:solidFill>
                <a:srgbClr val="000000"/>
              </a:solidFill>
              <a:latin typeface="+mj-lt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33945" y="9531443"/>
            <a:ext cx="152400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17778" cy="10287000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643663" y="3273238"/>
            <a:ext cx="2738979" cy="5201390"/>
            <a:chOff x="0" y="0"/>
            <a:chExt cx="539850" cy="10251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9850" cy="1025188"/>
            </a:xfrm>
            <a:custGeom>
              <a:avLst/>
              <a:gdLst/>
              <a:ahLst/>
              <a:cxnLst/>
              <a:rect l="l" t="t" r="r" b="b"/>
              <a:pathLst>
                <a:path w="539850" h="1025188">
                  <a:moveTo>
                    <a:pt x="65011" y="0"/>
                  </a:moveTo>
                  <a:lnTo>
                    <a:pt x="474839" y="0"/>
                  </a:lnTo>
                  <a:cubicBezTo>
                    <a:pt x="492081" y="0"/>
                    <a:pt x="508616" y="6849"/>
                    <a:pt x="520808" y="19041"/>
                  </a:cubicBezTo>
                  <a:cubicBezTo>
                    <a:pt x="533000" y="31233"/>
                    <a:pt x="539850" y="47769"/>
                    <a:pt x="539850" y="65011"/>
                  </a:cubicBezTo>
                  <a:lnTo>
                    <a:pt x="539850" y="960177"/>
                  </a:lnTo>
                  <a:cubicBezTo>
                    <a:pt x="539850" y="977419"/>
                    <a:pt x="533000" y="993955"/>
                    <a:pt x="520808" y="1006147"/>
                  </a:cubicBezTo>
                  <a:cubicBezTo>
                    <a:pt x="508616" y="1018339"/>
                    <a:pt x="492081" y="1025188"/>
                    <a:pt x="474839" y="1025188"/>
                  </a:cubicBezTo>
                  <a:lnTo>
                    <a:pt x="65011" y="1025188"/>
                  </a:lnTo>
                  <a:cubicBezTo>
                    <a:pt x="47769" y="1025188"/>
                    <a:pt x="31233" y="1018339"/>
                    <a:pt x="19041" y="1006147"/>
                  </a:cubicBezTo>
                  <a:cubicBezTo>
                    <a:pt x="6849" y="993955"/>
                    <a:pt x="0" y="977419"/>
                    <a:pt x="0" y="960177"/>
                  </a:cubicBezTo>
                  <a:lnTo>
                    <a:pt x="0" y="65011"/>
                  </a:lnTo>
                  <a:cubicBezTo>
                    <a:pt x="0" y="47769"/>
                    <a:pt x="6849" y="31233"/>
                    <a:pt x="19041" y="19041"/>
                  </a:cubicBezTo>
                  <a:cubicBezTo>
                    <a:pt x="31233" y="6849"/>
                    <a:pt x="47769" y="0"/>
                    <a:pt x="65011" y="0"/>
                  </a:cubicBezTo>
                  <a:close/>
                </a:path>
              </a:pathLst>
            </a:custGeom>
            <a:blipFill>
              <a:blip r:embed="rId4"/>
              <a:stretch>
                <a:fillRect l="-21299" r="-212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24531" y="5607883"/>
            <a:ext cx="5176716" cy="2866745"/>
            <a:chOff x="0" y="0"/>
            <a:chExt cx="1020325" cy="5650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325" cy="565032"/>
            </a:xfrm>
            <a:custGeom>
              <a:avLst/>
              <a:gdLst/>
              <a:ahLst/>
              <a:cxnLst/>
              <a:rect l="l" t="t" r="r" b="b"/>
              <a:pathLst>
                <a:path w="1020325" h="565032">
                  <a:moveTo>
                    <a:pt x="34397" y="0"/>
                  </a:moveTo>
                  <a:lnTo>
                    <a:pt x="985928" y="0"/>
                  </a:lnTo>
                  <a:cubicBezTo>
                    <a:pt x="995050" y="0"/>
                    <a:pt x="1003799" y="3624"/>
                    <a:pt x="1010250" y="10075"/>
                  </a:cubicBezTo>
                  <a:cubicBezTo>
                    <a:pt x="1016701" y="16525"/>
                    <a:pt x="1020325" y="25274"/>
                    <a:pt x="1020325" y="34397"/>
                  </a:cubicBezTo>
                  <a:lnTo>
                    <a:pt x="1020325" y="530635"/>
                  </a:lnTo>
                  <a:cubicBezTo>
                    <a:pt x="1020325" y="549632"/>
                    <a:pt x="1004925" y="565032"/>
                    <a:pt x="985928" y="565032"/>
                  </a:cubicBezTo>
                  <a:lnTo>
                    <a:pt x="34397" y="565032"/>
                  </a:lnTo>
                  <a:cubicBezTo>
                    <a:pt x="15400" y="565032"/>
                    <a:pt x="0" y="549632"/>
                    <a:pt x="0" y="530635"/>
                  </a:cubicBezTo>
                  <a:lnTo>
                    <a:pt x="0" y="34397"/>
                  </a:lnTo>
                  <a:cubicBezTo>
                    <a:pt x="0" y="15400"/>
                    <a:pt x="15400" y="0"/>
                    <a:pt x="34397" y="0"/>
                  </a:cubicBezTo>
                  <a:close/>
                </a:path>
              </a:pathLst>
            </a:custGeom>
            <a:blipFill>
              <a:blip r:embed="rId5"/>
              <a:stretch>
                <a:fillRect b="-352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46208" y="3101470"/>
            <a:ext cx="2733362" cy="2190138"/>
            <a:chOff x="0" y="0"/>
            <a:chExt cx="538742" cy="4316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8742" cy="431674"/>
            </a:xfrm>
            <a:custGeom>
              <a:avLst/>
              <a:gdLst/>
              <a:ahLst/>
              <a:cxnLst/>
              <a:rect l="l" t="t" r="r" b="b"/>
              <a:pathLst>
                <a:path w="538742" h="431674">
                  <a:moveTo>
                    <a:pt x="65145" y="0"/>
                  </a:moveTo>
                  <a:lnTo>
                    <a:pt x="473598" y="0"/>
                  </a:lnTo>
                  <a:cubicBezTo>
                    <a:pt x="490875" y="0"/>
                    <a:pt x="507445" y="6863"/>
                    <a:pt x="519662" y="19080"/>
                  </a:cubicBezTo>
                  <a:cubicBezTo>
                    <a:pt x="531879" y="31297"/>
                    <a:pt x="538742" y="47867"/>
                    <a:pt x="538742" y="65145"/>
                  </a:cubicBezTo>
                  <a:lnTo>
                    <a:pt x="538742" y="366529"/>
                  </a:lnTo>
                  <a:cubicBezTo>
                    <a:pt x="538742" y="402507"/>
                    <a:pt x="509576" y="431674"/>
                    <a:pt x="473598" y="431674"/>
                  </a:cubicBezTo>
                  <a:lnTo>
                    <a:pt x="65145" y="431674"/>
                  </a:lnTo>
                  <a:cubicBezTo>
                    <a:pt x="47867" y="431674"/>
                    <a:pt x="31297" y="424810"/>
                    <a:pt x="19080" y="412593"/>
                  </a:cubicBezTo>
                  <a:cubicBezTo>
                    <a:pt x="6863" y="400376"/>
                    <a:pt x="0" y="383806"/>
                    <a:pt x="0" y="366529"/>
                  </a:cubicBezTo>
                  <a:lnTo>
                    <a:pt x="0" y="65145"/>
                  </a:lnTo>
                  <a:cubicBezTo>
                    <a:pt x="0" y="47867"/>
                    <a:pt x="6863" y="31297"/>
                    <a:pt x="19080" y="19080"/>
                  </a:cubicBezTo>
                  <a:cubicBezTo>
                    <a:pt x="31297" y="6863"/>
                    <a:pt x="47867" y="0"/>
                    <a:pt x="65145" y="0"/>
                  </a:cubicBezTo>
                  <a:close/>
                </a:path>
              </a:pathLst>
            </a:custGeom>
            <a:blipFill>
              <a:blip r:embed="rId6"/>
              <a:stretch>
                <a:fillRect t="-847" b="-653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86753" y="3101470"/>
            <a:ext cx="6914035" cy="5544926"/>
            <a:chOff x="0" y="0"/>
            <a:chExt cx="538259" cy="431674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538259" cy="431674"/>
            </a:xfrm>
            <a:custGeom>
              <a:avLst/>
              <a:gdLst/>
              <a:ahLst/>
              <a:cxnLst/>
              <a:rect l="l" t="t" r="r" b="b"/>
              <a:pathLst>
                <a:path w="538259" h="431674">
                  <a:moveTo>
                    <a:pt x="25754" y="0"/>
                  </a:moveTo>
                  <a:lnTo>
                    <a:pt x="512505" y="0"/>
                  </a:lnTo>
                  <a:cubicBezTo>
                    <a:pt x="519335" y="0"/>
                    <a:pt x="525886" y="2713"/>
                    <a:pt x="530716" y="7543"/>
                  </a:cubicBezTo>
                  <a:cubicBezTo>
                    <a:pt x="535546" y="12373"/>
                    <a:pt x="538259" y="18924"/>
                    <a:pt x="538259" y="25754"/>
                  </a:cubicBezTo>
                  <a:lnTo>
                    <a:pt x="538259" y="405920"/>
                  </a:lnTo>
                  <a:cubicBezTo>
                    <a:pt x="538259" y="420143"/>
                    <a:pt x="526729" y="431674"/>
                    <a:pt x="512505" y="431674"/>
                  </a:cubicBezTo>
                  <a:lnTo>
                    <a:pt x="25754" y="431674"/>
                  </a:lnTo>
                  <a:cubicBezTo>
                    <a:pt x="11530" y="431674"/>
                    <a:pt x="0" y="420143"/>
                    <a:pt x="0" y="405920"/>
                  </a:cubicBezTo>
                  <a:lnTo>
                    <a:pt x="0" y="25754"/>
                  </a:lnTo>
                  <a:cubicBezTo>
                    <a:pt x="0" y="11530"/>
                    <a:pt x="11530" y="0"/>
                    <a:pt x="25754" y="0"/>
                  </a:cubicBezTo>
                  <a:close/>
                </a:path>
              </a:pathLst>
            </a:custGeom>
            <a:blipFill>
              <a:blip r:embed="rId7"/>
              <a:stretch>
                <a:fillRect l="-3657" r="-118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47800" y="555559"/>
            <a:ext cx="13633512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dirty="0" smtClean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5400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Black Excellence Workgroup/African American Community @ Miramar College</a:t>
            </a:r>
          </a:p>
          <a:p>
            <a:pPr algn="l">
              <a:lnSpc>
                <a:spcPts val="6480"/>
              </a:lnSpc>
            </a:pPr>
            <a:endParaRPr lang="en-US" sz="5400" dirty="0">
              <a:solidFill>
                <a:srgbClr val="104C7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86753" y="8741646"/>
            <a:ext cx="3470547" cy="71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Student, Staff and Faculty in Ghana </a:t>
            </a:r>
            <a:r>
              <a:rPr lang="en-US" sz="2100" i="1" dirty="0" smtClean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–</a:t>
            </a:r>
            <a:r>
              <a:rPr lang="en-US" sz="2100" i="1" smtClean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Abroad Program</a:t>
            </a:r>
            <a:endParaRPr lang="en-US" sz="2100" i="1" dirty="0">
              <a:solidFill>
                <a:srgbClr val="000000"/>
              </a:solidFill>
              <a:latin typeface="Trebuchet MS Italics"/>
              <a:ea typeface="Trebuchet MS Italics"/>
              <a:cs typeface="Trebuchet MS Italics"/>
              <a:sym typeface="Trebuchet MS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216478" y="8741646"/>
            <a:ext cx="4484769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Tarlease and Dr. Michael </a:t>
            </a:r>
            <a:r>
              <a:rPr lang="en-US" sz="2100" i="1" dirty="0" err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Odu</a:t>
            </a:r>
            <a:r>
              <a:rPr lang="en-US" sz="21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at the Umoja Conference in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95757" y="7244765"/>
            <a:ext cx="7096485" cy="2563605"/>
          </a:xfrm>
          <a:custGeom>
            <a:avLst/>
            <a:gdLst/>
            <a:ahLst/>
            <a:cxnLst/>
            <a:rect l="l" t="t" r="r" b="b"/>
            <a:pathLst>
              <a:path w="7096485" h="2563605">
                <a:moveTo>
                  <a:pt x="0" y="0"/>
                </a:moveTo>
                <a:lnTo>
                  <a:pt x="7096486" y="0"/>
                </a:lnTo>
                <a:lnTo>
                  <a:pt x="7096486" y="2563605"/>
                </a:lnTo>
                <a:lnTo>
                  <a:pt x="0" y="256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810750" y="3436686"/>
            <a:ext cx="10666499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3"/>
              </a:lnSpc>
            </a:pPr>
            <a:r>
              <a:rPr lang="en-US" sz="15861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434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Trebuchet MS Italics</vt:lpstr>
      <vt:lpstr>Trebuchet MS</vt:lpstr>
      <vt:lpstr>Trebuchet MS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Umoja AS Presentation</dc:title>
  <dc:creator>EOPS</dc:creator>
  <cp:lastModifiedBy>Marzieh Ilbegi Teymouri</cp:lastModifiedBy>
  <cp:revision>17</cp:revision>
  <dcterms:created xsi:type="dcterms:W3CDTF">2006-08-16T00:00:00Z</dcterms:created>
  <dcterms:modified xsi:type="dcterms:W3CDTF">2025-05-12T08:25:37Z</dcterms:modified>
  <dc:identifier>DAGXmve6ahc</dc:identifier>
</cp:coreProperties>
</file>