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3"/>
  </p:notesMasterIdLst>
  <p:sldIdLst>
    <p:sldId id="256" r:id="rId5"/>
    <p:sldId id="270" r:id="rId6"/>
    <p:sldId id="264" r:id="rId7"/>
    <p:sldId id="268" r:id="rId8"/>
    <p:sldId id="259" r:id="rId9"/>
    <p:sldId id="258" r:id="rId10"/>
    <p:sldId id="260" r:id="rId11"/>
    <p:sldId id="262" r:id="rId12"/>
  </p:sldIdLst>
  <p:sldSz cx="14630400" cy="8229600"/>
  <p:notesSz cx="8229600" cy="14630400"/>
  <p:embeddedFontLst>
    <p:embeddedFont>
      <p:font typeface="Red Hat Text" panose="020B0604020202020204" charset="0"/>
      <p:regular r:id="rId14"/>
    </p:embeddedFont>
    <p:embeddedFont>
      <p:font typeface="Roboto Light" panose="02000000000000000000" pitchFamily="2"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4A4"/>
    <a:srgbClr val="F5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B36D48-81B7-834A-BC05-2E15DB9E3B83}" v="4" dt="2025-04-11T16:14:54.089"/>
    <p1510:client id="{ED902813-6760-0735-29C8-C0CDF628241B}" v="1" dt="2025-04-11T16:01:58.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58F46383-85A8-47D2-AEC0-789CA13FAE0B}" type="datetimeFigureOut">
              <a:t>5/13/2025</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2C059DB4-59AB-44FB-8D09-D603A97559D3}" type="slidenum">
              <a:t>‹#›</a:t>
            </a:fld>
            <a:endParaRPr lang="en-US"/>
          </a:p>
        </p:txBody>
      </p:sp>
    </p:spTree>
    <p:extLst>
      <p:ext uri="{BB962C8B-B14F-4D97-AF65-F5344CB8AC3E}">
        <p14:creationId xmlns:p14="http://schemas.microsoft.com/office/powerpoint/2010/main" val="298918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amma.app/docs/Miramar-MESA-Presentation-s4h5spkjrhh9m1q"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https://gamma.app/docs/Miramar-MESA-Presentation-s4h5spkjrhh9m1q</a:t>
            </a:r>
            <a:r>
              <a:rPr lang="en-US"/>
              <a:t> </a:t>
            </a:r>
          </a:p>
          <a:p>
            <a:endParaRPr lang="en-US"/>
          </a:p>
          <a:p>
            <a:r>
              <a:rPr lang="en-US"/>
              <a:t>Prelude with comment:  Hola </a:t>
            </a:r>
            <a:r>
              <a:rPr lang="en-US" err="1"/>
              <a:t>buenas</a:t>
            </a:r>
            <a:r>
              <a:rPr lang="en-US"/>
              <a:t> </a:t>
            </a:r>
            <a:r>
              <a:rPr lang="en-US" err="1"/>
              <a:t>tardes</a:t>
            </a:r>
            <a:r>
              <a:rPr lang="en-US"/>
              <a:t>, good afternoon everyone my name is Damaris Garduno and I am excited to introduce you to MiraCosta's Math, Engineering, Science, Achievement Program AKA MESA. My Pronouns are she/her/hers/</a:t>
            </a:r>
            <a:r>
              <a:rPr lang="en-US" err="1"/>
              <a:t>ella</a:t>
            </a:r>
            <a:r>
              <a:rPr lang="en-US"/>
              <a:t> and I am the MESA Program Academic Services Coordinator. 
Let’s start off with a quick question that we will be answering "waterfall" style in the chat. I am going to ask the question and as you think of the response feel free to throw it in the chat but don't hit submit until I say GO, I will make sure to read the words as they fall like water all at once. Here is the question: When I say the phrase "The next generation of STEM" what words come to mind? Let's take 30 seconds to think and type the first words that come to mind but not yet submit... FAST FORWARD 30 seconds </a:t>
            </a:r>
            <a:r>
              <a:rPr lang="en-US" err="1"/>
              <a:t>arighty</a:t>
            </a:r>
            <a:r>
              <a:rPr lang="en-US"/>
              <a:t> the 30 seconds are up so READY set GO, please hit submit.
I'm loving this flow! I see robots, AI, space, revolutionary ideas, advanced technology, genius, Tesla, clean energy, problem solvers, out of the box thinking WOW these are great . Thanks for sharing! You know what I think of? I think of our MESA students, I think of YOU, a unique group of STEM leaders with strong stories and </a:t>
            </a:r>
            <a:r>
              <a:rPr lang="en-US" err="1"/>
              <a:t>ganas</a:t>
            </a:r>
            <a:r>
              <a:rPr lang="en-US"/>
              <a:t> to make a difference in this world. So why do I think of MESA students? In order for you to understand why we must learn what MESA is. </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A2AE2-B353-94B3-3AA6-4F47B7D10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2E1EF-5E0D-AE1B-FDA0-2ED239D3B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A935F-6645-AAEB-A95B-5F480D0726DE}"/>
              </a:ext>
            </a:extLst>
          </p:cNvPr>
          <p:cNvSpPr>
            <a:spLocks noGrp="1"/>
          </p:cNvSpPr>
          <p:nvPr>
            <p:ph type="body" idx="1"/>
          </p:nvPr>
        </p:nvSpPr>
        <p:spPr/>
        <p:txBody>
          <a:bodyPr/>
          <a:lstStyle/>
          <a:p>
            <a:r>
              <a:rPr lang="en-US"/>
              <a:t>MESA is a statewide award-winning program that supports students from underserved and underrepresented communities to excel in STEM fields. By joining a cohort of peers with similar aspirations, students build a strong community of encouragement and mentorship, fostering their academic and personal growth.
We're going to watch a quick video that shows MESA in action.  </a:t>
            </a:r>
          </a:p>
          <a:p>
            <a:r>
              <a:rPr lang="en-US"/>
              <a:t>***SELECT small part, 1 min of video***
"FAST FORWARD to the end of the video". </a:t>
            </a:r>
            <a:r>
              <a:rPr lang="en-US" err="1"/>
              <a:t>Orale</a:t>
            </a:r>
            <a:r>
              <a:rPr lang="en-US"/>
              <a:t>, that video always gives me the chills - as you saw students, alumni, and even company employers believe in the power of MESA to create the next generation of STEM leaders that reflects California's diverse population.</a:t>
            </a:r>
            <a:endParaRPr lang="en-US">
              <a:ea typeface="Calibri"/>
              <a:cs typeface="Calibri"/>
            </a:endParaRPr>
          </a:p>
        </p:txBody>
      </p:sp>
      <p:sp>
        <p:nvSpPr>
          <p:cNvPr id="4" name="Slide Number Placeholder 3">
            <a:extLst>
              <a:ext uri="{FF2B5EF4-FFF2-40B4-BE49-F238E27FC236}">
                <a16:creationId xmlns:a16="http://schemas.microsoft.com/office/drawing/2014/main" id="{9D57BBFD-53A5-57A5-C334-00F20F745007}"/>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57313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8893-F632-5A4F-6D40-2995B9C9A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F3172-28F5-B35B-D5A8-70CD1B7E3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D19C5-CC13-E022-8A00-EA64C215D48B}"/>
              </a:ext>
            </a:extLst>
          </p:cNvPr>
          <p:cNvSpPr>
            <a:spLocks noGrp="1"/>
          </p:cNvSpPr>
          <p:nvPr>
            <p:ph type="body" idx="1"/>
          </p:nvPr>
        </p:nvSpPr>
        <p:spPr/>
        <p:txBody>
          <a:bodyPr/>
          <a:lstStyle/>
          <a:p>
            <a:r>
              <a:rPr lang="en-US"/>
              <a:t>MESA is a statewide award-winning program that supports students from underserved and underrepresented communities to excel in STEM fields. By joining a cohort of peers with similar aspirations, students build a strong community of encouragement and mentorship, fostering their academic and personal growth.
We're going to watch a quick video that shows MESA in action.  </a:t>
            </a:r>
          </a:p>
          <a:p>
            <a:r>
              <a:rPr lang="en-US"/>
              <a:t>***SELECT small part, 1 min of video***
"FAST FORWARD to the end of the video". </a:t>
            </a:r>
            <a:r>
              <a:rPr lang="en-US" err="1"/>
              <a:t>Orale</a:t>
            </a:r>
            <a:r>
              <a:rPr lang="en-US"/>
              <a:t>, that video always gives me the chills - as you saw students, alumni, and even company employers believe in the power of MESA to create the next generation of STEM leaders that reflects California's diverse population.</a:t>
            </a:r>
            <a:endParaRPr lang="en-US">
              <a:ea typeface="Calibri"/>
              <a:cs typeface="Calibri"/>
            </a:endParaRPr>
          </a:p>
        </p:txBody>
      </p:sp>
      <p:sp>
        <p:nvSpPr>
          <p:cNvPr id="4" name="Slide Number Placeholder 3">
            <a:extLst>
              <a:ext uri="{FF2B5EF4-FFF2-40B4-BE49-F238E27FC236}">
                <a16:creationId xmlns:a16="http://schemas.microsoft.com/office/drawing/2014/main" id="{0FC54FD4-D766-9080-3C6A-ECBF1BB3E698}"/>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86343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8100-D4E6-8DCD-ED5F-1C43329E4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D9D6C-28EA-CA6A-A0A2-197CF0860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E63C1-3F3F-CDF1-DD7D-6D8D3E6DFB4A}"/>
              </a:ext>
            </a:extLst>
          </p:cNvPr>
          <p:cNvSpPr>
            <a:spLocks noGrp="1"/>
          </p:cNvSpPr>
          <p:nvPr>
            <p:ph type="body" idx="1"/>
          </p:nvPr>
        </p:nvSpPr>
        <p:spPr/>
        <p:txBody>
          <a:bodyPr/>
          <a:lstStyle/>
          <a:p>
            <a:r>
              <a:rPr lang="en-US"/>
              <a:t>MESA is a statewide award-winning program that supports students from underserved and underrepresented communities to excel in STEM fields. By joining a cohort of peers with similar aspirations, students build a strong community of encouragement and mentorship, fostering their academic and personal growth.
We're going to watch a quick video that shows MESA in action.  </a:t>
            </a:r>
          </a:p>
          <a:p>
            <a:r>
              <a:rPr lang="en-US"/>
              <a:t>***SELECT small part, 1 min of video***
"FAST FORWARD to the end of the video". </a:t>
            </a:r>
            <a:r>
              <a:rPr lang="en-US" err="1"/>
              <a:t>Orale</a:t>
            </a:r>
            <a:r>
              <a:rPr lang="en-US"/>
              <a:t>, that video always gives me the chills - as you saw students, alumni, and even company employers believe in the power of MESA to create the next generation of STEM leaders that reflects California's diverse population.</a:t>
            </a:r>
            <a:endParaRPr lang="en-US">
              <a:ea typeface="Calibri"/>
              <a:cs typeface="Calibri"/>
            </a:endParaRPr>
          </a:p>
        </p:txBody>
      </p:sp>
      <p:sp>
        <p:nvSpPr>
          <p:cNvPr id="4" name="Slide Number Placeholder 3">
            <a:extLst>
              <a:ext uri="{FF2B5EF4-FFF2-40B4-BE49-F238E27FC236}">
                <a16:creationId xmlns:a16="http://schemas.microsoft.com/office/drawing/2014/main" id="{CBEDEBBE-FDE4-754B-4379-DB3F10875D45}"/>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4074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many people are in the MESA family? I know you are </a:t>
            </a:r>
            <a:r>
              <a:rPr lang="en-US" err="1"/>
              <a:t>STEMers</a:t>
            </a:r>
            <a:r>
              <a:rPr lang="en-US"/>
              <a:t> so you love #s. So let me share some with you. The program has been around for more than 50 years so there are 
~ 25,000 CA MESA student/alumni network
The UC admittance rate for MESA students is 80% vs 67% for non-MESA CA students 
and  there are 19 universities + 91 community colleges that have a MESA program 
Not to mention, we have ALOT of industry partners including Google, the other companies on this slide and more </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does MESA make such a big impact? Like any good scientist, we have our fine tuned Magic Formula that our MESA scholars benefit from. 
FIRSTLY, as community college student we make sure you are taking the right steps in your transfer pathway. 
Our students love meeting with our  MESA Team counselor, director, coordinator, and staff since we have been trained to guide you academically with choosing your classes to help you transfer, University applications, Scholarships, Personally, and with so much more. Most importantly, when you feel lost or confused, our team is here for you.
You have MESA Peer Tutors and MESA professors who understand or may even be from a similar background as you as first generation and low income students. We purposefully ensure that you and other MESA scholars are clustered together in the same courses so you don't feel alone and can get help with your STEM classes. 
You won’t have to worry about not having enough money to buy a laptop, calculator and even textbooks since MESA has them for you. 
More importantly, we help you maximize, understand and apply for different financial aid options or scholarships so that you feel comfortable knowing that you CAN afford your education.
Out team works wonders and organizes events and trips with love for our MESA scholars to attend. So you are the VIP guest for things such as our University </a:t>
            </a:r>
            <a:r>
              <a:rPr lang="en-US" err="1"/>
              <a:t>Roadtrip</a:t>
            </a:r>
            <a:r>
              <a:rPr lang="en-US"/>
              <a:t> all the way to northern CA, Conferences such as the  MESA SLC, SHPE, SWE, and our MESA Scholar Graduation Ceremony where you get a distinction sash to wear when you cross the stage at graduation.
EVEN BEFORE YOUR GRADUATE and TRANSFER we ensure that employers will be eager to hire you! How? We have a Career </a:t>
            </a:r>
            <a:r>
              <a:rPr lang="en-US" err="1"/>
              <a:t>chisme</a:t>
            </a:r>
            <a:r>
              <a:rPr lang="en-US"/>
              <a:t> series where MESA alumni break bread with you and give you the </a:t>
            </a:r>
            <a:r>
              <a:rPr lang="en-US" err="1"/>
              <a:t>chisme</a:t>
            </a:r>
            <a:r>
              <a:rPr lang="en-US"/>
              <a:t> or inside scoop on what it takes to make it through college and into different STEM jobs. We have partnerships with different companies like General Atomics, Qualcomm, Solar Turbines and Space Force that have flexible paid internships for our students. We even help you apply for REUs at different institutions state, nationwide and even internationally! 
&amp; my favorite of all is that you have an entire COMMUNITY that you can count on beyond your time here at MiraCosta College. We have the MESA Center that gives the familia vibes b/c you can study there, chill there, eat, nap, do what you need and access all of our services in one spot. 
The MESA peers you meet here often end up transferring with you and if not MESA is also at the 4 yr universities so before transferring you know you will have a group of people to count on. As soon as you join the program you will have access to ALL CA MESA student, alumni, staff and industry partners through the online MESA SPACE who are rooting for you and work hard to make sure we’re doing all we can to help you achieve your dream!</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notable MESA alumnuis is Katya Echazarreta, An Electrical Engineer, the 1st Mexican-Born and One of the Youngest Women to Fly into Space.
Ok, so now that you have fallen in love with MESA, you can join our family by meeting the eligibility requirements listed on this slide and I will place the link to this information in the chat for you () 
 to access later but the quick highlights are.... 
</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&amp; fast forward, let’s pretend the game is over.
Now if you have any questions you can feel free to stick around and ask me or if you need to head out, you can contact us via email, phone, or you can always come visit us at the MESA Center! Our application is currently closed for FALL but at the start of SPRING will be available at our website linked in the presentation. Thank you for being such a great audience and remember, you’ve got this!</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5E98F1"/>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5A3A3"/>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5.pn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ZDVezogKJ6k?start=57&amp;feature=oembed" TargetMode="External"/><Relationship Id="rId5" Type="http://schemas.openxmlformats.org/officeDocument/2006/relationships/image" Target="../media/image1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hyperlink" Target="https://sdmiramar.edu/services/mesa"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4" name="Text 0"/>
          <p:cNvSpPr/>
          <p:nvPr/>
        </p:nvSpPr>
        <p:spPr>
          <a:xfrm>
            <a:off x="6111287" y="5154949"/>
            <a:ext cx="7837957" cy="988906"/>
          </a:xfrm>
          <a:prstGeom prst="rect">
            <a:avLst/>
          </a:prstGeom>
          <a:noFill/>
          <a:ln/>
        </p:spPr>
        <p:txBody>
          <a:bodyPr wrap="none" lIns="0" tIns="0" rIns="0" bIns="0" rtlCol="0" anchor="t"/>
          <a:lstStyle/>
          <a:p>
            <a:pPr marL="0" indent="0" algn="ctr">
              <a:buNone/>
            </a:pPr>
            <a:r>
              <a:rPr lang="en-US" sz="3200">
                <a:solidFill>
                  <a:srgbClr val="3B3535"/>
                </a:solidFill>
                <a:latin typeface="Roboto Light"/>
                <a:ea typeface="Roboto Light"/>
                <a:cs typeface="Roboto Light"/>
              </a:rPr>
              <a:t>The next generation of STEM.</a:t>
            </a:r>
            <a:endParaRPr lang="en-US"/>
          </a:p>
          <a:p>
            <a:pPr algn="ctr"/>
            <a:r>
              <a:rPr lang="en-US" sz="3200" b="1">
                <a:solidFill>
                  <a:srgbClr val="3B3535"/>
                </a:solidFill>
                <a:latin typeface="Roboto Light"/>
                <a:ea typeface="Roboto Light"/>
                <a:cs typeface="Roboto Light"/>
              </a:rPr>
              <a:t>SPRING 2025 </a:t>
            </a:r>
          </a:p>
        </p:txBody>
      </p:sp>
      <p:sp>
        <p:nvSpPr>
          <p:cNvPr id="5" name="Shape 1"/>
          <p:cNvSpPr/>
          <p:nvPr/>
        </p:nvSpPr>
        <p:spPr>
          <a:xfrm>
            <a:off x="6350437" y="5832038"/>
            <a:ext cx="394930" cy="394930"/>
          </a:xfrm>
          <a:prstGeom prst="roundRect">
            <a:avLst>
              <a:gd name="adj" fmla="val 23151155"/>
            </a:avLst>
          </a:prstGeom>
          <a:noFill/>
          <a:ln w="7620">
            <a:solidFill>
              <a:srgbClr val="FFFFFF"/>
            </a:solidFill>
            <a:prstDash val="solid"/>
          </a:ln>
        </p:spPr>
        <p:txBody>
          <a:bodyPr/>
          <a:lstStyle/>
          <a:p>
            <a:endParaRPr lang="en-US"/>
          </a:p>
        </p:txBody>
      </p:sp>
      <p:pic>
        <p:nvPicPr>
          <p:cNvPr id="8" name="Picture 7" descr="A black and blue logo&#10;&#10;AI-generated content may be incorrect.">
            <a:extLst>
              <a:ext uri="{FF2B5EF4-FFF2-40B4-BE49-F238E27FC236}">
                <a16:creationId xmlns:a16="http://schemas.microsoft.com/office/drawing/2014/main" id="{3469CA5A-4EA5-14CF-EFF4-BA10205CFC36}"/>
              </a:ext>
            </a:extLst>
          </p:cNvPr>
          <p:cNvPicPr>
            <a:picLocks noChangeAspect="1"/>
          </p:cNvPicPr>
          <p:nvPr/>
        </p:nvPicPr>
        <p:blipFill>
          <a:blip r:embed="rId4"/>
          <a:stretch>
            <a:fillRect/>
          </a:stretch>
        </p:blipFill>
        <p:spPr>
          <a:xfrm>
            <a:off x="5712851" y="2265154"/>
            <a:ext cx="8623495" cy="20287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B88E-DE4C-F571-FC4F-28BD828123DD}"/>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353E1C2-813D-F00E-F062-F44583A25077}"/>
              </a:ext>
            </a:extLst>
          </p:cNvPr>
          <p:cNvPicPr>
            <a:picLocks noChangeAspect="1"/>
          </p:cNvPicPr>
          <p:nvPr/>
        </p:nvPicPr>
        <p:blipFill>
          <a:blip r:embed="rId3"/>
          <a:stretch>
            <a:fillRect/>
          </a:stretch>
        </p:blipFill>
        <p:spPr>
          <a:xfrm>
            <a:off x="10972800" y="0"/>
            <a:ext cx="3657600" cy="8229600"/>
          </a:xfrm>
          <a:prstGeom prst="rect">
            <a:avLst/>
          </a:prstGeom>
        </p:spPr>
      </p:pic>
      <p:sp>
        <p:nvSpPr>
          <p:cNvPr id="3" name="Text 0">
            <a:extLst>
              <a:ext uri="{FF2B5EF4-FFF2-40B4-BE49-F238E27FC236}">
                <a16:creationId xmlns:a16="http://schemas.microsoft.com/office/drawing/2014/main" id="{095FDD7E-1E9F-8C1C-6139-61CF28943A2D}"/>
              </a:ext>
            </a:extLst>
          </p:cNvPr>
          <p:cNvSpPr/>
          <p:nvPr/>
        </p:nvSpPr>
        <p:spPr>
          <a:xfrm>
            <a:off x="649505" y="825492"/>
            <a:ext cx="8256837" cy="922991"/>
          </a:xfrm>
          <a:prstGeom prst="rect">
            <a:avLst/>
          </a:prstGeom>
          <a:noFill/>
          <a:ln/>
        </p:spPr>
        <p:txBody>
          <a:bodyPr wrap="none" lIns="0" tIns="0" rIns="0" bIns="0" rtlCol="0" anchor="t"/>
          <a:lstStyle/>
          <a:p>
            <a:pPr>
              <a:lnSpc>
                <a:spcPts val="5700"/>
              </a:lnSpc>
            </a:pPr>
            <a:r>
              <a:rPr lang="en-US" sz="8800" b="1">
                <a:solidFill>
                  <a:srgbClr val="F5A3A3"/>
                </a:solidFill>
                <a:latin typeface="Red Hat Text"/>
                <a:ea typeface="Red Hat Text"/>
                <a:cs typeface="Red Hat Text"/>
              </a:rPr>
              <a:t>My Positionality</a:t>
            </a:r>
            <a:endParaRPr lang="en-US"/>
          </a:p>
        </p:txBody>
      </p:sp>
      <p:sp>
        <p:nvSpPr>
          <p:cNvPr id="9" name="Text 1">
            <a:extLst>
              <a:ext uri="{FF2B5EF4-FFF2-40B4-BE49-F238E27FC236}">
                <a16:creationId xmlns:a16="http://schemas.microsoft.com/office/drawing/2014/main" id="{86E6F45F-2E79-2AB8-B214-B9CBC0606BF7}"/>
              </a:ext>
            </a:extLst>
          </p:cNvPr>
          <p:cNvSpPr/>
          <p:nvPr/>
        </p:nvSpPr>
        <p:spPr>
          <a:xfrm>
            <a:off x="649505" y="1902862"/>
            <a:ext cx="7752546" cy="5876038"/>
          </a:xfrm>
          <a:prstGeom prst="rect">
            <a:avLst/>
          </a:prstGeom>
          <a:noFill/>
          <a:ln/>
        </p:spPr>
        <p:txBody>
          <a:bodyPr wrap="square" lIns="0" tIns="0" rIns="0" bIns="0" rtlCol="0" anchor="t"/>
          <a:lstStyle/>
          <a:p>
            <a:r>
              <a:rPr lang="en-US" sz="3200" b="1">
                <a:solidFill>
                  <a:schemeClr val="tx1">
                    <a:lumMod val="76000"/>
                    <a:lumOff val="24000"/>
                  </a:schemeClr>
                </a:solidFill>
                <a:ea typeface="+mn-lt"/>
                <a:cs typeface="+mn-lt"/>
              </a:rPr>
              <a:t>Jacqueline Blanco </a:t>
            </a:r>
          </a:p>
          <a:p>
            <a:r>
              <a:rPr lang="en-US" sz="3200" i="1">
                <a:solidFill>
                  <a:schemeClr val="tx1">
                    <a:lumMod val="76000"/>
                    <a:lumOff val="24000"/>
                  </a:schemeClr>
                </a:solidFill>
                <a:ea typeface="+mn-lt"/>
                <a:cs typeface="+mn-lt"/>
              </a:rPr>
              <a:t>She/Her(s)/Ella</a:t>
            </a:r>
          </a:p>
          <a:p>
            <a:r>
              <a:rPr lang="en-US" sz="2800" b="1">
                <a:solidFill>
                  <a:schemeClr val="tx1">
                    <a:lumMod val="76000"/>
                    <a:lumOff val="24000"/>
                  </a:schemeClr>
                </a:solidFill>
                <a:ea typeface="+mn-lt"/>
                <a:cs typeface="+mn-lt"/>
              </a:rPr>
              <a:t>MESA Program Student </a:t>
            </a:r>
            <a:r>
              <a:rPr lang="en-US" sz="2800" b="1">
                <a:solidFill>
                  <a:schemeClr val="tx1">
                    <a:lumMod val="76000"/>
                    <a:lumOff val="24000"/>
                  </a:schemeClr>
                </a:solidFill>
                <a:ea typeface="Calibri"/>
                <a:cs typeface="Calibri"/>
              </a:rPr>
              <a:t>Ambassador</a:t>
            </a:r>
            <a:endParaRPr lang="en-US">
              <a:solidFill>
                <a:schemeClr val="tx1">
                  <a:lumMod val="76000"/>
                  <a:lumOff val="24000"/>
                </a:schemeClr>
              </a:solidFill>
            </a:endParaRPr>
          </a:p>
          <a:p>
            <a:endParaRPr lang="en-US" sz="2000">
              <a:ea typeface="Calibri"/>
              <a:cs typeface="Calibri"/>
            </a:endParaRPr>
          </a:p>
          <a:p>
            <a:pPr marL="342900" indent="-342900">
              <a:buFont typeface="Arial"/>
              <a:buChar char="•"/>
            </a:pPr>
            <a:r>
              <a:rPr lang="en-US" sz="3000">
                <a:solidFill>
                  <a:srgbClr val="FFFFFF"/>
                </a:solidFill>
                <a:ea typeface="Calibri" panose="020F0502020204030204"/>
                <a:cs typeface="Calibri" panose="020F0502020204030204"/>
              </a:rPr>
              <a:t>Intended Major: Biology</a:t>
            </a:r>
          </a:p>
          <a:p>
            <a:pPr marL="342900" indent="-342900">
              <a:buFont typeface="Arial"/>
              <a:buChar char="•"/>
            </a:pPr>
            <a:r>
              <a:rPr lang="en-US" sz="3000">
                <a:solidFill>
                  <a:srgbClr val="FFFFFF"/>
                </a:solidFill>
                <a:ea typeface="Calibri" panose="020F0502020204030204"/>
                <a:cs typeface="Calibri" panose="020F0502020204030204"/>
              </a:rPr>
              <a:t>Top transfer school: University of California, Los Angeles</a:t>
            </a:r>
          </a:p>
          <a:p>
            <a:pPr marL="342900" indent="-342900">
              <a:buFont typeface="Arial"/>
              <a:buChar char="•"/>
            </a:pPr>
            <a:r>
              <a:rPr lang="en-US" sz="3000">
                <a:solidFill>
                  <a:srgbClr val="FFFFFF"/>
                </a:solidFill>
                <a:ea typeface="Calibri" panose="020F0502020204030204"/>
                <a:cs typeface="Calibri" panose="020F0502020204030204"/>
              </a:rPr>
              <a:t>Career goal: Neurosurgeon with a PhD in Neuroscience/Neurobiology</a:t>
            </a:r>
          </a:p>
          <a:p>
            <a:pPr marL="342900" indent="-342900">
              <a:buFont typeface="Arial"/>
              <a:buChar char="•"/>
            </a:pPr>
            <a:r>
              <a:rPr lang="en-US" sz="3000">
                <a:solidFill>
                  <a:srgbClr val="FFFFFF"/>
                </a:solidFill>
                <a:ea typeface="Calibri" panose="020F0502020204030204"/>
                <a:cs typeface="Calibri" panose="020F0502020204030204"/>
              </a:rPr>
              <a:t>Recent STEM Experience: Certified Nursing Assistant (CNA) </a:t>
            </a:r>
          </a:p>
          <a:p>
            <a:pPr marL="342900" indent="-342900">
              <a:buFont typeface="Arial"/>
              <a:buChar char="•"/>
            </a:pPr>
            <a:r>
              <a:rPr lang="en-US" sz="3000">
                <a:solidFill>
                  <a:srgbClr val="FFFFFF"/>
                </a:solidFill>
                <a:ea typeface="Calibri" panose="020F0502020204030204"/>
                <a:cs typeface="Calibri" panose="020F0502020204030204"/>
              </a:rPr>
              <a:t>Hobbies: Violin, Dancing, Reading</a:t>
            </a:r>
            <a:endParaRPr lang="en-US"/>
          </a:p>
        </p:txBody>
      </p:sp>
      <p:pic>
        <p:nvPicPr>
          <p:cNvPr id="11" name="Picture 10" descr="headshot.jpg">
            <a:extLst>
              <a:ext uri="{FF2B5EF4-FFF2-40B4-BE49-F238E27FC236}">
                <a16:creationId xmlns:a16="http://schemas.microsoft.com/office/drawing/2014/main" id="{6D2203F0-1255-A4BD-CD00-549D9B6E3037}"/>
              </a:ext>
            </a:extLst>
          </p:cNvPr>
          <p:cNvPicPr>
            <a:picLocks noChangeAspect="1"/>
          </p:cNvPicPr>
          <p:nvPr/>
        </p:nvPicPr>
        <p:blipFill>
          <a:blip r:embed="rId4"/>
          <a:srcRect l="581" t="10248" r="-299" b="214"/>
          <a:stretch/>
        </p:blipFill>
        <p:spPr>
          <a:xfrm>
            <a:off x="8753970" y="1645477"/>
            <a:ext cx="4425457" cy="5879455"/>
          </a:xfrm>
          <a:prstGeom prst="rect">
            <a:avLst/>
          </a:prstGeom>
        </p:spPr>
      </p:pic>
    </p:spTree>
    <p:extLst>
      <p:ext uri="{BB962C8B-B14F-4D97-AF65-F5344CB8AC3E}">
        <p14:creationId xmlns:p14="http://schemas.microsoft.com/office/powerpoint/2010/main" val="126798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18A6B-159F-1196-445E-1A687F39E40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0">
            <a:extLst>
              <a:ext uri="{FF2B5EF4-FFF2-40B4-BE49-F238E27FC236}">
                <a16:creationId xmlns:a16="http://schemas.microsoft.com/office/drawing/2014/main" id="{F7401D51-58E0-A68D-6069-F290DFC8626D}"/>
              </a:ext>
            </a:extLst>
          </p:cNvPr>
          <p:cNvSpPr/>
          <p:nvPr/>
        </p:nvSpPr>
        <p:spPr>
          <a:xfrm>
            <a:off x="218526" y="5742057"/>
            <a:ext cx="4017161" cy="1667107"/>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7200" b="1">
                <a:latin typeface="+mj-lt"/>
                <a:ea typeface="+mj-ea"/>
                <a:cs typeface="+mj-cs"/>
              </a:rPr>
              <a:t>The New MESA Team</a:t>
            </a:r>
            <a:endParaRPr lang="en-US" sz="7200" b="1" kern="1200" err="1">
              <a:latin typeface="+mj-lt"/>
              <a:ea typeface="Calibri Light"/>
              <a:cs typeface="Calibri Light"/>
            </a:endParaRPr>
          </a:p>
        </p:txBody>
      </p:sp>
      <p:pic>
        <p:nvPicPr>
          <p:cNvPr id="8" name="Picture 7" descr="A person with long brown hair smiling&#10;&#10;Description automatically generated">
            <a:extLst>
              <a:ext uri="{FF2B5EF4-FFF2-40B4-BE49-F238E27FC236}">
                <a16:creationId xmlns:a16="http://schemas.microsoft.com/office/drawing/2014/main" id="{23D8881B-B17C-BE21-B05D-F23ECAA220B8}"/>
              </a:ext>
            </a:extLst>
          </p:cNvPr>
          <p:cNvPicPr>
            <a:picLocks noChangeAspect="1"/>
          </p:cNvPicPr>
          <p:nvPr/>
        </p:nvPicPr>
        <p:blipFill>
          <a:blip r:embed="rId3"/>
          <a:srcRect l="4782" r="3284" b="-5"/>
          <a:stretch/>
        </p:blipFill>
        <p:spPr>
          <a:xfrm>
            <a:off x="221470" y="214339"/>
            <a:ext cx="2182224" cy="3542978"/>
          </a:xfrm>
          <a:prstGeom prst="rect">
            <a:avLst/>
          </a:prstGeom>
        </p:spPr>
      </p:pic>
      <p:pic>
        <p:nvPicPr>
          <p:cNvPr id="5" name="Picture 4" descr="A person smiling at camera&#10;&#10;AI-generated content may be incorrect.">
            <a:extLst>
              <a:ext uri="{FF2B5EF4-FFF2-40B4-BE49-F238E27FC236}">
                <a16:creationId xmlns:a16="http://schemas.microsoft.com/office/drawing/2014/main" id="{0FCE3079-4AFD-646F-D508-DFD8564402F7}"/>
              </a:ext>
            </a:extLst>
          </p:cNvPr>
          <p:cNvPicPr>
            <a:picLocks noChangeAspect="1"/>
          </p:cNvPicPr>
          <p:nvPr/>
        </p:nvPicPr>
        <p:blipFill>
          <a:blip r:embed="rId4"/>
          <a:srcRect l="15429" r="8096" b="1"/>
          <a:stretch/>
        </p:blipFill>
        <p:spPr>
          <a:xfrm>
            <a:off x="2623736" y="214339"/>
            <a:ext cx="2167615" cy="3542978"/>
          </a:xfrm>
          <a:prstGeom prst="rect">
            <a:avLst/>
          </a:prstGeom>
        </p:spPr>
      </p:pic>
      <p:pic>
        <p:nvPicPr>
          <p:cNvPr id="6" name="Picture 5" descr="A person with long brown hair smiling&#10;&#10;AI-generated content may be incorrect.">
            <a:extLst>
              <a:ext uri="{FF2B5EF4-FFF2-40B4-BE49-F238E27FC236}">
                <a16:creationId xmlns:a16="http://schemas.microsoft.com/office/drawing/2014/main" id="{66CD056D-BA48-2E8E-C66F-B29FB7D518D5}"/>
              </a:ext>
            </a:extLst>
          </p:cNvPr>
          <p:cNvPicPr>
            <a:picLocks noChangeAspect="1"/>
          </p:cNvPicPr>
          <p:nvPr/>
        </p:nvPicPr>
        <p:blipFill>
          <a:blip r:embed="rId5"/>
          <a:srcRect l="7156" r="12820" b="-2"/>
          <a:stretch/>
        </p:blipFill>
        <p:spPr>
          <a:xfrm>
            <a:off x="5022384" y="214339"/>
            <a:ext cx="2169772" cy="3542978"/>
          </a:xfrm>
          <a:prstGeom prst="rect">
            <a:avLst/>
          </a:prstGeom>
        </p:spPr>
      </p:pic>
      <p:pic>
        <p:nvPicPr>
          <p:cNvPr id="7" name="Picture 6" descr="A person with long black hair&#10;&#10;AI-generated content may be incorrect.">
            <a:extLst>
              <a:ext uri="{FF2B5EF4-FFF2-40B4-BE49-F238E27FC236}">
                <a16:creationId xmlns:a16="http://schemas.microsoft.com/office/drawing/2014/main" id="{575D6908-38B3-E259-7C13-296B3409DCA4}"/>
              </a:ext>
            </a:extLst>
          </p:cNvPr>
          <p:cNvPicPr>
            <a:picLocks noChangeAspect="1"/>
          </p:cNvPicPr>
          <p:nvPr/>
        </p:nvPicPr>
        <p:blipFill>
          <a:blip r:embed="rId6"/>
          <a:srcRect l="13161" r="14157" b="-4"/>
          <a:stretch/>
        </p:blipFill>
        <p:spPr>
          <a:xfrm>
            <a:off x="7423372" y="214339"/>
            <a:ext cx="2182224" cy="3542978"/>
          </a:xfrm>
          <a:prstGeom prst="rect">
            <a:avLst/>
          </a:prstGeom>
        </p:spPr>
      </p:pic>
      <p:pic>
        <p:nvPicPr>
          <p:cNvPr id="2" name="Image 0" descr="preencoded.png">
            <a:extLst>
              <a:ext uri="{FF2B5EF4-FFF2-40B4-BE49-F238E27FC236}">
                <a16:creationId xmlns:a16="http://schemas.microsoft.com/office/drawing/2014/main" id="{B12B252E-09FD-A11B-B72E-624DF5E26837}"/>
              </a:ext>
            </a:extLst>
          </p:cNvPr>
          <p:cNvPicPr>
            <a:picLocks noChangeAspect="1"/>
          </p:cNvPicPr>
          <p:nvPr/>
        </p:nvPicPr>
        <p:blipFill>
          <a:blip r:embed="rId7"/>
          <a:srcRect t="22512" r="3" b="4755"/>
          <a:stretch/>
        </p:blipFill>
        <p:spPr>
          <a:xfrm>
            <a:off x="9825638" y="214339"/>
            <a:ext cx="2167615" cy="3542978"/>
          </a:xfrm>
          <a:prstGeom prst="rect">
            <a:avLst/>
          </a:prstGeom>
        </p:spPr>
      </p:pic>
      <p:pic>
        <p:nvPicPr>
          <p:cNvPr id="4" name="Picture 3" descr="A person smiling at camera&#10;&#10;AI-generated content may be incorrect.">
            <a:extLst>
              <a:ext uri="{FF2B5EF4-FFF2-40B4-BE49-F238E27FC236}">
                <a16:creationId xmlns:a16="http://schemas.microsoft.com/office/drawing/2014/main" id="{A776B858-66F2-D05F-BA53-B4F4367578D2}"/>
              </a:ext>
            </a:extLst>
          </p:cNvPr>
          <p:cNvPicPr>
            <a:picLocks noChangeAspect="1"/>
          </p:cNvPicPr>
          <p:nvPr/>
        </p:nvPicPr>
        <p:blipFill>
          <a:blip r:embed="rId8"/>
          <a:srcRect l="11730" r="17016" b="-3"/>
          <a:stretch/>
        </p:blipFill>
        <p:spPr>
          <a:xfrm>
            <a:off x="12224286" y="214339"/>
            <a:ext cx="2169772" cy="3542978"/>
          </a:xfrm>
          <a:prstGeom prst="rect">
            <a:avLst/>
          </a:prstGeom>
        </p:spPr>
      </p:pic>
      <p:sp>
        <p:nvSpPr>
          <p:cNvPr id="9" name="TextBox 8">
            <a:extLst>
              <a:ext uri="{FF2B5EF4-FFF2-40B4-BE49-F238E27FC236}">
                <a16:creationId xmlns:a16="http://schemas.microsoft.com/office/drawing/2014/main" id="{C470BEA4-70CB-23EA-C83E-F42355C585B0}"/>
              </a:ext>
            </a:extLst>
          </p:cNvPr>
          <p:cNvSpPr txBox="1"/>
          <p:nvPr/>
        </p:nvSpPr>
        <p:spPr>
          <a:xfrm>
            <a:off x="12111924" y="3963692"/>
            <a:ext cx="22782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Program Director &amp; MBEPS Dean</a:t>
            </a:r>
          </a:p>
          <a:p>
            <a:r>
              <a:rPr lang="en-US" b="1">
                <a:solidFill>
                  <a:srgbClr val="2C2E32"/>
                </a:solidFill>
                <a:latin typeface="Catamaran"/>
              </a:rPr>
              <a:t>Linda Woods</a:t>
            </a:r>
          </a:p>
          <a:p>
            <a:endParaRPr lang="en-US">
              <a:solidFill>
                <a:srgbClr val="2C2E32"/>
              </a:solidFill>
              <a:latin typeface="Catamaran"/>
            </a:endParaRPr>
          </a:p>
        </p:txBody>
      </p:sp>
      <p:sp>
        <p:nvSpPr>
          <p:cNvPr id="10" name="TextBox 9">
            <a:extLst>
              <a:ext uri="{FF2B5EF4-FFF2-40B4-BE49-F238E27FC236}">
                <a16:creationId xmlns:a16="http://schemas.microsoft.com/office/drawing/2014/main" id="{BC101CA2-647C-8E24-AD4D-AB3DCB2DB13F}"/>
              </a:ext>
            </a:extLst>
          </p:cNvPr>
          <p:cNvSpPr txBox="1"/>
          <p:nvPr/>
        </p:nvSpPr>
        <p:spPr>
          <a:xfrm>
            <a:off x="2518475" y="3963692"/>
            <a:ext cx="238674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Program Coordinator/Counselor</a:t>
            </a:r>
          </a:p>
          <a:p>
            <a:r>
              <a:rPr lang="en-US" b="1">
                <a:solidFill>
                  <a:srgbClr val="2C2E32"/>
                </a:solidFill>
                <a:latin typeface="Catamaran"/>
              </a:rPr>
              <a:t>Damaris Bravo</a:t>
            </a:r>
          </a:p>
          <a:p>
            <a:endParaRPr lang="en-US">
              <a:solidFill>
                <a:srgbClr val="2C2E32"/>
              </a:solidFill>
              <a:latin typeface="Catamaran"/>
            </a:endParaRPr>
          </a:p>
          <a:p>
            <a:endParaRPr lang="en-US">
              <a:solidFill>
                <a:srgbClr val="2C2E32"/>
              </a:solidFill>
              <a:latin typeface="Catamaran"/>
            </a:endParaRPr>
          </a:p>
        </p:txBody>
      </p:sp>
      <p:sp>
        <p:nvSpPr>
          <p:cNvPr id="11" name="TextBox 10">
            <a:extLst>
              <a:ext uri="{FF2B5EF4-FFF2-40B4-BE49-F238E27FC236}">
                <a16:creationId xmlns:a16="http://schemas.microsoft.com/office/drawing/2014/main" id="{52E12B69-047D-535B-EF27-4DD0915DCC13}"/>
              </a:ext>
            </a:extLst>
          </p:cNvPr>
          <p:cNvSpPr txBox="1"/>
          <p:nvPr/>
        </p:nvSpPr>
        <p:spPr>
          <a:xfrm>
            <a:off x="5029200" y="3963692"/>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Program </a:t>
            </a:r>
          </a:p>
          <a:p>
            <a:r>
              <a:rPr lang="en-US">
                <a:solidFill>
                  <a:srgbClr val="2C2E32"/>
                </a:solidFill>
                <a:latin typeface="Catamaran"/>
              </a:rPr>
              <a:t>Counselor</a:t>
            </a:r>
          </a:p>
          <a:p>
            <a:r>
              <a:rPr lang="en-US" b="1">
                <a:solidFill>
                  <a:srgbClr val="2C2E32"/>
                </a:solidFill>
                <a:latin typeface="Catamaran"/>
              </a:rPr>
              <a:t>Ericka Banda</a:t>
            </a:r>
          </a:p>
          <a:p>
            <a:endParaRPr lang="en-US">
              <a:solidFill>
                <a:srgbClr val="2C2E32"/>
              </a:solidFill>
              <a:latin typeface="Catamaran"/>
            </a:endParaRPr>
          </a:p>
          <a:p>
            <a:endParaRPr lang="en-US">
              <a:solidFill>
                <a:srgbClr val="2C2E32"/>
              </a:solidFill>
              <a:latin typeface="Catamaran"/>
            </a:endParaRPr>
          </a:p>
        </p:txBody>
      </p:sp>
      <p:sp>
        <p:nvSpPr>
          <p:cNvPr id="12" name="TextBox 11">
            <a:extLst>
              <a:ext uri="{FF2B5EF4-FFF2-40B4-BE49-F238E27FC236}">
                <a16:creationId xmlns:a16="http://schemas.microsoft.com/office/drawing/2014/main" id="{51BA90EF-A022-2D1A-CDCD-4A8D9D63594A}"/>
              </a:ext>
            </a:extLst>
          </p:cNvPr>
          <p:cNvSpPr txBox="1"/>
          <p:nvPr/>
        </p:nvSpPr>
        <p:spPr>
          <a:xfrm>
            <a:off x="7415939" y="3963692"/>
            <a:ext cx="218526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Project Assistant </a:t>
            </a:r>
          </a:p>
          <a:p>
            <a:r>
              <a:rPr lang="en-US" b="1">
                <a:solidFill>
                  <a:srgbClr val="2C2E32"/>
                </a:solidFill>
                <a:latin typeface="Catamaran"/>
              </a:rPr>
              <a:t>Melissa Cayetano</a:t>
            </a:r>
          </a:p>
          <a:p>
            <a:endParaRPr lang="en-US">
              <a:solidFill>
                <a:srgbClr val="2C2E32"/>
              </a:solidFill>
              <a:latin typeface="Catamaran"/>
            </a:endParaRPr>
          </a:p>
          <a:p>
            <a:endParaRPr lang="en-US">
              <a:solidFill>
                <a:srgbClr val="2C2E32"/>
              </a:solidFill>
              <a:latin typeface="Catamaran"/>
            </a:endParaRPr>
          </a:p>
        </p:txBody>
      </p:sp>
      <p:sp>
        <p:nvSpPr>
          <p:cNvPr id="13" name="TextBox 12">
            <a:extLst>
              <a:ext uri="{FF2B5EF4-FFF2-40B4-BE49-F238E27FC236}">
                <a16:creationId xmlns:a16="http://schemas.microsoft.com/office/drawing/2014/main" id="{C758B331-8E6B-8CA7-D27F-5F2F9125D2B8}"/>
              </a:ext>
            </a:extLst>
          </p:cNvPr>
          <p:cNvSpPr txBox="1"/>
          <p:nvPr/>
        </p:nvSpPr>
        <p:spPr>
          <a:xfrm>
            <a:off x="222069" y="3964577"/>
            <a:ext cx="21814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&amp; HSI STEM Exito Administrative Assistant III</a:t>
            </a:r>
          </a:p>
          <a:p>
            <a:r>
              <a:rPr lang="en-US" b="1">
                <a:solidFill>
                  <a:srgbClr val="2C2E32"/>
                </a:solidFill>
                <a:latin typeface="Catamaran"/>
              </a:rPr>
              <a:t>Maribel Flores</a:t>
            </a:r>
          </a:p>
          <a:p>
            <a:endParaRPr lang="en-US">
              <a:ea typeface="Calibri" panose="020F0502020204030204"/>
              <a:cs typeface="Calibri" panose="020F0502020204030204"/>
            </a:endParaRPr>
          </a:p>
        </p:txBody>
      </p:sp>
      <p:sp>
        <p:nvSpPr>
          <p:cNvPr id="14" name="TextBox 13">
            <a:extLst>
              <a:ext uri="{FF2B5EF4-FFF2-40B4-BE49-F238E27FC236}">
                <a16:creationId xmlns:a16="http://schemas.microsoft.com/office/drawing/2014/main" id="{276D87F4-22D3-E9EE-9A5F-1EA845862F04}"/>
              </a:ext>
            </a:extLst>
          </p:cNvPr>
          <p:cNvSpPr txBox="1"/>
          <p:nvPr/>
        </p:nvSpPr>
        <p:spPr>
          <a:xfrm>
            <a:off x="9821514" y="3963691"/>
            <a:ext cx="21852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Tutor</a:t>
            </a:r>
            <a:endParaRPr lang="en-US"/>
          </a:p>
          <a:p>
            <a:r>
              <a:rPr lang="en-US" b="1">
                <a:solidFill>
                  <a:srgbClr val="2C2E32"/>
                </a:solidFill>
                <a:latin typeface="Catamaran"/>
              </a:rPr>
              <a:t>Hieu Le</a:t>
            </a:r>
          </a:p>
          <a:p>
            <a:endParaRPr lang="en-US">
              <a:solidFill>
                <a:srgbClr val="2C2E32"/>
              </a:solidFill>
              <a:latin typeface="Catamaran"/>
            </a:endParaRPr>
          </a:p>
          <a:p>
            <a:endParaRPr lang="en-US">
              <a:solidFill>
                <a:srgbClr val="2C2E32"/>
              </a:solidFill>
              <a:latin typeface="Catamaran"/>
            </a:endParaRPr>
          </a:p>
        </p:txBody>
      </p:sp>
      <p:pic>
        <p:nvPicPr>
          <p:cNvPr id="15" name="Picture 14" descr="headshot.jpg">
            <a:extLst>
              <a:ext uri="{FF2B5EF4-FFF2-40B4-BE49-F238E27FC236}">
                <a16:creationId xmlns:a16="http://schemas.microsoft.com/office/drawing/2014/main" id="{C6042F0C-1529-E02B-F6AC-1C09933343F7}"/>
              </a:ext>
            </a:extLst>
          </p:cNvPr>
          <p:cNvPicPr>
            <a:picLocks noChangeAspect="1"/>
          </p:cNvPicPr>
          <p:nvPr/>
        </p:nvPicPr>
        <p:blipFill>
          <a:blip r:embed="rId9"/>
          <a:srcRect l="5848" t="16607" r="1754" b="1613"/>
          <a:stretch/>
        </p:blipFill>
        <p:spPr>
          <a:xfrm>
            <a:off x="5024949" y="4972831"/>
            <a:ext cx="2157365" cy="3048743"/>
          </a:xfrm>
          <a:prstGeom prst="rect">
            <a:avLst/>
          </a:prstGeom>
        </p:spPr>
      </p:pic>
      <p:pic>
        <p:nvPicPr>
          <p:cNvPr id="16" name="Picture 15" descr="A person taking a selfie in the snow&#10;&#10;AI-generated content may be incorrect.">
            <a:extLst>
              <a:ext uri="{FF2B5EF4-FFF2-40B4-BE49-F238E27FC236}">
                <a16:creationId xmlns:a16="http://schemas.microsoft.com/office/drawing/2014/main" id="{626434FC-C96C-3D84-A391-B8ED907092DC}"/>
              </a:ext>
            </a:extLst>
          </p:cNvPr>
          <p:cNvPicPr>
            <a:picLocks noChangeAspect="1"/>
          </p:cNvPicPr>
          <p:nvPr/>
        </p:nvPicPr>
        <p:blipFill>
          <a:blip r:embed="rId10"/>
          <a:srcRect l="18881" t="24329" r="3330" b="24627"/>
          <a:stretch/>
        </p:blipFill>
        <p:spPr>
          <a:xfrm>
            <a:off x="9810579" y="4935258"/>
            <a:ext cx="2293996" cy="3078073"/>
          </a:xfrm>
          <a:prstGeom prst="rect">
            <a:avLst/>
          </a:prstGeom>
        </p:spPr>
      </p:pic>
      <p:pic>
        <p:nvPicPr>
          <p:cNvPr id="17" name="Image 0" descr="preencoded.png">
            <a:extLst>
              <a:ext uri="{FF2B5EF4-FFF2-40B4-BE49-F238E27FC236}">
                <a16:creationId xmlns:a16="http://schemas.microsoft.com/office/drawing/2014/main" id="{6ACD9F2D-E5FC-8B2E-0170-4CEF4BA7D0C7}"/>
              </a:ext>
            </a:extLst>
          </p:cNvPr>
          <p:cNvPicPr>
            <a:picLocks noChangeAspect="1"/>
          </p:cNvPicPr>
          <p:nvPr/>
        </p:nvPicPr>
        <p:blipFill>
          <a:blip r:embed="rId7"/>
          <a:srcRect t="22512" r="3" b="4755"/>
          <a:stretch/>
        </p:blipFill>
        <p:spPr>
          <a:xfrm>
            <a:off x="12264922" y="5262516"/>
            <a:ext cx="2167615" cy="3542978"/>
          </a:xfrm>
          <a:prstGeom prst="rect">
            <a:avLst/>
          </a:prstGeom>
        </p:spPr>
      </p:pic>
      <p:sp>
        <p:nvSpPr>
          <p:cNvPr id="18" name="TextBox 17">
            <a:extLst>
              <a:ext uri="{FF2B5EF4-FFF2-40B4-BE49-F238E27FC236}">
                <a16:creationId xmlns:a16="http://schemas.microsoft.com/office/drawing/2014/main" id="{DE8F3AE6-E7D4-8998-13E6-E43877B9A458}"/>
              </a:ext>
            </a:extLst>
          </p:cNvPr>
          <p:cNvSpPr txBox="1"/>
          <p:nvPr/>
        </p:nvSpPr>
        <p:spPr>
          <a:xfrm>
            <a:off x="12345235" y="5917242"/>
            <a:ext cx="22782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C2E32"/>
                </a:solidFill>
                <a:latin typeface="Catamaran"/>
              </a:rPr>
              <a:t>MESA Ambassadors</a:t>
            </a:r>
          </a:p>
          <a:p>
            <a:r>
              <a:rPr lang="en-US" b="1">
                <a:solidFill>
                  <a:srgbClr val="2C2E32"/>
                </a:solidFill>
                <a:latin typeface="Catamaran"/>
              </a:rPr>
              <a:t>Jacqueline Blanco</a:t>
            </a:r>
            <a:endParaRPr lang="en-US">
              <a:solidFill>
                <a:srgbClr val="000000"/>
              </a:solidFill>
              <a:latin typeface="Calibri" panose="020F0502020204030204"/>
              <a:ea typeface="Calibri" panose="020F0502020204030204"/>
              <a:cs typeface="Calibri" panose="020F0502020204030204"/>
            </a:endParaRPr>
          </a:p>
          <a:p>
            <a:r>
              <a:rPr lang="en-US" b="1">
                <a:solidFill>
                  <a:srgbClr val="2C2E32"/>
                </a:solidFill>
                <a:latin typeface="Catamaran"/>
              </a:rPr>
              <a:t>Danna Aguilar</a:t>
            </a:r>
          </a:p>
          <a:p>
            <a:r>
              <a:rPr lang="en-US" b="1">
                <a:solidFill>
                  <a:srgbClr val="2C2E32"/>
                </a:solidFill>
                <a:latin typeface="Catamaran"/>
              </a:rPr>
              <a:t>Jannet Aguilar</a:t>
            </a:r>
          </a:p>
          <a:p>
            <a:endParaRPr lang="en-US">
              <a:solidFill>
                <a:srgbClr val="2C2E32"/>
              </a:solidFill>
              <a:latin typeface="Catamaran"/>
            </a:endParaRPr>
          </a:p>
        </p:txBody>
      </p:sp>
      <p:pic>
        <p:nvPicPr>
          <p:cNvPr id="20" name="Picture 19" descr="A person smiling at camera&#10;&#10;AI-generated content may be incorrect.">
            <a:extLst>
              <a:ext uri="{FF2B5EF4-FFF2-40B4-BE49-F238E27FC236}">
                <a16:creationId xmlns:a16="http://schemas.microsoft.com/office/drawing/2014/main" id="{B8C26D41-F63D-F7D3-F536-C9452FFBB23A}"/>
              </a:ext>
            </a:extLst>
          </p:cNvPr>
          <p:cNvPicPr>
            <a:picLocks noChangeAspect="1"/>
          </p:cNvPicPr>
          <p:nvPr/>
        </p:nvPicPr>
        <p:blipFill>
          <a:blip r:embed="rId11"/>
          <a:srcRect l="12068" t="14680" r="4346" b="4168"/>
          <a:stretch/>
        </p:blipFill>
        <p:spPr>
          <a:xfrm>
            <a:off x="7422246" y="4917642"/>
            <a:ext cx="2078745" cy="3078155"/>
          </a:xfrm>
          <a:prstGeom prst="rect">
            <a:avLst/>
          </a:prstGeom>
        </p:spPr>
      </p:pic>
      <p:pic>
        <p:nvPicPr>
          <p:cNvPr id="21" name="Picture 20" descr="A person standing with his arms crossed&#10;&#10;AI-generated content may be incorrect.">
            <a:extLst>
              <a:ext uri="{FF2B5EF4-FFF2-40B4-BE49-F238E27FC236}">
                <a16:creationId xmlns:a16="http://schemas.microsoft.com/office/drawing/2014/main" id="{78C7BB50-73C9-A472-8D99-A012CF71D4E5}"/>
              </a:ext>
            </a:extLst>
          </p:cNvPr>
          <p:cNvPicPr>
            <a:picLocks noChangeAspect="1"/>
          </p:cNvPicPr>
          <p:nvPr/>
        </p:nvPicPr>
        <p:blipFill>
          <a:blip r:embed="rId12"/>
          <a:srcRect l="16040" t="9007" r="20332" b="29076"/>
          <a:stretch/>
        </p:blipFill>
        <p:spPr>
          <a:xfrm>
            <a:off x="9807729" y="381957"/>
            <a:ext cx="2183034" cy="3213960"/>
          </a:xfrm>
          <a:prstGeom prst="rect">
            <a:avLst/>
          </a:prstGeom>
        </p:spPr>
      </p:pic>
    </p:spTree>
    <p:extLst>
      <p:ext uri="{BB962C8B-B14F-4D97-AF65-F5344CB8AC3E}">
        <p14:creationId xmlns:p14="http://schemas.microsoft.com/office/powerpoint/2010/main" val="142619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E06C-6AF2-C67F-96AE-11C67BBC7F60}"/>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212B548-CD44-04D9-CB7A-2069C37DA583}"/>
              </a:ext>
            </a:extLst>
          </p:cNvPr>
          <p:cNvPicPr>
            <a:picLocks noChangeAspect="1"/>
          </p:cNvPicPr>
          <p:nvPr/>
        </p:nvPicPr>
        <p:blipFill>
          <a:blip r:embed="rId4"/>
          <a:stretch>
            <a:fillRect/>
          </a:stretch>
        </p:blipFill>
        <p:spPr>
          <a:xfrm>
            <a:off x="10972800" y="0"/>
            <a:ext cx="3657600" cy="8229600"/>
          </a:xfrm>
          <a:prstGeom prst="rect">
            <a:avLst/>
          </a:prstGeom>
        </p:spPr>
      </p:pic>
      <p:sp>
        <p:nvSpPr>
          <p:cNvPr id="3" name="Text 0">
            <a:extLst>
              <a:ext uri="{FF2B5EF4-FFF2-40B4-BE49-F238E27FC236}">
                <a16:creationId xmlns:a16="http://schemas.microsoft.com/office/drawing/2014/main" id="{1C3619C2-81B5-0142-15DE-E204B64D5E36}"/>
              </a:ext>
            </a:extLst>
          </p:cNvPr>
          <p:cNvSpPr/>
          <p:nvPr/>
        </p:nvSpPr>
        <p:spPr>
          <a:xfrm>
            <a:off x="864037" y="501935"/>
            <a:ext cx="8256837" cy="922991"/>
          </a:xfrm>
          <a:prstGeom prst="rect">
            <a:avLst/>
          </a:prstGeom>
          <a:noFill/>
          <a:ln/>
        </p:spPr>
        <p:txBody>
          <a:bodyPr wrap="none" lIns="0" tIns="0" rIns="0" bIns="0" rtlCol="0" anchor="t"/>
          <a:lstStyle/>
          <a:p>
            <a:pPr marL="0" indent="0">
              <a:lnSpc>
                <a:spcPts val="5700"/>
              </a:lnSpc>
              <a:buNone/>
            </a:pPr>
            <a:r>
              <a:rPr lang="en-US" sz="8800" b="1">
                <a:solidFill>
                  <a:srgbClr val="F5A3A3"/>
                </a:solidFill>
                <a:latin typeface="Red Hat Text"/>
                <a:ea typeface="Red Hat Text"/>
                <a:cs typeface="Red Hat Text"/>
              </a:rPr>
              <a:t>What is MESA? </a:t>
            </a:r>
            <a:endParaRPr lang="en-US" sz="8800">
              <a:latin typeface="Calibri"/>
              <a:ea typeface="Calibri"/>
              <a:cs typeface="Calibri"/>
            </a:endParaRPr>
          </a:p>
        </p:txBody>
      </p:sp>
      <p:sp>
        <p:nvSpPr>
          <p:cNvPr id="4" name="Text 1">
            <a:extLst>
              <a:ext uri="{FF2B5EF4-FFF2-40B4-BE49-F238E27FC236}">
                <a16:creationId xmlns:a16="http://schemas.microsoft.com/office/drawing/2014/main" id="{4AD4B505-E5F1-2965-4040-54241A6BA61B}"/>
              </a:ext>
            </a:extLst>
          </p:cNvPr>
          <p:cNvSpPr/>
          <p:nvPr/>
        </p:nvSpPr>
        <p:spPr>
          <a:xfrm>
            <a:off x="864037" y="1568116"/>
            <a:ext cx="9244727" cy="2058499"/>
          </a:xfrm>
          <a:prstGeom prst="rect">
            <a:avLst/>
          </a:prstGeom>
          <a:noFill/>
          <a:ln/>
        </p:spPr>
        <p:txBody>
          <a:bodyPr wrap="square" lIns="0" tIns="0" rIns="0" bIns="0" rtlCol="0" anchor="t"/>
          <a:lstStyle/>
          <a:p>
            <a:pPr marL="0" indent="0">
              <a:lnSpc>
                <a:spcPts val="3100"/>
              </a:lnSpc>
              <a:buNone/>
            </a:pPr>
            <a:r>
              <a:rPr lang="en-US" sz="2000">
                <a:solidFill>
                  <a:srgbClr val="FFFFFF"/>
                </a:solidFill>
                <a:latin typeface="Roboto Light"/>
                <a:ea typeface="Roboto Light"/>
                <a:cs typeface="Roboto Light"/>
              </a:rPr>
              <a:t>MESA is a statewide award-winning program that supports students from underserved and underrepresented communities to excel in STEM fields. By joining a cohort of peers with similar aspirations, students build a strong community of encouragement and mentorship, fostering their academic and personal growth.</a:t>
            </a:r>
            <a:endParaRPr lang="en-US" sz="2000">
              <a:latin typeface="Calibri"/>
              <a:ea typeface="Calibri"/>
              <a:cs typeface="Calibri"/>
            </a:endParaRPr>
          </a:p>
        </p:txBody>
      </p:sp>
      <p:pic>
        <p:nvPicPr>
          <p:cNvPr id="8" name="Online Media 7" title="This is MESA!">
            <a:hlinkClick r:id="" action="ppaction://media"/>
            <a:extLst>
              <a:ext uri="{FF2B5EF4-FFF2-40B4-BE49-F238E27FC236}">
                <a16:creationId xmlns:a16="http://schemas.microsoft.com/office/drawing/2014/main" id="{1E199EF1-8604-4ED7-D16A-37DC7061B1A1}"/>
              </a:ext>
            </a:extLst>
          </p:cNvPr>
          <p:cNvPicPr>
            <a:picLocks noRot="1" noChangeAspect="1"/>
          </p:cNvPicPr>
          <p:nvPr>
            <a:videoFile r:link="rId1"/>
          </p:nvPr>
        </p:nvPicPr>
        <p:blipFill>
          <a:blip r:embed="rId5"/>
          <a:stretch>
            <a:fillRect/>
          </a:stretch>
        </p:blipFill>
        <p:spPr>
          <a:xfrm>
            <a:off x="864235" y="3171462"/>
            <a:ext cx="8253730" cy="4708843"/>
          </a:xfrm>
          <a:prstGeom prst="rect">
            <a:avLst/>
          </a:prstGeom>
        </p:spPr>
      </p:pic>
    </p:spTree>
    <p:extLst>
      <p:ext uri="{BB962C8B-B14F-4D97-AF65-F5344CB8AC3E}">
        <p14:creationId xmlns:p14="http://schemas.microsoft.com/office/powerpoint/2010/main" val="300614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30672"/>
          </a:xfrm>
          <a:prstGeom prst="rect">
            <a:avLst/>
          </a:prstGeom>
        </p:spPr>
      </p:pic>
      <p:sp>
        <p:nvSpPr>
          <p:cNvPr id="3" name="Text 0"/>
          <p:cNvSpPr/>
          <p:nvPr/>
        </p:nvSpPr>
        <p:spPr>
          <a:xfrm>
            <a:off x="4798100" y="540425"/>
            <a:ext cx="8691682" cy="578048"/>
          </a:xfrm>
          <a:prstGeom prst="rect">
            <a:avLst/>
          </a:prstGeom>
          <a:noFill/>
          <a:ln/>
        </p:spPr>
        <p:txBody>
          <a:bodyPr wrap="none" lIns="0" tIns="0" rIns="0" bIns="0" rtlCol="0" anchor="t"/>
          <a:lstStyle/>
          <a:p>
            <a:pPr marL="0" indent="0" algn="ctr">
              <a:lnSpc>
                <a:spcPts val="4550"/>
              </a:lnSpc>
              <a:buNone/>
            </a:pPr>
            <a:r>
              <a:rPr lang="en-US" sz="3600" b="1">
                <a:solidFill>
                  <a:srgbClr val="1F1E1E"/>
                </a:solidFill>
                <a:latin typeface="Red Hat Text" pitchFamily="34" charset="0"/>
                <a:ea typeface="Red Hat Text" pitchFamily="34" charset="-122"/>
                <a:cs typeface="Red Hat Text" pitchFamily="34" charset="-120"/>
              </a:rPr>
              <a:t>Problem?</a:t>
            </a:r>
            <a:r>
              <a:rPr lang="en-US" sz="3600">
                <a:solidFill>
                  <a:srgbClr val="1F1E1E"/>
                </a:solidFill>
                <a:latin typeface="Red Hat Text" pitchFamily="34" charset="0"/>
                <a:ea typeface="Red Hat Text" pitchFamily="34" charset="-122"/>
                <a:cs typeface="Red Hat Text" pitchFamily="34" charset="-120"/>
              </a:rPr>
              <a:t> MESA is the 50+ year solution. </a:t>
            </a:r>
            <a:endParaRPr lang="en-US" sz="3600"/>
          </a:p>
        </p:txBody>
      </p:sp>
      <p:pic>
        <p:nvPicPr>
          <p:cNvPr id="4" name="Image 1" descr="preencoded.png"/>
          <p:cNvPicPr>
            <a:picLocks noChangeAspect="1"/>
          </p:cNvPicPr>
          <p:nvPr/>
        </p:nvPicPr>
        <p:blipFill>
          <a:blip r:embed="rId4"/>
          <a:stretch>
            <a:fillRect/>
          </a:stretch>
        </p:blipFill>
        <p:spPr>
          <a:xfrm>
            <a:off x="6687383" y="1413153"/>
            <a:ext cx="4913233" cy="3036570"/>
          </a:xfrm>
          <a:prstGeom prst="rect">
            <a:avLst/>
          </a:prstGeom>
        </p:spPr>
      </p:pic>
      <p:sp>
        <p:nvSpPr>
          <p:cNvPr id="5" name="Text 1"/>
          <p:cNvSpPr/>
          <p:nvPr/>
        </p:nvSpPr>
        <p:spPr>
          <a:xfrm>
            <a:off x="4330676" y="4695349"/>
            <a:ext cx="9597152" cy="314444"/>
          </a:xfrm>
          <a:prstGeom prst="rect">
            <a:avLst/>
          </a:prstGeom>
          <a:noFill/>
          <a:ln/>
        </p:spPr>
        <p:txBody>
          <a:bodyPr wrap="none" lIns="0" tIns="0" rIns="0" bIns="0" rtlCol="0" anchor="t"/>
          <a:lstStyle/>
          <a:p>
            <a:pPr marL="0" indent="0" algn="ctr">
              <a:lnSpc>
                <a:spcPts val="2450"/>
              </a:lnSpc>
              <a:buNone/>
            </a:pPr>
            <a:r>
              <a:rPr lang="en-US" sz="2400" b="1">
                <a:solidFill>
                  <a:srgbClr val="3B3535"/>
                </a:solidFill>
                <a:latin typeface="Roboto Light" pitchFamily="34" charset="0"/>
                <a:ea typeface="Roboto Light" pitchFamily="34" charset="-122"/>
                <a:cs typeface="Roboto Light" pitchFamily="34" charset="-120"/>
              </a:rPr>
              <a:t>The #s don't lie  </a:t>
            </a:r>
            <a:endParaRPr lang="en-US" sz="2400"/>
          </a:p>
        </p:txBody>
      </p:sp>
      <p:sp>
        <p:nvSpPr>
          <p:cNvPr id="6" name="Text 2"/>
          <p:cNvSpPr/>
          <p:nvPr/>
        </p:nvSpPr>
        <p:spPr>
          <a:xfrm>
            <a:off x="4330676" y="5127665"/>
            <a:ext cx="9597152" cy="314444"/>
          </a:xfrm>
          <a:prstGeom prst="rect">
            <a:avLst/>
          </a:prstGeom>
          <a:noFill/>
          <a:ln/>
        </p:spPr>
        <p:txBody>
          <a:bodyPr wrap="none" lIns="0" tIns="0" rIns="0" bIns="0" rtlCol="0" anchor="t"/>
          <a:lstStyle/>
          <a:p>
            <a:pPr marL="0" indent="0" algn="ctr">
              <a:lnSpc>
                <a:spcPts val="2450"/>
              </a:lnSpc>
              <a:buNone/>
            </a:pPr>
            <a:r>
              <a:rPr lang="en-US" sz="2400" b="1">
                <a:solidFill>
                  <a:srgbClr val="7030A0"/>
                </a:solidFill>
                <a:latin typeface="Roboto Light" pitchFamily="34" charset="0"/>
                <a:ea typeface="Roboto Light" pitchFamily="34" charset="-122"/>
                <a:cs typeface="Roboto Light" pitchFamily="34" charset="-120"/>
              </a:rPr>
              <a:t>~ 25,000</a:t>
            </a:r>
            <a:r>
              <a:rPr lang="en-US" sz="2400">
                <a:solidFill>
                  <a:srgbClr val="7030A0"/>
                </a:solidFill>
                <a:latin typeface="Roboto Light" pitchFamily="34" charset="0"/>
                <a:ea typeface="Roboto Light" pitchFamily="34" charset="-122"/>
                <a:cs typeface="Roboto Light" pitchFamily="34" charset="-120"/>
              </a:rPr>
              <a:t> </a:t>
            </a:r>
            <a:r>
              <a:rPr lang="en-US" sz="2400">
                <a:solidFill>
                  <a:srgbClr val="3B3535"/>
                </a:solidFill>
                <a:latin typeface="Roboto Light" pitchFamily="34" charset="0"/>
                <a:ea typeface="Roboto Light" pitchFamily="34" charset="-122"/>
                <a:cs typeface="Roboto Light" pitchFamily="34" charset="-120"/>
              </a:rPr>
              <a:t>CA MESA student/alumni network</a:t>
            </a:r>
            <a:endParaRPr lang="en-US" sz="2400"/>
          </a:p>
        </p:txBody>
      </p:sp>
      <p:sp>
        <p:nvSpPr>
          <p:cNvPr id="7" name="Text 3"/>
          <p:cNvSpPr/>
          <p:nvPr/>
        </p:nvSpPr>
        <p:spPr>
          <a:xfrm>
            <a:off x="4330676" y="5559981"/>
            <a:ext cx="9597152" cy="314444"/>
          </a:xfrm>
          <a:prstGeom prst="rect">
            <a:avLst/>
          </a:prstGeom>
          <a:noFill/>
          <a:ln/>
        </p:spPr>
        <p:txBody>
          <a:bodyPr wrap="none" lIns="0" tIns="0" rIns="0" bIns="0" rtlCol="0" anchor="t"/>
          <a:lstStyle/>
          <a:p>
            <a:pPr marL="0" indent="0" algn="ctr">
              <a:lnSpc>
                <a:spcPts val="2450"/>
              </a:lnSpc>
              <a:buNone/>
            </a:pPr>
            <a:r>
              <a:rPr lang="en-US" sz="2400" b="1">
                <a:solidFill>
                  <a:srgbClr val="7030A0"/>
                </a:solidFill>
                <a:latin typeface="Roboto Light" pitchFamily="34" charset="0"/>
                <a:ea typeface="Roboto Light" pitchFamily="34" charset="-122"/>
                <a:cs typeface="Roboto Light" pitchFamily="34" charset="-120"/>
              </a:rPr>
              <a:t>80% MESA </a:t>
            </a:r>
            <a:r>
              <a:rPr lang="en-US" sz="2400">
                <a:solidFill>
                  <a:srgbClr val="3B3535"/>
                </a:solidFill>
                <a:latin typeface="Roboto Light" pitchFamily="34" charset="0"/>
                <a:ea typeface="Roboto Light" pitchFamily="34" charset="-122"/>
                <a:cs typeface="Roboto Light" pitchFamily="34" charset="-120"/>
              </a:rPr>
              <a:t>vs 67% non-MESA CA student </a:t>
            </a:r>
            <a:r>
              <a:rPr lang="en-US" sz="2400" b="1">
                <a:solidFill>
                  <a:srgbClr val="7030A0"/>
                </a:solidFill>
                <a:latin typeface="Roboto Light" pitchFamily="34" charset="0"/>
                <a:ea typeface="Roboto Light" pitchFamily="34" charset="-122"/>
                <a:cs typeface="Roboto Light" pitchFamily="34" charset="-120"/>
              </a:rPr>
              <a:t>UC admittance rate </a:t>
            </a:r>
            <a:endParaRPr lang="en-US" sz="2400">
              <a:solidFill>
                <a:srgbClr val="7030A0"/>
              </a:solidFill>
            </a:endParaRPr>
          </a:p>
        </p:txBody>
      </p:sp>
      <p:sp>
        <p:nvSpPr>
          <p:cNvPr id="8" name="Text 4"/>
          <p:cNvSpPr/>
          <p:nvPr/>
        </p:nvSpPr>
        <p:spPr>
          <a:xfrm>
            <a:off x="4330676" y="5992297"/>
            <a:ext cx="9597152" cy="314444"/>
          </a:xfrm>
          <a:prstGeom prst="rect">
            <a:avLst/>
          </a:prstGeom>
          <a:noFill/>
          <a:ln/>
        </p:spPr>
        <p:txBody>
          <a:bodyPr wrap="none" lIns="0" tIns="0" rIns="0" bIns="0" rtlCol="0" anchor="t"/>
          <a:lstStyle/>
          <a:p>
            <a:pPr marL="0" indent="0" algn="ctr">
              <a:lnSpc>
                <a:spcPts val="2450"/>
              </a:lnSpc>
              <a:buNone/>
            </a:pPr>
            <a:r>
              <a:rPr lang="en-US" sz="2400" b="1">
                <a:solidFill>
                  <a:srgbClr val="7030A0"/>
                </a:solidFill>
                <a:latin typeface="Roboto Light" pitchFamily="34" charset="0"/>
                <a:ea typeface="Roboto Light" pitchFamily="34" charset="-122"/>
                <a:cs typeface="Roboto Light" pitchFamily="34" charset="-120"/>
              </a:rPr>
              <a:t>19 universities</a:t>
            </a:r>
            <a:r>
              <a:rPr lang="en-US" sz="2400">
                <a:solidFill>
                  <a:srgbClr val="7030A0"/>
                </a:solidFill>
                <a:latin typeface="Roboto Light" pitchFamily="34" charset="0"/>
                <a:ea typeface="Roboto Light" pitchFamily="34" charset="-122"/>
                <a:cs typeface="Roboto Light" pitchFamily="34" charset="-120"/>
              </a:rPr>
              <a:t> </a:t>
            </a:r>
            <a:r>
              <a:rPr lang="en-US" sz="2400">
                <a:solidFill>
                  <a:srgbClr val="000000"/>
                </a:solidFill>
                <a:latin typeface="Roboto Light" pitchFamily="34" charset="0"/>
                <a:ea typeface="Roboto Light" pitchFamily="34" charset="-122"/>
                <a:cs typeface="Roboto Light" pitchFamily="34" charset="-120"/>
              </a:rPr>
              <a:t>+ 91 community colleges</a:t>
            </a:r>
            <a:endParaRPr lang="en-US" sz="2400"/>
          </a:p>
        </p:txBody>
      </p:sp>
      <p:pic>
        <p:nvPicPr>
          <p:cNvPr id="9" name="Image 2" descr="preencoded.png"/>
          <p:cNvPicPr>
            <a:picLocks noChangeAspect="1"/>
          </p:cNvPicPr>
          <p:nvPr/>
        </p:nvPicPr>
        <p:blipFill>
          <a:blip r:embed="rId5"/>
          <a:stretch>
            <a:fillRect/>
          </a:stretch>
        </p:blipFill>
        <p:spPr>
          <a:xfrm>
            <a:off x="6020038" y="6527721"/>
            <a:ext cx="6247805" cy="514588"/>
          </a:xfrm>
          <a:prstGeom prst="rect">
            <a:avLst/>
          </a:prstGeom>
        </p:spPr>
      </p:pic>
      <p:pic>
        <p:nvPicPr>
          <p:cNvPr id="10" name="Image 3" descr="preencoded.png"/>
          <p:cNvPicPr>
            <a:picLocks noChangeAspect="1"/>
          </p:cNvPicPr>
          <p:nvPr/>
        </p:nvPicPr>
        <p:blipFill>
          <a:blip r:embed="rId6"/>
          <a:stretch>
            <a:fillRect/>
          </a:stretch>
        </p:blipFill>
        <p:spPr>
          <a:xfrm>
            <a:off x="6020038" y="7263289"/>
            <a:ext cx="6247805" cy="4269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102090" y="222052"/>
            <a:ext cx="5024557" cy="7178040"/>
          </a:xfrm>
          <a:prstGeom prst="rect">
            <a:avLst/>
          </a:prstGeom>
        </p:spPr>
      </p:pic>
      <p:sp>
        <p:nvSpPr>
          <p:cNvPr id="4" name="Text 0"/>
          <p:cNvSpPr/>
          <p:nvPr/>
        </p:nvSpPr>
        <p:spPr>
          <a:xfrm>
            <a:off x="6132909" y="507921"/>
            <a:ext cx="6537365" cy="543282"/>
          </a:xfrm>
          <a:prstGeom prst="rect">
            <a:avLst/>
          </a:prstGeom>
          <a:noFill/>
          <a:ln/>
        </p:spPr>
        <p:txBody>
          <a:bodyPr wrap="none" lIns="0" tIns="0" rIns="0" bIns="0" rtlCol="0" anchor="t"/>
          <a:lstStyle/>
          <a:p>
            <a:pPr marL="0" indent="0">
              <a:lnSpc>
                <a:spcPts val="4250"/>
              </a:lnSpc>
              <a:buNone/>
            </a:pPr>
            <a:r>
              <a:rPr lang="en-US" sz="3400">
                <a:solidFill>
                  <a:srgbClr val="1F1E1E"/>
                </a:solidFill>
                <a:latin typeface="Red Hat Text" pitchFamily="34" charset="0"/>
                <a:ea typeface="Red Hat Text" pitchFamily="34" charset="-122"/>
                <a:cs typeface="Red Hat Text" pitchFamily="34" charset="-120"/>
              </a:rPr>
              <a:t>MESA's Magic Formula &amp; Benefits</a:t>
            </a:r>
            <a:endParaRPr lang="en-US" sz="3400"/>
          </a:p>
        </p:txBody>
      </p:sp>
      <p:sp>
        <p:nvSpPr>
          <p:cNvPr id="5" name="Shape 1"/>
          <p:cNvSpPr/>
          <p:nvPr/>
        </p:nvSpPr>
        <p:spPr>
          <a:xfrm>
            <a:off x="6398538" y="1328261"/>
            <a:ext cx="22860" cy="6393418"/>
          </a:xfrm>
          <a:prstGeom prst="roundRect">
            <a:avLst>
              <a:gd name="adj" fmla="val 121219"/>
            </a:avLst>
          </a:prstGeom>
          <a:solidFill>
            <a:srgbClr val="D9CECE"/>
          </a:solidFill>
          <a:ln/>
        </p:spPr>
        <p:txBody>
          <a:bodyPr/>
          <a:lstStyle/>
          <a:p>
            <a:endParaRPr lang="en-US"/>
          </a:p>
        </p:txBody>
      </p:sp>
      <p:sp>
        <p:nvSpPr>
          <p:cNvPr id="6" name="Shape 2"/>
          <p:cNvSpPr/>
          <p:nvPr/>
        </p:nvSpPr>
        <p:spPr>
          <a:xfrm>
            <a:off x="6594931" y="1732359"/>
            <a:ext cx="646509" cy="22860"/>
          </a:xfrm>
          <a:prstGeom prst="roundRect">
            <a:avLst>
              <a:gd name="adj" fmla="val 121219"/>
            </a:avLst>
          </a:prstGeom>
          <a:solidFill>
            <a:srgbClr val="447ED7"/>
          </a:solidFill>
          <a:ln/>
        </p:spPr>
        <p:txBody>
          <a:bodyPr/>
          <a:lstStyle/>
          <a:p>
            <a:endParaRPr lang="en-US"/>
          </a:p>
        </p:txBody>
      </p:sp>
      <p:sp>
        <p:nvSpPr>
          <p:cNvPr id="7" name="Shape 3"/>
          <p:cNvSpPr/>
          <p:nvPr/>
        </p:nvSpPr>
        <p:spPr>
          <a:xfrm>
            <a:off x="6202144" y="1536025"/>
            <a:ext cx="415647" cy="415647"/>
          </a:xfrm>
          <a:prstGeom prst="roundRect">
            <a:avLst>
              <a:gd name="adj" fmla="val 6667"/>
            </a:avLst>
          </a:prstGeom>
          <a:solidFill>
            <a:srgbClr val="5E98F1"/>
          </a:solidFill>
          <a:ln/>
        </p:spPr>
        <p:txBody>
          <a:bodyPr/>
          <a:lstStyle/>
          <a:p>
            <a:endParaRPr lang="en-US"/>
          </a:p>
        </p:txBody>
      </p:sp>
      <p:sp>
        <p:nvSpPr>
          <p:cNvPr id="8" name="Text 4"/>
          <p:cNvSpPr/>
          <p:nvPr/>
        </p:nvSpPr>
        <p:spPr>
          <a:xfrm>
            <a:off x="6369903" y="1613416"/>
            <a:ext cx="80129" cy="260866"/>
          </a:xfrm>
          <a:prstGeom prst="rect">
            <a:avLst/>
          </a:prstGeom>
          <a:noFill/>
          <a:ln/>
        </p:spPr>
        <p:txBody>
          <a:bodyPr wrap="none" lIns="0" tIns="0" rIns="0" bIns="0" rtlCol="0" anchor="t"/>
          <a:lstStyle/>
          <a:p>
            <a:pPr marL="0" indent="0" algn="ctr">
              <a:lnSpc>
                <a:spcPts val="2050"/>
              </a:lnSpc>
              <a:buNone/>
            </a:pPr>
            <a:r>
              <a:rPr lang="en-US" sz="2050">
                <a:solidFill>
                  <a:srgbClr val="000000"/>
                </a:solidFill>
                <a:latin typeface="Red Hat Text" pitchFamily="34" charset="0"/>
                <a:ea typeface="Red Hat Text" pitchFamily="34" charset="-122"/>
                <a:cs typeface="Red Hat Text" pitchFamily="34" charset="-120"/>
              </a:rPr>
              <a:t>1</a:t>
            </a:r>
            <a:endParaRPr lang="en-US" sz="2050"/>
          </a:p>
        </p:txBody>
      </p:sp>
      <p:sp>
        <p:nvSpPr>
          <p:cNvPr id="9" name="Text 5"/>
          <p:cNvSpPr/>
          <p:nvPr/>
        </p:nvSpPr>
        <p:spPr>
          <a:xfrm>
            <a:off x="7381683" y="1542423"/>
            <a:ext cx="4887069" cy="301079"/>
          </a:xfrm>
          <a:prstGeom prst="rect">
            <a:avLst/>
          </a:prstGeom>
          <a:noFill/>
          <a:ln/>
        </p:spPr>
        <p:txBody>
          <a:bodyPr wrap="none" lIns="0" tIns="0" rIns="0" bIns="0" rtlCol="0" anchor="t"/>
          <a:lstStyle/>
          <a:p>
            <a:pPr>
              <a:lnSpc>
                <a:spcPts val="2100"/>
              </a:lnSpc>
            </a:pPr>
            <a:r>
              <a:rPr lang="en-US" sz="2800" b="1">
                <a:solidFill>
                  <a:srgbClr val="3B3535"/>
                </a:solidFill>
                <a:latin typeface="Red Hat Text"/>
                <a:ea typeface="Red Hat Text"/>
                <a:cs typeface="Red Hat Text"/>
              </a:rPr>
              <a:t>Smooth Transfer Pathway</a:t>
            </a:r>
          </a:p>
        </p:txBody>
      </p:sp>
      <p:sp>
        <p:nvSpPr>
          <p:cNvPr id="10" name="Text 6"/>
          <p:cNvSpPr/>
          <p:nvPr/>
        </p:nvSpPr>
        <p:spPr>
          <a:xfrm>
            <a:off x="7397181" y="1947295"/>
            <a:ext cx="7002099" cy="295632"/>
          </a:xfrm>
          <a:prstGeom prst="rect">
            <a:avLst/>
          </a:prstGeom>
          <a:noFill/>
          <a:ln/>
        </p:spPr>
        <p:txBody>
          <a:bodyPr wrap="none" lIns="0" tIns="0" rIns="0" bIns="0" rtlCol="0" anchor="t"/>
          <a:lstStyle/>
          <a:p>
            <a:pPr marL="342900" indent="-342900">
              <a:lnSpc>
                <a:spcPts val="2300"/>
              </a:lnSpc>
              <a:buSzPct val="100000"/>
              <a:buChar char="•"/>
            </a:pPr>
            <a:r>
              <a:rPr lang="en-US">
                <a:solidFill>
                  <a:srgbClr val="3B3535"/>
                </a:solidFill>
                <a:latin typeface="Roboto Light"/>
                <a:ea typeface="Roboto Light"/>
                <a:cs typeface="Roboto Light"/>
              </a:rPr>
              <a:t>MESA Team Check Ins (Classes, </a:t>
            </a:r>
            <a:r>
              <a:rPr lang="en-US" b="1">
                <a:solidFill>
                  <a:srgbClr val="3B3535"/>
                </a:solidFill>
                <a:latin typeface="Roboto Light"/>
                <a:ea typeface="Roboto Light"/>
                <a:cs typeface="Roboto Light"/>
              </a:rPr>
              <a:t>Transfer Apps, PR,</a:t>
            </a:r>
            <a:r>
              <a:rPr lang="en-US">
                <a:solidFill>
                  <a:srgbClr val="3B3535"/>
                </a:solidFill>
                <a:latin typeface="Roboto Light"/>
                <a:ea typeface="Roboto Light"/>
                <a:cs typeface="Roboto Light"/>
              </a:rPr>
              <a:t> Personal, etc.)</a:t>
            </a:r>
            <a:endParaRPr lang="en-US">
              <a:latin typeface="Roboto Light"/>
              <a:ea typeface="Roboto Light"/>
              <a:cs typeface="Roboto Light"/>
            </a:endParaRPr>
          </a:p>
        </p:txBody>
      </p:sp>
      <p:sp>
        <p:nvSpPr>
          <p:cNvPr id="11" name="Text 7"/>
          <p:cNvSpPr/>
          <p:nvPr/>
        </p:nvSpPr>
        <p:spPr>
          <a:xfrm>
            <a:off x="7397181" y="2294516"/>
            <a:ext cx="6557963" cy="295632"/>
          </a:xfrm>
          <a:prstGeom prst="rect">
            <a:avLst/>
          </a:prstGeom>
          <a:noFill/>
          <a:ln/>
        </p:spPr>
        <p:txBody>
          <a:bodyPr wrap="none" lIns="0" tIns="0" rIns="0" bIns="0" rtlCol="0" anchor="t"/>
          <a:lstStyle/>
          <a:p>
            <a:pPr marL="342900" indent="-342900">
              <a:lnSpc>
                <a:spcPts val="2300"/>
              </a:lnSpc>
              <a:buSzPct val="100000"/>
              <a:buChar char="•"/>
            </a:pPr>
            <a:r>
              <a:rPr lang="en-US" b="1">
                <a:solidFill>
                  <a:srgbClr val="3B3535"/>
                </a:solidFill>
                <a:latin typeface="Roboto Light"/>
                <a:ea typeface="Roboto Light"/>
                <a:cs typeface="Roboto Light"/>
              </a:rPr>
              <a:t>Tutoring </a:t>
            </a:r>
            <a:r>
              <a:rPr lang="en-US" b="1">
                <a:solidFill>
                  <a:srgbClr val="3B3535"/>
                </a:solidFill>
                <a:highlight>
                  <a:srgbClr val="FFFF00"/>
                </a:highlight>
                <a:latin typeface="Roboto Light"/>
                <a:ea typeface="Roboto Light"/>
                <a:cs typeface="Roboto Light"/>
              </a:rPr>
              <a:t>&amp; Cluster Courses (coming Fall 2025)</a:t>
            </a:r>
            <a:endParaRPr lang="en-US" b="1">
              <a:highlight>
                <a:srgbClr val="FFFF00"/>
              </a:highlight>
              <a:latin typeface="Roboto Light"/>
              <a:ea typeface="Roboto Light"/>
              <a:cs typeface="Roboto Light"/>
            </a:endParaRPr>
          </a:p>
        </p:txBody>
      </p:sp>
      <p:sp>
        <p:nvSpPr>
          <p:cNvPr id="12" name="Text 8"/>
          <p:cNvSpPr/>
          <p:nvPr/>
        </p:nvSpPr>
        <p:spPr>
          <a:xfrm>
            <a:off x="7397181" y="2654799"/>
            <a:ext cx="6557963" cy="295632"/>
          </a:xfrm>
          <a:prstGeom prst="rect">
            <a:avLst/>
          </a:prstGeom>
          <a:noFill/>
          <a:ln/>
        </p:spPr>
        <p:txBody>
          <a:bodyPr wrap="none" lIns="0" tIns="0" rIns="0" bIns="0" rtlCol="0" anchor="t"/>
          <a:lstStyle/>
          <a:p>
            <a:pPr marL="342900" indent="-342900">
              <a:lnSpc>
                <a:spcPts val="2300"/>
              </a:lnSpc>
              <a:buSzPct val="100000"/>
              <a:buChar char="•"/>
            </a:pPr>
            <a:r>
              <a:rPr lang="en-US">
                <a:solidFill>
                  <a:srgbClr val="3B3535"/>
                </a:solidFill>
                <a:latin typeface="Roboto Light"/>
                <a:ea typeface="Roboto Light"/>
                <a:cs typeface="Roboto Light"/>
              </a:rPr>
              <a:t>FREE Laptops, Calculator, Lab Gear Loans</a:t>
            </a:r>
            <a:endParaRPr lang="en-US"/>
          </a:p>
        </p:txBody>
      </p:sp>
      <p:sp>
        <p:nvSpPr>
          <p:cNvPr id="13" name="Text 9"/>
          <p:cNvSpPr/>
          <p:nvPr/>
        </p:nvSpPr>
        <p:spPr>
          <a:xfrm>
            <a:off x="7397181" y="2953089"/>
            <a:ext cx="6898925" cy="295632"/>
          </a:xfrm>
          <a:prstGeom prst="rect">
            <a:avLst/>
          </a:prstGeom>
          <a:noFill/>
          <a:ln/>
        </p:spPr>
        <p:txBody>
          <a:bodyPr wrap="none" lIns="0" tIns="0" rIns="0" bIns="0" rtlCol="0" anchor="t"/>
          <a:lstStyle/>
          <a:p>
            <a:pPr marL="342900" indent="-342900">
              <a:lnSpc>
                <a:spcPts val="2300"/>
              </a:lnSpc>
              <a:buSzPct val="100000"/>
              <a:buChar char="•"/>
            </a:pPr>
            <a:r>
              <a:rPr lang="en-US" b="1">
                <a:solidFill>
                  <a:srgbClr val="3B3535"/>
                </a:solidFill>
                <a:latin typeface="Roboto Light"/>
                <a:ea typeface="Roboto Light"/>
                <a:cs typeface="Roboto Light"/>
              </a:rPr>
              <a:t>Maximizing Financial Support : Scholarships, </a:t>
            </a:r>
            <a:r>
              <a:rPr lang="en-US" b="1">
                <a:solidFill>
                  <a:srgbClr val="3B3535"/>
                </a:solidFill>
                <a:highlight>
                  <a:srgbClr val="FFFF00"/>
                </a:highlight>
                <a:latin typeface="Roboto Light"/>
                <a:ea typeface="Roboto Light"/>
                <a:cs typeface="Roboto Light"/>
              </a:rPr>
              <a:t>Gas/Grocery Cards</a:t>
            </a:r>
            <a:endParaRPr lang="en-US" b="1">
              <a:highlight>
                <a:srgbClr val="FFFF00"/>
              </a:highlight>
              <a:ea typeface="Calibri"/>
              <a:cs typeface="Calibri"/>
            </a:endParaRPr>
          </a:p>
        </p:txBody>
      </p:sp>
      <p:sp>
        <p:nvSpPr>
          <p:cNvPr id="14" name="Text 10"/>
          <p:cNvSpPr/>
          <p:nvPr/>
        </p:nvSpPr>
        <p:spPr>
          <a:xfrm>
            <a:off x="7458141" y="7314199"/>
            <a:ext cx="6557963" cy="295632"/>
          </a:xfrm>
          <a:prstGeom prst="rect">
            <a:avLst/>
          </a:prstGeom>
          <a:noFill/>
          <a:ln/>
        </p:spPr>
        <p:txBody>
          <a:bodyPr wrap="none" lIns="0" tIns="0" rIns="0" bIns="0" rtlCol="0" anchor="t"/>
          <a:lstStyle/>
          <a:p>
            <a:pPr marL="342900" indent="-342900">
              <a:lnSpc>
                <a:spcPts val="2300"/>
              </a:lnSpc>
              <a:buSzPct val="100000"/>
              <a:buChar char="•"/>
            </a:pPr>
            <a:r>
              <a:rPr lang="en-US">
                <a:solidFill>
                  <a:srgbClr val="3B3535"/>
                </a:solidFill>
                <a:latin typeface="Roboto Light"/>
                <a:ea typeface="Roboto Light"/>
                <a:cs typeface="Roboto Light"/>
              </a:rPr>
              <a:t>VIP Events/Trips (University trips, SDSU MESA partnership)</a:t>
            </a:r>
          </a:p>
        </p:txBody>
      </p:sp>
      <p:sp>
        <p:nvSpPr>
          <p:cNvPr id="15" name="Shape 11"/>
          <p:cNvSpPr/>
          <p:nvPr/>
        </p:nvSpPr>
        <p:spPr>
          <a:xfrm>
            <a:off x="6594931" y="3811072"/>
            <a:ext cx="646509" cy="22860"/>
          </a:xfrm>
          <a:prstGeom prst="roundRect">
            <a:avLst>
              <a:gd name="adj" fmla="val 121219"/>
            </a:avLst>
          </a:prstGeom>
          <a:solidFill>
            <a:srgbClr val="447ED7"/>
          </a:solidFill>
          <a:ln/>
        </p:spPr>
        <p:txBody>
          <a:bodyPr/>
          <a:lstStyle/>
          <a:p>
            <a:endParaRPr lang="en-US"/>
          </a:p>
        </p:txBody>
      </p:sp>
      <p:sp>
        <p:nvSpPr>
          <p:cNvPr id="16" name="Shape 12"/>
          <p:cNvSpPr/>
          <p:nvPr/>
        </p:nvSpPr>
        <p:spPr>
          <a:xfrm>
            <a:off x="6202144" y="3614738"/>
            <a:ext cx="415647" cy="415647"/>
          </a:xfrm>
          <a:prstGeom prst="roundRect">
            <a:avLst>
              <a:gd name="adj" fmla="val 6667"/>
            </a:avLst>
          </a:prstGeom>
          <a:solidFill>
            <a:srgbClr val="5E98F1"/>
          </a:solidFill>
          <a:ln/>
        </p:spPr>
        <p:txBody>
          <a:bodyPr/>
          <a:lstStyle/>
          <a:p>
            <a:endParaRPr lang="en-US"/>
          </a:p>
        </p:txBody>
      </p:sp>
      <p:sp>
        <p:nvSpPr>
          <p:cNvPr id="17" name="Text 13"/>
          <p:cNvSpPr/>
          <p:nvPr/>
        </p:nvSpPr>
        <p:spPr>
          <a:xfrm>
            <a:off x="6331684" y="3692128"/>
            <a:ext cx="156567" cy="260866"/>
          </a:xfrm>
          <a:prstGeom prst="rect">
            <a:avLst/>
          </a:prstGeom>
          <a:noFill/>
          <a:ln/>
        </p:spPr>
        <p:txBody>
          <a:bodyPr wrap="none" lIns="0" tIns="0" rIns="0" bIns="0" rtlCol="0" anchor="t"/>
          <a:lstStyle/>
          <a:p>
            <a:pPr marL="0" indent="0" algn="ctr">
              <a:lnSpc>
                <a:spcPts val="2050"/>
              </a:lnSpc>
              <a:buNone/>
            </a:pPr>
            <a:r>
              <a:rPr lang="en-US" sz="2050">
                <a:solidFill>
                  <a:srgbClr val="000000"/>
                </a:solidFill>
                <a:latin typeface="Red Hat Text" pitchFamily="34" charset="0"/>
                <a:ea typeface="Red Hat Text" pitchFamily="34" charset="-122"/>
                <a:cs typeface="Red Hat Text" pitchFamily="34" charset="-120"/>
              </a:rPr>
              <a:t>2</a:t>
            </a:r>
            <a:endParaRPr lang="en-US" sz="2050"/>
          </a:p>
        </p:txBody>
      </p:sp>
      <p:sp>
        <p:nvSpPr>
          <p:cNvPr id="18" name="Text 14"/>
          <p:cNvSpPr/>
          <p:nvPr/>
        </p:nvSpPr>
        <p:spPr>
          <a:xfrm>
            <a:off x="7381683" y="3636375"/>
            <a:ext cx="4327207" cy="301079"/>
          </a:xfrm>
          <a:prstGeom prst="rect">
            <a:avLst/>
          </a:prstGeom>
          <a:noFill/>
          <a:ln/>
        </p:spPr>
        <p:txBody>
          <a:bodyPr wrap="none" lIns="0" tIns="0" rIns="0" bIns="0" rtlCol="0" anchor="t"/>
          <a:lstStyle/>
          <a:p>
            <a:pPr marL="0" indent="0" algn="l">
              <a:lnSpc>
                <a:spcPts val="2100"/>
              </a:lnSpc>
              <a:buNone/>
            </a:pPr>
            <a:r>
              <a:rPr lang="en-US" sz="2800" b="1">
                <a:solidFill>
                  <a:srgbClr val="3B3535"/>
                </a:solidFill>
                <a:latin typeface="Red Hat Text"/>
                <a:ea typeface="Red Hat Text"/>
                <a:cs typeface="Red Hat Text"/>
              </a:rPr>
              <a:t>Employment Readiness</a:t>
            </a:r>
            <a:endParaRPr lang="en-US" sz="2800">
              <a:latin typeface="Red Hat Text"/>
              <a:ea typeface="Red Hat Text"/>
              <a:cs typeface="Red Hat Text"/>
            </a:endParaRPr>
          </a:p>
        </p:txBody>
      </p:sp>
      <p:sp>
        <p:nvSpPr>
          <p:cNvPr id="19" name="Text 15"/>
          <p:cNvSpPr/>
          <p:nvPr/>
        </p:nvSpPr>
        <p:spPr>
          <a:xfrm>
            <a:off x="7425928" y="4092428"/>
            <a:ext cx="6557963" cy="295632"/>
          </a:xfrm>
          <a:prstGeom prst="rect">
            <a:avLst/>
          </a:prstGeom>
          <a:noFill/>
          <a:ln/>
        </p:spPr>
        <p:txBody>
          <a:bodyPr wrap="none" lIns="0" tIns="0" rIns="0" bIns="0" rtlCol="0" anchor="t"/>
          <a:lstStyle/>
          <a:p>
            <a:pPr marL="342900" indent="-342900">
              <a:lnSpc>
                <a:spcPts val="2300"/>
              </a:lnSpc>
              <a:buSzPct val="100000"/>
              <a:buFont typeface="Arial"/>
              <a:buChar char="•"/>
            </a:pPr>
            <a:r>
              <a:rPr lang="en-US" b="1">
                <a:solidFill>
                  <a:srgbClr val="3B3535"/>
                </a:solidFill>
                <a:latin typeface="Roboto Light"/>
                <a:ea typeface="Roboto Light"/>
                <a:cs typeface="Roboto Light"/>
              </a:rPr>
              <a:t>MESA Alumni Professionals Panels &amp; Shadow Day</a:t>
            </a:r>
            <a:endParaRPr lang="en-US" b="1">
              <a:latin typeface="Roboto Light"/>
              <a:ea typeface="Roboto Light"/>
              <a:cs typeface="Roboto Light"/>
            </a:endParaRPr>
          </a:p>
        </p:txBody>
      </p:sp>
      <p:sp>
        <p:nvSpPr>
          <p:cNvPr id="20" name="Text 16"/>
          <p:cNvSpPr/>
          <p:nvPr/>
        </p:nvSpPr>
        <p:spPr>
          <a:xfrm>
            <a:off x="7425928" y="4452711"/>
            <a:ext cx="6557963" cy="295632"/>
          </a:xfrm>
          <a:prstGeom prst="rect">
            <a:avLst/>
          </a:prstGeom>
          <a:noFill/>
          <a:ln/>
        </p:spPr>
        <p:txBody>
          <a:bodyPr wrap="none" lIns="0" tIns="0" rIns="0" bIns="0" rtlCol="0" anchor="t"/>
          <a:lstStyle/>
          <a:p>
            <a:pPr marL="342900" indent="-342900" algn="l">
              <a:lnSpc>
                <a:spcPts val="2300"/>
              </a:lnSpc>
              <a:buSzPct val="100000"/>
              <a:buChar char="•"/>
            </a:pPr>
            <a:r>
              <a:rPr lang="en-US">
                <a:solidFill>
                  <a:srgbClr val="3B3535"/>
                </a:solidFill>
                <a:latin typeface="Roboto Light"/>
                <a:ea typeface="Roboto Light"/>
                <a:cs typeface="Roboto Light"/>
              </a:rPr>
              <a:t>Industry Job/Intern Opportunities $$$</a:t>
            </a:r>
            <a:endParaRPr lang="en-US">
              <a:latin typeface="Roboto Light"/>
              <a:ea typeface="Roboto Light"/>
              <a:cs typeface="Roboto Light"/>
            </a:endParaRPr>
          </a:p>
        </p:txBody>
      </p:sp>
      <p:sp>
        <p:nvSpPr>
          <p:cNvPr id="21" name="Text 17"/>
          <p:cNvSpPr/>
          <p:nvPr/>
        </p:nvSpPr>
        <p:spPr>
          <a:xfrm>
            <a:off x="7425928" y="4812994"/>
            <a:ext cx="6557963" cy="295632"/>
          </a:xfrm>
          <a:prstGeom prst="rect">
            <a:avLst/>
          </a:prstGeom>
          <a:noFill/>
          <a:ln/>
        </p:spPr>
        <p:txBody>
          <a:bodyPr wrap="none" lIns="0" tIns="0" rIns="0" bIns="0" rtlCol="0" anchor="t"/>
          <a:lstStyle/>
          <a:p>
            <a:pPr marL="342900" indent="-342900">
              <a:lnSpc>
                <a:spcPts val="2300"/>
              </a:lnSpc>
              <a:buSzPct val="100000"/>
              <a:buChar char="•"/>
            </a:pPr>
            <a:r>
              <a:rPr lang="en-US" b="1">
                <a:solidFill>
                  <a:srgbClr val="3B3535"/>
                </a:solidFill>
                <a:highlight>
                  <a:srgbClr val="FFFF00"/>
                </a:highlight>
                <a:latin typeface="Roboto Light"/>
                <a:ea typeface="Roboto Light"/>
                <a:cs typeface="Roboto Light"/>
              </a:rPr>
              <a:t>REUs : Including PAID Miramar Summer Research Positions</a:t>
            </a:r>
            <a:endParaRPr lang="en-US" b="1">
              <a:highlight>
                <a:srgbClr val="FFFF00"/>
              </a:highlight>
              <a:ea typeface="Calibri"/>
              <a:cs typeface="Calibri"/>
            </a:endParaRPr>
          </a:p>
        </p:txBody>
      </p:sp>
      <p:sp>
        <p:nvSpPr>
          <p:cNvPr id="22" name="Shape 18"/>
          <p:cNvSpPr/>
          <p:nvPr/>
        </p:nvSpPr>
        <p:spPr>
          <a:xfrm>
            <a:off x="6625411" y="6091824"/>
            <a:ext cx="646509" cy="22860"/>
          </a:xfrm>
          <a:prstGeom prst="roundRect">
            <a:avLst>
              <a:gd name="adj" fmla="val 121219"/>
            </a:avLst>
          </a:prstGeom>
          <a:solidFill>
            <a:srgbClr val="447ED7"/>
          </a:solidFill>
          <a:ln/>
        </p:spPr>
        <p:txBody>
          <a:bodyPr/>
          <a:lstStyle/>
          <a:p>
            <a:endParaRPr lang="en-US"/>
          </a:p>
        </p:txBody>
      </p:sp>
      <p:sp>
        <p:nvSpPr>
          <p:cNvPr id="23" name="Shape 19"/>
          <p:cNvSpPr/>
          <p:nvPr/>
        </p:nvSpPr>
        <p:spPr>
          <a:xfrm>
            <a:off x="6232624" y="5895489"/>
            <a:ext cx="415647" cy="415647"/>
          </a:xfrm>
          <a:prstGeom prst="roundRect">
            <a:avLst>
              <a:gd name="adj" fmla="val 6667"/>
            </a:avLst>
          </a:prstGeom>
          <a:solidFill>
            <a:srgbClr val="5E98F1"/>
          </a:solidFill>
          <a:ln/>
        </p:spPr>
        <p:txBody>
          <a:bodyPr/>
          <a:lstStyle/>
          <a:p>
            <a:endParaRPr lang="en-US"/>
          </a:p>
        </p:txBody>
      </p:sp>
      <p:sp>
        <p:nvSpPr>
          <p:cNvPr id="24" name="Text 20"/>
          <p:cNvSpPr/>
          <p:nvPr/>
        </p:nvSpPr>
        <p:spPr>
          <a:xfrm>
            <a:off x="6331684" y="5988120"/>
            <a:ext cx="156567" cy="260866"/>
          </a:xfrm>
          <a:prstGeom prst="rect">
            <a:avLst/>
          </a:prstGeom>
          <a:noFill/>
          <a:ln/>
        </p:spPr>
        <p:txBody>
          <a:bodyPr wrap="none" lIns="0" tIns="0" rIns="0" bIns="0" rtlCol="0" anchor="t"/>
          <a:lstStyle/>
          <a:p>
            <a:pPr marL="0" indent="0" algn="ctr">
              <a:lnSpc>
                <a:spcPts val="2050"/>
              </a:lnSpc>
              <a:buNone/>
            </a:pPr>
            <a:r>
              <a:rPr lang="en-US" sz="2050">
                <a:solidFill>
                  <a:srgbClr val="000000"/>
                </a:solidFill>
                <a:latin typeface="Red Hat Text" pitchFamily="34" charset="0"/>
                <a:ea typeface="Red Hat Text" pitchFamily="34" charset="-122"/>
                <a:cs typeface="Red Hat Text" pitchFamily="34" charset="-120"/>
              </a:rPr>
              <a:t>3</a:t>
            </a:r>
            <a:endParaRPr lang="en-US" sz="2050"/>
          </a:p>
        </p:txBody>
      </p:sp>
      <p:sp>
        <p:nvSpPr>
          <p:cNvPr id="25" name="Text 21"/>
          <p:cNvSpPr/>
          <p:nvPr/>
        </p:nvSpPr>
        <p:spPr>
          <a:xfrm>
            <a:off x="7409914" y="5887889"/>
            <a:ext cx="4556410" cy="287080"/>
          </a:xfrm>
          <a:prstGeom prst="rect">
            <a:avLst/>
          </a:prstGeom>
          <a:noFill/>
          <a:ln/>
        </p:spPr>
        <p:txBody>
          <a:bodyPr wrap="none" lIns="0" tIns="0" rIns="0" bIns="0" rtlCol="0" anchor="t"/>
          <a:lstStyle/>
          <a:p>
            <a:pPr marL="0" indent="0" algn="l">
              <a:lnSpc>
                <a:spcPts val="2100"/>
              </a:lnSpc>
              <a:buNone/>
            </a:pPr>
            <a:r>
              <a:rPr lang="en-US" sz="2800" b="1">
                <a:solidFill>
                  <a:srgbClr val="3B3535"/>
                </a:solidFill>
                <a:latin typeface="Red Hat Text"/>
                <a:ea typeface="Red Hat Text"/>
                <a:cs typeface="Red Hat Text"/>
              </a:rPr>
              <a:t>A Lasting Community </a:t>
            </a:r>
            <a:endParaRPr lang="en-US" sz="2800">
              <a:latin typeface="Red Hat Text"/>
              <a:ea typeface="Red Hat Text"/>
              <a:cs typeface="Red Hat Text"/>
            </a:endParaRPr>
          </a:p>
        </p:txBody>
      </p:sp>
      <p:sp>
        <p:nvSpPr>
          <p:cNvPr id="26" name="Text 22"/>
          <p:cNvSpPr/>
          <p:nvPr/>
        </p:nvSpPr>
        <p:spPr>
          <a:xfrm>
            <a:off x="7456408" y="6254701"/>
            <a:ext cx="6557963" cy="295632"/>
          </a:xfrm>
          <a:prstGeom prst="rect">
            <a:avLst/>
          </a:prstGeom>
          <a:noFill/>
          <a:ln/>
        </p:spPr>
        <p:txBody>
          <a:bodyPr wrap="none" lIns="0" tIns="0" rIns="0" bIns="0" rtlCol="0" anchor="t"/>
          <a:lstStyle/>
          <a:p>
            <a:pPr marL="342900" indent="-342900">
              <a:lnSpc>
                <a:spcPts val="2300"/>
              </a:lnSpc>
              <a:buSzPct val="100000"/>
              <a:buChar char="•"/>
            </a:pPr>
            <a:r>
              <a:rPr lang="en-US">
                <a:solidFill>
                  <a:srgbClr val="3B3535"/>
                </a:solidFill>
                <a:highlight>
                  <a:srgbClr val="FFFF00"/>
                </a:highlight>
                <a:latin typeface="Roboto Light"/>
                <a:ea typeface="Roboto Light"/>
                <a:cs typeface="Roboto Light"/>
              </a:rPr>
              <a:t>MESA Center (coming Fall 2025)</a:t>
            </a:r>
            <a:endParaRPr lang="en-US">
              <a:highlight>
                <a:srgbClr val="FFFF00"/>
              </a:highlight>
              <a:ea typeface="Calibri"/>
              <a:cs typeface="Calibri"/>
            </a:endParaRPr>
          </a:p>
        </p:txBody>
      </p:sp>
      <p:sp>
        <p:nvSpPr>
          <p:cNvPr id="27" name="Text 23"/>
          <p:cNvSpPr/>
          <p:nvPr/>
        </p:nvSpPr>
        <p:spPr>
          <a:xfrm>
            <a:off x="7456408" y="6614984"/>
            <a:ext cx="6557963" cy="295632"/>
          </a:xfrm>
          <a:prstGeom prst="rect">
            <a:avLst/>
          </a:prstGeom>
          <a:noFill/>
          <a:ln/>
        </p:spPr>
        <p:txBody>
          <a:bodyPr wrap="none" lIns="0" tIns="0" rIns="0" bIns="0" rtlCol="0" anchor="t"/>
          <a:lstStyle/>
          <a:p>
            <a:pPr marL="342900" indent="-342900">
              <a:lnSpc>
                <a:spcPts val="2300"/>
              </a:lnSpc>
              <a:buSzPct val="100000"/>
              <a:buFont typeface="Arial"/>
              <a:buChar char="•"/>
            </a:pPr>
            <a:r>
              <a:rPr lang="en-US" b="1">
                <a:solidFill>
                  <a:srgbClr val="3B3535"/>
                </a:solidFill>
                <a:highlight>
                  <a:srgbClr val="FFFF00"/>
                </a:highlight>
                <a:latin typeface="Roboto Light"/>
                <a:ea typeface="Roboto Light"/>
                <a:cs typeface="Roboto Light"/>
              </a:rPr>
              <a:t>MESA Ambassadors/Mentors </a:t>
            </a:r>
            <a:endParaRPr lang="en-US" b="1">
              <a:highlight>
                <a:srgbClr val="FFFF00"/>
              </a:highlight>
              <a:ea typeface="Calibri" panose="020F0502020204030204"/>
              <a:cs typeface="Calibri" panose="020F0502020204030204"/>
            </a:endParaRPr>
          </a:p>
        </p:txBody>
      </p:sp>
      <p:sp>
        <p:nvSpPr>
          <p:cNvPr id="28" name="Text 24"/>
          <p:cNvSpPr/>
          <p:nvPr/>
        </p:nvSpPr>
        <p:spPr>
          <a:xfrm>
            <a:off x="7456408" y="6975267"/>
            <a:ext cx="6557963" cy="295632"/>
          </a:xfrm>
          <a:prstGeom prst="rect">
            <a:avLst/>
          </a:prstGeom>
          <a:noFill/>
          <a:ln/>
        </p:spPr>
        <p:txBody>
          <a:bodyPr wrap="none" lIns="0" tIns="0" rIns="0" bIns="0" rtlCol="0" anchor="t"/>
          <a:lstStyle/>
          <a:p>
            <a:pPr marL="342900" indent="-342900" algn="l">
              <a:lnSpc>
                <a:spcPts val="2300"/>
              </a:lnSpc>
              <a:buSzPct val="100000"/>
              <a:buChar char="•"/>
            </a:pPr>
            <a:r>
              <a:rPr lang="en-US">
                <a:solidFill>
                  <a:srgbClr val="3B3535"/>
                </a:solidFill>
                <a:latin typeface="Roboto Light" pitchFamily="34" charset="0"/>
                <a:ea typeface="Roboto Light" pitchFamily="34" charset="-122"/>
                <a:cs typeface="Roboto Light" pitchFamily="34" charset="-120"/>
              </a:rPr>
              <a:t>CA MESA space online community </a:t>
            </a:r>
            <a:endParaRPr lang="en-US"/>
          </a:p>
        </p:txBody>
      </p:sp>
      <p:sp>
        <p:nvSpPr>
          <p:cNvPr id="29" name="Text 10">
            <a:extLst>
              <a:ext uri="{FF2B5EF4-FFF2-40B4-BE49-F238E27FC236}">
                <a16:creationId xmlns:a16="http://schemas.microsoft.com/office/drawing/2014/main" id="{C53CFF9A-0FAC-0275-3ABF-EBD72D90C210}"/>
              </a:ext>
            </a:extLst>
          </p:cNvPr>
          <p:cNvSpPr/>
          <p:nvPr/>
        </p:nvSpPr>
        <p:spPr>
          <a:xfrm>
            <a:off x="7427660" y="5117357"/>
            <a:ext cx="6557963" cy="295632"/>
          </a:xfrm>
          <a:prstGeom prst="rect">
            <a:avLst/>
          </a:prstGeom>
          <a:noFill/>
          <a:ln/>
        </p:spPr>
        <p:txBody>
          <a:bodyPr wrap="none" lIns="0" tIns="0" rIns="0" bIns="0" rtlCol="0" anchor="t"/>
          <a:lstStyle/>
          <a:p>
            <a:pPr marL="342900" indent="-342900">
              <a:lnSpc>
                <a:spcPts val="2300"/>
              </a:lnSpc>
              <a:buSzPct val="100000"/>
              <a:buFont typeface="Arial,Sans-Serif"/>
              <a:buChar char="•"/>
            </a:pPr>
            <a:r>
              <a:rPr lang="en-US" b="1">
                <a:solidFill>
                  <a:srgbClr val="3B3535"/>
                </a:solidFill>
                <a:latin typeface="Roboto Light"/>
                <a:ea typeface="Roboto Light"/>
                <a:cs typeface="Roboto Light"/>
              </a:rPr>
              <a:t>SWE, Robotics, SACNAS, STEM Conference Fees covered</a:t>
            </a:r>
            <a:endParaRPr lang="en-US" b="1">
              <a:solidFill>
                <a:srgbClr val="000000"/>
              </a:solidFill>
              <a:latin typeface="Roboto Light"/>
              <a:ea typeface="Roboto Light"/>
              <a:cs typeface="Roboto Light"/>
            </a:endParaRPr>
          </a:p>
          <a:p>
            <a:pPr marL="342900" indent="-342900">
              <a:lnSpc>
                <a:spcPts val="2300"/>
              </a:lnSpc>
              <a:buSzPct val="100000"/>
              <a:buFont typeface="Arial"/>
              <a:buChar char="•"/>
            </a:pPr>
            <a:endParaRPr lang="en-US">
              <a:solidFill>
                <a:srgbClr val="3B3535"/>
              </a:solidFill>
              <a:latin typeface="Roboto Light"/>
              <a:ea typeface="Roboto Light"/>
              <a:cs typeface="Roboto Light"/>
            </a:endParaRPr>
          </a:p>
        </p:txBody>
      </p:sp>
      <p:sp>
        <p:nvSpPr>
          <p:cNvPr id="30" name="Text 10">
            <a:extLst>
              <a:ext uri="{FF2B5EF4-FFF2-40B4-BE49-F238E27FC236}">
                <a16:creationId xmlns:a16="http://schemas.microsoft.com/office/drawing/2014/main" id="{193A6917-028A-7322-9C84-B35A31C1DC2C}"/>
              </a:ext>
            </a:extLst>
          </p:cNvPr>
          <p:cNvSpPr/>
          <p:nvPr/>
        </p:nvSpPr>
        <p:spPr>
          <a:xfrm>
            <a:off x="7455794" y="5412778"/>
            <a:ext cx="6557963" cy="295632"/>
          </a:xfrm>
          <a:prstGeom prst="rect">
            <a:avLst/>
          </a:prstGeom>
          <a:noFill/>
          <a:ln/>
        </p:spPr>
        <p:txBody>
          <a:bodyPr wrap="none" lIns="0" tIns="0" rIns="0" bIns="0" rtlCol="0" anchor="t"/>
          <a:lstStyle/>
          <a:p>
            <a:pPr marL="342900" indent="-342900">
              <a:lnSpc>
                <a:spcPts val="2300"/>
              </a:lnSpc>
              <a:buSzPct val="100000"/>
              <a:buFont typeface="Arial,Sans-Serif"/>
              <a:buChar char="•"/>
            </a:pPr>
            <a:r>
              <a:rPr lang="en-US" b="1">
                <a:solidFill>
                  <a:srgbClr val="3B3535"/>
                </a:solidFill>
                <a:latin typeface="Roboto Light"/>
                <a:ea typeface="Roboto Light"/>
                <a:cs typeface="Roboto Light"/>
              </a:rPr>
              <a:t>On Campus Job Opportunities </a:t>
            </a:r>
            <a:endParaRPr lang="en-US" b="1">
              <a:solidFill>
                <a:srgbClr val="000000"/>
              </a:solidFill>
              <a:latin typeface="Roboto Light"/>
              <a:ea typeface="Roboto Light"/>
              <a:cs typeface="Roboto Light"/>
            </a:endParaRPr>
          </a:p>
          <a:p>
            <a:pPr marL="342900" indent="-342900">
              <a:lnSpc>
                <a:spcPts val="2300"/>
              </a:lnSpc>
              <a:buSzPct val="100000"/>
              <a:buFont typeface="Arial"/>
              <a:buChar char="•"/>
            </a:pPr>
            <a:endParaRPr lang="en-US">
              <a:solidFill>
                <a:srgbClr val="3B3535"/>
              </a:solidFill>
              <a:latin typeface="Roboto Light"/>
              <a:ea typeface="Roboto Light"/>
              <a:cs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0"/>
            <a:ext cx="5604695" cy="8231148"/>
          </a:xfrm>
          <a:prstGeom prst="rect">
            <a:avLst/>
          </a:prstGeom>
        </p:spPr>
      </p:pic>
      <p:sp>
        <p:nvSpPr>
          <p:cNvPr id="4" name="Text 0"/>
          <p:cNvSpPr/>
          <p:nvPr/>
        </p:nvSpPr>
        <p:spPr>
          <a:xfrm>
            <a:off x="5798985" y="703824"/>
            <a:ext cx="7695043" cy="772322"/>
          </a:xfrm>
          <a:prstGeom prst="rect">
            <a:avLst/>
          </a:prstGeom>
          <a:noFill/>
          <a:ln/>
        </p:spPr>
        <p:txBody>
          <a:bodyPr wrap="none" lIns="0" tIns="0" rIns="0" bIns="0" rtlCol="0" anchor="t"/>
          <a:lstStyle/>
          <a:p>
            <a:pPr marL="0" indent="0">
              <a:lnSpc>
                <a:spcPts val="4850"/>
              </a:lnSpc>
              <a:buNone/>
            </a:pPr>
            <a:r>
              <a:rPr lang="en-US" sz="4400">
                <a:solidFill>
                  <a:srgbClr val="1F1E1E"/>
                </a:solidFill>
                <a:latin typeface="Red Hat Text"/>
                <a:ea typeface="Red Hat Text"/>
                <a:cs typeface="Red Hat Text"/>
              </a:rPr>
              <a:t>Join the Fam: </a:t>
            </a:r>
            <a:r>
              <a:rPr lang="en-US" sz="4400" b="1" u="sng">
                <a:solidFill>
                  <a:srgbClr val="FFFAFA"/>
                </a:solidFill>
                <a:latin typeface="Red Hat Text"/>
                <a:ea typeface="Red Hat Text"/>
                <a:cs typeface="Red Hat Text"/>
              </a:rPr>
              <a:t>MESA Eligibility</a:t>
            </a:r>
            <a:endParaRPr lang="en-US" sz="4400" u="sng">
              <a:latin typeface="Calibri"/>
              <a:ea typeface="Calibri"/>
              <a:cs typeface="Calibri"/>
            </a:endParaRPr>
          </a:p>
        </p:txBody>
      </p:sp>
      <p:sp>
        <p:nvSpPr>
          <p:cNvPr id="5" name="Shape 1"/>
          <p:cNvSpPr/>
          <p:nvPr/>
        </p:nvSpPr>
        <p:spPr>
          <a:xfrm>
            <a:off x="5911527" y="1703253"/>
            <a:ext cx="472202" cy="472202"/>
          </a:xfrm>
          <a:prstGeom prst="roundRect">
            <a:avLst>
              <a:gd name="adj" fmla="val 6668"/>
            </a:avLst>
          </a:prstGeom>
          <a:solidFill>
            <a:schemeClr val="accent4">
              <a:lumMod val="20000"/>
              <a:lumOff val="80000"/>
            </a:schemeClr>
          </a:solidFill>
          <a:ln/>
        </p:spPr>
        <p:txBody>
          <a:bodyPr/>
          <a:lstStyle/>
          <a:p>
            <a:endParaRPr lang="en-US"/>
          </a:p>
        </p:txBody>
      </p:sp>
      <p:sp>
        <p:nvSpPr>
          <p:cNvPr id="6" name="Text 2"/>
          <p:cNvSpPr/>
          <p:nvPr/>
        </p:nvSpPr>
        <p:spPr>
          <a:xfrm>
            <a:off x="6102146" y="1791121"/>
            <a:ext cx="90964" cy="296347"/>
          </a:xfrm>
          <a:prstGeom prst="rect">
            <a:avLst/>
          </a:prstGeom>
          <a:noFill/>
          <a:ln/>
        </p:spPr>
        <p:txBody>
          <a:bodyPr wrap="none" lIns="0" tIns="0" rIns="0" bIns="0" rtlCol="0" anchor="t"/>
          <a:lstStyle/>
          <a:p>
            <a:pPr marL="0" indent="0" algn="ctr">
              <a:lnSpc>
                <a:spcPts val="2300"/>
              </a:lnSpc>
              <a:buNone/>
            </a:pPr>
            <a:r>
              <a:rPr lang="en-US" sz="2300">
                <a:solidFill>
                  <a:srgbClr val="000000"/>
                </a:solidFill>
                <a:latin typeface="Red Hat Text" pitchFamily="34" charset="0"/>
                <a:ea typeface="Red Hat Text" pitchFamily="34" charset="-122"/>
                <a:cs typeface="Red Hat Text" pitchFamily="34" charset="-120"/>
              </a:rPr>
              <a:t>1</a:t>
            </a:r>
            <a:endParaRPr lang="en-US" sz="2300"/>
          </a:p>
        </p:txBody>
      </p:sp>
      <p:sp>
        <p:nvSpPr>
          <p:cNvPr id="7" name="Text 3"/>
          <p:cNvSpPr/>
          <p:nvPr/>
        </p:nvSpPr>
        <p:spPr>
          <a:xfrm>
            <a:off x="6593517" y="1703253"/>
            <a:ext cx="2469356" cy="308610"/>
          </a:xfrm>
          <a:prstGeom prst="rect">
            <a:avLst/>
          </a:prstGeom>
          <a:noFill/>
          <a:ln/>
        </p:spPr>
        <p:txBody>
          <a:bodyPr wrap="none" lIns="0" tIns="0" rIns="0" bIns="0" rtlCol="0" anchor="t"/>
          <a:lstStyle/>
          <a:p>
            <a:pPr marL="0" indent="0">
              <a:lnSpc>
                <a:spcPts val="2400"/>
              </a:lnSpc>
              <a:buNone/>
            </a:pPr>
            <a:endParaRPr lang="en-US" sz="1900"/>
          </a:p>
        </p:txBody>
      </p:sp>
      <p:sp>
        <p:nvSpPr>
          <p:cNvPr id="8" name="Shape 4"/>
          <p:cNvSpPr/>
          <p:nvPr/>
        </p:nvSpPr>
        <p:spPr>
          <a:xfrm>
            <a:off x="5896029" y="3291398"/>
            <a:ext cx="472202" cy="472202"/>
          </a:xfrm>
          <a:prstGeom prst="roundRect">
            <a:avLst>
              <a:gd name="adj" fmla="val 6668"/>
            </a:avLst>
          </a:prstGeom>
          <a:solidFill>
            <a:schemeClr val="accent4">
              <a:lumMod val="20000"/>
              <a:lumOff val="80000"/>
            </a:schemeClr>
          </a:solidFill>
          <a:ln/>
        </p:spPr>
        <p:txBody>
          <a:bodyPr/>
          <a:lstStyle/>
          <a:p>
            <a:endParaRPr lang="en-US"/>
          </a:p>
        </p:txBody>
      </p:sp>
      <p:sp>
        <p:nvSpPr>
          <p:cNvPr id="9" name="Text 5"/>
          <p:cNvSpPr/>
          <p:nvPr/>
        </p:nvSpPr>
        <p:spPr>
          <a:xfrm>
            <a:off x="6043190" y="3379266"/>
            <a:ext cx="177760" cy="296347"/>
          </a:xfrm>
          <a:prstGeom prst="rect">
            <a:avLst/>
          </a:prstGeom>
          <a:noFill/>
          <a:ln/>
        </p:spPr>
        <p:txBody>
          <a:bodyPr wrap="none" lIns="0" tIns="0" rIns="0" bIns="0" rtlCol="0" anchor="t"/>
          <a:lstStyle/>
          <a:p>
            <a:pPr marL="0" indent="0" algn="ctr">
              <a:lnSpc>
                <a:spcPts val="2300"/>
              </a:lnSpc>
              <a:buNone/>
            </a:pPr>
            <a:r>
              <a:rPr lang="en-US" sz="2300">
                <a:solidFill>
                  <a:srgbClr val="000000"/>
                </a:solidFill>
                <a:latin typeface="Red Hat Text" pitchFamily="34" charset="0"/>
                <a:ea typeface="Red Hat Text" pitchFamily="34" charset="-122"/>
                <a:cs typeface="Red Hat Text" pitchFamily="34" charset="-120"/>
              </a:rPr>
              <a:t>2</a:t>
            </a:r>
            <a:endParaRPr lang="en-US" sz="2300"/>
          </a:p>
        </p:txBody>
      </p:sp>
      <p:sp>
        <p:nvSpPr>
          <p:cNvPr id="10" name="Text 6"/>
          <p:cNvSpPr/>
          <p:nvPr/>
        </p:nvSpPr>
        <p:spPr>
          <a:xfrm>
            <a:off x="6578019" y="1710570"/>
            <a:ext cx="4112175" cy="308610"/>
          </a:xfrm>
          <a:prstGeom prst="rect">
            <a:avLst/>
          </a:prstGeom>
          <a:noFill/>
          <a:ln/>
        </p:spPr>
        <p:txBody>
          <a:bodyPr wrap="none" lIns="0" tIns="0" rIns="0" bIns="0" rtlCol="0" anchor="t"/>
          <a:lstStyle/>
          <a:p>
            <a:pPr>
              <a:lnSpc>
                <a:spcPts val="2400"/>
              </a:lnSpc>
            </a:pPr>
            <a:r>
              <a:rPr lang="en-US" sz="2800" b="1">
                <a:solidFill>
                  <a:srgbClr val="3B3535"/>
                </a:solidFill>
                <a:latin typeface="Red Hat Text"/>
                <a:ea typeface="Red Hat Text"/>
                <a:cs typeface="Red Hat Text"/>
              </a:rPr>
              <a:t>STEM Transfer Goals </a:t>
            </a:r>
            <a:endParaRPr lang="en-US" sz="2800" b="1">
              <a:latin typeface="Red Hat Text"/>
              <a:ea typeface="Red Hat Text"/>
              <a:cs typeface="Red Hat Text"/>
            </a:endParaRPr>
          </a:p>
        </p:txBody>
      </p:sp>
      <p:sp>
        <p:nvSpPr>
          <p:cNvPr id="11" name="Text 7"/>
          <p:cNvSpPr/>
          <p:nvPr/>
        </p:nvSpPr>
        <p:spPr>
          <a:xfrm>
            <a:off x="6578019" y="2145029"/>
            <a:ext cx="6992779" cy="671512"/>
          </a:xfrm>
          <a:prstGeom prst="rect">
            <a:avLst/>
          </a:prstGeom>
          <a:noFill/>
          <a:ln/>
        </p:spPr>
        <p:txBody>
          <a:bodyPr wrap="square" lIns="0" tIns="0" rIns="0" bIns="0" rtlCol="0" anchor="t"/>
          <a:lstStyle/>
          <a:p>
            <a:pPr>
              <a:lnSpc>
                <a:spcPts val="2600"/>
              </a:lnSpc>
            </a:pPr>
            <a:r>
              <a:rPr lang="en-US" sz="2200">
                <a:solidFill>
                  <a:srgbClr val="3B3535"/>
                </a:solidFill>
                <a:latin typeface="Roboto Light"/>
                <a:ea typeface="Roboto Light"/>
                <a:cs typeface="Roboto Light"/>
              </a:rPr>
              <a:t>Pursuing a calculus-based STEM field degree w/ intent to transfer to a 4-year institution. MATH 150 or MATH 121. </a:t>
            </a:r>
            <a:endParaRPr lang="en-US" sz="2200">
              <a:ea typeface="Calibri"/>
              <a:cs typeface="Calibri"/>
            </a:endParaRPr>
          </a:p>
        </p:txBody>
      </p:sp>
      <p:sp>
        <p:nvSpPr>
          <p:cNvPr id="12" name="Shape 8"/>
          <p:cNvSpPr/>
          <p:nvPr/>
        </p:nvSpPr>
        <p:spPr>
          <a:xfrm>
            <a:off x="5911527" y="4703774"/>
            <a:ext cx="472202" cy="472202"/>
          </a:xfrm>
          <a:prstGeom prst="roundRect">
            <a:avLst>
              <a:gd name="adj" fmla="val 6668"/>
            </a:avLst>
          </a:prstGeom>
          <a:solidFill>
            <a:schemeClr val="accent4">
              <a:lumMod val="20000"/>
              <a:lumOff val="80000"/>
            </a:schemeClr>
          </a:solidFill>
          <a:ln/>
        </p:spPr>
        <p:txBody>
          <a:bodyPr/>
          <a:lstStyle/>
          <a:p>
            <a:endParaRPr lang="en-US"/>
          </a:p>
        </p:txBody>
      </p:sp>
      <p:sp>
        <p:nvSpPr>
          <p:cNvPr id="13" name="Text 9"/>
          <p:cNvSpPr/>
          <p:nvPr/>
        </p:nvSpPr>
        <p:spPr>
          <a:xfrm>
            <a:off x="6058688" y="4791642"/>
            <a:ext cx="177760" cy="296347"/>
          </a:xfrm>
          <a:prstGeom prst="rect">
            <a:avLst/>
          </a:prstGeom>
          <a:noFill/>
          <a:ln/>
        </p:spPr>
        <p:txBody>
          <a:bodyPr wrap="none" lIns="0" tIns="0" rIns="0" bIns="0" rtlCol="0" anchor="t"/>
          <a:lstStyle/>
          <a:p>
            <a:pPr marL="0" indent="0" algn="ctr">
              <a:lnSpc>
                <a:spcPts val="2300"/>
              </a:lnSpc>
              <a:buNone/>
            </a:pPr>
            <a:r>
              <a:rPr lang="en-US" sz="2300">
                <a:solidFill>
                  <a:srgbClr val="000000"/>
                </a:solidFill>
                <a:latin typeface="Red Hat Text" pitchFamily="34" charset="0"/>
                <a:ea typeface="Red Hat Text" pitchFamily="34" charset="-122"/>
                <a:cs typeface="Red Hat Text" pitchFamily="34" charset="-120"/>
              </a:rPr>
              <a:t>3</a:t>
            </a:r>
            <a:endParaRPr lang="en-US" sz="2300"/>
          </a:p>
        </p:txBody>
      </p:sp>
      <p:sp>
        <p:nvSpPr>
          <p:cNvPr id="14" name="Text 10"/>
          <p:cNvSpPr/>
          <p:nvPr/>
        </p:nvSpPr>
        <p:spPr>
          <a:xfrm>
            <a:off x="6578018" y="3355422"/>
            <a:ext cx="5073071" cy="339607"/>
          </a:xfrm>
          <a:prstGeom prst="rect">
            <a:avLst/>
          </a:prstGeom>
          <a:noFill/>
          <a:ln/>
        </p:spPr>
        <p:txBody>
          <a:bodyPr wrap="none" lIns="0" tIns="0" rIns="0" bIns="0" rtlCol="0" anchor="t"/>
          <a:lstStyle/>
          <a:p>
            <a:pPr>
              <a:lnSpc>
                <a:spcPts val="2400"/>
              </a:lnSpc>
            </a:pPr>
            <a:r>
              <a:rPr lang="en-US" sz="2800" b="1">
                <a:solidFill>
                  <a:srgbClr val="3B3535"/>
                </a:solidFill>
                <a:latin typeface="Red Hat Text"/>
                <a:ea typeface="Red Hat Text"/>
                <a:cs typeface="Red Hat Text"/>
              </a:rPr>
              <a:t>No Previous Bachelor's Degree </a:t>
            </a:r>
            <a:endParaRPr lang="en-US" sz="2800" b="1">
              <a:ea typeface="Calibri"/>
              <a:cs typeface="Calibri"/>
            </a:endParaRPr>
          </a:p>
        </p:txBody>
      </p:sp>
      <p:sp>
        <p:nvSpPr>
          <p:cNvPr id="15" name="Text 11"/>
          <p:cNvSpPr/>
          <p:nvPr/>
        </p:nvSpPr>
        <p:spPr>
          <a:xfrm>
            <a:off x="6578018" y="3743386"/>
            <a:ext cx="6992779" cy="335756"/>
          </a:xfrm>
          <a:prstGeom prst="rect">
            <a:avLst/>
          </a:prstGeom>
          <a:noFill/>
          <a:ln/>
        </p:spPr>
        <p:txBody>
          <a:bodyPr wrap="none" lIns="0" tIns="0" rIns="0" bIns="0" rtlCol="0" anchor="t"/>
          <a:lstStyle/>
          <a:p>
            <a:pPr>
              <a:lnSpc>
                <a:spcPts val="2600"/>
              </a:lnSpc>
            </a:pPr>
            <a:r>
              <a:rPr lang="en-US" sz="2200">
                <a:solidFill>
                  <a:srgbClr val="3B3535"/>
                </a:solidFill>
                <a:latin typeface="Roboto Light"/>
                <a:ea typeface="Roboto Light"/>
                <a:cs typeface="Roboto Light"/>
              </a:rPr>
              <a:t>You have not yet graduated with a Bachelor's degree </a:t>
            </a:r>
            <a:endParaRPr lang="en-US" sz="2200">
              <a:ea typeface="Calibri"/>
              <a:cs typeface="Calibri"/>
            </a:endParaRPr>
          </a:p>
        </p:txBody>
      </p:sp>
      <p:sp>
        <p:nvSpPr>
          <p:cNvPr id="16" name="Shape 12"/>
          <p:cNvSpPr/>
          <p:nvPr/>
        </p:nvSpPr>
        <p:spPr>
          <a:xfrm>
            <a:off x="5942523" y="6074861"/>
            <a:ext cx="472202" cy="472202"/>
          </a:xfrm>
          <a:prstGeom prst="roundRect">
            <a:avLst>
              <a:gd name="adj" fmla="val 6668"/>
            </a:avLst>
          </a:prstGeom>
          <a:solidFill>
            <a:schemeClr val="accent4">
              <a:lumMod val="20000"/>
              <a:lumOff val="80000"/>
            </a:schemeClr>
          </a:solidFill>
          <a:ln/>
        </p:spPr>
        <p:txBody>
          <a:bodyPr/>
          <a:lstStyle/>
          <a:p>
            <a:endParaRPr lang="en-US"/>
          </a:p>
        </p:txBody>
      </p:sp>
      <p:sp>
        <p:nvSpPr>
          <p:cNvPr id="17" name="Text 13"/>
          <p:cNvSpPr/>
          <p:nvPr/>
        </p:nvSpPr>
        <p:spPr>
          <a:xfrm>
            <a:off x="6071567" y="6178227"/>
            <a:ext cx="183118" cy="296347"/>
          </a:xfrm>
          <a:prstGeom prst="rect">
            <a:avLst/>
          </a:prstGeom>
          <a:noFill/>
          <a:ln/>
        </p:spPr>
        <p:txBody>
          <a:bodyPr wrap="none" lIns="0" tIns="0" rIns="0" bIns="0" rtlCol="0" anchor="t"/>
          <a:lstStyle/>
          <a:p>
            <a:pPr marL="0" indent="0" algn="ctr">
              <a:lnSpc>
                <a:spcPts val="2300"/>
              </a:lnSpc>
              <a:buNone/>
            </a:pPr>
            <a:r>
              <a:rPr lang="en-US" sz="2300">
                <a:solidFill>
                  <a:srgbClr val="000000"/>
                </a:solidFill>
                <a:latin typeface="Red Hat Text" pitchFamily="34" charset="0"/>
                <a:ea typeface="Red Hat Text" pitchFamily="34" charset="-122"/>
                <a:cs typeface="Red Hat Text" pitchFamily="34" charset="-120"/>
              </a:rPr>
              <a:t>4</a:t>
            </a:r>
            <a:endParaRPr lang="en-US" sz="2300"/>
          </a:p>
        </p:txBody>
      </p:sp>
      <p:sp>
        <p:nvSpPr>
          <p:cNvPr id="18" name="Text 14"/>
          <p:cNvSpPr/>
          <p:nvPr/>
        </p:nvSpPr>
        <p:spPr>
          <a:xfrm>
            <a:off x="6609015" y="4757505"/>
            <a:ext cx="2469356" cy="308610"/>
          </a:xfrm>
          <a:prstGeom prst="rect">
            <a:avLst/>
          </a:prstGeom>
          <a:noFill/>
          <a:ln/>
        </p:spPr>
        <p:txBody>
          <a:bodyPr wrap="none" lIns="0" tIns="0" rIns="0" bIns="0" rtlCol="0" anchor="t"/>
          <a:lstStyle/>
          <a:p>
            <a:pPr marL="0" indent="0">
              <a:lnSpc>
                <a:spcPts val="2400"/>
              </a:lnSpc>
              <a:buNone/>
            </a:pPr>
            <a:r>
              <a:rPr lang="en-US" sz="2800" b="1">
                <a:solidFill>
                  <a:srgbClr val="3B3535"/>
                </a:solidFill>
                <a:latin typeface="Red Hat Text"/>
                <a:ea typeface="Red Hat Text"/>
                <a:cs typeface="Red Hat Text"/>
              </a:rPr>
              <a:t>Financial Need</a:t>
            </a:r>
          </a:p>
        </p:txBody>
      </p:sp>
      <p:sp>
        <p:nvSpPr>
          <p:cNvPr id="19" name="Text 15"/>
          <p:cNvSpPr/>
          <p:nvPr/>
        </p:nvSpPr>
        <p:spPr>
          <a:xfrm>
            <a:off x="6609015" y="5191965"/>
            <a:ext cx="6992779" cy="335756"/>
          </a:xfrm>
          <a:prstGeom prst="rect">
            <a:avLst/>
          </a:prstGeom>
          <a:noFill/>
          <a:ln/>
        </p:spPr>
        <p:txBody>
          <a:bodyPr wrap="none" lIns="0" tIns="0" rIns="0" bIns="0" rtlCol="0" anchor="t"/>
          <a:lstStyle/>
          <a:p>
            <a:pPr indent="0">
              <a:lnSpc>
                <a:spcPts val="2600"/>
              </a:lnSpc>
              <a:buNone/>
            </a:pPr>
            <a:r>
              <a:rPr lang="en-US" sz="2200">
                <a:solidFill>
                  <a:srgbClr val="3B3535"/>
                </a:solidFill>
                <a:latin typeface="Roboto Light"/>
                <a:ea typeface="Roboto Light"/>
                <a:cs typeface="Roboto Light"/>
              </a:rPr>
              <a:t>Demonstrated through FAFSA or CADAA. </a:t>
            </a:r>
          </a:p>
        </p:txBody>
      </p:sp>
      <p:sp>
        <p:nvSpPr>
          <p:cNvPr id="22" name="Text 18"/>
          <p:cNvSpPr/>
          <p:nvPr/>
        </p:nvSpPr>
        <p:spPr>
          <a:xfrm>
            <a:off x="6547022" y="6159590"/>
            <a:ext cx="6353839" cy="370602"/>
          </a:xfrm>
          <a:prstGeom prst="rect">
            <a:avLst/>
          </a:prstGeom>
          <a:noFill/>
          <a:ln/>
        </p:spPr>
        <p:txBody>
          <a:bodyPr wrap="none" lIns="0" tIns="0" rIns="0" bIns="0" rtlCol="0" anchor="t"/>
          <a:lstStyle/>
          <a:p>
            <a:pPr marL="0" indent="0">
              <a:lnSpc>
                <a:spcPts val="2400"/>
              </a:lnSpc>
              <a:buNone/>
            </a:pPr>
            <a:r>
              <a:rPr lang="en-US" sz="2800" b="1">
                <a:solidFill>
                  <a:srgbClr val="3B3535"/>
                </a:solidFill>
                <a:latin typeface="Red Hat Text"/>
                <a:ea typeface="Red Hat Text"/>
                <a:cs typeface="Red Hat Text"/>
              </a:rPr>
              <a:t>Complete Application </a:t>
            </a:r>
            <a:endParaRPr lang="en-US" sz="2800" b="1">
              <a:latin typeface="Red Hat Text"/>
              <a:ea typeface="Red Hat Text"/>
              <a:cs typeface="Red Hat Text"/>
            </a:endParaRPr>
          </a:p>
        </p:txBody>
      </p:sp>
      <p:sp>
        <p:nvSpPr>
          <p:cNvPr id="23" name="Text 19"/>
          <p:cNvSpPr/>
          <p:nvPr/>
        </p:nvSpPr>
        <p:spPr>
          <a:xfrm>
            <a:off x="6593517" y="6557516"/>
            <a:ext cx="6950577" cy="982869"/>
          </a:xfrm>
          <a:prstGeom prst="rect">
            <a:avLst/>
          </a:prstGeom>
          <a:noFill/>
          <a:ln/>
        </p:spPr>
        <p:txBody>
          <a:bodyPr wrap="none" lIns="0" tIns="0" rIns="0" bIns="0" rtlCol="0" anchor="t"/>
          <a:lstStyle/>
          <a:p>
            <a:pPr>
              <a:lnSpc>
                <a:spcPts val="2600"/>
              </a:lnSpc>
            </a:pPr>
            <a:r>
              <a:rPr lang="en-US" sz="2200">
                <a:solidFill>
                  <a:srgbClr val="3B3535"/>
                </a:solidFill>
                <a:latin typeface="Roboto Light"/>
                <a:ea typeface="Roboto Light"/>
                <a:cs typeface="Roboto Light"/>
              </a:rPr>
              <a:t>We verify eligibility upon application submission.</a:t>
            </a:r>
            <a:endParaRPr lang="en-US" sz="2200"/>
          </a:p>
        </p:txBody>
      </p:sp>
      <p:pic>
        <p:nvPicPr>
          <p:cNvPr id="27" name="Picture 26">
            <a:extLst>
              <a:ext uri="{FF2B5EF4-FFF2-40B4-BE49-F238E27FC236}">
                <a16:creationId xmlns:a16="http://schemas.microsoft.com/office/drawing/2014/main" id="{566ECFA0-C924-0764-1DF3-32CC5656565A}"/>
              </a:ext>
            </a:extLst>
          </p:cNvPr>
          <p:cNvPicPr>
            <a:picLocks noChangeAspect="1"/>
          </p:cNvPicPr>
          <p:nvPr/>
        </p:nvPicPr>
        <p:blipFill>
          <a:blip r:embed="rId4"/>
          <a:stretch>
            <a:fillRect/>
          </a:stretch>
        </p:blipFill>
        <p:spPr>
          <a:xfrm>
            <a:off x="209293" y="698386"/>
            <a:ext cx="5200074" cy="64257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746116" y="0"/>
            <a:ext cx="3884284" cy="8229719"/>
          </a:xfrm>
          <a:prstGeom prst="rect">
            <a:avLst/>
          </a:prstGeom>
        </p:spPr>
      </p:pic>
      <p:sp>
        <p:nvSpPr>
          <p:cNvPr id="4" name="Text 0"/>
          <p:cNvSpPr/>
          <p:nvPr/>
        </p:nvSpPr>
        <p:spPr>
          <a:xfrm>
            <a:off x="381654" y="594241"/>
            <a:ext cx="5085159" cy="635556"/>
          </a:xfrm>
          <a:prstGeom prst="rect">
            <a:avLst/>
          </a:prstGeom>
          <a:noFill/>
          <a:ln/>
        </p:spPr>
        <p:txBody>
          <a:bodyPr wrap="none" lIns="0" tIns="0" rIns="0" bIns="0" rtlCol="0" anchor="t"/>
          <a:lstStyle/>
          <a:p>
            <a:pPr marL="0" indent="0">
              <a:lnSpc>
                <a:spcPts val="5000"/>
              </a:lnSpc>
              <a:buNone/>
            </a:pPr>
            <a:r>
              <a:rPr lang="en-US" sz="4000">
                <a:solidFill>
                  <a:srgbClr val="1F1E1E"/>
                </a:solidFill>
                <a:latin typeface="Red Hat Text" pitchFamily="34" charset="0"/>
                <a:ea typeface="Red Hat Text" pitchFamily="34" charset="-122"/>
                <a:cs typeface="Red Hat Text" pitchFamily="34" charset="-120"/>
              </a:rPr>
              <a:t>Questions?</a:t>
            </a:r>
            <a:endParaRPr lang="en-US" sz="4000"/>
          </a:p>
        </p:txBody>
      </p:sp>
      <p:pic>
        <p:nvPicPr>
          <p:cNvPr id="5" name="Image 2" descr="preencoded.png"/>
          <p:cNvPicPr>
            <a:picLocks noChangeAspect="1"/>
          </p:cNvPicPr>
          <p:nvPr/>
        </p:nvPicPr>
        <p:blipFill>
          <a:blip r:embed="rId4"/>
          <a:stretch>
            <a:fillRect/>
          </a:stretch>
        </p:blipFill>
        <p:spPr>
          <a:xfrm>
            <a:off x="381654" y="1553885"/>
            <a:ext cx="1080492" cy="2176343"/>
          </a:xfrm>
          <a:prstGeom prst="rect">
            <a:avLst/>
          </a:prstGeom>
        </p:spPr>
      </p:pic>
      <p:sp>
        <p:nvSpPr>
          <p:cNvPr id="6" name="Text 1"/>
          <p:cNvSpPr/>
          <p:nvPr/>
        </p:nvSpPr>
        <p:spPr>
          <a:xfrm>
            <a:off x="1786234" y="1769983"/>
            <a:ext cx="2542580" cy="317897"/>
          </a:xfrm>
          <a:prstGeom prst="rect">
            <a:avLst/>
          </a:prstGeom>
          <a:noFill/>
          <a:ln/>
        </p:spPr>
        <p:txBody>
          <a:bodyPr wrap="none" lIns="0" tIns="0" rIns="0" bIns="0" rtlCol="0" anchor="t"/>
          <a:lstStyle/>
          <a:p>
            <a:pPr marL="0" indent="0" algn="l">
              <a:lnSpc>
                <a:spcPts val="2500"/>
              </a:lnSpc>
              <a:buNone/>
            </a:pPr>
            <a:r>
              <a:rPr lang="en-US" sz="2800" b="1">
                <a:solidFill>
                  <a:srgbClr val="3B3535"/>
                </a:solidFill>
                <a:latin typeface="Red Hat Text"/>
                <a:ea typeface="Red Hat Text"/>
                <a:cs typeface="Red Hat Text"/>
              </a:rPr>
              <a:t>Contact Us</a:t>
            </a:r>
            <a:endParaRPr lang="en-US" sz="2800" b="1">
              <a:latin typeface="Red Hat Text"/>
              <a:ea typeface="Red Hat Text"/>
              <a:cs typeface="Red Hat Text"/>
            </a:endParaRPr>
          </a:p>
        </p:txBody>
      </p:sp>
      <p:sp>
        <p:nvSpPr>
          <p:cNvPr id="7" name="Text 2"/>
          <p:cNvSpPr/>
          <p:nvPr/>
        </p:nvSpPr>
        <p:spPr>
          <a:xfrm>
            <a:off x="1779439" y="2217539"/>
            <a:ext cx="6226612" cy="345758"/>
          </a:xfrm>
          <a:prstGeom prst="rect">
            <a:avLst/>
          </a:prstGeom>
          <a:noFill/>
          <a:ln/>
        </p:spPr>
        <p:txBody>
          <a:bodyPr wrap="none" lIns="0" tIns="0" rIns="0" bIns="0" rtlCol="0" anchor="t"/>
          <a:lstStyle/>
          <a:p>
            <a:pPr marL="0" indent="0" algn="l">
              <a:lnSpc>
                <a:spcPts val="2700"/>
              </a:lnSpc>
              <a:buNone/>
            </a:pPr>
            <a:r>
              <a:rPr lang="en-US" sz="2000">
                <a:solidFill>
                  <a:srgbClr val="3B3535"/>
                </a:solidFill>
                <a:latin typeface="Roboto Light" pitchFamily="34" charset="0"/>
                <a:ea typeface="Roboto Light" pitchFamily="34" charset="-122"/>
                <a:cs typeface="Roboto Light" pitchFamily="34" charset="-120"/>
              </a:rPr>
              <a:t>Reach out via email or phone.</a:t>
            </a:r>
            <a:endParaRPr lang="en-US" sz="2000"/>
          </a:p>
        </p:txBody>
      </p:sp>
      <p:sp>
        <p:nvSpPr>
          <p:cNvPr id="8" name="Text 3"/>
          <p:cNvSpPr/>
          <p:nvPr/>
        </p:nvSpPr>
        <p:spPr>
          <a:xfrm>
            <a:off x="1786234" y="2692955"/>
            <a:ext cx="6226612" cy="345758"/>
          </a:xfrm>
          <a:prstGeom prst="rect">
            <a:avLst/>
          </a:prstGeom>
          <a:noFill/>
          <a:ln/>
        </p:spPr>
        <p:txBody>
          <a:bodyPr wrap="none" lIns="0" tIns="0" rIns="0" bIns="0" rtlCol="0" anchor="t"/>
          <a:lstStyle/>
          <a:p>
            <a:pPr marL="0" indent="0" algn="l">
              <a:lnSpc>
                <a:spcPts val="2700"/>
              </a:lnSpc>
              <a:buNone/>
            </a:pPr>
            <a:r>
              <a:rPr lang="en-US" sz="2000" u="sng">
                <a:solidFill>
                  <a:srgbClr val="5E98F1"/>
                </a:solidFill>
                <a:latin typeface="Roboto Light"/>
                <a:ea typeface="Roboto Light"/>
                <a:cs typeface="Roboto Light"/>
              </a:rPr>
              <a:t>Miramarmesa@sdccd.edu</a:t>
            </a:r>
          </a:p>
        </p:txBody>
      </p:sp>
      <p:sp>
        <p:nvSpPr>
          <p:cNvPr id="9" name="Text 4"/>
          <p:cNvSpPr/>
          <p:nvPr/>
        </p:nvSpPr>
        <p:spPr>
          <a:xfrm>
            <a:off x="1779439" y="3168371"/>
            <a:ext cx="6226612" cy="345758"/>
          </a:xfrm>
          <a:prstGeom prst="rect">
            <a:avLst/>
          </a:prstGeom>
          <a:noFill/>
          <a:ln/>
        </p:spPr>
        <p:txBody>
          <a:bodyPr wrap="none" lIns="0" tIns="0" rIns="0" bIns="0" rtlCol="0" anchor="t"/>
          <a:lstStyle/>
          <a:p>
            <a:pPr>
              <a:lnSpc>
                <a:spcPts val="2700"/>
              </a:lnSpc>
            </a:pPr>
            <a:r>
              <a:rPr lang="en-US" sz="2000">
                <a:solidFill>
                  <a:srgbClr val="3B3535"/>
                </a:solidFill>
                <a:latin typeface="Roboto Light"/>
                <a:ea typeface="Roboto Light"/>
                <a:cs typeface="Roboto Light"/>
              </a:rPr>
              <a:t>+1 619-388-5662 (temporary)</a:t>
            </a:r>
          </a:p>
        </p:txBody>
      </p:sp>
      <p:pic>
        <p:nvPicPr>
          <p:cNvPr id="10" name="Image 3" descr="preencoded.png"/>
          <p:cNvPicPr>
            <a:picLocks noChangeAspect="1"/>
          </p:cNvPicPr>
          <p:nvPr/>
        </p:nvPicPr>
        <p:blipFill>
          <a:blip r:embed="rId5"/>
          <a:stretch>
            <a:fillRect/>
          </a:stretch>
        </p:blipFill>
        <p:spPr>
          <a:xfrm>
            <a:off x="381654" y="3730228"/>
            <a:ext cx="1080492" cy="2176343"/>
          </a:xfrm>
          <a:prstGeom prst="rect">
            <a:avLst/>
          </a:prstGeom>
        </p:spPr>
      </p:pic>
      <p:sp>
        <p:nvSpPr>
          <p:cNvPr id="11" name="Text 5"/>
          <p:cNvSpPr/>
          <p:nvPr/>
        </p:nvSpPr>
        <p:spPr>
          <a:xfrm>
            <a:off x="1786234" y="3946327"/>
            <a:ext cx="4694936" cy="374167"/>
          </a:xfrm>
          <a:prstGeom prst="rect">
            <a:avLst/>
          </a:prstGeom>
          <a:noFill/>
          <a:ln/>
        </p:spPr>
        <p:txBody>
          <a:bodyPr wrap="none" lIns="0" tIns="0" rIns="0" bIns="0" rtlCol="0" anchor="t"/>
          <a:lstStyle/>
          <a:p>
            <a:pPr>
              <a:lnSpc>
                <a:spcPts val="2500"/>
              </a:lnSpc>
            </a:pPr>
            <a:r>
              <a:rPr lang="en-US" sz="2800" b="1">
                <a:solidFill>
                  <a:srgbClr val="3B3535"/>
                </a:solidFill>
                <a:latin typeface="Red Hat Text"/>
                <a:ea typeface="Red Hat Text"/>
                <a:cs typeface="Red Hat Text"/>
              </a:rPr>
              <a:t>Visit STEM Center</a:t>
            </a:r>
            <a:endParaRPr lang="en-US" sz="2800" b="1">
              <a:latin typeface="Red Hat Text"/>
              <a:ea typeface="Red Hat Text"/>
              <a:cs typeface="Red Hat Text"/>
            </a:endParaRPr>
          </a:p>
        </p:txBody>
      </p:sp>
      <p:sp>
        <p:nvSpPr>
          <p:cNvPr id="12" name="Text 6"/>
          <p:cNvSpPr/>
          <p:nvPr/>
        </p:nvSpPr>
        <p:spPr>
          <a:xfrm>
            <a:off x="1786234" y="4406932"/>
            <a:ext cx="6226612" cy="345758"/>
          </a:xfrm>
          <a:prstGeom prst="rect">
            <a:avLst/>
          </a:prstGeom>
          <a:noFill/>
          <a:ln/>
        </p:spPr>
        <p:txBody>
          <a:bodyPr wrap="none" lIns="0" tIns="0" rIns="0" bIns="0" rtlCol="0" anchor="t"/>
          <a:lstStyle/>
          <a:p>
            <a:pPr>
              <a:lnSpc>
                <a:spcPts val="2700"/>
              </a:lnSpc>
            </a:pPr>
            <a:r>
              <a:rPr lang="en-US" sz="2000">
                <a:solidFill>
                  <a:srgbClr val="3B3535"/>
                </a:solidFill>
                <a:latin typeface="Roboto Light"/>
                <a:ea typeface="Roboto Light"/>
                <a:cs typeface="Roboto Light"/>
              </a:rPr>
              <a:t>Stop by the STEM Center </a:t>
            </a:r>
            <a:endParaRPr lang="en-US" sz="2400"/>
          </a:p>
        </p:txBody>
      </p:sp>
      <p:sp>
        <p:nvSpPr>
          <p:cNvPr id="13" name="Text 7"/>
          <p:cNvSpPr/>
          <p:nvPr/>
        </p:nvSpPr>
        <p:spPr>
          <a:xfrm>
            <a:off x="1779439" y="4882348"/>
            <a:ext cx="6226612" cy="345758"/>
          </a:xfrm>
          <a:prstGeom prst="rect">
            <a:avLst/>
          </a:prstGeom>
          <a:noFill/>
          <a:ln/>
        </p:spPr>
        <p:txBody>
          <a:bodyPr wrap="none" lIns="0" tIns="0" rIns="0" bIns="0" rtlCol="0" anchor="t"/>
          <a:lstStyle/>
          <a:p>
            <a:pPr>
              <a:lnSpc>
                <a:spcPts val="2700"/>
              </a:lnSpc>
            </a:pPr>
            <a:r>
              <a:rPr lang="en-US" sz="2000">
                <a:solidFill>
                  <a:srgbClr val="3B3535"/>
                </a:solidFill>
                <a:latin typeface="Roboto Light"/>
                <a:ea typeface="Roboto Light"/>
                <a:cs typeface="Roboto Light"/>
              </a:rPr>
              <a:t>Monday - Thursday  ( 9:00 am to 5:00 pm )</a:t>
            </a:r>
            <a:endParaRPr lang="en-US" sz="2000">
              <a:latin typeface="Roboto Light"/>
              <a:ea typeface="Roboto Light"/>
              <a:cs typeface="Roboto Light"/>
            </a:endParaRPr>
          </a:p>
        </p:txBody>
      </p:sp>
      <p:sp>
        <p:nvSpPr>
          <p:cNvPr id="14" name="Text 8"/>
          <p:cNvSpPr/>
          <p:nvPr/>
        </p:nvSpPr>
        <p:spPr>
          <a:xfrm>
            <a:off x="1786234" y="5358979"/>
            <a:ext cx="6226612" cy="345758"/>
          </a:xfrm>
          <a:prstGeom prst="rect">
            <a:avLst/>
          </a:prstGeom>
          <a:noFill/>
          <a:ln/>
        </p:spPr>
        <p:txBody>
          <a:bodyPr wrap="none" lIns="0" tIns="0" rIns="0" bIns="0" rtlCol="0" anchor="t"/>
          <a:lstStyle/>
          <a:p>
            <a:pPr>
              <a:lnSpc>
                <a:spcPts val="2700"/>
              </a:lnSpc>
            </a:pPr>
            <a:r>
              <a:rPr lang="en-US" sz="2000">
                <a:solidFill>
                  <a:srgbClr val="3B3535"/>
                </a:solidFill>
                <a:latin typeface="Roboto Light"/>
                <a:ea typeface="Roboto Light"/>
                <a:cs typeface="Roboto Light"/>
              </a:rPr>
              <a:t>Friday  ( 9 am to 1:00 pm )</a:t>
            </a:r>
            <a:endParaRPr lang="en-US" sz="2000">
              <a:latin typeface="Roboto Light"/>
              <a:ea typeface="Roboto Light"/>
              <a:cs typeface="Roboto Light"/>
            </a:endParaRPr>
          </a:p>
        </p:txBody>
      </p:sp>
      <p:pic>
        <p:nvPicPr>
          <p:cNvPr id="15" name="Image 4" descr="preencoded.png"/>
          <p:cNvPicPr>
            <a:picLocks noChangeAspect="1"/>
          </p:cNvPicPr>
          <p:nvPr/>
        </p:nvPicPr>
        <p:blipFill>
          <a:blip r:embed="rId6"/>
          <a:stretch>
            <a:fillRect/>
          </a:stretch>
        </p:blipFill>
        <p:spPr>
          <a:xfrm>
            <a:off x="381654" y="5906572"/>
            <a:ext cx="1080492" cy="1728907"/>
          </a:xfrm>
          <a:prstGeom prst="rect">
            <a:avLst/>
          </a:prstGeom>
        </p:spPr>
      </p:pic>
      <p:sp>
        <p:nvSpPr>
          <p:cNvPr id="16" name="Text 9"/>
          <p:cNvSpPr/>
          <p:nvPr/>
        </p:nvSpPr>
        <p:spPr>
          <a:xfrm>
            <a:off x="1786234" y="6122670"/>
            <a:ext cx="2542580" cy="317897"/>
          </a:xfrm>
          <a:prstGeom prst="rect">
            <a:avLst/>
          </a:prstGeom>
          <a:noFill/>
          <a:ln/>
        </p:spPr>
        <p:txBody>
          <a:bodyPr wrap="none" lIns="0" tIns="0" rIns="0" bIns="0" rtlCol="0" anchor="t"/>
          <a:lstStyle/>
          <a:p>
            <a:pPr marL="0" indent="0" algn="l">
              <a:lnSpc>
                <a:spcPts val="2500"/>
              </a:lnSpc>
              <a:buNone/>
            </a:pPr>
            <a:r>
              <a:rPr lang="en-US" sz="2800" b="1">
                <a:solidFill>
                  <a:srgbClr val="3B3535"/>
                </a:solidFill>
                <a:latin typeface="Red Hat Text"/>
                <a:ea typeface="Red Hat Text"/>
                <a:cs typeface="Red Hat Text"/>
              </a:rPr>
              <a:t>Apply!</a:t>
            </a:r>
            <a:endParaRPr lang="en-US" sz="2800" b="1">
              <a:latin typeface="Calibri"/>
              <a:ea typeface="Calibri"/>
              <a:cs typeface="Calibri"/>
            </a:endParaRPr>
          </a:p>
        </p:txBody>
      </p:sp>
      <p:sp>
        <p:nvSpPr>
          <p:cNvPr id="17" name="Text 10"/>
          <p:cNvSpPr/>
          <p:nvPr/>
        </p:nvSpPr>
        <p:spPr>
          <a:xfrm>
            <a:off x="1786234" y="6596325"/>
            <a:ext cx="6226612" cy="691515"/>
          </a:xfrm>
          <a:prstGeom prst="rect">
            <a:avLst/>
          </a:prstGeom>
          <a:noFill/>
          <a:ln/>
        </p:spPr>
        <p:txBody>
          <a:bodyPr wrap="square" lIns="0" tIns="0" rIns="0" bIns="0" rtlCol="0" anchor="t"/>
          <a:lstStyle/>
          <a:p>
            <a:pPr>
              <a:lnSpc>
                <a:spcPts val="2700"/>
              </a:lnSpc>
            </a:pPr>
            <a:r>
              <a:rPr lang="en-US" sz="2000">
                <a:solidFill>
                  <a:srgbClr val="3B3535"/>
                </a:solidFill>
                <a:latin typeface="Roboto Light"/>
                <a:ea typeface="Roboto Light"/>
                <a:cs typeface="Roboto Light"/>
              </a:rPr>
              <a:t>Complete via </a:t>
            </a:r>
            <a:r>
              <a:rPr lang="en-US" sz="2000">
                <a:solidFill>
                  <a:srgbClr val="3B3535"/>
                </a:solidFill>
                <a:ea typeface="+mn-lt"/>
                <a:cs typeface="+mn-lt"/>
                <a:hlinkClick r:id="rId7"/>
              </a:rPr>
              <a:t>Miramar MESA Program Website</a:t>
            </a:r>
            <a:r>
              <a:rPr lang="en-US" sz="2000">
                <a:solidFill>
                  <a:srgbClr val="3B3535"/>
                </a:solidFill>
                <a:ea typeface="+mn-lt"/>
                <a:cs typeface="+mn-lt"/>
              </a:rPr>
              <a:t> </a:t>
            </a:r>
            <a:endParaRPr lang="en-US" sz="2000">
              <a:solidFill>
                <a:srgbClr val="3B3535"/>
              </a:solidFill>
              <a:latin typeface="Roboto Light"/>
              <a:ea typeface="Roboto Light"/>
              <a:cs typeface="Roboto Light"/>
            </a:endParaRPr>
          </a:p>
        </p:txBody>
      </p:sp>
      <p:pic>
        <p:nvPicPr>
          <p:cNvPr id="24" name="Picture 23" descr="A group of people in reflective vests standing in dirt&#10;&#10;AI-generated content may be incorrect.">
            <a:extLst>
              <a:ext uri="{FF2B5EF4-FFF2-40B4-BE49-F238E27FC236}">
                <a16:creationId xmlns:a16="http://schemas.microsoft.com/office/drawing/2014/main" id="{E07257DE-103B-CBC5-4555-B2C7671D9059}"/>
              </a:ext>
            </a:extLst>
          </p:cNvPr>
          <p:cNvPicPr>
            <a:picLocks noChangeAspect="1"/>
          </p:cNvPicPr>
          <p:nvPr/>
        </p:nvPicPr>
        <p:blipFill>
          <a:blip r:embed="rId8"/>
          <a:srcRect t="28999" r="5858" b="-698"/>
          <a:stretch/>
        </p:blipFill>
        <p:spPr>
          <a:xfrm>
            <a:off x="10730989" y="5906570"/>
            <a:ext cx="3921855" cy="2266595"/>
          </a:xfrm>
          <a:prstGeom prst="rect">
            <a:avLst/>
          </a:prstGeom>
        </p:spPr>
      </p:pic>
      <p:pic>
        <p:nvPicPr>
          <p:cNvPr id="25" name="Picture 24" descr="A group of people posing for a photo&#10;&#10;AI-generated content may be incorrect.">
            <a:extLst>
              <a:ext uri="{FF2B5EF4-FFF2-40B4-BE49-F238E27FC236}">
                <a16:creationId xmlns:a16="http://schemas.microsoft.com/office/drawing/2014/main" id="{038A9AF5-60D4-645C-455C-FDF02034B4B0}"/>
              </a:ext>
            </a:extLst>
          </p:cNvPr>
          <p:cNvPicPr>
            <a:picLocks noChangeAspect="1"/>
          </p:cNvPicPr>
          <p:nvPr/>
        </p:nvPicPr>
        <p:blipFill>
          <a:blip r:embed="rId9"/>
          <a:stretch>
            <a:fillRect/>
          </a:stretch>
        </p:blipFill>
        <p:spPr>
          <a:xfrm>
            <a:off x="10810736" y="4440"/>
            <a:ext cx="3755042" cy="2809717"/>
          </a:xfrm>
          <a:prstGeom prst="rect">
            <a:avLst/>
          </a:prstGeom>
        </p:spPr>
      </p:pic>
      <p:pic>
        <p:nvPicPr>
          <p:cNvPr id="26" name="Picture 25" descr="A group of people standing in front of a building&#10;&#10;AI-generated content may be incorrect.">
            <a:extLst>
              <a:ext uri="{FF2B5EF4-FFF2-40B4-BE49-F238E27FC236}">
                <a16:creationId xmlns:a16="http://schemas.microsoft.com/office/drawing/2014/main" id="{63ADCB2F-3171-1385-793D-A2B78EB00741}"/>
              </a:ext>
            </a:extLst>
          </p:cNvPr>
          <p:cNvPicPr>
            <a:picLocks noChangeAspect="1"/>
          </p:cNvPicPr>
          <p:nvPr/>
        </p:nvPicPr>
        <p:blipFill>
          <a:blip r:embed="rId10"/>
          <a:srcRect l="10033" t="5673" r="7266" b="459"/>
          <a:stretch/>
        </p:blipFill>
        <p:spPr>
          <a:xfrm>
            <a:off x="11005232" y="3038713"/>
            <a:ext cx="3366051" cy="2809717"/>
          </a:xfrm>
          <a:prstGeom prst="rect">
            <a:avLst/>
          </a:prstGeom>
        </p:spPr>
      </p:pic>
      <p:pic>
        <p:nvPicPr>
          <p:cNvPr id="3" name="Picture 2">
            <a:extLst>
              <a:ext uri="{FF2B5EF4-FFF2-40B4-BE49-F238E27FC236}">
                <a16:creationId xmlns:a16="http://schemas.microsoft.com/office/drawing/2014/main" id="{875C18E0-D4B5-5A5D-58E6-ACA6BBB41F7A}"/>
              </a:ext>
            </a:extLst>
          </p:cNvPr>
          <p:cNvPicPr>
            <a:picLocks noChangeAspect="1"/>
          </p:cNvPicPr>
          <p:nvPr/>
        </p:nvPicPr>
        <p:blipFill>
          <a:blip r:embed="rId11"/>
          <a:stretch>
            <a:fillRect/>
          </a:stretch>
        </p:blipFill>
        <p:spPr>
          <a:xfrm>
            <a:off x="7018964" y="2429538"/>
            <a:ext cx="3189357" cy="3242896"/>
          </a:xfrm>
          <a:prstGeom prst="rect">
            <a:avLst/>
          </a:prstGeom>
          <a:ln w="228600" cap="sq" cmpd="thickThin">
            <a:solidFill>
              <a:srgbClr val="000000"/>
            </a:solidFill>
            <a:prstDash val="solid"/>
            <a:miter lim="800000"/>
          </a:ln>
          <a:effectLst>
            <a:innerShdw blurRad="76200">
              <a:srgbClr val="000000"/>
            </a:innerShdw>
          </a:effectLst>
        </p:spPr>
      </p:pic>
      <p:sp>
        <p:nvSpPr>
          <p:cNvPr id="19" name="Text 1">
            <a:extLst>
              <a:ext uri="{FF2B5EF4-FFF2-40B4-BE49-F238E27FC236}">
                <a16:creationId xmlns:a16="http://schemas.microsoft.com/office/drawing/2014/main" id="{ADA632EE-2206-058D-469B-903E81C59506}"/>
              </a:ext>
            </a:extLst>
          </p:cNvPr>
          <p:cNvSpPr/>
          <p:nvPr/>
        </p:nvSpPr>
        <p:spPr>
          <a:xfrm>
            <a:off x="6792064" y="1553153"/>
            <a:ext cx="2816053" cy="464376"/>
          </a:xfrm>
          <a:prstGeom prst="rect">
            <a:avLst/>
          </a:prstGeom>
          <a:noFill/>
          <a:ln/>
        </p:spPr>
        <p:txBody>
          <a:bodyPr wrap="none" lIns="0" tIns="0" rIns="0" bIns="0" rtlCol="0" anchor="t"/>
          <a:lstStyle/>
          <a:p>
            <a:pPr marL="0" indent="0" algn="l">
              <a:lnSpc>
                <a:spcPts val="2500"/>
              </a:lnSpc>
              <a:buNone/>
            </a:pPr>
            <a:r>
              <a:rPr lang="en-US" sz="3600" b="1">
                <a:solidFill>
                  <a:srgbClr val="3B3535"/>
                </a:solidFill>
                <a:latin typeface="Red Hat Text"/>
                <a:ea typeface="Red Hat Text"/>
                <a:cs typeface="Red Hat Text"/>
              </a:rPr>
              <a:t>Application Form:</a:t>
            </a:r>
            <a:endParaRPr lang="en-US" sz="3600" b="1">
              <a:latin typeface="Red Hat Text"/>
              <a:ea typeface="Red Hat Text"/>
              <a:cs typeface="Red Hat Tex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7E069FE54F8B49A7D3FAE15F49071A" ma:contentTypeVersion="15" ma:contentTypeDescription="Create a new document." ma:contentTypeScope="" ma:versionID="1e5dfc230e24552ea1639b50f7ce0234">
  <xsd:schema xmlns:xsd="http://www.w3.org/2001/XMLSchema" xmlns:xs="http://www.w3.org/2001/XMLSchema" xmlns:p="http://schemas.microsoft.com/office/2006/metadata/properties" xmlns:ns2="7fae619e-2ede-4e79-bd28-3991013d71a7" xmlns:ns3="cc0f72f0-4fef-457d-9f09-dcd72fad1eb8" targetNamespace="http://schemas.microsoft.com/office/2006/metadata/properties" ma:root="true" ma:fieldsID="d2f5a1685a06dbde649af45cae1034f2" ns2:_="" ns3:_="">
    <xsd:import namespace="7fae619e-2ede-4e79-bd28-3991013d71a7"/>
    <xsd:import namespace="cc0f72f0-4fef-457d-9f09-dcd72fad1e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ae619e-2ede-4e79-bd28-3991013d7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0f72f0-4fef-457d-9f09-dcd72fad1eb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68603b3-32eb-44a0-b0e6-a449c07a85c7}" ma:internalName="TaxCatchAll" ma:showField="CatchAllData" ma:web="cc0f72f0-4fef-457d-9f09-dcd72fad1eb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ae619e-2ede-4e79-bd28-3991013d71a7">
      <Terms xmlns="http://schemas.microsoft.com/office/infopath/2007/PartnerControls"/>
    </lcf76f155ced4ddcb4097134ff3c332f>
    <TaxCatchAll xmlns="cc0f72f0-4fef-457d-9f09-dcd72fad1e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299420-1950-4E66-8118-BAB18BF74AB4}">
  <ds:schemaRefs>
    <ds:schemaRef ds:uri="7fae619e-2ede-4e79-bd28-3991013d71a7"/>
    <ds:schemaRef ds:uri="cc0f72f0-4fef-457d-9f09-dcd72fad1eb8"/>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54D564-0EC5-48EA-8409-1649E2F01C04}">
  <ds:schemaRefs>
    <ds:schemaRef ds:uri="7fae619e-2ede-4e79-bd28-3991013d71a7"/>
    <ds:schemaRef ds:uri="cc0f72f0-4fef-457d-9f09-dcd72fad1eb8"/>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E6F9F396-7D40-4A6F-A0C6-EEC0F9CBE5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2002</Words>
  <Application>Microsoft Office PowerPoint</Application>
  <PresentationFormat>Custom</PresentationFormat>
  <Paragraphs>103</Paragraphs>
  <Slides>8</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Roboto Light</vt:lpstr>
      <vt:lpstr>Arial</vt:lpstr>
      <vt:lpstr>Red Hat Text</vt:lpstr>
      <vt:lpstr>Calibri</vt:lpstr>
      <vt:lpstr>Catamaran</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Maribel Flores</cp:lastModifiedBy>
  <cp:revision>2</cp:revision>
  <dcterms:created xsi:type="dcterms:W3CDTF">2025-01-17T00:22:44Z</dcterms:created>
  <dcterms:modified xsi:type="dcterms:W3CDTF">2025-05-14T01:29:09Z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0x0101000C7E069FE54F8B49A7D3FAE15F49071A</vt:lpwstr>
  </property>
  <property fmtid="{D5CDD505-2E9C-101B-9397-08002B2CF9AE}" pid="3" name="MediaServiceImageTags">
    <vt:lpwstr/>
  </property>
</Properties>
</file>