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12"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14" name="Slide Number"/>
          <p:cNvSpPr txBox="1"/>
          <p:nvPr>
            <p:ph type="sldNum" sz="quarter" idx="2"/>
          </p:nvPr>
        </p:nvSpPr>
        <p:spPr>
          <a:xfrm>
            <a:off x="23558499" y="1246072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100" name="Slide Title"/>
          <p:cNvSpPr txBox="1"/>
          <p:nvPr>
            <p:ph type="title" hasCustomPrompt="1"/>
          </p:nvPr>
        </p:nvSpPr>
        <p:spPr>
          <a:prstGeom prst="rect">
            <a:avLst/>
          </a:prstGeom>
        </p:spPr>
        <p:txBody>
          <a:bodyPr/>
          <a:lstStyle/>
          <a:p>
            <a:pPr/>
            <a:r>
              <a:t>Slide 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Attribution</a:t>
            </a:r>
          </a:p>
        </p:txBody>
      </p:sp>
      <p:sp>
        <p:nvSpPr>
          <p:cNvPr id="136" name="Body Level One…"/>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orridor of an open-air stone building under a pink and purple sky"/>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Black and white close-up of a curved roof"/>
          <p:cNvSpPr/>
          <p:nvPr>
            <p:ph type="pic" sz="half" idx="22"/>
          </p:nvPr>
        </p:nvSpPr>
        <p:spPr>
          <a:xfrm>
            <a:off x="6577500" y="3632200"/>
            <a:ext cx="11228999" cy="6451600"/>
          </a:xfrm>
          <a:prstGeom prst="rect">
            <a:avLst/>
          </a:prstGeom>
        </p:spPr>
        <p:txBody>
          <a:bodyPr lIns="91439" tIns="45719" rIns="91439" bIns="45719">
            <a:noAutofit/>
          </a:bodyPr>
          <a:lstStyle/>
          <a:p>
            <a:pPr/>
          </a:p>
        </p:txBody>
      </p:sp>
      <p:sp>
        <p:nvSpPr>
          <p:cNvPr id="146" name="Low angle view of a metal spiral staircase"/>
          <p:cNvSpPr/>
          <p:nvPr>
            <p:ph type="pic" sz="quarter" idx="23"/>
          </p:nvPr>
        </p:nvSpPr>
        <p:spPr>
          <a:xfrm>
            <a:off x="14643100" y="3632200"/>
            <a:ext cx="9677400" cy="64516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Futuristic, white corridor with shadows"/>
          <p:cNvSpPr/>
          <p:nvPr>
            <p:ph type="pic" idx="21"/>
          </p:nvPr>
        </p:nvSpPr>
        <p:spPr>
          <a:xfrm>
            <a:off x="-38100" y="-520700"/>
            <a:ext cx="24447500" cy="1476331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Curved, white arches on a gray reflective floor"/>
          <p:cNvSpPr/>
          <p:nvPr>
            <p:ph type="pic" idx="21"/>
          </p:nvPr>
        </p:nvSpPr>
        <p:spPr>
          <a:xfrm>
            <a:off x="-76200" y="-558800"/>
            <a:ext cx="24574500" cy="1483951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23"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4"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Low angle view of a tall building with mirrored glass windows"/>
          <p:cNvSpPr/>
          <p:nvPr>
            <p:ph type="pic" idx="21"/>
          </p:nvPr>
        </p:nvSpPr>
        <p:spPr>
          <a:xfrm>
            <a:off x="8140700" y="-1"/>
            <a:ext cx="20574000" cy="13716001"/>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3335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43" name="Slide Title"/>
          <p:cNvSpPr txBox="1"/>
          <p:nvPr>
            <p:ph type="title" hasCustomPrompt="1"/>
          </p:nvPr>
        </p:nvSpPr>
        <p:spPr>
          <a:prstGeom prst="rect">
            <a:avLst/>
          </a:prstGeom>
        </p:spPr>
        <p:txBody>
          <a:bodyPr/>
          <a:lstStyle/>
          <a:p>
            <a:pPr/>
            <a:r>
              <a:t>Slide 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Partial view of a ceiling with wood paneling"/>
          <p:cNvSpPr/>
          <p:nvPr>
            <p:ph type="pic" idx="21"/>
          </p:nvPr>
        </p:nvSpPr>
        <p:spPr>
          <a:xfrm>
            <a:off x="9588500" y="-482600"/>
            <a:ext cx="21513800" cy="14300200"/>
          </a:xfrm>
          <a:prstGeom prst="rect">
            <a:avLst/>
          </a:prstGeom>
        </p:spPr>
        <p:txBody>
          <a:bodyPr lIns="91439" tIns="45719" rIns="91439" bIns="45719">
            <a:noAutofit/>
          </a:bodyPr>
          <a:lstStyle/>
          <a:p>
            <a:pPr/>
          </a:p>
        </p:txBody>
      </p:sp>
      <p:sp>
        <p:nvSpPr>
          <p:cNvPr id="61" name="Slide Subtitl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6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6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8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3911600"/>
            <a:ext cx="21971004" cy="4648200"/>
          </a:xfrm>
          <a:prstGeom prst="rect">
            <a:avLst/>
          </a:prstGeom>
        </p:spPr>
        <p:txBody>
          <a:bodyPr anchor="ctr"/>
          <a:lstStyle>
            <a:lvl1pPr>
              <a:defRPr spc="-119" sz="120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AN DIEGO MIRAMAR COLLEGE…"/>
          <p:cNvSpPr txBox="1"/>
          <p:nvPr>
            <p:ph type="ctrTitle"/>
          </p:nvPr>
        </p:nvSpPr>
        <p:spPr>
          <a:xfrm>
            <a:off x="1206498" y="3794757"/>
            <a:ext cx="21971004" cy="6126486"/>
          </a:xfrm>
          <a:prstGeom prst="rect">
            <a:avLst/>
          </a:prstGeom>
        </p:spPr>
        <p:txBody>
          <a:bodyPr/>
          <a:lstStyle/>
          <a:p>
            <a:pPr defTabSz="227584">
              <a:defRPr spc="-76" sz="7679">
                <a:latin typeface="Graphik"/>
                <a:ea typeface="Graphik"/>
                <a:cs typeface="Graphik"/>
                <a:sym typeface="Graphik"/>
              </a:defRPr>
            </a:pPr>
            <a:r>
              <a:t>SAN DIEGO MIRAMAR COLLEGE </a:t>
            </a:r>
          </a:p>
          <a:p>
            <a:pPr defTabSz="227584">
              <a:defRPr spc="-76" sz="7679">
                <a:latin typeface="Graphik"/>
                <a:ea typeface="Graphik"/>
                <a:cs typeface="Graphik"/>
                <a:sym typeface="Graphik"/>
              </a:defRPr>
            </a:pPr>
          </a:p>
          <a:p>
            <a:pPr defTabSz="227584">
              <a:defRPr spc="-76" sz="7679">
                <a:latin typeface="Graphik"/>
                <a:ea typeface="Graphik"/>
                <a:cs typeface="Graphik"/>
                <a:sym typeface="Graphik"/>
              </a:defRPr>
            </a:pPr>
            <a:r>
              <a:t>“I.D.E.A. PODCAST”</a:t>
            </a:r>
          </a:p>
          <a:p>
            <a:pPr defTabSz="227584">
              <a:defRPr spc="-76" sz="7679">
                <a:latin typeface="Graphik"/>
                <a:ea typeface="Graphik"/>
                <a:cs typeface="Graphik"/>
                <a:sym typeface="Graphik"/>
              </a:defRPr>
            </a:pPr>
          </a:p>
          <a:p>
            <a:pPr defTabSz="227584">
              <a:defRPr spc="-76" sz="7679">
                <a:latin typeface="Graphik"/>
                <a:ea typeface="Graphik"/>
                <a:cs typeface="Graphik"/>
                <a:sym typeface="Graphik"/>
              </a:defRPr>
            </a:pPr>
            <a:r>
              <a:t>PROPOSAL</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3" name="Partial view of a ceiling with wood paneling" descr="Partial view of a ceiling with wood paneling"/>
          <p:cNvPicPr>
            <a:picLocks noChangeAspect="1"/>
          </p:cNvPicPr>
          <p:nvPr>
            <p:ph type="pic" idx="21"/>
          </p:nvPr>
        </p:nvPicPr>
        <p:blipFill>
          <a:blip r:embed="rId3">
            <a:extLst/>
          </a:blip>
          <a:srcRect l="0" t="11904" r="0" b="11904"/>
          <a:stretch>
            <a:fillRect/>
          </a:stretch>
        </p:blipFill>
        <p:spPr>
          <a:xfrm>
            <a:off x="12382500" y="0"/>
            <a:ext cx="12001500" cy="13716000"/>
          </a:xfrm>
          <a:prstGeom prst="rect">
            <a:avLst/>
          </a:prstGeom>
        </p:spPr>
      </p:pic>
      <p:sp>
        <p:nvSpPr>
          <p:cNvPr id="174" name="The I.D.E.A Mission"/>
          <p:cNvSpPr txBox="1"/>
          <p:nvPr>
            <p:ph type="title"/>
          </p:nvPr>
        </p:nvSpPr>
        <p:spPr>
          <a:prstGeom prst="rect">
            <a:avLst/>
          </a:prstGeom>
        </p:spPr>
        <p:txBody>
          <a:bodyPr/>
          <a:lstStyle>
            <a:lvl1pPr defTabSz="2145791">
              <a:defRPr spc="-88" sz="8800">
                <a:latin typeface="Graphik"/>
                <a:ea typeface="Graphik"/>
                <a:cs typeface="Graphik"/>
                <a:sym typeface="Graphik"/>
              </a:defRPr>
            </a:lvl1pPr>
          </a:lstStyle>
          <a:p>
            <a:pPr/>
            <a:r>
              <a:t>The I.D.E.A Mission</a:t>
            </a:r>
          </a:p>
        </p:txBody>
      </p:sp>
      <p:sp>
        <p:nvSpPr>
          <p:cNvPr id="175" name="The I.D.E.A. (Inclusion, Diversity, Equity and Anti-Racism) Committee is committed to promote understanding, engagement and appreciation throughout the College and District for all aspects of diversity, equity, and inclusion.…"/>
          <p:cNvSpPr txBox="1"/>
          <p:nvPr>
            <p:ph type="body" sz="half" idx="1"/>
          </p:nvPr>
        </p:nvSpPr>
        <p:spPr>
          <a:xfrm>
            <a:off x="1206500" y="2729994"/>
            <a:ext cx="9779000" cy="10510775"/>
          </a:xfrm>
          <a:prstGeom prst="rect">
            <a:avLst/>
          </a:prstGeom>
        </p:spPr>
        <p:txBody>
          <a:bodyPr/>
          <a:lstStyle/>
          <a:p>
            <a:pPr marL="448055" indent="-448055" defTabSz="348488">
              <a:spcBef>
                <a:spcPts val="4600"/>
              </a:spcBef>
              <a:defRPr i="1" sz="3920">
                <a:latin typeface="Graphik"/>
                <a:ea typeface="Graphik"/>
                <a:cs typeface="Graphik"/>
                <a:sym typeface="Graphik"/>
              </a:defRPr>
            </a:pPr>
            <a:r>
              <a:t>The I.D.E.A. (Inclusion, Diversity, Equity and Anti-Racism) Committee is committed to promote understanding, engagement and appreciation throughout the College and District for all aspects of diversity, equity, and inclusion.</a:t>
            </a:r>
          </a:p>
          <a:p>
            <a:pPr marL="448055" indent="-448055" defTabSz="348488">
              <a:spcBef>
                <a:spcPts val="4600"/>
              </a:spcBef>
              <a:defRPr sz="3920"/>
            </a:pPr>
            <a:r>
              <a:t>In this aim lies the task of educating and informing students of what these words/concepts mean, as well as what they look like in action.</a:t>
            </a:r>
          </a:p>
          <a:p>
            <a:pPr lvl="2" marL="1344168" indent="-448055" defTabSz="348488">
              <a:spcBef>
                <a:spcPts val="4600"/>
              </a:spcBef>
              <a:defRPr i="1" sz="3920">
                <a:latin typeface="Graphik"/>
                <a:ea typeface="Graphik"/>
                <a:cs typeface="Graphik"/>
                <a:sym typeface="Graphik"/>
              </a:defRPr>
            </a:pPr>
            <a:r>
              <a:t>How can we unpack these ideas and model productive interaction for students?</a:t>
            </a:r>
          </a:p>
        </p:txBody>
      </p:sp>
      <p:pic>
        <p:nvPicPr>
          <p:cNvPr id="176" name="pexels-rethaferguson-3810792.jpg" descr="pexels-rethaferguson-3810792.jpg"/>
          <p:cNvPicPr>
            <a:picLocks noChangeAspect="1"/>
          </p:cNvPicPr>
          <p:nvPr/>
        </p:nvPicPr>
        <p:blipFill>
          <a:blip r:embed="rId4">
            <a:extLst/>
          </a:blip>
          <a:stretch>
            <a:fillRect/>
          </a:stretch>
        </p:blipFill>
        <p:spPr>
          <a:xfrm>
            <a:off x="12360220" y="-1565175"/>
            <a:ext cx="12034405" cy="1684635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8" name="Partial view of a ceiling with wood paneling" descr="Partial view of a ceiling with wood paneling"/>
          <p:cNvPicPr>
            <a:picLocks noChangeAspect="1"/>
          </p:cNvPicPr>
          <p:nvPr>
            <p:ph type="pic" idx="21"/>
          </p:nvPr>
        </p:nvPicPr>
        <p:blipFill>
          <a:blip r:embed="rId3">
            <a:extLst/>
          </a:blip>
          <a:srcRect l="0" t="11904" r="0" b="11904"/>
          <a:stretch>
            <a:fillRect/>
          </a:stretch>
        </p:blipFill>
        <p:spPr>
          <a:xfrm>
            <a:off x="12382500" y="0"/>
            <a:ext cx="12001500" cy="13716000"/>
          </a:xfrm>
          <a:prstGeom prst="rect">
            <a:avLst/>
          </a:prstGeom>
        </p:spPr>
      </p:pic>
      <p:sp>
        <p:nvSpPr>
          <p:cNvPr id="179" name="How might this serve the SD Miramar academic, student, and greater communities?"/>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412750">
              <a:defRPr sz="2750">
                <a:latin typeface="Graphik"/>
                <a:ea typeface="Graphik"/>
                <a:cs typeface="Graphik"/>
                <a:sym typeface="Graphik"/>
              </a:defRPr>
            </a:lvl1pPr>
          </a:lstStyle>
          <a:p>
            <a:pPr/>
            <a:r>
              <a:t>How might this serve the SD Miramar academic, student, and greater communities?</a:t>
            </a:r>
          </a:p>
        </p:txBody>
      </p:sp>
      <p:sp>
        <p:nvSpPr>
          <p:cNvPr id="180" name="Why a Podcast?"/>
          <p:cNvSpPr txBox="1"/>
          <p:nvPr>
            <p:ph type="title"/>
          </p:nvPr>
        </p:nvSpPr>
        <p:spPr>
          <a:prstGeom prst="rect">
            <a:avLst/>
          </a:prstGeom>
        </p:spPr>
        <p:txBody>
          <a:bodyPr/>
          <a:lstStyle>
            <a:lvl1pPr defTabSz="2292095">
              <a:defRPr spc="-94" sz="9400">
                <a:latin typeface="Graphik"/>
                <a:ea typeface="Graphik"/>
                <a:cs typeface="Graphik"/>
                <a:sym typeface="Graphik"/>
              </a:defRPr>
            </a:lvl1pPr>
          </a:lstStyle>
          <a:p>
            <a:pPr/>
            <a:r>
              <a:t>Why a Podcast?</a:t>
            </a:r>
          </a:p>
        </p:txBody>
      </p:sp>
      <p:sp>
        <p:nvSpPr>
          <p:cNvPr id="181" name="Long-form podcast episodes allow ample time for addressing an idea and/or concept completely.…"/>
          <p:cNvSpPr txBox="1"/>
          <p:nvPr>
            <p:ph type="body" sz="half" idx="1"/>
          </p:nvPr>
        </p:nvSpPr>
        <p:spPr>
          <a:prstGeom prst="rect">
            <a:avLst/>
          </a:prstGeom>
        </p:spPr>
        <p:txBody>
          <a:bodyPr/>
          <a:lstStyle/>
          <a:p>
            <a:pPr marL="402336" indent="-402336" defTabSz="312927">
              <a:spcBef>
                <a:spcPts val="4100"/>
              </a:spcBef>
              <a:defRPr sz="3520"/>
            </a:pPr>
            <a:r>
              <a:t>Long-form podcast episodes allow ample time for addressing an idea and/or concept completely. </a:t>
            </a:r>
          </a:p>
          <a:p>
            <a:pPr marL="402336" indent="-402336" defTabSz="312927">
              <a:spcBef>
                <a:spcPts val="4100"/>
              </a:spcBef>
              <a:defRPr sz="3520"/>
            </a:pPr>
            <a:r>
              <a:t>Easily accessible and free when uploaded to YouTube. </a:t>
            </a:r>
          </a:p>
          <a:p>
            <a:pPr marL="402336" indent="-402336" defTabSz="312927">
              <a:spcBef>
                <a:spcPts val="4100"/>
              </a:spcBef>
              <a:defRPr sz="3520"/>
            </a:pPr>
            <a:r>
              <a:t>Can serve to directly model productive, informed dialogue on important ideas.</a:t>
            </a:r>
          </a:p>
          <a:p>
            <a:pPr marL="402336" indent="-402336" defTabSz="312927">
              <a:spcBef>
                <a:spcPts val="4100"/>
              </a:spcBef>
              <a:defRPr sz="3520"/>
            </a:pPr>
            <a:r>
              <a:t>Can feature direct student-to-professor dialogue on issues, concepts, and ideas (models rapport and trust between students and instructors).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3" name="Partial view of a ceiling with wood paneling" descr="Partial view of a ceiling with wood paneling"/>
          <p:cNvPicPr>
            <a:picLocks noChangeAspect="1"/>
          </p:cNvPicPr>
          <p:nvPr>
            <p:ph type="pic" idx="21"/>
          </p:nvPr>
        </p:nvPicPr>
        <p:blipFill>
          <a:blip r:embed="rId3">
            <a:extLst/>
          </a:blip>
          <a:srcRect l="0" t="11904" r="0" b="11904"/>
          <a:stretch>
            <a:fillRect/>
          </a:stretch>
        </p:blipFill>
        <p:spPr>
          <a:xfrm>
            <a:off x="12382500" y="0"/>
            <a:ext cx="12001500" cy="13716000"/>
          </a:xfrm>
          <a:prstGeom prst="rect">
            <a:avLst/>
          </a:prstGeom>
        </p:spPr>
      </p:pic>
      <p:sp>
        <p:nvSpPr>
          <p:cNvPr id="184" name="What would an “IDEA Podcast” look like?"/>
          <p:cNvSpPr txBox="1"/>
          <p:nvPr>
            <p:ph type="title"/>
          </p:nvPr>
        </p:nvSpPr>
        <p:spPr>
          <a:xfrm>
            <a:off x="1206500" y="635355"/>
            <a:ext cx="9779000" cy="1689101"/>
          </a:xfrm>
          <a:prstGeom prst="rect">
            <a:avLst/>
          </a:prstGeom>
        </p:spPr>
        <p:txBody>
          <a:bodyPr/>
          <a:lstStyle>
            <a:lvl1pPr defTabSz="1194816">
              <a:defRPr spc="-48" sz="4900">
                <a:latin typeface="Graphik"/>
                <a:ea typeface="Graphik"/>
                <a:cs typeface="Graphik"/>
                <a:sym typeface="Graphik"/>
              </a:defRPr>
            </a:lvl1pPr>
          </a:lstStyle>
          <a:p>
            <a:pPr/>
            <a:r>
              <a:t>What would an “IDEA Podcast” look like?</a:t>
            </a:r>
          </a:p>
        </p:txBody>
      </p:sp>
      <p:sp>
        <p:nvSpPr>
          <p:cNvPr id="185" name="Location &amp; Workflow…"/>
          <p:cNvSpPr txBox="1"/>
          <p:nvPr>
            <p:ph type="body" sz="half" idx="1"/>
          </p:nvPr>
        </p:nvSpPr>
        <p:spPr>
          <a:xfrm>
            <a:off x="1206500" y="3239608"/>
            <a:ext cx="9779000" cy="9571131"/>
          </a:xfrm>
          <a:prstGeom prst="rect">
            <a:avLst/>
          </a:prstGeom>
        </p:spPr>
        <p:txBody>
          <a:bodyPr/>
          <a:lstStyle/>
          <a:p>
            <a:pPr marL="384047" indent="-384047" defTabSz="298703">
              <a:spcBef>
                <a:spcPts val="3900"/>
              </a:spcBef>
              <a:defRPr b="1" sz="3359">
                <a:latin typeface="Graphik"/>
                <a:ea typeface="Graphik"/>
                <a:cs typeface="Graphik"/>
                <a:sym typeface="Graphik"/>
              </a:defRPr>
            </a:pPr>
            <a:r>
              <a:t>Location &amp; Workflow</a:t>
            </a:r>
          </a:p>
          <a:p>
            <a:pPr lvl="2" marL="1152143" indent="-384047" defTabSz="298703">
              <a:spcBef>
                <a:spcPts val="3900"/>
              </a:spcBef>
              <a:defRPr sz="3359"/>
            </a:pPr>
            <a:r>
              <a:t>H-216 recording studio; great lighting and sound, along with ample microphones needed for 1-10 interview guests. </a:t>
            </a:r>
          </a:p>
          <a:p>
            <a:pPr lvl="2" marL="1152143" indent="-384047" defTabSz="298703">
              <a:spcBef>
                <a:spcPts val="3900"/>
              </a:spcBef>
              <a:defRPr sz="3359"/>
            </a:pPr>
            <a:r>
              <a:t>The SD Miramar Music Club owns a GoPro, which is capable of shooting 5k video. </a:t>
            </a:r>
          </a:p>
          <a:p>
            <a:pPr lvl="2" marL="1152143" indent="-384047" defTabSz="298703">
              <a:spcBef>
                <a:spcPts val="3900"/>
              </a:spcBef>
              <a:defRPr sz="3359"/>
            </a:pPr>
            <a:r>
              <a:t>Either a student or myself will combine the audio and video and upload to YouTube. Editing and sending drafts to interview guests or supervisors for approval can included in the workflow easily at this step.</a:t>
            </a:r>
          </a:p>
          <a:p>
            <a:pPr lvl="2" marL="1152143" indent="-384047" defTabSz="298703">
              <a:spcBef>
                <a:spcPts val="3900"/>
              </a:spcBef>
              <a:defRPr sz="3359"/>
            </a:pPr>
            <a:r>
              <a:t>YouTube video can be posted and shared easily.</a:t>
            </a:r>
          </a:p>
        </p:txBody>
      </p:sp>
      <p:pic>
        <p:nvPicPr>
          <p:cNvPr id="186" name="pexels-cottonbro-6883805.jpg" descr="pexels-cottonbro-6883805.jpg"/>
          <p:cNvPicPr>
            <a:picLocks noChangeAspect="1"/>
          </p:cNvPicPr>
          <p:nvPr/>
        </p:nvPicPr>
        <p:blipFill>
          <a:blip r:embed="rId4">
            <a:extLst/>
          </a:blip>
          <a:stretch>
            <a:fillRect/>
          </a:stretch>
        </p:blipFill>
        <p:spPr>
          <a:xfrm>
            <a:off x="12330827" y="-2629373"/>
            <a:ext cx="12104846" cy="1815726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8" name="Partial view of a ceiling with wood paneling" descr="Partial view of a ceiling with wood paneling"/>
          <p:cNvPicPr>
            <a:picLocks noChangeAspect="1"/>
          </p:cNvPicPr>
          <p:nvPr>
            <p:ph type="pic" idx="21"/>
          </p:nvPr>
        </p:nvPicPr>
        <p:blipFill>
          <a:blip r:embed="rId3">
            <a:extLst/>
          </a:blip>
          <a:srcRect l="0" t="11904" r="0" b="11904"/>
          <a:stretch>
            <a:fillRect/>
          </a:stretch>
        </p:blipFill>
        <p:spPr>
          <a:xfrm>
            <a:off x="12382500" y="0"/>
            <a:ext cx="12001500" cy="13716000"/>
          </a:xfrm>
          <a:prstGeom prst="rect">
            <a:avLst/>
          </a:prstGeom>
        </p:spPr>
      </p:pic>
      <p:sp>
        <p:nvSpPr>
          <p:cNvPr id="189" name="What would an “IDEA Podcast” look like? (Cont.)"/>
          <p:cNvSpPr txBox="1"/>
          <p:nvPr>
            <p:ph type="title"/>
          </p:nvPr>
        </p:nvSpPr>
        <p:spPr>
          <a:xfrm>
            <a:off x="1206500" y="635355"/>
            <a:ext cx="9779000" cy="1689101"/>
          </a:xfrm>
          <a:prstGeom prst="rect">
            <a:avLst/>
          </a:prstGeom>
        </p:spPr>
        <p:txBody>
          <a:bodyPr/>
          <a:lstStyle>
            <a:lvl1pPr defTabSz="1194816">
              <a:defRPr spc="-48" sz="4900">
                <a:latin typeface="Graphik"/>
                <a:ea typeface="Graphik"/>
                <a:cs typeface="Graphik"/>
                <a:sym typeface="Graphik"/>
              </a:defRPr>
            </a:lvl1pPr>
          </a:lstStyle>
          <a:p>
            <a:pPr/>
            <a:r>
              <a:t>What would an “IDEA Podcast” look like? (Cont.)</a:t>
            </a:r>
          </a:p>
        </p:txBody>
      </p:sp>
      <p:sp>
        <p:nvSpPr>
          <p:cNvPr id="190" name="Format &amp; Style…"/>
          <p:cNvSpPr txBox="1"/>
          <p:nvPr>
            <p:ph type="body" sz="half" idx="1"/>
          </p:nvPr>
        </p:nvSpPr>
        <p:spPr>
          <a:xfrm>
            <a:off x="1206500" y="3239608"/>
            <a:ext cx="9779000" cy="9571131"/>
          </a:xfrm>
          <a:prstGeom prst="rect">
            <a:avLst/>
          </a:prstGeom>
        </p:spPr>
        <p:txBody>
          <a:bodyPr/>
          <a:lstStyle/>
          <a:p>
            <a:pPr marL="411479" indent="-411479" defTabSz="320039">
              <a:spcBef>
                <a:spcPts val="4200"/>
              </a:spcBef>
              <a:defRPr b="1" sz="3600">
                <a:latin typeface="Graphik"/>
                <a:ea typeface="Graphik"/>
                <a:cs typeface="Graphik"/>
                <a:sym typeface="Graphik"/>
              </a:defRPr>
            </a:pPr>
            <a:r>
              <a:t>Format &amp; Style</a:t>
            </a:r>
          </a:p>
          <a:p>
            <a:pPr lvl="2" marL="1234439" indent="-411479" defTabSz="320039">
              <a:spcBef>
                <a:spcPts val="4200"/>
              </a:spcBef>
              <a:defRPr sz="3600"/>
            </a:pPr>
            <a:r>
              <a:t>A Host</a:t>
            </a:r>
          </a:p>
          <a:p>
            <a:pPr lvl="2" marL="1234439" indent="-411479" defTabSz="320039">
              <a:spcBef>
                <a:spcPts val="4200"/>
              </a:spcBef>
              <a:defRPr sz="3600"/>
            </a:pPr>
            <a:r>
              <a:t>Interview guest(s)</a:t>
            </a:r>
          </a:p>
          <a:p>
            <a:pPr lvl="2" marL="1234439" indent="-411479" defTabSz="320039">
              <a:spcBef>
                <a:spcPts val="4200"/>
              </a:spcBef>
              <a:defRPr sz="3600"/>
            </a:pPr>
            <a:r>
              <a:t>Student Representative(s)</a:t>
            </a:r>
          </a:p>
          <a:p>
            <a:pPr marL="411479" indent="-411479" defTabSz="320039">
              <a:spcBef>
                <a:spcPts val="4200"/>
              </a:spcBef>
              <a:defRPr sz="3600"/>
            </a:pPr>
            <a:r>
              <a:t>It would be imperative for the podcast style to be interactive between all involved, allowing for the host to shape a dialogue that features the interviewee’s expertise. The student representative(s) would be free to pose questions that reflect the students’ interests, concerns as questions for both the host and interviewee. </a:t>
            </a:r>
          </a:p>
        </p:txBody>
      </p:sp>
      <p:pic>
        <p:nvPicPr>
          <p:cNvPr id="191" name="pexels-cottonbro-6883805.jpg" descr="pexels-cottonbro-6883805.jpg"/>
          <p:cNvPicPr>
            <a:picLocks noChangeAspect="1"/>
          </p:cNvPicPr>
          <p:nvPr/>
        </p:nvPicPr>
        <p:blipFill>
          <a:blip r:embed="rId4">
            <a:extLst/>
          </a:blip>
          <a:stretch>
            <a:fillRect/>
          </a:stretch>
        </p:blipFill>
        <p:spPr>
          <a:xfrm>
            <a:off x="12330827" y="-2629373"/>
            <a:ext cx="12104846" cy="18157269"/>
          </a:xfrm>
          <a:prstGeom prst="rect">
            <a:avLst/>
          </a:prstGeom>
          <a:ln w="12700">
            <a:miter lim="400000"/>
          </a:ln>
        </p:spPr>
      </p:pic>
      <p:pic>
        <p:nvPicPr>
          <p:cNvPr id="192" name="pexels-george-milton-6953773.jpg" descr="pexels-george-milton-6953773.jpg"/>
          <p:cNvPicPr>
            <a:picLocks noChangeAspect="1"/>
          </p:cNvPicPr>
          <p:nvPr/>
        </p:nvPicPr>
        <p:blipFill>
          <a:blip r:embed="rId5">
            <a:extLst/>
          </a:blip>
          <a:stretch>
            <a:fillRect/>
          </a:stretch>
        </p:blipFill>
        <p:spPr>
          <a:xfrm>
            <a:off x="12343122" y="-2610931"/>
            <a:ext cx="12080257" cy="1812038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4" name="Partial view of a ceiling with wood paneling" descr="Partial view of a ceiling with wood paneling"/>
          <p:cNvPicPr>
            <a:picLocks noChangeAspect="1"/>
          </p:cNvPicPr>
          <p:nvPr>
            <p:ph type="pic" idx="21"/>
          </p:nvPr>
        </p:nvPicPr>
        <p:blipFill>
          <a:blip r:embed="rId3">
            <a:extLst/>
          </a:blip>
          <a:srcRect l="0" t="11904" r="0" b="11904"/>
          <a:stretch>
            <a:fillRect/>
          </a:stretch>
        </p:blipFill>
        <p:spPr>
          <a:xfrm>
            <a:off x="12382500" y="0"/>
            <a:ext cx="12001500" cy="13716000"/>
          </a:xfrm>
          <a:prstGeom prst="rect">
            <a:avLst/>
          </a:prstGeom>
        </p:spPr>
      </p:pic>
      <p:sp>
        <p:nvSpPr>
          <p:cNvPr id="195" name="“IDEA Podcast” for the Miramar Community"/>
          <p:cNvSpPr txBox="1"/>
          <p:nvPr>
            <p:ph type="title"/>
          </p:nvPr>
        </p:nvSpPr>
        <p:spPr>
          <a:xfrm>
            <a:off x="1206500" y="635355"/>
            <a:ext cx="9779000" cy="1689101"/>
          </a:xfrm>
          <a:prstGeom prst="rect">
            <a:avLst/>
          </a:prstGeom>
        </p:spPr>
        <p:txBody>
          <a:bodyPr/>
          <a:lstStyle>
            <a:lvl1pPr defTabSz="1194816">
              <a:defRPr spc="-48" sz="4900">
                <a:latin typeface="Graphik"/>
                <a:ea typeface="Graphik"/>
                <a:cs typeface="Graphik"/>
                <a:sym typeface="Graphik"/>
              </a:defRPr>
            </a:lvl1pPr>
          </a:lstStyle>
          <a:p>
            <a:pPr/>
            <a:r>
              <a:t>“IDEA Podcast” for the Miramar Community</a:t>
            </a:r>
          </a:p>
        </p:txBody>
      </p:sp>
      <p:sp>
        <p:nvSpPr>
          <p:cNvPr id="196" name="The podcast can also serve to promote other IDEA—and SD Miramar/SDCCD—events.…"/>
          <p:cNvSpPr txBox="1"/>
          <p:nvPr>
            <p:ph type="body" sz="half" idx="1"/>
          </p:nvPr>
        </p:nvSpPr>
        <p:spPr>
          <a:xfrm>
            <a:off x="1206500" y="3239608"/>
            <a:ext cx="9779000" cy="9571131"/>
          </a:xfrm>
          <a:prstGeom prst="rect">
            <a:avLst/>
          </a:prstGeom>
        </p:spPr>
        <p:txBody>
          <a:bodyPr/>
          <a:lstStyle/>
          <a:p>
            <a:pPr marL="438911" indent="-438911" defTabSz="341375">
              <a:spcBef>
                <a:spcPts val="4500"/>
              </a:spcBef>
              <a:defRPr sz="3839"/>
            </a:pPr>
            <a:r>
              <a:t>The podcast can also serve to promote other IDEA—and SD Miramar/SDCCD—events. </a:t>
            </a:r>
          </a:p>
          <a:p>
            <a:pPr marL="438911" indent="-438911" defTabSz="341375">
              <a:spcBef>
                <a:spcPts val="4500"/>
              </a:spcBef>
              <a:defRPr sz="3839"/>
            </a:pPr>
            <a:r>
              <a:t>Any other important conversations meant for dissemination across the SD Miramar/SDCCCD community can be shared via the podcast as video and/or audio only. </a:t>
            </a:r>
          </a:p>
          <a:p>
            <a:pPr marL="438911" indent="-438911" defTabSz="341375">
              <a:spcBef>
                <a:spcPts val="4500"/>
              </a:spcBef>
              <a:defRPr sz="3839"/>
            </a:pPr>
            <a:r>
              <a:t>Low-cost podcast hosting services (such as Podbean) are available if enabling RSS feeds (i.e., accessing via Apple Podcast, Google Play, Spotify, etc.) is desired. </a:t>
            </a:r>
          </a:p>
        </p:txBody>
      </p:sp>
      <p:pic>
        <p:nvPicPr>
          <p:cNvPr id="197" name="pexels-cottonbro-6700056.jpg" descr="pexels-cottonbro-6700056.jpg"/>
          <p:cNvPicPr>
            <a:picLocks noChangeAspect="1"/>
          </p:cNvPicPr>
          <p:nvPr/>
        </p:nvPicPr>
        <p:blipFill>
          <a:blip r:embed="rId4">
            <a:extLst/>
          </a:blip>
          <a:stretch>
            <a:fillRect/>
          </a:stretch>
        </p:blipFill>
        <p:spPr>
          <a:xfrm>
            <a:off x="12337295" y="-692424"/>
            <a:ext cx="12091911" cy="18137867"/>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9" name="Thank you!"/>
          <p:cNvSpPr txBox="1"/>
          <p:nvPr>
            <p:ph type="title"/>
          </p:nvPr>
        </p:nvSpPr>
        <p:spPr>
          <a:xfrm>
            <a:off x="7302500" y="6013450"/>
            <a:ext cx="9779000" cy="1689100"/>
          </a:xfrm>
          <a:prstGeom prst="rect">
            <a:avLst/>
          </a:prstGeom>
        </p:spPr>
        <p:txBody>
          <a:bodyPr/>
          <a:lstStyle>
            <a:lvl1pPr algn="ctr" defTabSz="2292095">
              <a:defRPr spc="-94" sz="9400">
                <a:latin typeface="Graphik"/>
                <a:ea typeface="Graphik"/>
                <a:cs typeface="Graphik"/>
                <a:sym typeface="Graphik"/>
              </a:defRPr>
            </a:lvl1pPr>
          </a:lstStyle>
          <a:p>
            <a:pPr/>
            <a:r>
              <a:t>Thank you!</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6_DynamicWavesLight">
  <a:themeElements>
    <a:clrScheme name="36_DynamicWavesLight">
      <a:dk1>
        <a:srgbClr val="53585F"/>
      </a:dk1>
      <a:lt1>
        <a:srgbClr val="5F3E0C"/>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6_DynamicWavesLight">
  <a:themeElements>
    <a:clrScheme name="36_DynamicWaves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