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98" r:id="rId5"/>
    <p:sldId id="335" r:id="rId6"/>
    <p:sldId id="337" r:id="rId7"/>
    <p:sldId id="339" r:id="rId8"/>
    <p:sldId id="341" r:id="rId9"/>
    <p:sldId id="342" r:id="rId10"/>
    <p:sldId id="343" r:id="rId11"/>
    <p:sldId id="344" r:id="rId12"/>
    <p:sldId id="31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712" autoAdjust="0"/>
  </p:normalViewPr>
  <p:slideViewPr>
    <p:cSldViewPr snapToGrid="0">
      <p:cViewPr varScale="1">
        <p:scale>
          <a:sx n="88" d="100"/>
          <a:sy n="88" d="100"/>
        </p:scale>
        <p:origin x="114" y="360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5/27/2025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5/27/2025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500" b="1" i="0" spc="-100" baseline="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en-US" sz="1200" b="0" i="0" spc="14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3" r:id="rId18"/>
    <p:sldLayoutId id="2147483674" r:id="rId19"/>
    <p:sldLayoutId id="2147483654" r:id="rId20"/>
    <p:sldLayoutId id="2147483655" r:id="rId21"/>
    <p:sldLayoutId id="2147483675" r:id="rId22"/>
    <p:sldLayoutId id="2147483672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Hands coming together in circle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3216442"/>
            <a:ext cx="8991600" cy="855906"/>
          </a:xfrm>
        </p:spPr>
        <p:txBody>
          <a:bodyPr/>
          <a:lstStyle/>
          <a:p>
            <a:r>
              <a:rPr lang="en-US" sz="3600" dirty="0">
                <a:latin typeface="Book Antiqua" panose="02040602050305030304" pitchFamily="18" charset="0"/>
              </a:rPr>
              <a:t>Budget &amp; Resource Development Subcommittee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</p:spPr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May 28, 2025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C1DE0A-7865-466B-B5D7-781C92357026}"/>
              </a:ext>
            </a:extLst>
          </p:cNvPr>
          <p:cNvSpPr txBox="1"/>
          <p:nvPr/>
        </p:nvSpPr>
        <p:spPr>
          <a:xfrm>
            <a:off x="10284923" y="4241800"/>
            <a:ext cx="1402741" cy="394389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36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TREY</a:t>
            </a:r>
            <a: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br>
              <a:rPr lang="en-US" sz="2400" b="1" i="0" spc="-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b="0" i="0" spc="14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8D69E1-1929-48EB-9D2B-AED71A386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6441" y="4138864"/>
            <a:ext cx="1979705" cy="94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Approved – Resource Allocation Processes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36575"/>
            <a:ext cx="11328000" cy="5183250"/>
          </a:xfrm>
        </p:spPr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One-time Resource Prioritization (formally RFF)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Ongoing Discretionary Resource Prioritization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Classified Resource Prioritization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Facilities Resource Prioritization</a:t>
            </a:r>
          </a:p>
          <a:p>
            <a:pPr marL="0" indent="0"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Update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176E2-7D3E-438D-8C0D-D2180B08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Book Antiqua" panose="02040602050305030304" pitchFamily="18" charset="0"/>
              </a:rPr>
              <a:t>Governor’s May Revision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Revenues continue to exceed projections for the 24-25 fiscal year.  These are largely one-time revenues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Fiscal estimates for 25-26 suggest a $12B state budget deficit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COLA is revised down from 2.43% to 2.30% for the SCFF and select categorical programs (EOPS, DSPS, Apprenticeship, and CalWORKs)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COLA will not apply to Strong Workforce or the Student Equity and Achievement programs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Enrollment growth funding is proposed at 2.35%, a significant increase from the initial 0.5% proposal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The Governor’s proposed budget makes no assumptions about federal spending reductions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The state Legislature has a deadline to approve a budget by June 15</a:t>
            </a:r>
          </a:p>
          <a:p>
            <a:pPr marL="266700" lvl="1" indent="0">
              <a:buNone/>
            </a:pPr>
            <a:endParaRPr lang="en-US" sz="2200" dirty="0">
              <a:latin typeface="Book Antiqua" panose="02040602050305030304" pitchFamily="18" charset="0"/>
            </a:endParaRPr>
          </a:p>
          <a:p>
            <a:pPr lvl="1"/>
            <a:endParaRPr lang="en-US" sz="2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7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Update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176E2-7D3E-438D-8C0D-D2180B08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Book Antiqua" panose="02040602050305030304" pitchFamily="18" charset="0"/>
              </a:rPr>
              <a:t>Impact to SDCCD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COLA will ensure additional revenues to cover step and column increases for employees and ongoing operational expenses</a:t>
            </a:r>
          </a:p>
          <a:p>
            <a:pPr lvl="1"/>
            <a:r>
              <a:rPr lang="en-US" sz="2200" dirty="0">
                <a:latin typeface="Book Antiqua" panose="02040602050305030304" pitchFamily="18" charset="0"/>
              </a:rPr>
              <a:t>The 2.30% COLA to the SCFF will add an estimated $7.5M to the SDCCD base revenue which will be allocated in accordance with the RAF</a:t>
            </a:r>
          </a:p>
          <a:p>
            <a:pPr lvl="1"/>
            <a:endParaRPr lang="en-US" sz="2200" dirty="0">
              <a:latin typeface="Book Antiqua" panose="02040602050305030304" pitchFamily="18" charset="0"/>
            </a:endParaRPr>
          </a:p>
          <a:p>
            <a:pPr lvl="1"/>
            <a:r>
              <a:rPr lang="en-US" sz="2200" b="1" dirty="0">
                <a:latin typeface="Book Antiqua" panose="02040602050305030304" pitchFamily="18" charset="0"/>
              </a:rPr>
              <a:t>Miramar budget status</a:t>
            </a:r>
            <a:endParaRPr lang="en-US" sz="2200" dirty="0">
              <a:latin typeface="Book Antiqua" panose="02040602050305030304" pitchFamily="18" charset="0"/>
            </a:endParaRPr>
          </a:p>
          <a:p>
            <a:pPr lvl="2"/>
            <a:r>
              <a:rPr lang="en-US" sz="2000" dirty="0">
                <a:latin typeface="Book Antiqua" panose="02040602050305030304" pitchFamily="18" charset="0"/>
              </a:rPr>
              <a:t>GFU and GFR tentative budges have been uploaded to the District</a:t>
            </a:r>
          </a:p>
          <a:p>
            <a:pPr lvl="2"/>
            <a:r>
              <a:rPr lang="en-US" sz="2000" dirty="0">
                <a:latin typeface="Book Antiqua" panose="02040602050305030304" pitchFamily="18" charset="0"/>
              </a:rPr>
              <a:t>FTES Targets have increased 3.45% over last year</a:t>
            </a:r>
          </a:p>
          <a:p>
            <a:pPr lvl="2"/>
            <a:r>
              <a:rPr lang="en-US" sz="2000" dirty="0">
                <a:latin typeface="Book Antiqua" panose="02040602050305030304" pitchFamily="18" charset="0"/>
              </a:rPr>
              <a:t>GFU Budget has increased $5.2M over last year</a:t>
            </a:r>
          </a:p>
          <a:p>
            <a:pPr lvl="1"/>
            <a:endParaRPr lang="en-US" sz="2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7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Update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E2562F0B-29B8-4FF2-A13D-269B34699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00395" y="1097280"/>
            <a:ext cx="5989832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1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2025-26 Tentative Budget Update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99B433-8879-4247-AAB1-EC62BED92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54154" y="1008063"/>
            <a:ext cx="5683691" cy="518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Next Steps – Adopted Budget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70ED6F-4DA6-48E7-91DF-042034DAE0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7000" y="864000"/>
            <a:ext cx="6619875" cy="553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9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Book Antiqua" panose="02040602050305030304" pitchFamily="18" charset="0"/>
              </a:rPr>
              <a:t>Next Steps – Resource 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6A92-6768-4AB9-A5C5-028D3A14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September			SDCCD Board approves Adopted Budget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September – October	One-time Resource Prioritization (formerly RFF)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October – November	Ongoing Discretionary Resource Prioritization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November – December	Classified Hiring Resource Prioritization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February – March		Facility Resource Prioritization</a:t>
            </a:r>
          </a:p>
        </p:txBody>
      </p:sp>
    </p:spTree>
    <p:extLst>
      <p:ext uri="{BB962C8B-B14F-4D97-AF65-F5344CB8AC3E}">
        <p14:creationId xmlns:p14="http://schemas.microsoft.com/office/powerpoint/2010/main" val="387665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814E91-C73F-4913-9B4B-26CC625E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0" dirty="0">
              <a:latin typeface="Book Antiqua" panose="0204060205030503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8354A-41D5-43F7-A38D-3C946669B3C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DC877B-EE06-41AA-BA45-34E790DC5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91" y="6375362"/>
            <a:ext cx="3846909" cy="43285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08628-0DC1-41EE-919D-19A58007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en-US" b="1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Book Antiqua" panose="02040602050305030304" pitchFamily="18" charset="0"/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11741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DB5DD7-8DCC-4069-9EB3-5D0981866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90D0D0-7C1D-47FF-A2F0-9937AA567A3D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Bright business presentation</Template>
  <TotalTime>0</TotalTime>
  <Words>305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Candara</vt:lpstr>
      <vt:lpstr>Corbel</vt:lpstr>
      <vt:lpstr>Times New Roman</vt:lpstr>
      <vt:lpstr>Office Theme</vt:lpstr>
      <vt:lpstr>Budget &amp; Resource Development Subcommittee</vt:lpstr>
      <vt:lpstr>Approved – Resource Allocation Processes</vt:lpstr>
      <vt:lpstr>2025-26 Tentative Budget Update</vt:lpstr>
      <vt:lpstr>2025-26 Tentative Budget Update</vt:lpstr>
      <vt:lpstr>2025-26 Tentative Budget Update</vt:lpstr>
      <vt:lpstr>2025-26 Tentative Budget Update</vt:lpstr>
      <vt:lpstr>Next Steps – Adopted Budget</vt:lpstr>
      <vt:lpstr>Next Steps – Resource Allocation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2022-09-13T18:42:24Z</dcterms:created>
  <dcterms:modified xsi:type="dcterms:W3CDTF">2025-05-27T18:31:11Z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