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7" r:id="rId3"/>
    <p:sldId id="258" r:id="rId4"/>
    <p:sldId id="259" r:id="rId5"/>
    <p:sldId id="260" r:id="rId6"/>
    <p:sldId id="281" r:id="rId7"/>
    <p:sldId id="285" r:id="rId8"/>
    <p:sldId id="271" r:id="rId9"/>
    <p:sldId id="262" r:id="rId10"/>
    <p:sldId id="261" r:id="rId11"/>
    <p:sldId id="263" r:id="rId12"/>
    <p:sldId id="278" r:id="rId13"/>
    <p:sldId id="265" r:id="rId14"/>
    <p:sldId id="280" r:id="rId15"/>
    <p:sldId id="279" r:id="rId16"/>
    <p:sldId id="274" r:id="rId17"/>
    <p:sldId id="266" r:id="rId18"/>
    <p:sldId id="277" r:id="rId19"/>
    <p:sldId id="272" r:id="rId20"/>
    <p:sldId id="267" r:id="rId21"/>
    <p:sldId id="284" r:id="rId22"/>
    <p:sldId id="282" r:id="rId23"/>
    <p:sldId id="28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654" y="90"/>
      </p:cViewPr>
      <p:guideLst>
        <p:guide orient="horz" pos="33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F02B83-F42F-4529-AF8E-D0E59BD07E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89EB2D-6CFD-4F8A-905B-AD69AF7D7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BC71B5-FC52-4100-A15D-2FA24AB819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4AEAD-C310-45C3-98D4-5C401EEF6E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73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98E955-2D26-4AA5-8F90-3ED0873193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C6D1FE-4D78-464A-A683-D37C58433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1FC0A5-7CB2-4E6E-916C-4D0B21C38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D1F6-131A-405B-A2AC-64EF8587F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4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BBBF2D-32D0-45B3-A527-2BEC4F6136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9D0D4-DF88-4C5E-8E0B-30C1D64EDF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4E736F-3B23-4155-B8E2-7D8407615C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64A29-4C15-4762-B451-BA6A7F50E9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33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93E434-B0D9-48F7-91B1-6D2F7149B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E36709-CFD2-4FC8-A817-1E390D8C5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843C61-9BE1-4364-AC6D-51377F89A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3AB48-20C5-4989-804F-A249EF7BE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08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1FC819-7E9F-4EA5-BA1F-D10917C01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EDF83C-45DA-44D1-B01A-7A8DD4129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8C60CB-E95B-41AE-AD80-E3FB872B2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750F9-8ABB-4895-8962-42F913943A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914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70AF87-1025-4096-84A0-F8092B8FBB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862D1E-FE61-46BA-803E-289A78630A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5444F9-1F21-4E43-AF3A-B110EC9AA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673E3-72AA-4FDE-B524-8D3F8B240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448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230F3-12D6-4203-AB5F-21624CDA90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C2E6AD-7085-413F-B605-758E6385D4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464CA-709A-43A7-B059-6F804D267B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B5FB3-E192-4916-908C-FE4214E991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248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651E2B-CDBB-46C5-A13A-9E4B4BD310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6E6164-AA48-4313-BFEF-3DF406B66B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72655F0-F05A-40AA-904A-3972AD5B5E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93B94-9C74-4CB1-AC06-4A9F333BF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704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21940E3-5B81-4624-86D0-BA6B156E13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41A695-9AE7-47D2-AC59-EED1B311D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FA6027F-EB13-4686-8E97-4F3426302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7E785-25E6-4384-99D9-A009997116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717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71E0B6-F0DB-4719-9BB1-12BC57943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06CC9C-B231-4B97-91A1-95319FEA9A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31E1C7-A884-4141-92E0-34D9DBCD8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386A0-7298-4195-887C-150034AC9D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019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E566D-B904-4283-84CD-9A6BC0885E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5E3FC-8E78-411B-8F74-0F7419727B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04015-D1F8-40BC-8490-B621F0BACE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ADD56-3EB4-47A3-8227-D5A5B8B6CC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69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5EE3AA-B7BA-4FE1-BC53-654972CCC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5FCA30-CEEF-43AB-A100-D3C4FB8DD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9CF125-E4DA-4498-8498-A579B46477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80865-420D-4E5F-88EF-F11E893A2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067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3193E4-CA0D-492A-B9E5-1B0DDB26A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8B966-87C1-4A97-9B90-E01800BAFE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0F3B4-B593-40D5-961D-837569BAF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EE0DC-09CE-4C4B-9077-197F34CA46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17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719AE2-955A-45B8-AAE1-4A8E4D7AC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5CC38E-F3CE-49B8-8269-F67904B96A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F715DB-2086-44F3-8339-37AD1DC4B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B13B2-E5F8-4893-A8CD-280E051931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519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F69C81-660B-4091-AF44-A4BFA1A3C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97F1B7-E6A2-423B-B41C-A204C3B4A7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A9DB83-26F3-4996-9F32-8A15C6B5CF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7F859-22FF-40FE-9552-FA419AC6ED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20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18CA4C-662C-4038-8570-35D484DB25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0A7760-F07E-46B8-9222-954B1C247E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1EBF47-836D-4AA8-8C16-D48E0B07B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10250-70BF-481B-9A70-FEC3F10937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0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08DE77-8670-4891-9D71-0621933F46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CF27A-D008-4DCF-8E5E-4B4B89FF1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6662E-E38A-4B27-95ED-F57E1AC271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A01E3-B634-492C-BEA0-38FFD112CB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910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0D1367-D38E-4FE7-A6E8-A1A8FEC15C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3C44BA-A168-4E31-82AE-1D80CB1E44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89008C-CFB3-4D26-B30A-F3E8E28E29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72341-5FF6-4F39-8647-264AC1CA7F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96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81A627-46E1-49EF-ABFC-EF28A6C87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44BA23-463C-43C3-A706-DE6F5500A5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D5F671-C6B7-4897-A0D5-249FFB7D1F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D51CA-BB19-4AC8-85B3-4F238A43C4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52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9D06C5B-9B41-463D-A477-8ABA2D258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E15BB0-AFFC-4B3B-95D3-8BFB44B04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7C39753-4709-4331-95AC-A7E317B87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9DB5E-9649-4055-9211-C4DE2F9098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7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7E24A0-1312-487F-BE74-8D6DDD21F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BCB34-AE86-4D53-B5E9-751A752BDD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2D392-9DE1-496C-85D7-1A1106B1F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E874A-7854-4962-8EBD-F96FD8881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27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B524F6-0B72-4F14-833A-9976DED96F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D731F9-CCF1-47C0-B9F2-7A45F5CDD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98FF8-4AC9-4A3E-8620-A2BC937FA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AEEB6-A461-4A32-B0F3-5FC3E86FA4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44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A22D8F-719F-4D6B-9085-05AD53500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A7D07E0-355D-4426-87F8-E989637AD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1614592-B23C-42E3-B932-5B3838B8A71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677539-3294-4928-8278-75915D2E48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FFCAFA-A7EB-4782-8B6E-031063D895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550FD51-73AE-49ED-BFA6-DC1DA6F18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9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9EB14E7-AA29-4B7B-AF31-BB27CE0F70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1B3E9D7-EF14-44B4-9D55-DF22A80866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116D6C-7562-490C-854F-8EFACE931F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30BC40-8743-4346-98C6-003360534DB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9A33CB-644D-411F-80EF-A19A4BCF70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628709C-5B1E-408B-9243-43D07259BD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67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%0d28-26-1_1.jpg%20%20%20%20%20%20%20%20%20%20%20%20%20%20%20%20%20%20%20%20%20%20%20%20%20%20%20%20%20%20%20%20%20%20%20%20%20%20%20%20%20%20%20%20%20%20%20%20%20%200001C664%0e%20%20Macintosh%20HD%20%20%20%20%20%20%20%20%20%20%20%20%20%20%20%20%20BA03BFAA: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%0d28-26-2_1.jpg%20%20%20%20%20%20%20%20%20%20%20%20%20%20%20%20%20%20%20%20%20%20%20%20%20%20%20%20%20%20%20%20%20%20%20%20%20%20%20%20%20%20%20%20%20%20%20%20%20%200001C664%0e%20%20Macintosh%20HD%20%20%20%20%20%20%20%20%20%20%20%20%20%20%20%20%20BA03BFAA: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%0d28-20a1_1.jpg%20%20%20%20%20%20%20%20%20%20%20%20%20%20%20%20%20%20%20%20%20%20%20%20%20%20%20%20%20%20%20%20%20%20%20%20%20%20%20%20%20%20%20%20%20%20%20%20%20%200001C664%0e%20%20Macintosh%20HD%20%20%20%20%20%20%20%20%20%20%20%20%20%20%20%20%20BA03BFAA: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usc.edu/hsc/dental/ghisto/rep/c_19.html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05E735C-3954-45AC-BFEB-551FA6585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9375"/>
            <a:ext cx="88598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Female Reproductive System</a:t>
            </a:r>
            <a:endParaRPr kumimoji="0" lang="en-US" alt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0F6C4E9-86FC-465D-974B-BCFFCD8E3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13" y="1067848"/>
            <a:ext cx="28717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Ovaries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0C0CF8E-AA94-414F-823F-0A3A40C91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250" y="1665467"/>
            <a:ext cx="3857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3 enclosed within broad ligament.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799EE68-EAD8-4283-A92A-DC1577914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0" y="2464848"/>
            <a:ext cx="3467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Uterus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F811BB1-95F5-4E11-958F-241461C71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88" y="1744123"/>
            <a:ext cx="32718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Uterine tubes</a:t>
            </a:r>
          </a:p>
        </p:txBody>
      </p:sp>
      <p:sp>
        <p:nvSpPr>
          <p:cNvPr id="3080" name="AutoShape 8">
            <a:extLst>
              <a:ext uri="{FF2B5EF4-FFF2-40B4-BE49-F238E27FC236}">
                <a16:creationId xmlns:a16="http://schemas.microsoft.com/office/drawing/2014/main" id="{343276FB-8B22-4394-B20D-B07F3793DB7B}"/>
              </a:ext>
            </a:extLst>
          </p:cNvPr>
          <p:cNvSpPr>
            <a:spLocks/>
          </p:cNvSpPr>
          <p:nvPr/>
        </p:nvSpPr>
        <p:spPr bwMode="auto">
          <a:xfrm>
            <a:off x="3524088" y="1039273"/>
            <a:ext cx="822325" cy="2136775"/>
          </a:xfrm>
          <a:prstGeom prst="rightBrace">
            <a:avLst>
              <a:gd name="adj1" fmla="val 2165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B214A8-E15E-44D4-90B6-BE5339DBB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428" y="2690650"/>
            <a:ext cx="4545413" cy="30594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05695E-037E-4CB4-9722-DCB317C402BD}"/>
              </a:ext>
            </a:extLst>
          </p:cNvPr>
          <p:cNvSpPr/>
          <p:nvPr/>
        </p:nvSpPr>
        <p:spPr>
          <a:xfrm>
            <a:off x="257013" y="358596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Vulva 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External Female Genitalia: 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Mons pubis, Labia majora, Labia minora, Clitoris, Vaginal orifice.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  <p:bldP spid="3078" grpId="0"/>
      <p:bldP spid="3079" grpId="0"/>
      <p:bldP spid="308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7F9A73A-6E33-46E0-BB55-10FA888C3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285750"/>
            <a:ext cx="7823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Uterine Wall (Layers)</a:t>
            </a:r>
            <a:endParaRPr kumimoji="0" lang="en-US" alt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B4B7016-0E5B-41F5-A1AC-9D9F73DF9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3957638"/>
            <a:ext cx="83867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Myometrium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muscular (thickest ~90%).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E2EEB40-8D06-4B90-9263-074475DB0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071563"/>
            <a:ext cx="74644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Endometrium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innermost layer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Contains endometrial (uterine) glands.</a:t>
            </a: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ABFC0AB0-1445-455D-976E-C016C480C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5249863"/>
            <a:ext cx="8048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Perimetrium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outermost (superficial). 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E62B34D-9BA8-4D83-9672-6B5F69123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2401888"/>
            <a:ext cx="714533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Functional layer, top 2/3 (sheds).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Basal Layer, bottom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/3 (remains).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/>
      <p:bldP spid="9221" grpId="0"/>
      <p:bldP spid="92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5">
            <a:extLst>
              <a:ext uri="{FF2B5EF4-FFF2-40B4-BE49-F238E27FC236}">
                <a16:creationId xmlns:a16="http://schemas.microsoft.com/office/drawing/2014/main" id="{42D100F9-F83C-44DC-85C1-63B97E3FF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96686"/>
            <a:ext cx="43878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Histology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Uterine Wall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CDB80-829E-44FD-BEA7-88AAA04D5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066"/>
            <a:ext cx="4481120" cy="5681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A6F01-101B-448A-B450-720EEA3BF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7" b="95883" l="1133" r="95057">
                        <a14:foregroundMark x1="1133" y1="3385" x2="19670" y2="63312"/>
                        <a14:foregroundMark x1="19670" y1="63312" x2="19670" y2="63312"/>
                        <a14:foregroundMark x1="68486" y1="823" x2="93821" y2="3934"/>
                        <a14:foregroundMark x1="93821" y1="3934" x2="95778" y2="10979"/>
                        <a14:foregroundMark x1="95778" y1="10979" x2="92894" y2="17932"/>
                        <a14:foregroundMark x1="92894" y1="17932" x2="85170" y2="21043"/>
                        <a14:foregroundMark x1="85170" y1="21043" x2="76107" y2="20586"/>
                        <a14:foregroundMark x1="76107" y1="20586" x2="68383" y2="14364"/>
                        <a14:foregroundMark x1="68383" y1="14364" x2="66014" y2="6038"/>
                        <a14:foregroundMark x1="66014" y1="6038" x2="68280" y2="1647"/>
                        <a14:foregroundMark x1="28733" y1="87649" x2="31823" y2="94694"/>
                        <a14:foregroundMark x1="31823" y1="94694" x2="54686" y2="96615"/>
                        <a14:foregroundMark x1="54686" y1="96615" x2="63852" y2="94785"/>
                        <a14:foregroundMark x1="63852" y1="94785" x2="70855" y2="91217"/>
                        <a14:foregroundMark x1="70855" y1="91217" x2="72194" y2="87466"/>
                        <a14:foregroundMark x1="32956" y1="94236" x2="60556" y2="95883"/>
                        <a14:foregroundMark x1="60556" y1="95883" x2="65396" y2="92223"/>
                        <a14:foregroundMark x1="93100" y1="5124" x2="95057" y2="13266"/>
                        <a14:foregroundMark x1="95057" y1="13266" x2="91864" y2="16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2706" y="1816361"/>
            <a:ext cx="3543462" cy="39886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&#10;28-26-1_1.jpg                                                  0001C664  Macintosh HD                 BA03BFAA:">
            <a:extLst>
              <a:ext uri="{FF2B5EF4-FFF2-40B4-BE49-F238E27FC236}">
                <a16:creationId xmlns:a16="http://schemas.microsoft.com/office/drawing/2014/main" id="{81D8F9AE-1B2B-4347-A7DE-793F3686120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41338"/>
            <a:ext cx="900430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6">
            <a:extLst>
              <a:ext uri="{FF2B5EF4-FFF2-40B4-BE49-F238E27FC236}">
                <a16:creationId xmlns:a16="http://schemas.microsoft.com/office/drawing/2014/main" id="{9B9BD17C-F311-4B5B-B11E-FAE72D853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6216650"/>
            <a:ext cx="3606800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4" name="Rectangle 7">
            <a:extLst>
              <a:ext uri="{FF2B5EF4-FFF2-40B4-BE49-F238E27FC236}">
                <a16:creationId xmlns:a16="http://schemas.microsoft.com/office/drawing/2014/main" id="{C65124B7-6003-4810-9668-1C351938B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0"/>
            <a:ext cx="37274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Ovarian Cycle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&#10;28-26-2_1.jpg                                                  0001C664  Macintosh HD                 BA03BFAA:">
            <a:extLst>
              <a:ext uri="{FF2B5EF4-FFF2-40B4-BE49-F238E27FC236}">
                <a16:creationId xmlns:a16="http://schemas.microsoft.com/office/drawing/2014/main" id="{2A8FD712-3E9C-4D38-A879-F1ABE41206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4350"/>
            <a:ext cx="8848725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6">
            <a:extLst>
              <a:ext uri="{FF2B5EF4-FFF2-40B4-BE49-F238E27FC236}">
                <a16:creationId xmlns:a16="http://schemas.microsoft.com/office/drawing/2014/main" id="{62A3C292-FFC4-49AB-8341-879E127F1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6621463"/>
            <a:ext cx="3517900" cy="236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8" name="Rectangle 7">
            <a:extLst>
              <a:ext uri="{FF2B5EF4-FFF2-40B4-BE49-F238E27FC236}">
                <a16:creationId xmlns:a16="http://schemas.microsoft.com/office/drawing/2014/main" id="{82D4D537-71D2-412C-9A4C-79E866D0A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0"/>
            <a:ext cx="37274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Uterine Cycle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&#10;28-20a1_1.jpg                                                  0001C664  Macintosh HD                 BA03BFAA:">
            <a:extLst>
              <a:ext uri="{FF2B5EF4-FFF2-40B4-BE49-F238E27FC236}">
                <a16:creationId xmlns:a16="http://schemas.microsoft.com/office/drawing/2014/main" id="{AF503D3E-AC57-46C1-9A1C-897FB77290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588"/>
            <a:ext cx="89011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>
            <a:extLst>
              <a:ext uri="{FF2B5EF4-FFF2-40B4-BE49-F238E27FC236}">
                <a16:creationId xmlns:a16="http://schemas.microsoft.com/office/drawing/2014/main" id="{32D2B3E3-78D1-49A8-94DA-8BB27E032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6632575"/>
            <a:ext cx="3636963" cy="13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19">
            <a:hlinkClick r:id="rId2"/>
            <a:extLst>
              <a:ext uri="{FF2B5EF4-FFF2-40B4-BE49-F238E27FC236}">
                <a16:creationId xmlns:a16="http://schemas.microsoft.com/office/drawing/2014/main" id="{D76C3FB6-B1C3-4CEF-9B69-5704B5B6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244600"/>
            <a:ext cx="68580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>
            <a:extLst>
              <a:ext uri="{FF2B5EF4-FFF2-40B4-BE49-F238E27FC236}">
                <a16:creationId xmlns:a16="http://schemas.microsoft.com/office/drawing/2014/main" id="{2477D5FC-CCF0-4382-8372-81DDBD51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0" y="387350"/>
            <a:ext cx="5975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Ovulation of Mature Follicle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D070696-7B9F-4AB9-AA4A-287CE2942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57175"/>
            <a:ext cx="8820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Vagina</a:t>
            </a:r>
            <a:endParaRPr kumimoji="0" lang="en-US" alt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9C3F435-A7F7-4AF7-9C6F-17C0345F1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" y="1104900"/>
            <a:ext cx="878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Elastic muscular tube from uterus to external genitalia (has rugae).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BE9219F7-3A04-4D69-AC36-0FCE0A7B4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2544763"/>
            <a:ext cx="7678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Passageway.</a:t>
            </a: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601AA391-DBC1-46A3-AE0F-9C1674D1C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3459163"/>
            <a:ext cx="7926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Forms lower portion of birth canal.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8A800394-5976-46D9-9091-CB10110F8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4589463"/>
            <a:ext cx="8788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Lined by stratified squamous epithelium.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20137F6A-5015-4819-BA7C-CF16F6BF1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266825"/>
            <a:ext cx="5972175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02C27497-A683-4E3D-97B5-A6CCD3856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57175"/>
            <a:ext cx="8820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Tubal Ligation</a:t>
            </a:r>
            <a:endParaRPr kumimoji="0" lang="en-US" altLang="en-US" sz="4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CA92ABF-91AD-472F-8C9B-E588B305F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107950"/>
            <a:ext cx="882015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Superior View of Female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Reproductive System Ligaments 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244817E1-A9B5-426C-AAE3-E98B04A59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266825"/>
            <a:ext cx="77120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1">
            <a:extLst>
              <a:ext uri="{FF2B5EF4-FFF2-40B4-BE49-F238E27FC236}">
                <a16:creationId xmlns:a16="http://schemas.microsoft.com/office/drawing/2014/main" id="{A651BE28-3836-4D5D-BAA0-6D22C01C7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38" y="6303963"/>
            <a:ext cx="1951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Lateral (cardinal) ligaments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C5CB7B6-1316-46ED-B4DD-4632EA6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133350"/>
            <a:ext cx="8820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External Genitalia</a:t>
            </a:r>
            <a:endParaRPr kumimoji="0" lang="en-US" alt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66F6363-5C2C-47F2-80A3-757455538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3" y="1020763"/>
            <a:ext cx="4740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Vulva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(pudendum)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72A6630E-BE1E-40B3-AC40-0BE4919E9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1736725"/>
            <a:ext cx="74041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Labia majora – outer (larger)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Labia minora – inner (smaller)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07C228A4-53EC-4772-A01D-B8B123CFA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5370513"/>
            <a:ext cx="629761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Greater vestibular (Bartholin’s) gland.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Mons pubis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BB6AD105-AB17-4EB2-82FB-66B68CDE7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" y="3448050"/>
            <a:ext cx="70389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Clitoris – erectile tissue (spongiosum)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- Prepuce (hood, foreskin of clitoris)</a:t>
            </a: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1EB54F0B-5863-465E-B0C9-A8497C158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4600575"/>
            <a:ext cx="5857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Vestibule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(created by labia minora)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3318" grpId="0"/>
      <p:bldP spid="133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>
            <a:extLst>
              <a:ext uri="{FF2B5EF4-FFF2-40B4-BE49-F238E27FC236}">
                <a16:creationId xmlns:a16="http://schemas.microsoft.com/office/drawing/2014/main" id="{F4DAADE6-9F58-4B55-8BA7-7B2B793A7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477" y="78608"/>
            <a:ext cx="5565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Female Reproductive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4E35A-6A44-4831-89CF-FFADED52A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58" y="609107"/>
            <a:ext cx="8468078" cy="6029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757351-DE22-43E7-851D-4E61C131C3CA}"/>
              </a:ext>
            </a:extLst>
          </p:cNvPr>
          <p:cNvSpPr txBox="1"/>
          <p:nvPr/>
        </p:nvSpPr>
        <p:spPr>
          <a:xfrm>
            <a:off x="2974428" y="6442841"/>
            <a:ext cx="4258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Midsagittal Section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D7E38F84-00DF-44BD-BC2C-6B61ED0FD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34950"/>
            <a:ext cx="418306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8FECA152-8E6B-4EE7-9E33-C88BBE174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902075"/>
            <a:ext cx="46228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9">
            <a:extLst>
              <a:ext uri="{FF2B5EF4-FFF2-40B4-BE49-F238E27FC236}">
                <a16:creationId xmlns:a16="http://schemas.microsoft.com/office/drawing/2014/main" id="{5C0E7A6E-F46F-4624-8AB9-7208342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1103313"/>
            <a:ext cx="3870325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2">
            <a:extLst>
              <a:ext uri="{FF2B5EF4-FFF2-40B4-BE49-F238E27FC236}">
                <a16:creationId xmlns:a16="http://schemas.microsoft.com/office/drawing/2014/main" id="{158FBBC7-C8CD-4A35-B7E5-2096C7934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109538"/>
            <a:ext cx="42545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Breast 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Mammary Gland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img_699">
            <a:extLst>
              <a:ext uri="{FF2B5EF4-FFF2-40B4-BE49-F238E27FC236}">
                <a16:creationId xmlns:a16="http://schemas.microsoft.com/office/drawing/2014/main" id="{63F1AF3F-E074-4989-883F-3E4F4816E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619250"/>
            <a:ext cx="7159625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>
            <a:extLst>
              <a:ext uri="{FF2B5EF4-FFF2-40B4-BE49-F238E27FC236}">
                <a16:creationId xmlns:a16="http://schemas.microsoft.com/office/drawing/2014/main" id="{CFEDD133-CCC3-4335-BB1E-239214E00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3" y="269875"/>
            <a:ext cx="7988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Implantation of Fertilized Egg Cell into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Endometrium Triggers Signal to Ovaries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620DE11-42F5-42CD-B2ED-F18539D19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43675"/>
            <a:ext cx="66151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3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Sexual Characteristic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A8A98A6-3B9E-4228-B7EB-60296F7EA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097" y="457200"/>
            <a:ext cx="8227805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Differences in anatomy and physiology between males and females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sexual dimorphism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Determined by genotype (XX and XY) and by phenotype (mostly directed by testosterone levels).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5ABE80-257F-493B-8663-9B7C78569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05389"/>
              </p:ext>
            </p:extLst>
          </p:nvPr>
        </p:nvGraphicFramePr>
        <p:xfrm>
          <a:off x="149088" y="1758950"/>
          <a:ext cx="8863149" cy="4641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455">
                  <a:extLst>
                    <a:ext uri="{9D8B030D-6E8A-4147-A177-3AD203B41FA5}">
                      <a16:colId xmlns:a16="http://schemas.microsoft.com/office/drawing/2014/main" val="603215036"/>
                    </a:ext>
                  </a:extLst>
                </a:gridCol>
                <a:gridCol w="3050335">
                  <a:extLst>
                    <a:ext uri="{9D8B030D-6E8A-4147-A177-3AD203B41FA5}">
                      <a16:colId xmlns:a16="http://schemas.microsoft.com/office/drawing/2014/main" val="3191599149"/>
                    </a:ext>
                  </a:extLst>
                </a:gridCol>
                <a:gridCol w="3277359">
                  <a:extLst>
                    <a:ext uri="{9D8B030D-6E8A-4147-A177-3AD203B41FA5}">
                      <a16:colId xmlns:a16="http://schemas.microsoft.com/office/drawing/2014/main" val="1714475993"/>
                    </a:ext>
                  </a:extLst>
                </a:gridCol>
              </a:tblGrid>
              <a:tr h="489429"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Characteristic</a:t>
                      </a:r>
                      <a:endParaRPr lang="en-US" sz="2400" dirty="0"/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Males</a:t>
                      </a:r>
                      <a:endParaRPr lang="en-US" sz="2400" dirty="0"/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Females</a:t>
                      </a:r>
                      <a:endParaRPr lang="en-US" sz="2400" dirty="0"/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474281"/>
                  </a:ext>
                </a:extLst>
              </a:tr>
              <a:tr h="6401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Bone mass/density</a:t>
                      </a:r>
                    </a:p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More massive and dense, thicker, more prominent.</a:t>
                      </a: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Less massive and dense, less prominent features.</a:t>
                      </a: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09396"/>
                  </a:ext>
                </a:extLst>
              </a:tr>
              <a:tr h="91446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sz="17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Pubic Angle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sz="17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 Angle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Finger digit</a:t>
                      </a:r>
                      <a:r>
                        <a:rPr lang="en-US" sz="17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ratio </a:t>
                      </a:r>
                      <a:endParaRPr lang="en-US" sz="1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Smaller: acute, less than </a:t>
                      </a:r>
                      <a:r>
                        <a:rPr lang="en-US" sz="18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r>
                        <a:rPr lang="en-US" sz="18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Smaller: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 = ~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n-US" sz="18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- 4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longer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than 2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Larger, obtuse, greater than 90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larger: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 = ~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r>
                        <a:rPr lang="en-US" sz="18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- 4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same/shorter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2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448467"/>
                  </a:ext>
                </a:extLst>
              </a:tr>
              <a:tr h="6774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Muscle mass</a:t>
                      </a:r>
                    </a:p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More muscle mass, higher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 average of </a:t>
                      </a:r>
                      <a:r>
                        <a:rPr lang="en-US" sz="18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body Wt.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Less muscle mass, lower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 average of </a:t>
                      </a:r>
                      <a:r>
                        <a:rPr lang="en-US" sz="18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32%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body Wt.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3308"/>
                  </a:ext>
                </a:extLst>
              </a:tr>
              <a:tr h="6401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Hair growth pattern</a:t>
                      </a:r>
                    </a:p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More hairy,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facial hair, male pattern baldness.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Less hairy,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 facial hair.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247593"/>
                  </a:ext>
                </a:extLst>
              </a:tr>
              <a:tr h="6401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Distribution of body fat</a:t>
                      </a:r>
                    </a:p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Less body fat, 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14%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body Wt.</a:t>
                      </a:r>
                    </a:p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Visceral fat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stores.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More body fat, 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body Wt.</a:t>
                      </a:r>
                    </a:p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Subcutaneous fat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stores.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431834"/>
                  </a:ext>
                </a:extLst>
              </a:tr>
              <a:tr h="6401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Larynx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Voice (pitch)</a:t>
                      </a: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Larger Larynx, longer, thicker vocal folds – deeper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pitch. 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Smaller larynx, shorted, thinner vocal folds – higher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pitch. 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3273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705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62807C0-AF9F-40B4-A3F5-5C4C6B0F6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201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Ovaries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5174336-DAD4-4A35-9521-0E639CEB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406052"/>
            <a:ext cx="7956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Held in position by ovarian ligament and suspensory ligaments.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2ADBC0A9-92B2-44B4-9DEC-98989E6AB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5510912"/>
            <a:ext cx="815181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Ovarian cycle and follicular development.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	(dictates uterine cycle)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D6334686-2B8A-4470-BBF7-CB0381D99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2860064"/>
            <a:ext cx="325765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Ovarian artery and vein enter at ovarian hilus.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A41365CF-7AC1-4225-81E8-F0ABCC3EE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4931475"/>
            <a:ext cx="77517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Has tunica albuginea.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56317208-3825-46C8-980A-EE04BAD58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733098"/>
            <a:ext cx="8767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Ovaries -&gt; eggs, estrogen and progesterone.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E4DE7-7F01-4DF1-8C34-8E044EB14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850" y="2434152"/>
            <a:ext cx="4503150" cy="27437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842DE3A-8850-4FC4-BA11-14E677E6F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t="6816" r="766" b="13175"/>
          <a:stretch/>
        </p:blipFill>
        <p:spPr bwMode="auto">
          <a:xfrm>
            <a:off x="373063" y="533400"/>
            <a:ext cx="8642350" cy="523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C771D2A2-9FAC-4FC4-A6C1-9C491A294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301625"/>
            <a:ext cx="21494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ciliated and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non-ciliated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simple columnar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epithelium</a:t>
            </a:r>
          </a:p>
        </p:txBody>
      </p:sp>
      <p:sp>
        <p:nvSpPr>
          <p:cNvPr id="6148" name="Line 4">
            <a:extLst>
              <a:ext uri="{FF2B5EF4-FFF2-40B4-BE49-F238E27FC236}">
                <a16:creationId xmlns:a16="http://schemas.microsoft.com/office/drawing/2014/main" id="{24701260-7240-47E9-B04B-215014B020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89100" y="1333500"/>
            <a:ext cx="774700" cy="227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E53DC371-9BDC-4CC3-8C0C-1CC02782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20775"/>
            <a:ext cx="772160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>
            <a:extLst>
              <a:ext uri="{FF2B5EF4-FFF2-40B4-BE49-F238E27FC236}">
                <a16:creationId xmlns:a16="http://schemas.microsoft.com/office/drawing/2014/main" id="{6DC9FB98-465F-40E2-B35F-A48611A2C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20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Frontal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section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the Ovary</a:t>
            </a:r>
            <a:endParaRPr kumimoji="0" lang="en-US" alt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00A1B5-BFA6-4CE6-BCD1-357339E28F0B}"/>
              </a:ext>
            </a:extLst>
          </p:cNvPr>
          <p:cNvSpPr/>
          <p:nvPr/>
        </p:nvSpPr>
        <p:spPr>
          <a:xfrm>
            <a:off x="488730" y="6002985"/>
            <a:ext cx="8360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 of Oogenesis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When an oocyte (immature egg cell) becomes an ovum (mature egg cell).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BC14911-D548-4294-A121-FC86C8F1943E}"/>
              </a:ext>
            </a:extLst>
          </p:cNvPr>
          <p:cNvSpPr/>
          <p:nvPr/>
        </p:nvSpPr>
        <p:spPr>
          <a:xfrm>
            <a:off x="965200" y="6027738"/>
            <a:ext cx="1057275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6BD2B-B0BE-41CD-8195-489247951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14" y="382587"/>
            <a:ext cx="7425572" cy="60904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85FE175-778E-4A71-9B6E-A3CC54136C66}"/>
              </a:ext>
            </a:extLst>
          </p:cNvPr>
          <p:cNvSpPr/>
          <p:nvPr/>
        </p:nvSpPr>
        <p:spPr>
          <a:xfrm>
            <a:off x="965200" y="5833241"/>
            <a:ext cx="895131" cy="6397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BC532BF-3F13-4F1D-B26C-231D1939B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2400"/>
            <a:ext cx="8820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Uterine Tubes</a:t>
            </a:r>
            <a:endParaRPr kumimoji="0" lang="en-US" alt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033B293-C812-4749-B074-504C571E0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3" y="3305175"/>
            <a:ext cx="878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Opens into uterine cavity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AB5A281-F09D-4135-9B49-977BAADFF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1109663"/>
            <a:ext cx="7504113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Infundibulum with fimbriae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Ampulla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Isthmus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9145AEF6-53E0-4A15-B51B-CB5EA5BA4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4308475"/>
            <a:ext cx="878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Lined with ciliated and non-ciliated simple columnar epithelium - aids in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2" grpId="0"/>
      <p:bldP spid="174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>
            <a:extLst>
              <a:ext uri="{FF2B5EF4-FFF2-40B4-BE49-F238E27FC236}">
                <a16:creationId xmlns:a16="http://schemas.microsoft.com/office/drawing/2014/main" id="{C55D3469-67F9-4BC0-AEE5-5764B3504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99610" y="5856124"/>
            <a:ext cx="774700" cy="227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94709-3C25-4262-B53E-181E95D20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57" y="499618"/>
            <a:ext cx="8455885" cy="5858764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B105511-DEA2-4FE6-8896-FBF2C666C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44" y="5040744"/>
            <a:ext cx="1953227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Histology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Uterine tube has ciliated and non-ciliated simple columnar epithelium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D83C6-13BC-4EAF-BEB9-D74DC4C10DD6}"/>
              </a:ext>
            </a:extLst>
          </p:cNvPr>
          <p:cNvSpPr txBox="1"/>
          <p:nvPr/>
        </p:nvSpPr>
        <p:spPr>
          <a:xfrm>
            <a:off x="6053959" y="6207361"/>
            <a:ext cx="19128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Histology of Vaginal canal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092F9-F6BC-4E02-9363-6EA9DBD9B597}"/>
              </a:ext>
            </a:extLst>
          </p:cNvPr>
          <p:cNvSpPr txBox="1"/>
          <p:nvPr/>
        </p:nvSpPr>
        <p:spPr>
          <a:xfrm>
            <a:off x="1103583" y="3057411"/>
            <a:ext cx="13768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Histology of Uterus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CAF9F08-FCC8-4AF7-88EC-914CCA99F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206" y="5032861"/>
            <a:ext cx="1953227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Histology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Vaginal canal has stratified squamous epithelium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790253A-388A-4BB2-96E2-80BF673E2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228600"/>
            <a:ext cx="88201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Gross Divisions of the Uterus</a:t>
            </a:r>
            <a:endParaRPr kumimoji="0" lang="en-US" altLang="en-US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97248A0-2043-467A-8A83-608A6869F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1706563"/>
            <a:ext cx="52228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Body (largest portion)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D5CDDB66-B1D8-4F3F-9D22-754E9B7DF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996950"/>
            <a:ext cx="335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Fundus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EAD829C6-5CDE-4D4A-B6AF-F66AC3190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3495675"/>
            <a:ext cx="4021137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Cervix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Internal os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Cervical canal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External os</a:t>
            </a:r>
          </a:p>
        </p:txBody>
      </p:sp>
      <p:sp>
        <p:nvSpPr>
          <p:cNvPr id="9222" name="Rectangle 7">
            <a:extLst>
              <a:ext uri="{FF2B5EF4-FFF2-40B4-BE49-F238E27FC236}">
                <a16:creationId xmlns:a16="http://schemas.microsoft.com/office/drawing/2014/main" id="{67D49305-5A17-4428-9C3D-14B045158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413" y="2520950"/>
            <a:ext cx="3436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Uterine cavity</a:t>
            </a:r>
          </a:p>
        </p:txBody>
      </p:sp>
      <p:pic>
        <p:nvPicPr>
          <p:cNvPr id="9224" name="Picture 8" descr="http://www.anatomycolleges.com/Free_Course/images/uterus_uterus.jpg">
            <a:extLst>
              <a:ext uri="{FF2B5EF4-FFF2-40B4-BE49-F238E27FC236}">
                <a16:creationId xmlns:a16="http://schemas.microsoft.com/office/drawing/2014/main" id="{FFA4A434-2E54-48A8-9AFD-FDB30B83C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086100"/>
            <a:ext cx="55768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7173" grpId="0"/>
      <p:bldP spid="922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579</Words>
  <Application>Microsoft Office PowerPoint</Application>
  <PresentationFormat>On-screen Show (4:3)</PresentationFormat>
  <Paragraphs>115</Paragraphs>
  <Slides>22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 Mahon</dc:creator>
  <cp:lastModifiedBy>Marie Mc Mahon</cp:lastModifiedBy>
  <cp:revision>11</cp:revision>
  <dcterms:created xsi:type="dcterms:W3CDTF">2024-05-21T00:26:46Z</dcterms:created>
  <dcterms:modified xsi:type="dcterms:W3CDTF">2025-05-21T19:50:11Z</dcterms:modified>
</cp:coreProperties>
</file>