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1" r:id="rId4"/>
    <p:sldId id="282" r:id="rId5"/>
    <p:sldId id="259" r:id="rId6"/>
    <p:sldId id="260" r:id="rId7"/>
    <p:sldId id="261" r:id="rId8"/>
    <p:sldId id="274" r:id="rId9"/>
    <p:sldId id="277" r:id="rId10"/>
    <p:sldId id="280" r:id="rId11"/>
    <p:sldId id="262" r:id="rId12"/>
    <p:sldId id="263" r:id="rId13"/>
    <p:sldId id="279" r:id="rId14"/>
    <p:sldId id="266" r:id="rId15"/>
    <p:sldId id="275" r:id="rId16"/>
    <p:sldId id="264" r:id="rId17"/>
    <p:sldId id="265" r:id="rId18"/>
    <p:sldId id="278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>
        <p:scale>
          <a:sx n="80" d="100"/>
          <a:sy n="80" d="100"/>
        </p:scale>
        <p:origin x="1398" y="342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B623D2-AB69-4BC8-B743-ADD3469F6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196337-D7F6-47A0-A239-0BFBDE0B9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486FD5-E54C-4B33-871E-3B5AEDFB4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4B7F-4502-4A10-8071-41B4218ED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BE2EE-DD4C-48DF-9EB4-3C9918608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E3F74F-E75C-4F01-9EFA-29365B4CF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FBFBA-4433-4A00-8933-15A3FE64D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24976-8300-4205-802C-F60A1DDC0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CD1FD2-121C-47AA-8E44-B2FD76ED2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E6E16C-92B2-41E6-B1E3-AE0E46369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4F90-92A7-46CE-AE55-3C7876289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4A14-9149-40EE-955F-FF58BE550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30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449DE-70FF-4BF5-8D98-030CCDC28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160EAD-BE14-45D9-8A19-5666F0EBE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49044C-52A8-4015-97C0-5D640A87F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805D-C67E-4920-911A-6E6AE1EEF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5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3013C4-781A-447E-A74C-6B4696DB6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E3215-DDCE-41E3-8D47-132B1EA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D84820-30C8-4D5F-B3FA-903AA5324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8095-72E1-47C6-A2A2-014F14735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1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A9243-8E13-4ABA-AAF3-C9CD93097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B1C19-6C1F-462B-AFC3-EBA58DF16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B60FD-9EEA-4577-A96E-7A8BF4FE2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7FE4-7A39-4B06-89FB-F227BBC71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4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2DC48B-AB54-4C0E-A314-48C0BF7F4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A29C4B-0F2C-4F1C-A10B-53DB43E6C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5EB2FF-F625-46B8-8FFA-A55FA1148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8BE9B-6F0D-48FC-A5E0-58EFB0926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0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6B89F9-5512-48AE-9AAC-B81E216CF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735C89-6D65-4D23-8B98-436081143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A6482D-1410-49AF-B6EA-993349921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8621-8F2D-4B6F-A90A-B3DC4E138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40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3C6059-F9B6-49B4-9279-76A47CDAE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7E5018-8FCD-4AD5-B89F-EEC70C976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0C8AF2-E7D3-47AE-8896-66AF0760E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B60D4-4D7A-4469-B6F6-E962D7376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5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5F71B-C10D-46F4-ABBF-A354B1EDB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8C92F-6345-4E05-A7EF-85A91D95F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CA8FC-9110-41B7-9B3F-EF27CDF70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5A92-822D-467E-BBC9-145BCFCB7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4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A5FC5-64BA-46CA-ADA3-D6EDBF67F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6136E-E65C-4E54-99F2-298011902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00119-2F78-4AC0-8B74-E3653A7B0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F96A-1155-422B-A441-C7E3D3A4E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8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84E976-0020-432C-8C22-616214C84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062A03-5BB5-4BB5-8590-579A82403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BFA83C-59F2-42B4-831C-B978483995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FB56B5-936D-444C-98C7-DA39FA3CB9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6C0ACE-EBA7-471F-B724-1A742C0670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04CF1A-3C32-46A7-B9BD-5C49C16D4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6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4/4e/Sperm_stained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%0d28-10ae_1.jpg%20%20%20%20%20%20%20%20%20%20%20%20%20%20%20%20%20%20%20%20%20%20%20%20%20%20%20%20%20%20%20%20%20%20%20%20%20%20%20%20%20%20%20%20%20%20%20%20%20%200001C664%0e%20%20Macintosh%20HD%20%20%20%20%20%20%20%20%20%20%20%20%20%20%20%20%20BA03BFAA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656286-30A0-4D10-92FB-549AAB18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69875"/>
            <a:ext cx="7313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Human Reproductive System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9E536E-C87D-49F9-88B7-0057DE26C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919538"/>
            <a:ext cx="83042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Gonads – make gametes + Sex Hormones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Ducts – gametes and fluid travel through.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Accessory Organs and Glands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External Genitalia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94D8430-93DE-49D4-9E3A-6E4358CE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2460625"/>
            <a:ext cx="841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Fertilization - union of sperm and egg = zygote.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69D9F6BD-FAF7-49B0-A7F0-6252C6E7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3179763"/>
            <a:ext cx="1932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EE89B9D-B4B8-442F-94D5-5C66F111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1163638"/>
            <a:ext cx="80565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Produces, stores, nourishes and transports functional gametes (egg and sperm).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Sperm stained.JPG">
            <a:hlinkClick r:id="rId2"/>
            <a:extLst>
              <a:ext uri="{FF2B5EF4-FFF2-40B4-BE49-F238E27FC236}">
                <a16:creationId xmlns:a16="http://schemas.microsoft.com/office/drawing/2014/main" id="{8CBFD45D-ABD2-469D-87A9-7F9C2C97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914081"/>
            <a:ext cx="739775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9ED60A-0877-41EB-BE93-5486BBF9F813}"/>
              </a:ext>
            </a:extLst>
          </p:cNvPr>
          <p:cNvSpPr/>
          <p:nvPr/>
        </p:nvSpPr>
        <p:spPr>
          <a:xfrm>
            <a:off x="3148501" y="337696"/>
            <a:ext cx="2846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Spermatozoa Cells</a:t>
            </a:r>
            <a:endParaRPr lang="en-US" sz="28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F4BF406-5F8D-414E-92E6-843A0DEB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63500"/>
            <a:ext cx="8367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Epididymis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about 18 feet long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(3 weeks)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A27925F-6267-4460-8DE0-F375C2FB7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052513"/>
            <a:ext cx="13335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Head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Body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Tail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6DBF395-35E4-449D-8349-030D742E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216525"/>
            <a:ext cx="3959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Ductus deferens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F6A2E14F-75BD-49B3-BEDA-6CB919E5F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2628900"/>
            <a:ext cx="29718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Transport &amp;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Maturation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Sperm cells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culling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0C1AD-97C1-4F96-BF9F-607E1020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70" y="768620"/>
            <a:ext cx="5149618" cy="566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2" grpId="0"/>
      <p:bldP spid="9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69BAF3B-86CE-4B50-9E1A-70274E155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34938"/>
            <a:ext cx="8820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Ductus Deferens</a:t>
            </a:r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028D0B-F578-4567-81D5-388E28E0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285875"/>
            <a:ext cx="8758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Muscular tube transports/stores sperm.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3787CB4-810B-4B6A-8B73-36299729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7588"/>
            <a:ext cx="8485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Passes through inguinal canal to Abdomen.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49C2EC5-4234-409C-A7A5-0FFCC5E8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201988"/>
            <a:ext cx="7958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Fuses into ejaculatory duct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(see upcoming figure)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3564CB6-0773-4CCA-BDFD-97822EB2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4192588"/>
            <a:ext cx="737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Empties into urethra (3 parts in male).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AB605EC6-6156-4214-90FF-7B90C563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92075"/>
            <a:ext cx="413385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D4C25E8E-0796-44A7-9674-090354072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303213"/>
            <a:ext cx="338137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Seminiferous tubules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Tunica albuginea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Lobule of testis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Testicular septum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Rete testis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6. Efferent  ductule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7. Tail of epididymis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8. Body of epididymis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9. Head of epididymis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10. Ductus deferens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11. Lymphatic vessel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12. Testicular nerve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13. Testicular artery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14. Spermatic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DC857281-6DC0-4616-B0BD-D79744D43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26914"/>
            <a:ext cx="882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Accessory Glands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6A5B6-A9FC-43C2-A2F3-016F064D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64" y="777987"/>
            <a:ext cx="5297883" cy="5334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F53F6-FE73-48FB-AE46-7742B940DA22}"/>
              </a:ext>
            </a:extLst>
          </p:cNvPr>
          <p:cNvSpPr txBox="1"/>
          <p:nvPr/>
        </p:nvSpPr>
        <p:spPr>
          <a:xfrm>
            <a:off x="4694181" y="5960378"/>
            <a:ext cx="14405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Bulbourethral gland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40B7E8-C80F-4AC8-B42D-8363BF14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666" y="6371662"/>
            <a:ext cx="2932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Posterior View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4819B4-283C-4E9F-A187-69E7E9DAA517}"/>
              </a:ext>
            </a:extLst>
          </p:cNvPr>
          <p:cNvCxnSpPr>
            <a:cxnSpLocks/>
          </p:cNvCxnSpPr>
          <p:nvPr/>
        </p:nvCxnSpPr>
        <p:spPr>
          <a:xfrm flipH="1">
            <a:off x="5594991" y="2042696"/>
            <a:ext cx="1365269" cy="821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2DF206-922E-4BD9-B6C7-8313E1479D97}"/>
              </a:ext>
            </a:extLst>
          </p:cNvPr>
          <p:cNvCxnSpPr>
            <a:cxnSpLocks/>
          </p:cNvCxnSpPr>
          <p:nvPr/>
        </p:nvCxnSpPr>
        <p:spPr>
          <a:xfrm flipH="1">
            <a:off x="5188591" y="3445218"/>
            <a:ext cx="1775765" cy="1153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C27F8C-89F2-4FA6-8A4F-18902869523B}"/>
              </a:ext>
            </a:extLst>
          </p:cNvPr>
          <p:cNvCxnSpPr>
            <a:cxnSpLocks/>
          </p:cNvCxnSpPr>
          <p:nvPr/>
        </p:nvCxnSpPr>
        <p:spPr>
          <a:xfrm flipH="1">
            <a:off x="4874711" y="4301973"/>
            <a:ext cx="2089645" cy="11490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2F9135-77CF-4CF1-ABDA-62C097CC000E}"/>
              </a:ext>
            </a:extLst>
          </p:cNvPr>
          <p:cNvSpPr txBox="1"/>
          <p:nvPr/>
        </p:nvSpPr>
        <p:spPr>
          <a:xfrm>
            <a:off x="6992014" y="1798763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02AE5-7735-422D-8D6D-459A42B9C997}"/>
              </a:ext>
            </a:extLst>
          </p:cNvPr>
          <p:cNvSpPr txBox="1"/>
          <p:nvPr/>
        </p:nvSpPr>
        <p:spPr>
          <a:xfrm>
            <a:off x="7000481" y="3260552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527FC-55E0-4976-BF55-FA24F0B860E5}"/>
              </a:ext>
            </a:extLst>
          </p:cNvPr>
          <p:cNvSpPr txBox="1"/>
          <p:nvPr/>
        </p:nvSpPr>
        <p:spPr>
          <a:xfrm>
            <a:off x="6992014" y="4117307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015FBF-C249-454D-868B-DD7A4E1B3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774700"/>
            <a:ext cx="882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Accessory Organs of the Male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A9DE296-8473-4416-A321-3069261C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2300288"/>
            <a:ext cx="6281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Seminal vesicles (paired)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1C8A762-BA42-46CC-8CC5-DB0FDAD9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3132644"/>
            <a:ext cx="4954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Prostate gland (single)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741BFFBB-C194-4C6B-BA01-01010DBF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4018469"/>
            <a:ext cx="5812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 Bulbourethral glands (paired)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127AA833-CAD1-481E-9EE9-EC6F46925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534" y="3149600"/>
            <a:ext cx="20912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Secrete semen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into urethra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46807200-CE85-4D05-96FD-168A0EDFDAA0}"/>
              </a:ext>
            </a:extLst>
          </p:cNvPr>
          <p:cNvSpPr>
            <a:spLocks/>
          </p:cNvSpPr>
          <p:nvPr/>
        </p:nvSpPr>
        <p:spPr bwMode="auto">
          <a:xfrm>
            <a:off x="5953459" y="2444750"/>
            <a:ext cx="725488" cy="2178050"/>
          </a:xfrm>
          <a:prstGeom prst="rightBrace">
            <a:avLst>
              <a:gd name="adj1" fmla="val 2501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>
            <a:extLst>
              <a:ext uri="{FF2B5EF4-FFF2-40B4-BE49-F238E27FC236}">
                <a16:creationId xmlns:a16="http://schemas.microsoft.com/office/drawing/2014/main" id="{5B6DFBFB-A8A5-43BE-94A9-D0A2C486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282" y="384175"/>
            <a:ext cx="610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Seminal Vesicles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90DDB317-5166-456A-914C-E658D2CF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1514475"/>
            <a:ext cx="8855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Paired glands – secretes 60% semen volume.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AD4FFB10-DA94-48BD-9C4F-8E2829AD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143250"/>
            <a:ext cx="771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Fructose – a sugar for energy!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13C4CF67-ABFA-42D6-9E10-7DE60E2B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295525"/>
            <a:ext cx="7426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Fibrinogen – converts to fibrin.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4DC92712-693B-4585-ABFA-0DBDA85F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4027488"/>
            <a:ext cx="8286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Prostaglandins – contract female tract.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D1886CD-3AA3-6009-336D-A74A3966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6" y="4801001"/>
            <a:ext cx="828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 of fluid is from 7.2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to 7.8 (basic or alkaline).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6BFB68-DE53-47A5-A674-F5F7AAFA9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18" y="79375"/>
            <a:ext cx="74072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Prostate Gland</a:t>
            </a:r>
            <a:endParaRPr kumimoji="0" lang="en-US" altLang="en-US" sz="4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7E31326-8950-4416-B5BD-9B3EA5F4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801688"/>
            <a:ext cx="868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Single gland - secretes 30% semen volume.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1AFAA17-3647-49F6-8489-0A0B113BC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47" y="3778930"/>
            <a:ext cx="73818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Bulbourethral Glands</a:t>
            </a:r>
            <a:endParaRPr kumimoji="0" lang="en-US" altLang="en-US" sz="4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36AC27B5-EABC-4205-8082-462FF7D9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6056001"/>
            <a:ext cx="5962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Lubricating properties.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94FFBFD-BDE1-4C04-9017-40F185A0D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2109341"/>
            <a:ext cx="6405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Fibrolysin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to liquefy clots.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88164F73-AE75-4C7B-A440-817BD25A0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7351"/>
            <a:ext cx="85290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Aft>
                <a:spcPct val="0"/>
              </a:spcAf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Alkaline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(pH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7.2 to 8.0)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mucus secretion, helps neutralize male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urethra and vaginal canal.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27A17D19-6BF0-48F5-8A0F-81A97211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493838"/>
            <a:ext cx="868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Clotting enzymes – to cause initial clots.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884ED20B-3A8A-4EAF-9345-D24FA0F5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4500614"/>
            <a:ext cx="782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Paired glands (~5% semen volume).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FAA402-58FE-1546-4B4C-1DB65555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" y="2722777"/>
            <a:ext cx="8732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pH of this fluid is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6.9 to 9.5 (highly basic).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5" grpId="0"/>
      <p:bldP spid="122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&#10;28-10ae_1.jpg                                                  0001C664  Macintosh HD                 BA03BFAA:">
            <a:extLst>
              <a:ext uri="{FF2B5EF4-FFF2-40B4-BE49-F238E27FC236}">
                <a16:creationId xmlns:a16="http://schemas.microsoft.com/office/drawing/2014/main" id="{0F9A9DF4-E90D-4635-928E-77B694EDAC1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88"/>
            <a:ext cx="82042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DE2FC3C8-FB23-418C-88D8-51BC2F8C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6607175"/>
            <a:ext cx="3646487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93DC39B-5357-436F-A711-E04BC01E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8600"/>
            <a:ext cx="8820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Semen</a:t>
            </a:r>
            <a:endParaRPr kumimoji="0" lang="en-US" altLang="en-US" sz="4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B7DD286-1C22-4240-87F4-00BF5A40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2476500"/>
            <a:ext cx="878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Sperm count typically 50 – 100 million per ml.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26E1C61-4A9D-45FE-9F34-3AF10A4E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3689350"/>
            <a:ext cx="853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Sperm count below 20 million/ml = “infertile”.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EC87D3D-477D-4475-A8B7-221B9C779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370013"/>
            <a:ext cx="7981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Typical ejaculation releases 2-5 ml.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48CA02C-31DE-42A0-A7ED-A5B44D0F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" y="4681250"/>
            <a:ext cx="8948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Typical pH range from 7.2 to 7.8 (alkaline or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basic)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E867A26-58C0-43DF-A873-5D1E4588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700088"/>
            <a:ext cx="65341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Male Gonads = Testes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Produce Sperm (male gametes)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Testosterone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04052E1-9734-4C3D-89B2-8C3968247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3636963"/>
            <a:ext cx="71707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Female Gonads = Ovaries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Eggs (female gametes)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Estrogen and Progesterone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DEFC4606-E2E0-4454-B993-CC60F420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 r="963" b="4013"/>
          <a:stretch>
            <a:fillRect/>
          </a:stretch>
        </p:blipFill>
        <p:spPr bwMode="auto">
          <a:xfrm>
            <a:off x="314325" y="631825"/>
            <a:ext cx="84851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16809FD-4C35-470C-99FE-C55905738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255713"/>
            <a:ext cx="878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onnective tissue, fascia and muscle.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7FEE5DC-8341-4CD3-8485-F9C5C2D7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331788"/>
            <a:ext cx="8820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Spermatic Cord</a:t>
            </a:r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E18F64B-20C1-4FDF-B303-AF4E24E6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122488"/>
            <a:ext cx="5592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Encloses these structures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313DFBE-FAE0-4A6B-8A1D-3AE8DD219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864166"/>
            <a:ext cx="837882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ductus deferens, testicular artery,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testicular vein, cremaster muscle.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56E05116-C025-45D7-87CA-E7C27AE2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1138" y="4219575"/>
            <a:ext cx="87884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Pampiniform plexus, lymphatics and nerves.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84B3827-099B-49CC-AEB4-53755701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5416550"/>
            <a:ext cx="878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 these travel through inguinal canal.</a:t>
            </a: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11D5DEA8-CEDE-439B-935C-DC49D2BD7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3363" y="3983038"/>
            <a:ext cx="155575" cy="3714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463C88-7BAD-4A13-8CC8-FBEB3532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136525"/>
            <a:ext cx="78644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Male Urethra</a:t>
            </a:r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3BD7D35-EC3D-4BCA-8D86-B2B342C3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1955800"/>
            <a:ext cx="69691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Three regions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Prostatic urethra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Membranous urethra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Penile urethra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EBE754D-4964-4C25-9922-AF815D30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917575"/>
            <a:ext cx="6969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Urinary bladder to tip of penis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B22C87C-883B-42EA-B701-EFB400CC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665663"/>
            <a:ext cx="6969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Lined with stratified columnar and transitional epithelium.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41095AA-8468-4DCF-B90F-D1EDCB02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709626"/>
            <a:ext cx="5331095" cy="19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Root, body (shaft) and glans.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Prepuce (foreskin)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surrounds tip (glans).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8841775-BD70-44F9-BBDE-36B21DB7F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3236953"/>
            <a:ext cx="8775700" cy="21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Erectile tissue (3 masses)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corpora cavernosa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corpus spongiosum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(surrounds penile urethra)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3EA7570-32CA-4628-91E8-FA1F78B85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5475793"/>
            <a:ext cx="877252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Erection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Caused by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dilation of arterial smooth muscles.</a:t>
            </a:r>
          </a:p>
        </p:txBody>
      </p:sp>
      <p:pic>
        <p:nvPicPr>
          <p:cNvPr id="2" name="Picture 2" descr="http://anatomytopics.files.wordpress.com/2009/01/penis-anatomy.jpg">
            <a:extLst>
              <a:ext uri="{FF2B5EF4-FFF2-40B4-BE49-F238E27FC236}">
                <a16:creationId xmlns:a16="http://schemas.microsoft.com/office/drawing/2014/main" id="{2BDD05D2-8B77-D8D4-9A6D-0129A78E4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t="2700" r="48191" b="45657"/>
          <a:stretch/>
        </p:blipFill>
        <p:spPr bwMode="auto">
          <a:xfrm>
            <a:off x="5527535" y="2819074"/>
            <a:ext cx="2817630" cy="334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BBDDB0B-C360-8D6C-F43F-854BD0C2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747"/>
            <a:ext cx="8820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Anatomy of the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Penis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163C2-4ABF-94F2-AE50-FB7ACD91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45" y="753659"/>
            <a:ext cx="3590855" cy="20118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A70BC9-5517-48D8-9B31-DCB4F880A538}"/>
              </a:ext>
            </a:extLst>
          </p:cNvPr>
          <p:cNvSpPr/>
          <p:nvPr/>
        </p:nvSpPr>
        <p:spPr>
          <a:xfrm>
            <a:off x="5737609" y="2552282"/>
            <a:ext cx="1224551" cy="19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B254E80B-D6A2-417A-8E73-D6ED1ACC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0" y="1174123"/>
            <a:ext cx="546735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4C954A82-BA14-49AD-BB80-297FD3ACF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65100"/>
            <a:ext cx="8820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Cross Section of the Penis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41D00-FD08-4123-8A5F-E7BCABF81AA7}"/>
              </a:ext>
            </a:extLst>
          </p:cNvPr>
          <p:cNvSpPr txBox="1"/>
          <p:nvPr/>
        </p:nvSpPr>
        <p:spPr>
          <a:xfrm>
            <a:off x="6224255" y="2115879"/>
            <a:ext cx="27387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  Corpora cavernosa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   Corpus spongiosum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   Penile urethra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   Deep artery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   Doral nerve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   Doral artery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7   Superficial dorsal vein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   Septum of penis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9   Tunica albuginea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 Deep fascia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11 Loose areolar CT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12 Skin of penis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gesu_03_img0216">
            <a:extLst>
              <a:ext uri="{FF2B5EF4-FFF2-40B4-BE49-F238E27FC236}">
                <a16:creationId xmlns:a16="http://schemas.microsoft.com/office/drawing/2014/main" id="{CD8203BD-F235-4639-84D6-29F28C3C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972886"/>
            <a:ext cx="46704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reversal">
            <a:extLst>
              <a:ext uri="{FF2B5EF4-FFF2-40B4-BE49-F238E27FC236}">
                <a16:creationId xmlns:a16="http://schemas.microsoft.com/office/drawing/2014/main" id="{017BD793-FD2B-4087-8562-513966E9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587750"/>
            <a:ext cx="34099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vasectomy1">
            <a:extLst>
              <a:ext uri="{FF2B5EF4-FFF2-40B4-BE49-F238E27FC236}">
                <a16:creationId xmlns:a16="http://schemas.microsoft.com/office/drawing/2014/main" id="{E664C307-A84F-486B-B165-77E3EE7C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58775"/>
            <a:ext cx="3549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8">
            <a:extLst>
              <a:ext uri="{FF2B5EF4-FFF2-40B4-BE49-F238E27FC236}">
                <a16:creationId xmlns:a16="http://schemas.microsoft.com/office/drawing/2014/main" id="{F6532F32-C504-43C2-A98B-040673B3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1184024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Vasectomy</a:t>
            </a:r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6B47132D-30E4-404A-96F9-D4F1BB4F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044324"/>
            <a:ext cx="585788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natal development of male and female genitals (53KB)">
            <a:extLst>
              <a:ext uri="{FF2B5EF4-FFF2-40B4-BE49-F238E27FC236}">
                <a16:creationId xmlns:a16="http://schemas.microsoft.com/office/drawing/2014/main" id="{84CE63A9-1CF4-4D62-8887-0344C589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44450"/>
            <a:ext cx="5526088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C0D691-FC9D-4FC5-88A1-D82C497992A2}"/>
              </a:ext>
            </a:extLst>
          </p:cNvPr>
          <p:cNvSpPr/>
          <p:nvPr/>
        </p:nvSpPr>
        <p:spPr>
          <a:xfrm>
            <a:off x="1066800" y="3032125"/>
            <a:ext cx="6964363" cy="382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3696E-2321-4E32-A08F-FC5004BE5780}"/>
              </a:ext>
            </a:extLst>
          </p:cNvPr>
          <p:cNvSpPr/>
          <p:nvPr/>
        </p:nvSpPr>
        <p:spPr>
          <a:xfrm>
            <a:off x="2403475" y="468313"/>
            <a:ext cx="609600" cy="26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1A4AE-61C9-4171-858F-29AEAF423046}"/>
              </a:ext>
            </a:extLst>
          </p:cNvPr>
          <p:cNvSpPr/>
          <p:nvPr/>
        </p:nvSpPr>
        <p:spPr>
          <a:xfrm>
            <a:off x="5861050" y="492125"/>
            <a:ext cx="644525" cy="25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CC3EBBA-EC18-49EC-A70E-F2CA965A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 b="6522"/>
          <a:stretch>
            <a:fillRect/>
          </a:stretch>
        </p:blipFill>
        <p:spPr bwMode="auto">
          <a:xfrm>
            <a:off x="163513" y="779463"/>
            <a:ext cx="8786812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76298E38-8993-4124-80F7-B3D9940A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66675"/>
            <a:ext cx="77549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Male Reproductive Structures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17F60FD5-873A-4675-8F9A-2EE3D330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1427163"/>
            <a:ext cx="5853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en-US" sz="3200" b="0" i="0" u="sng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Reproductive organ: Testes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9E3A18C-D581-421E-92DE-DB46CFE87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3286125"/>
            <a:ext cx="771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Dartos muscle: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6B05CE-682A-4638-B32D-12A6B81D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335463"/>
            <a:ext cx="804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Cremaster muscle: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897A780-482A-406D-88C1-AA8E6B04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44475"/>
            <a:ext cx="775493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Male Reproductive Structures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34B84B3-9B94-4061-B479-29998ADF1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2135188"/>
            <a:ext cx="685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Scrotum - encloses testes.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44E252C-E2BE-4CA2-86A8-D8350FB8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5353050"/>
            <a:ext cx="782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Sperm must be 2-3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 cooler than rest of body, hence kept ‘outside’ in scrotum.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4A704C3-A748-4E8E-92CA-072380F2A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202" y="343938"/>
            <a:ext cx="59505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Structures of the Testes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0F6DD1B-0685-47AD-A492-3DDF8464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7121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Figure 27.4a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957664-2EA6-4951-93F9-A2F46936139F}"/>
              </a:ext>
            </a:extLst>
          </p:cNvPr>
          <p:cNvSpPr/>
          <p:nvPr/>
        </p:nvSpPr>
        <p:spPr>
          <a:xfrm>
            <a:off x="685800" y="5726430"/>
            <a:ext cx="2777490" cy="511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9BF4E-B00E-8A3F-77BA-B43EBDAB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9" y="1646573"/>
            <a:ext cx="8629517" cy="4335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08EC2B-F841-41E6-51CA-40B0715F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" t="28053" r="71635" b="22534"/>
          <a:stretch/>
        </p:blipFill>
        <p:spPr>
          <a:xfrm>
            <a:off x="206139" y="682492"/>
            <a:ext cx="1290510" cy="12718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652444-258E-4CA3-B0A3-D1440344D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79375"/>
            <a:ext cx="88201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Seminiferous Tubules</a:t>
            </a:r>
            <a:endParaRPr kumimoji="0" lang="en-US" altLang="en-US" sz="4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6F68833-F152-451B-85EB-326CA11D7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1406516"/>
            <a:ext cx="878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Site of sperm cell production -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spermatogonia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						   	      (stem cells)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5A96095-F0F2-457D-A2AE-31EB28EC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3739069"/>
            <a:ext cx="8684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Interstitial cells - make and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secrete testosterone.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ale04">
            <a:extLst>
              <a:ext uri="{FF2B5EF4-FFF2-40B4-BE49-F238E27FC236}">
                <a16:creationId xmlns:a16="http://schemas.microsoft.com/office/drawing/2014/main" id="{B7BD8D8F-BC2D-4823-96A2-85D991BE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064260"/>
            <a:ext cx="78390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5C3DC8-56D2-4C4E-A92A-526E3F62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79375"/>
            <a:ext cx="882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Seminiferous Tubules </a:t>
            </a:r>
            <a:r>
              <a:rPr kumimoji="0" lang="en-US" altLang="en-US" sz="3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the Testes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Interstitial Cells 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between them</a:t>
            </a:r>
            <a:endParaRPr kumimoji="0" lang="en-US" altLang="en-US" sz="30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CF071-C58C-4FC4-840F-172673F9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9" y="1003370"/>
            <a:ext cx="8003661" cy="5786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D18C7F-973A-4A1D-A109-4CB388A31550}"/>
              </a:ext>
            </a:extLst>
          </p:cNvPr>
          <p:cNvSpPr/>
          <p:nvPr/>
        </p:nvSpPr>
        <p:spPr>
          <a:xfrm>
            <a:off x="2978966" y="68580"/>
            <a:ext cx="3186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Spermatogenesis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25CD96-CEA0-15D0-3DCE-3A7F4AD53AE2}"/>
              </a:ext>
            </a:extLst>
          </p:cNvPr>
          <p:cNvSpPr/>
          <p:nvPr/>
        </p:nvSpPr>
        <p:spPr>
          <a:xfrm rot="16200000">
            <a:off x="-955008" y="2316818"/>
            <a:ext cx="2901493" cy="274596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DC34D-C8EC-F6FE-6CB9-AC0AC990348F}"/>
              </a:ext>
            </a:extLst>
          </p:cNvPr>
          <p:cNvSpPr/>
          <p:nvPr/>
        </p:nvSpPr>
        <p:spPr>
          <a:xfrm>
            <a:off x="7123816" y="6060558"/>
            <a:ext cx="1254642" cy="2232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0DD90-932D-18C1-C39F-5269DD2F674A}"/>
              </a:ext>
            </a:extLst>
          </p:cNvPr>
          <p:cNvSpPr/>
          <p:nvPr/>
        </p:nvSpPr>
        <p:spPr>
          <a:xfrm>
            <a:off x="6441035" y="6283841"/>
            <a:ext cx="2620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stem cell of mature spermatozoa 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644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Marie Mc Mahon</cp:lastModifiedBy>
  <cp:revision>10</cp:revision>
  <dcterms:created xsi:type="dcterms:W3CDTF">2024-05-21T00:37:09Z</dcterms:created>
  <dcterms:modified xsi:type="dcterms:W3CDTF">2025-05-19T19:27:17Z</dcterms:modified>
</cp:coreProperties>
</file>