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A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9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66A3C-511C-4131-BA01-322A5BD1BABA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99C90-E0E7-4E2E-AAE1-56FC9EEB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8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4E20AE-C250-4973-8835-CD639652BC1C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0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64E88-9D08-48B0-A36D-B08DB4BB559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0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2440-4FE3-4F80-B4CF-19BC828F0E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7B60F-B10B-415F-B3D5-0B002A1536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D5B21-7666-4BB5-BC6B-8777901E91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0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0B96-025E-41A8-938B-18BA93960D0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167A9-E5DF-4F31-BDC7-F5EA17DA2F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4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6C13C-7CD7-4EDB-B9B1-DC76A3BA558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0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55D43-96BB-4905-AD8C-76E33DD1E68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0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92957-2252-4B46-A2AD-4BBB7CCD15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6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C32E2-7EF1-4469-ADBE-394BFB16D1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4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94B25-FFFF-4FC8-B0E4-EC349DB90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7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C5133-6970-4725-81C3-2C691C813AB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1535" r="17850" b="3423"/>
          <a:stretch>
            <a:fillRect/>
          </a:stretch>
        </p:blipFill>
        <p:spPr bwMode="auto">
          <a:xfrm>
            <a:off x="3706813" y="533400"/>
            <a:ext cx="5437187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960180" y="45491"/>
            <a:ext cx="41993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Renal System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657600" y="1600200"/>
            <a:ext cx="19050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193800" y="1112780"/>
            <a:ext cx="3835400" cy="11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Kidneys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Produces urine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193800" y="2378811"/>
            <a:ext cx="3352800" cy="11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Ureters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Transports urine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117600" y="3674211"/>
            <a:ext cx="3505200" cy="11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Urinary bladder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Stores urine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168400" y="5150165"/>
            <a:ext cx="4212897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Urethra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Excretes urine to outside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8088" y="6324600"/>
            <a:ext cx="246062" cy="193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3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r="6245" b="5902"/>
          <a:stretch>
            <a:fillRect/>
          </a:stretch>
        </p:blipFill>
        <p:spPr bwMode="auto">
          <a:xfrm>
            <a:off x="501650" y="214313"/>
            <a:ext cx="803275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811213" y="5641975"/>
            <a:ext cx="1527175" cy="81137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261938" y="204788"/>
            <a:ext cx="36464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00000"/>
                </a:solidFill>
              </a:rPr>
              <a:t>Glomerulus </a:t>
            </a:r>
            <a:r>
              <a:rPr lang="en-US" alt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70FE8-584E-4F6A-966F-C5608A07FF7E}"/>
              </a:ext>
            </a:extLst>
          </p:cNvPr>
          <p:cNvSpPr/>
          <p:nvPr/>
        </p:nvSpPr>
        <p:spPr>
          <a:xfrm>
            <a:off x="5272606" y="5696789"/>
            <a:ext cx="2425366" cy="35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218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Juxtaglomerular Apparatus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1300"/>
            <a:ext cx="8229600" cy="723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latin typeface="Calibri" panose="020F0502020204030204" pitchFamily="34" charset="0"/>
                <a:cs typeface="Calibri" panose="020F0502020204030204" pitchFamily="34" charset="0"/>
              </a:rPr>
              <a:t>Macula Densa</a:t>
            </a: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 – specialized portion of DCT.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79425" y="3795713"/>
            <a:ext cx="83534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Juxtaglomerular (JG) Cells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specialized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cells, mostly surrounding afferent arteriole.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58825" y="2330450"/>
            <a:ext cx="7813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Sits in between afferent and efferent arteriole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– for communication regarding renal function.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321398" y="5267634"/>
            <a:ext cx="7852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changing diameter of afferent arteriole.</a:t>
            </a:r>
          </a:p>
        </p:txBody>
      </p:sp>
    </p:spTree>
    <p:extLst>
      <p:ext uri="{BB962C8B-B14F-4D97-AF65-F5344CB8AC3E}">
        <p14:creationId xmlns:p14="http://schemas.microsoft.com/office/powerpoint/2010/main" val="250127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  <p:bldP spid="29700" grpId="0"/>
      <p:bldP spid="29701" grpId="0"/>
      <p:bldP spid="297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931988" y="425450"/>
            <a:ext cx="2162175" cy="1693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" y="87313"/>
            <a:ext cx="56403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~85% Cortical Nephrons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loop of Henle.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becomes peritubular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capillaries.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93675" y="3465513"/>
            <a:ext cx="487203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15% Juxtamedullary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medulla.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Loop of Henle deeper.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Efferent arteriole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becomes vasa recta.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975E4A-EFD1-4702-99D5-EE1B254F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874" y="621328"/>
            <a:ext cx="4871126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e\Desktop\Anat Sabbatical\Updated Anat Worksheets\Nephron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4421188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99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372" r="43521" b="11522"/>
          <a:stretch/>
        </p:blipFill>
        <p:spPr bwMode="auto">
          <a:xfrm>
            <a:off x="138113" y="987972"/>
            <a:ext cx="5051426" cy="54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257291" y="1196975"/>
            <a:ext cx="1729993" cy="161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6597650" y="85725"/>
            <a:ext cx="1838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a.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6132513" y="1084263"/>
            <a:ext cx="2635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Segmental a.</a:t>
            </a:r>
          </a:p>
        </p:txBody>
      </p:sp>
      <p:sp>
        <p:nvSpPr>
          <p:cNvPr id="19462" name="Rectangle 18"/>
          <p:cNvSpPr>
            <a:spLocks noChangeArrowheads="1"/>
          </p:cNvSpPr>
          <p:nvPr/>
        </p:nvSpPr>
        <p:spPr bwMode="auto">
          <a:xfrm>
            <a:off x="6378575" y="3454400"/>
            <a:ext cx="2162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Arcuate a.</a:t>
            </a:r>
          </a:p>
        </p:txBody>
      </p:sp>
      <p:sp>
        <p:nvSpPr>
          <p:cNvPr id="19463" name="Rectangle 19"/>
          <p:cNvSpPr>
            <a:spLocks noChangeArrowheads="1"/>
          </p:cNvSpPr>
          <p:nvPr/>
        </p:nvSpPr>
        <p:spPr bwMode="auto">
          <a:xfrm>
            <a:off x="6469063" y="5578475"/>
            <a:ext cx="2220912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Afferent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arteriole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767388" y="4487863"/>
            <a:ext cx="3394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Cortical radiate a.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081044" y="869157"/>
            <a:ext cx="463550" cy="11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7112001" y="2008187"/>
            <a:ext cx="461962" cy="111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7233444" y="4255294"/>
            <a:ext cx="423862" cy="63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7135813" y="5318125"/>
            <a:ext cx="533400" cy="1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7088981" y="3234532"/>
            <a:ext cx="523875" cy="142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Rectangle 4"/>
          <p:cNvSpPr>
            <a:spLocks noChangeArrowheads="1"/>
          </p:cNvSpPr>
          <p:nvPr/>
        </p:nvSpPr>
        <p:spPr bwMode="auto">
          <a:xfrm>
            <a:off x="6278563" y="2228850"/>
            <a:ext cx="2436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Interlobar a.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1031875" y="158750"/>
            <a:ext cx="3466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Blood Supply</a:t>
            </a:r>
          </a:p>
        </p:txBody>
      </p:sp>
    </p:spTree>
    <p:extLst>
      <p:ext uri="{BB962C8B-B14F-4D97-AF65-F5344CB8AC3E}">
        <p14:creationId xmlns:p14="http://schemas.microsoft.com/office/powerpoint/2010/main" val="46397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91961" y="227013"/>
            <a:ext cx="71040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arrives at afferent arteriole.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806736" y="2081213"/>
            <a:ext cx="37522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fenestrated capillary bed) 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895136" y="2628900"/>
            <a:ext cx="718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departs via efferent arteriole.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198349" y="1414463"/>
            <a:ext cx="6877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Filtrate is “filtered” at Glomerulus.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565436" y="75882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4565436" y="1997075"/>
            <a:ext cx="0" cy="612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939586" y="3744913"/>
            <a:ext cx="82359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Peritubular      </a:t>
            </a:r>
            <a:r>
              <a:rPr lang="en-US" altLang="en-US" i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Vasa recta 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capillaries			capillaries</a:t>
            </a:r>
            <a:endParaRPr lang="en-US" altLang="en-US" sz="3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4806736" y="3222625"/>
            <a:ext cx="1608138" cy="666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933611" y="5957888"/>
            <a:ext cx="1709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Veunles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H="1">
            <a:off x="2795374" y="3209925"/>
            <a:ext cx="1589087" cy="655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841411" y="5329238"/>
            <a:ext cx="742950" cy="655637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5848136" y="5294313"/>
            <a:ext cx="642938" cy="690562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 Box 3"/>
          <p:cNvSpPr txBox="1">
            <a:spLocks noChangeArrowheads="1"/>
          </p:cNvSpPr>
          <p:nvPr/>
        </p:nvSpPr>
        <p:spPr bwMode="auto">
          <a:xfrm>
            <a:off x="1125324" y="4837113"/>
            <a:ext cx="2609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(cortical nephrons) </a:t>
            </a:r>
          </a:p>
        </p:txBody>
      </p:sp>
      <p:sp>
        <p:nvSpPr>
          <p:cNvPr id="19471" name="Text Box 3"/>
          <p:cNvSpPr txBox="1">
            <a:spLocks noChangeArrowheads="1"/>
          </p:cNvSpPr>
          <p:nvPr/>
        </p:nvSpPr>
        <p:spPr bwMode="auto">
          <a:xfrm>
            <a:off x="5125824" y="4775200"/>
            <a:ext cx="3778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(juxtamedullary nephrons) </a:t>
            </a:r>
          </a:p>
        </p:txBody>
      </p:sp>
    </p:spTree>
    <p:extLst>
      <p:ext uri="{BB962C8B-B14F-4D97-AF65-F5344CB8AC3E}">
        <p14:creationId xmlns:p14="http://schemas.microsoft.com/office/powerpoint/2010/main" val="30947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21508" grpId="0"/>
      <p:bldP spid="21509" grpId="0"/>
      <p:bldP spid="21511" grpId="0" animBg="1"/>
      <p:bldP spid="21512" grpId="0"/>
      <p:bldP spid="21513" grpId="0" animBg="1"/>
      <p:bldP spid="21515" grpId="0"/>
      <p:bldP spid="21516" grpId="0" animBg="1"/>
      <p:bldP spid="12" grpId="0" animBg="1"/>
      <p:bldP spid="13" grpId="0" animBg="1"/>
      <p:bldP spid="19470" grpId="0"/>
      <p:bldP spid="194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ChangeArrowheads="1"/>
          </p:cNvSpPr>
          <p:nvPr/>
        </p:nvSpPr>
        <p:spPr bwMode="auto">
          <a:xfrm>
            <a:off x="3398838" y="355600"/>
            <a:ext cx="1746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i="1">
                <a:solidFill>
                  <a:srgbClr val="0070C0"/>
                </a:solidFill>
              </a:rPr>
              <a:t>Venules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3328988" y="4830763"/>
            <a:ext cx="18700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Renal v.</a:t>
            </a: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165475" y="2605088"/>
            <a:ext cx="2238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Arcuate v.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2865438" y="1433513"/>
            <a:ext cx="2771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Interlobular v.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3890169" y="2229644"/>
            <a:ext cx="463550" cy="1111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3990976" y="3497262"/>
            <a:ext cx="461962" cy="111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3988593" y="5618957"/>
            <a:ext cx="423863" cy="63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3910013" y="1216025"/>
            <a:ext cx="471487" cy="476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3950494" y="4569619"/>
            <a:ext cx="523875" cy="142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Rectangle 4"/>
          <p:cNvSpPr>
            <a:spLocks noChangeArrowheads="1"/>
          </p:cNvSpPr>
          <p:nvPr/>
        </p:nvSpPr>
        <p:spPr bwMode="auto">
          <a:xfrm>
            <a:off x="3074988" y="3748088"/>
            <a:ext cx="2520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Interlobar v.</a:t>
            </a:r>
          </a:p>
        </p:txBody>
      </p:sp>
    </p:spTree>
    <p:extLst>
      <p:ext uri="{BB962C8B-B14F-4D97-AF65-F5344CB8AC3E}">
        <p14:creationId xmlns:p14="http://schemas.microsoft.com/office/powerpoint/2010/main" val="391900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5A4FB-AB0A-48A3-9E50-52DA42DC5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77" y="814550"/>
            <a:ext cx="8090093" cy="5712447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34938" y="131763"/>
            <a:ext cx="507299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Nephrons with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peritubular capillaries (cortical)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vasa recta (juxtamedullary)</a:t>
            </a:r>
          </a:p>
        </p:txBody>
      </p:sp>
    </p:spTree>
    <p:extLst>
      <p:ext uri="{BB962C8B-B14F-4D97-AF65-F5344CB8AC3E}">
        <p14:creationId xmlns:p14="http://schemas.microsoft.com/office/powerpoint/2010/main" val="300398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4042"/>
          <a:stretch>
            <a:fillRect/>
          </a:stretch>
        </p:blipFill>
        <p:spPr bwMode="auto">
          <a:xfrm>
            <a:off x="373063" y="823913"/>
            <a:ext cx="8367712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16205" y="130175"/>
            <a:ext cx="3267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Renal Tubules</a:t>
            </a:r>
          </a:p>
        </p:txBody>
      </p:sp>
    </p:spTree>
    <p:extLst>
      <p:ext uri="{BB962C8B-B14F-4D97-AF65-F5344CB8AC3E}">
        <p14:creationId xmlns:p14="http://schemas.microsoft.com/office/powerpoint/2010/main" val="191930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ontent.tutorvista.com/science/CBSEXScience/Ch526/images/img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286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14313" y="5782102"/>
            <a:ext cx="8482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with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cuboidal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epi, microvilli (brush border) to provide a large surface area for increased reabsorption.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30188" y="4097994"/>
            <a:ext cx="812323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reabsorbs most of filtrate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Nutrients (glucose, amino acids)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Ions (Na</a:t>
            </a:r>
            <a:r>
              <a:rPr lang="en-US" altLang="en-US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Ca</a:t>
            </a:r>
            <a:r>
              <a:rPr lang="en-US" altLang="en-US" sz="24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5122863" y="958671"/>
            <a:ext cx="411479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Proximal Convoluted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Tubule</a:t>
            </a:r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5203825" y="130175"/>
            <a:ext cx="3267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Renal Tubules</a:t>
            </a:r>
          </a:p>
        </p:txBody>
      </p:sp>
    </p:spTree>
    <p:extLst>
      <p:ext uri="{BB962C8B-B14F-4D97-AF65-F5344CB8AC3E}">
        <p14:creationId xmlns:p14="http://schemas.microsoft.com/office/powerpoint/2010/main" val="213822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59475" y="709613"/>
            <a:ext cx="871538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21FAD-4D5C-4C88-A3C3-C2292580A91A}"/>
              </a:ext>
            </a:extLst>
          </p:cNvPr>
          <p:cNvSpPr/>
          <p:nvPr/>
        </p:nvSpPr>
        <p:spPr>
          <a:xfrm>
            <a:off x="7026274" y="3871913"/>
            <a:ext cx="1652587" cy="1690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89249-AA8B-45BC-A8DA-8DDDA929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43"/>
            <a:ext cx="4789538" cy="3787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E0E8B-9E17-469D-9E20-14DA30D2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248" y="1931713"/>
            <a:ext cx="4425752" cy="44921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9D4E60-3656-4988-8D13-08490925B608}"/>
              </a:ext>
            </a:extLst>
          </p:cNvPr>
          <p:cNvSpPr/>
          <p:nvPr/>
        </p:nvSpPr>
        <p:spPr>
          <a:xfrm>
            <a:off x="5154613" y="434126"/>
            <a:ext cx="3524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Located on posterior wall of abdominal cavity, they are ‘retroperitoneal’ = located in the space behind the peritoneal cavity.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95C432-195F-4E6B-80D3-875D79C3AE73}"/>
              </a:ext>
            </a:extLst>
          </p:cNvPr>
          <p:cNvSpPr/>
          <p:nvPr/>
        </p:nvSpPr>
        <p:spPr>
          <a:xfrm>
            <a:off x="522086" y="4717256"/>
            <a:ext cx="36740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Covered partially by ribs 11 and 12.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Usually positioned between 12th thoracic and 3rd lumbar vertebrae.  The right kidney is generally slightly lower than the left due to liver.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36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604838"/>
            <a:ext cx="91440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Descending and Ascending limb</a:t>
            </a:r>
          </a:p>
          <a:p>
            <a:pPr lvl="2" fontAlgn="base"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Water balance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 segment - simple squamous epi.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 segment - simple cuboidal epi (no microvilli)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49263" y="131763"/>
            <a:ext cx="2638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Loop of Henle</a:t>
            </a:r>
          </a:p>
        </p:txBody>
      </p:sp>
      <p:pic>
        <p:nvPicPr>
          <p:cNvPr id="25604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805113"/>
            <a:ext cx="4021138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26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ormation of urin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34" y="855569"/>
            <a:ext cx="5472408" cy="545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42863" y="1876982"/>
            <a:ext cx="455136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Actively secretes ions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other materials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444500" y="155575"/>
            <a:ext cx="4243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Distal Convoluted Tubule</a:t>
            </a: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239713" y="4128057"/>
            <a:ext cx="3783012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Lined with simple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cuboidal epi.</a:t>
            </a:r>
          </a:p>
        </p:txBody>
      </p:sp>
    </p:spTree>
    <p:extLst>
      <p:ext uri="{BB962C8B-B14F-4D97-AF65-F5344CB8AC3E}">
        <p14:creationId xmlns:p14="http://schemas.microsoft.com/office/powerpoint/2010/main" val="80998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4EBE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3549650" y="317500"/>
            <a:ext cx="4130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simple cuboidal epi.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330200" y="323850"/>
            <a:ext cx="2746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Duct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06388" y="1219200"/>
            <a:ext cx="7862887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to simple columnar epithelium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deeper in medulla.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80975" y="3038475"/>
            <a:ext cx="4359275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AntiDiuretic Hormone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(ADH) acts here to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conserves H</a:t>
            </a:r>
            <a:r>
              <a:rPr lang="en-US" altLang="en-US" sz="2800" baseline="-25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27654" name="Picture 7" descr="https://courses.stu.qmul.ac.uk/smd/kb/microanatomy/senior/metabolism/renal/images/nephcolo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1930400"/>
            <a:ext cx="4927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11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3706"/>
          <a:stretch>
            <a:fillRect/>
          </a:stretch>
        </p:blipFill>
        <p:spPr bwMode="auto">
          <a:xfrm>
            <a:off x="676275" y="1041400"/>
            <a:ext cx="7761288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49275" y="241300"/>
            <a:ext cx="398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Bladder is lined with . . 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86288" y="249238"/>
            <a:ext cx="377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Transitional epithelium</a:t>
            </a:r>
          </a:p>
        </p:txBody>
      </p:sp>
    </p:spTree>
    <p:extLst>
      <p:ext uri="{BB962C8B-B14F-4D97-AF65-F5344CB8AC3E}">
        <p14:creationId xmlns:p14="http://schemas.microsoft.com/office/powerpoint/2010/main" val="19474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"/>
          <a:stretch>
            <a:fillRect/>
          </a:stretch>
        </p:blipFill>
        <p:spPr bwMode="auto">
          <a:xfrm>
            <a:off x="1735138" y="1146175"/>
            <a:ext cx="72548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22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47650" y="419100"/>
            <a:ext cx="821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</a:t>
            </a:r>
            <a:r>
              <a:rPr lang="en-US" altLang="en-US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Processes in the kidneys: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06375" y="1239838"/>
            <a:ext cx="8580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Filtration</a:t>
            </a: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Glomerulus – net movement of substances from glomerulus to Bowman’s space.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7488" y="2500313"/>
            <a:ext cx="85804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Resabsorption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net movement of substances from renal tubules and collecting duct into peritubular &amp; vasa recta capillaries.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4788" y="4135438"/>
            <a:ext cx="89392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net movement of substances from peritubular &amp; vasa recta capillaries into renal tubules.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15900" y="5537200"/>
            <a:ext cx="858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alt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Excretion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elimination of urine from body.</a:t>
            </a:r>
          </a:p>
        </p:txBody>
      </p:sp>
    </p:spTree>
    <p:extLst>
      <p:ext uri="{BB962C8B-B14F-4D97-AF65-F5344CB8AC3E}">
        <p14:creationId xmlns:p14="http://schemas.microsoft.com/office/powerpoint/2010/main" val="12924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rinary System">
            <a:extLst>
              <a:ext uri="{FF2B5EF4-FFF2-40B4-BE49-F238E27FC236}">
                <a16:creationId xmlns:a16="http://schemas.microsoft.com/office/drawing/2014/main" id="{071C1BB1-885D-413F-8698-9A216EC1D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44" y="269018"/>
            <a:ext cx="4887912" cy="631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774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del of a Nephron | Medical anatomy, Kidney anatomy, Physiology">
            <a:extLst>
              <a:ext uri="{FF2B5EF4-FFF2-40B4-BE49-F238E27FC236}">
                <a16:creationId xmlns:a16="http://schemas.microsoft.com/office/drawing/2014/main" id="{CD3D997E-F47F-4295-8F1F-75D779CB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23" y="740092"/>
            <a:ext cx="6520712" cy="53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9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A66D97-92C2-4E2B-9F92-1F73C7C9E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192" y="814719"/>
            <a:ext cx="3784600" cy="4755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ECBA3-1DA6-407D-9538-539DBCD1A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6" b="89645" l="5740" r="95806">
                        <a14:foregroundMark x1="45916" y1="4255" x2="59823" y2="10780"/>
                        <a14:foregroundMark x1="59823" y1="10780" x2="42826" y2="5106"/>
                        <a14:foregroundMark x1="42826" y1="5106" x2="59382" y2="1986"/>
                        <a14:foregroundMark x1="59382" y1="1986" x2="75276" y2="11064"/>
                        <a14:foregroundMark x1="75276" y1="11064" x2="68433" y2="15461"/>
                        <a14:foregroundMark x1="5960" y1="23546" x2="7726" y2="24965"/>
                        <a14:foregroundMark x1="89183" y1="38298" x2="95806" y2="49929"/>
                        <a14:foregroundMark x1="95806" y1="49929" x2="90066" y2="65390"/>
                        <a14:foregroundMark x1="38411" y1="86667" x2="55629" y2="88511"/>
                        <a14:foregroundMark x1="55629" y1="88511" x2="37528" y2="86383"/>
                        <a14:backgroundMark x1="25166" y1="77021" x2="29801" y2="88794"/>
                        <a14:backgroundMark x1="65121" y1="80851" x2="67550" y2="9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7496" y="709669"/>
            <a:ext cx="3190346" cy="49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29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85AAD8-2EF2-4D6A-8916-75CF34453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46" y="715963"/>
            <a:ext cx="7712108" cy="5785605"/>
          </a:xfrm>
          <a:prstGeom prst="rect">
            <a:avLst/>
          </a:prstGeom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430099" y="125599"/>
            <a:ext cx="4283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Transverse Section of Abdomen </a:t>
            </a:r>
          </a:p>
        </p:txBody>
      </p:sp>
    </p:spTree>
    <p:extLst>
      <p:ext uri="{BB962C8B-B14F-4D97-AF65-F5344CB8AC3E}">
        <p14:creationId xmlns:p14="http://schemas.microsoft.com/office/powerpoint/2010/main" val="401154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E1F1F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04800" y="1284456"/>
            <a:ext cx="69072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Capsule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inner layer (outer surface of kidney)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24013" y="2759421"/>
            <a:ext cx="558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D6A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Adipose Capsule 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fat padding around kidney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414713" y="4295941"/>
            <a:ext cx="4445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Fascia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outermost layer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162050" y="228600"/>
            <a:ext cx="6200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Layers Surrounding the Kidney</a:t>
            </a:r>
          </a:p>
        </p:txBody>
      </p:sp>
    </p:spTree>
    <p:extLst>
      <p:ext uri="{BB962C8B-B14F-4D97-AF65-F5344CB8AC3E}">
        <p14:creationId xmlns:p14="http://schemas.microsoft.com/office/powerpoint/2010/main" val="195042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95D2C-18D0-41DA-9BAD-86796BD2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08170"/>
            <a:ext cx="5956308" cy="6041660"/>
          </a:xfrm>
          <a:prstGeom prst="rect">
            <a:avLst/>
          </a:prstGeom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71450" y="2930525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papilla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1450" y="309563"/>
            <a:ext cx="21274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Outer renal cortex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5575" y="1641475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pyramid 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3038" y="952500"/>
            <a:ext cx="266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 renal medulla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47638" y="4775200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pelvis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85738" y="3536950"/>
            <a:ext cx="1749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 calyx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57163" y="5419725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Ureter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57163" y="4110038"/>
            <a:ext cx="1724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calyx</a:t>
            </a: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157163" y="2298700"/>
            <a:ext cx="222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Renal columns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33B002-E7BD-4052-8C74-6C36E35A02EB}"/>
              </a:ext>
            </a:extLst>
          </p:cNvPr>
          <p:cNvSpPr/>
          <p:nvPr/>
        </p:nvSpPr>
        <p:spPr>
          <a:xfrm>
            <a:off x="6303964" y="6241312"/>
            <a:ext cx="2425366" cy="35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6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arie\Desktop\Anat Sabbatical\Updated Anat Worksheets\Kidney #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0"/>
            <a:ext cx="5421312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rot="16200000" flipH="1">
            <a:off x="4845844" y="2920206"/>
            <a:ext cx="1292225" cy="1190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86400" y="2990850"/>
            <a:ext cx="1290638" cy="11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23063" y="2840038"/>
            <a:ext cx="4524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4695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" b="4338"/>
          <a:stretch>
            <a:fillRect/>
          </a:stretch>
        </p:blipFill>
        <p:spPr bwMode="auto">
          <a:xfrm>
            <a:off x="1168400" y="769938"/>
            <a:ext cx="7896225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01650" y="3903663"/>
            <a:ext cx="1745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Calyx - singular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01650" y="4565650"/>
            <a:ext cx="17503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Calicies - plural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92138" y="1625600"/>
            <a:ext cx="1467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Calyx – ‘cup’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58800" y="2346325"/>
            <a:ext cx="15725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Pelvis = basin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1182688" y="152400"/>
            <a:ext cx="67484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688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 of Urine in the Renal Systems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32150" y="1557338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30563" y="3157538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30563" y="4659313"/>
            <a:ext cx="0" cy="700087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2895600" y="6362700"/>
            <a:ext cx="10531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Bladder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86A3E7-D308-49B0-A552-280AE8023492}"/>
              </a:ext>
            </a:extLst>
          </p:cNvPr>
          <p:cNvSpPr/>
          <p:nvPr/>
        </p:nvSpPr>
        <p:spPr>
          <a:xfrm>
            <a:off x="4529305" y="6426164"/>
            <a:ext cx="2425366" cy="35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662" r="10104" b="10858"/>
          <a:stretch>
            <a:fillRect/>
          </a:stretch>
        </p:blipFill>
        <p:spPr bwMode="auto">
          <a:xfrm>
            <a:off x="1052513" y="1038225"/>
            <a:ext cx="68230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50447" y="219223"/>
            <a:ext cx="60684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Nephron – Functional Unit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130425" y="5310188"/>
            <a:ext cx="2254250" cy="893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17022" y="5311923"/>
            <a:ext cx="3405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1.25 million/kidney</a:t>
            </a:r>
          </a:p>
        </p:txBody>
      </p:sp>
    </p:spTree>
    <p:extLst>
      <p:ext uri="{BB962C8B-B14F-4D97-AF65-F5344CB8AC3E}">
        <p14:creationId xmlns:p14="http://schemas.microsoft.com/office/powerpoint/2010/main" val="2291918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DAEE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978025" y="5153025"/>
            <a:ext cx="48692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Loop of Henle (nephron loop)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978025" y="4394200"/>
            <a:ext cx="5399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Proximal convoluted tubule (PCT)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968500" y="5889625"/>
            <a:ext cx="49596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Distal convoluted tubule (DCT)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978025" y="3778250"/>
            <a:ext cx="2469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Renal Tubule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978025" y="2051050"/>
            <a:ext cx="2998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Bowman’s Space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978025" y="1377950"/>
            <a:ext cx="22349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Glomerulus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978025" y="2749550"/>
            <a:ext cx="32453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Bowman’s Capsule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978025" y="838200"/>
            <a:ext cx="2922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Renal Corpuscle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393825" y="53975"/>
            <a:ext cx="55388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Nephron has 2 parts:</a:t>
            </a:r>
          </a:p>
        </p:txBody>
      </p:sp>
    </p:spTree>
    <p:extLst>
      <p:ext uri="{BB962C8B-B14F-4D97-AF65-F5344CB8AC3E}">
        <p14:creationId xmlns:p14="http://schemas.microsoft.com/office/powerpoint/2010/main" val="159985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16390" grpId="0"/>
      <p:bldP spid="16391" grpId="0"/>
      <p:bldP spid="1639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607</Words>
  <Application>Microsoft Office PowerPoint</Application>
  <PresentationFormat>On-screen Show (4:3)</PresentationFormat>
  <Paragraphs>124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Juxtaglomerular Apparatus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12</cp:revision>
  <dcterms:created xsi:type="dcterms:W3CDTF">2023-11-28T07:46:17Z</dcterms:created>
  <dcterms:modified xsi:type="dcterms:W3CDTF">2025-05-19T19:55:03Z</dcterms:modified>
</cp:coreProperties>
</file>