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7" r:id="rId2"/>
    <p:sldId id="298" r:id="rId3"/>
    <p:sldId id="258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95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4" r:id="rId35"/>
    <p:sldId id="25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1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336600"/>
    <a:srgbClr val="6666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78" y="90"/>
      </p:cViewPr>
      <p:guideLst>
        <p:guide orient="horz" pos="4080"/>
        <p:guide pos="1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B0FB0-56D1-459C-9CB3-CBA5E945D6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7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8B08F-40BA-4E73-8931-990430675B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7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22F27-BAC0-47D7-BA48-770A9D9132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9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3588-1D92-475F-97FE-6720E9A8A1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2A011-9A9B-49A4-8BF9-D139457129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27270-8C80-411F-AE0B-5FE679AD08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7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2C0B-0900-4453-BD83-72AFBDD739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4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4F371-F8CA-4881-B08A-3C45906513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0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49A7-B85A-43CD-89E7-E2B856FC32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9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C6AE-AA0C-4458-94A0-141EA5F3C8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8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25F34-3A38-4F46-B5BE-B16E3E0D01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0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01E954-C080-4446-91D9-AF91C0B9008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4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B6AA2C-A000-4D67-8C04-0BAB6FA640D6}"/>
              </a:ext>
            </a:extLst>
          </p:cNvPr>
          <p:cNvSpPr/>
          <p:nvPr/>
        </p:nvSpPr>
        <p:spPr>
          <a:xfrm>
            <a:off x="482047" y="1049732"/>
            <a:ext cx="817990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① 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Gastrointestinal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(G.I.) 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Alimentary Canal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hollow, compartmentalized, continuous and specialized tube, starts at </a:t>
            </a:r>
            <a:r>
              <a:rPr lang="en-US" sz="2200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oral cavity 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ends at the </a:t>
            </a:r>
            <a:r>
              <a:rPr lang="en-US" sz="2200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anus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n-US" sz="22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2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of Tract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Oral cavity -&gt; oropharynx -&gt; laryngopharynx -&gt; esophagus -&gt; stomach -&gt; small intestine -&gt; large intestine -&gt; rectum -&gt; anal canal -&gt; anus. </a:t>
            </a:r>
            <a:r>
              <a:rPr lang="en-US" sz="22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of Tract</a:t>
            </a:r>
          </a:p>
          <a:p>
            <a:endParaRPr lang="en-US" sz="20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② 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Structures 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Digestive System</a:t>
            </a:r>
          </a:p>
          <a:p>
            <a:pPr marL="457200"/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Structures, glands and organs that contribute to the processes of digestion along various regions of G.I. tract.</a:t>
            </a:r>
          </a:p>
          <a:p>
            <a:pPr marL="457200"/>
            <a:endParaRPr lang="en-US" sz="22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US" sz="22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Include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Teeth, tongue, salivary glands, mucous glands, gastric glands, intestinal glands, liver, gallbladder and pancreas.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07F6291-BE17-4971-889F-55518B7C7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47" y="210723"/>
            <a:ext cx="7754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The Digestive System is Composed of 2 Parts:</a:t>
            </a:r>
          </a:p>
        </p:txBody>
      </p:sp>
    </p:spTree>
    <p:extLst>
      <p:ext uri="{BB962C8B-B14F-4D97-AF65-F5344CB8AC3E}">
        <p14:creationId xmlns:p14="http://schemas.microsoft.com/office/powerpoint/2010/main" val="37192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66725" y="1875453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</a:rPr>
              <a:t>Enzymatic Digestion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of proteins occurs here (</a:t>
            </a:r>
            <a:r>
              <a:rPr lang="en-US" altLang="en-US" sz="2800" dirty="0">
                <a:solidFill>
                  <a:srgbClr val="CC0000"/>
                </a:solidFill>
                <a:latin typeface="Calibri" panose="020F0502020204030204" pitchFamily="34" charset="0"/>
              </a:rPr>
              <a:t>Pepsin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breaks down proteins).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71488" y="293459"/>
            <a:ext cx="8399462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Stomach – acidic (pH 2) storage of </a:t>
            </a: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chyme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(meaning juice)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</a:rPr>
              <a:t>Mechanical Digestion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continued (churning).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79425" y="2984271"/>
            <a:ext cx="8296275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dirty="0">
                <a:solidFill>
                  <a:srgbClr val="CC0000"/>
                </a:solidFill>
                <a:latin typeface="Calibri" panose="020F0502020204030204" pitchFamily="34" charset="0"/>
              </a:rPr>
              <a:t>Rugae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(‘wrinkles’) on inner surface allows for expansion when volume of contents increase.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009083" y="1278636"/>
            <a:ext cx="691628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C0000"/>
                </a:solidFill>
                <a:latin typeface="Calibri" panose="020F0502020204030204" pitchFamily="34" charset="0"/>
              </a:rPr>
              <a:t>The stomach has 3 muscle layers for churning chyme.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17E030-97D4-44D0-8148-717D70007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80" y="5674636"/>
            <a:ext cx="8274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3776663" algn="l"/>
              </a:tabLst>
            </a:pPr>
            <a:r>
              <a:rPr lang="en-US" altLang="en-US" sz="2400" b="1" dirty="0">
                <a:solidFill>
                  <a:srgbClr val="CC0000"/>
                </a:solidFill>
                <a:latin typeface="Calibri" panose="020F0502020204030204" pitchFamily="34" charset="0"/>
              </a:rPr>
              <a:t>Chief cells: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make Pepsinogen, cleaved to pepsin, digests proteins.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2E017E-CE8F-4798-BF79-1733B726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19" y="4203323"/>
            <a:ext cx="77879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Produces/secrets gastric juices controlled by CNS.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F611990-C36F-491A-8B5E-AC6A3CC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651" y="4606211"/>
            <a:ext cx="2950314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Mostly via Vagus nerve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FD1D8C7-F704-4175-8E31-51A744269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54" y="5132693"/>
            <a:ext cx="822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 panose="020F0502020204030204" pitchFamily="34" charset="0"/>
              </a:rPr>
              <a:t>Parietal cells: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make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Hydrocholic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acid (HCl) in gastric glands.</a:t>
            </a:r>
          </a:p>
        </p:txBody>
      </p:sp>
    </p:spTree>
    <p:extLst>
      <p:ext uri="{BB962C8B-B14F-4D97-AF65-F5344CB8AC3E}">
        <p14:creationId xmlns:p14="http://schemas.microsoft.com/office/powerpoint/2010/main" val="369246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945" r="11154" b="7056"/>
          <a:stretch>
            <a:fillRect/>
          </a:stretch>
        </p:blipFill>
        <p:spPr bwMode="auto">
          <a:xfrm>
            <a:off x="1695450" y="719138"/>
            <a:ext cx="6276975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23900" y="4562475"/>
            <a:ext cx="501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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17550" y="5091113"/>
            <a:ext cx="501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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11200" y="5681663"/>
            <a:ext cx="501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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192213" y="4840288"/>
            <a:ext cx="7493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189038" y="5348288"/>
            <a:ext cx="7493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1185863" y="5969000"/>
            <a:ext cx="7493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21" name="Rectangle 10"/>
          <p:cNvSpPr>
            <a:spLocks noChangeArrowheads="1"/>
          </p:cNvSpPr>
          <p:nvPr/>
        </p:nvSpPr>
        <p:spPr bwMode="auto">
          <a:xfrm>
            <a:off x="1322421" y="49213"/>
            <a:ext cx="649915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336600"/>
                </a:solidFill>
                <a:latin typeface="Calibri" panose="020F0502020204030204" pitchFamily="34" charset="0"/>
              </a:rPr>
              <a:t>Can you identify the 4 Tunics of this region?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1925" y="3527425"/>
            <a:ext cx="22653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Unique in the GI tract,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the stomach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has 3 muscle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layers:</a:t>
            </a:r>
          </a:p>
        </p:txBody>
      </p:sp>
    </p:spTree>
    <p:extLst>
      <p:ext uri="{BB962C8B-B14F-4D97-AF65-F5344CB8AC3E}">
        <p14:creationId xmlns:p14="http://schemas.microsoft.com/office/powerpoint/2010/main" val="36738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1" grpId="0"/>
      <p:bldP spid="16393" grpId="0" animBg="1"/>
      <p:bldP spid="16394" grpId="0" animBg="1"/>
      <p:bldP spid="163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4791" r="20767" b="6584"/>
          <a:stretch>
            <a:fillRect/>
          </a:stretch>
        </p:blipFill>
        <p:spPr bwMode="auto">
          <a:xfrm>
            <a:off x="3912958" y="1021215"/>
            <a:ext cx="4937125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152400" y="4581525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Lacteals absorption lipids</a:t>
            </a: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179388" y="104775"/>
            <a:ext cx="82038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C6600"/>
                </a:solidFill>
                <a:latin typeface="Calibri" panose="020F0502020204030204" pitchFamily="34" charset="0"/>
              </a:rPr>
              <a:t>The Small Intestine</a:t>
            </a: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Chemical Digestion/Absorption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69925" y="1031875"/>
            <a:ext cx="15827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Duodenum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298575" y="1528763"/>
            <a:ext cx="12414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Jejunum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925638" y="2057400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Ileum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6200" y="2790825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Increase Surface Area for Absorption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314325" y="5113338"/>
            <a:ext cx="2971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Intestinal glands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Goblet cells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Stem cells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04800" y="3200400"/>
            <a:ext cx="252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1) Plicae Circulares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304800" y="3552825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2) Villi (Intestinal)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311150" y="3905250"/>
            <a:ext cx="143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3) Microvilli</a:t>
            </a:r>
          </a:p>
        </p:txBody>
      </p:sp>
    </p:spTree>
    <p:extLst>
      <p:ext uri="{BB962C8B-B14F-4D97-AF65-F5344CB8AC3E}">
        <p14:creationId xmlns:p14="http://schemas.microsoft.com/office/powerpoint/2010/main" val="1713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8442" grpId="0"/>
      <p:bldP spid="18443" grpId="0"/>
      <p:bldP spid="184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 b="11508"/>
          <a:stretch>
            <a:fillRect/>
          </a:stretch>
        </p:blipFill>
        <p:spPr bwMode="auto">
          <a:xfrm>
            <a:off x="214313" y="1339850"/>
            <a:ext cx="8685212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506663" y="320675"/>
            <a:ext cx="38404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CC6600"/>
                </a:solidFill>
                <a:latin typeface="Calibri" panose="020F0502020204030204" pitchFamily="34" charset="0"/>
              </a:rPr>
              <a:t>The Small Intestine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6873AB-DF4A-4C5E-90B0-6EC6C72B98B2}"/>
              </a:ext>
            </a:extLst>
          </p:cNvPr>
          <p:cNvSpPr/>
          <p:nvPr/>
        </p:nvSpPr>
        <p:spPr>
          <a:xfrm>
            <a:off x="3581400" y="6332537"/>
            <a:ext cx="2960914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EE8D7E-3B00-4E5E-88EA-152D70646B99}"/>
              </a:ext>
            </a:extLst>
          </p:cNvPr>
          <p:cNvSpPr/>
          <p:nvPr/>
        </p:nvSpPr>
        <p:spPr>
          <a:xfrm>
            <a:off x="214313" y="3755571"/>
            <a:ext cx="1244373" cy="7075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44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5F94A1-17FC-4766-8A5C-D4D568BD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58" y="597162"/>
            <a:ext cx="3542083" cy="5663675"/>
          </a:xfrm>
          <a:prstGeom prst="rect">
            <a:avLst/>
          </a:prstGeom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301625" y="1092200"/>
            <a:ext cx="50085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Vascular Arcade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(comes from superior mesenteric a.)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38125" y="2574925"/>
            <a:ext cx="546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u="sng">
                <a:solidFill>
                  <a:srgbClr val="000000"/>
                </a:solidFill>
                <a:latin typeface="Calibri" panose="020F0502020204030204" pitchFamily="34" charset="0"/>
              </a:rPr>
              <a:t>Mesentery Proper</a:t>
            </a: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 - is a double layered serous membrane attached to the small intestine.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4151105"/>
            <a:ext cx="54673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Roles: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 Supports branches of blood vessels.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 Supports lymphatics of the jejunum and ileum.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 Supports nerves of the jejunum and ileum.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490538" y="293688"/>
            <a:ext cx="39116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C6600"/>
                </a:solidFill>
                <a:latin typeface="Calibri" panose="020F0502020204030204" pitchFamily="34" charset="0"/>
              </a:rPr>
              <a:t>Villi of Small Intestine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6336B-586C-468F-B494-0007533BBA66}"/>
              </a:ext>
            </a:extLst>
          </p:cNvPr>
          <p:cNvSpPr/>
          <p:nvPr/>
        </p:nvSpPr>
        <p:spPr>
          <a:xfrm>
            <a:off x="5105400" y="6183086"/>
            <a:ext cx="2198914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mesen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82575"/>
            <a:ext cx="4237037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642938" y="3219450"/>
            <a:ext cx="35321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The Mesentery Proper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of the Small Intestine</a:t>
            </a:r>
          </a:p>
        </p:txBody>
      </p:sp>
      <p:pic>
        <p:nvPicPr>
          <p:cNvPr id="19460" name="Picture 8" descr="Photograph that shows the omentum, with large quantites of fat depos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3219450"/>
            <a:ext cx="421481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5335588" y="6323013"/>
            <a:ext cx="30162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The Greater Omentum</a:t>
            </a:r>
          </a:p>
        </p:txBody>
      </p:sp>
    </p:spTree>
    <p:extLst>
      <p:ext uri="{BB962C8B-B14F-4D97-AF65-F5344CB8AC3E}">
        <p14:creationId xmlns:p14="http://schemas.microsoft.com/office/powerpoint/2010/main" val="2621056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03200" y="219075"/>
            <a:ext cx="87376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CC6600"/>
                </a:solidFill>
                <a:latin typeface="Calibri" panose="020F0502020204030204" pitchFamily="34" charset="0"/>
              </a:rPr>
              <a:t>Distinguishing</a:t>
            </a:r>
            <a:r>
              <a:rPr lang="en-US" altLang="en-US" sz="2800" dirty="0">
                <a:solidFill>
                  <a:srgbClr val="CC6600"/>
                </a:solidFill>
              </a:rPr>
              <a:t> features of each region of </a:t>
            </a:r>
          </a:p>
          <a:p>
            <a:pPr algn="ctr" fontAlgn="base">
              <a:spcAft>
                <a:spcPct val="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CC6600"/>
                </a:solidFill>
              </a:rPr>
              <a:t>the Small Intestine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5" b="15521"/>
          <a:stretch>
            <a:fillRect/>
          </a:stretch>
        </p:blipFill>
        <p:spPr bwMode="auto">
          <a:xfrm>
            <a:off x="203200" y="1456872"/>
            <a:ext cx="8755062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A746E6-8EEE-40C8-8CD3-97A5CEB0FCBD}"/>
              </a:ext>
            </a:extLst>
          </p:cNvPr>
          <p:cNvSpPr/>
          <p:nvPr/>
        </p:nvSpPr>
        <p:spPr>
          <a:xfrm>
            <a:off x="3298371" y="5431971"/>
            <a:ext cx="1469572" cy="5007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06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166813" y="777875"/>
            <a:ext cx="66421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Begins as pouch inferior to end of ileum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Ends at anus.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55600" y="4470400"/>
            <a:ext cx="87884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The Cecum: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Contains the Ileocecal valve and connected to appendix.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368300" y="225425"/>
            <a:ext cx="3411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The Large Intestine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77863" y="2619375"/>
            <a:ext cx="69675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CC0000"/>
                </a:solidFill>
                <a:latin typeface="Calibri" panose="020F0502020204030204" pitchFamily="34" charset="0"/>
              </a:rPr>
              <a:t>1)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 Reabsorb water and compact feces.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06400" y="1979613"/>
            <a:ext cx="4899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Calibri" panose="020F0502020204030204" pitchFamily="34" charset="0"/>
              </a:rPr>
              <a:t>Functions of Large Intestine: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220663" y="3778250"/>
            <a:ext cx="4222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Calibri" panose="020F0502020204030204" pitchFamily="34" charset="0"/>
              </a:rPr>
              <a:t>3)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Stores fecal matter.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14313" y="3192463"/>
            <a:ext cx="8929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2)</a:t>
            </a:r>
            <a:r>
              <a:rPr lang="en-US" altLang="en-US">
                <a:solidFill>
                  <a:srgbClr val="000000"/>
                </a:solidFill>
              </a:rPr>
              <a:t> Absorb vitamins (helps make Vit K) electrolytes.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566738" y="5580063"/>
            <a:ext cx="74326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The Colon: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  – Ascending, Transverse, Descending, Sigmoid.</a:t>
            </a:r>
          </a:p>
        </p:txBody>
      </p:sp>
    </p:spTree>
    <p:extLst>
      <p:ext uri="{BB962C8B-B14F-4D97-AF65-F5344CB8AC3E}">
        <p14:creationId xmlns:p14="http://schemas.microsoft.com/office/powerpoint/2010/main" val="30873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5" grpId="0"/>
      <p:bldP spid="22536" grpId="0"/>
      <p:bldP spid="22537" grpId="0"/>
      <p:bldP spid="22538" grpId="0"/>
      <p:bldP spid="225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A04384-F369-45B8-81A6-D8CA2B8058E1}"/>
              </a:ext>
            </a:extLst>
          </p:cNvPr>
          <p:cNvSpPr/>
          <p:nvPr/>
        </p:nvSpPr>
        <p:spPr>
          <a:xfrm>
            <a:off x="628057" y="4985658"/>
            <a:ext cx="304800" cy="3265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2B23C-C156-4612-93D8-921B584C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01" y="535927"/>
            <a:ext cx="7426561" cy="5911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C00B5A-89A9-4A28-9340-619C503831C0}"/>
              </a:ext>
            </a:extLst>
          </p:cNvPr>
          <p:cNvSpPr/>
          <p:nvPr/>
        </p:nvSpPr>
        <p:spPr>
          <a:xfrm>
            <a:off x="1194115" y="4855029"/>
            <a:ext cx="1959429" cy="31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09EF5-3C2C-40A8-ABC2-DECEB4097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42" y="4705026"/>
            <a:ext cx="314393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The region within the large intestine called the colon 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has the term ‘colon’ in it!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Ascending colon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Transverse colon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Descending colon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Sigmoid colon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3D31D7-F69E-41DB-A63D-F3469E0A066E}"/>
              </a:ext>
            </a:extLst>
          </p:cNvPr>
          <p:cNvSpPr/>
          <p:nvPr/>
        </p:nvSpPr>
        <p:spPr>
          <a:xfrm>
            <a:off x="1052601" y="454313"/>
            <a:ext cx="1240971" cy="17663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AEF29E-AA78-4A56-88C5-1866F4B1BE5F}"/>
              </a:ext>
            </a:extLst>
          </p:cNvPr>
          <p:cNvSpPr/>
          <p:nvPr/>
        </p:nvSpPr>
        <p:spPr>
          <a:xfrm>
            <a:off x="1912572" y="1556658"/>
            <a:ext cx="783772" cy="576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CCFD9-DADF-4E03-9D94-45F49638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99" y="251370"/>
            <a:ext cx="264964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Large Intestine </a:t>
            </a:r>
          </a:p>
          <a:p>
            <a:pPr marL="0" indent="0"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is shown below</a:t>
            </a:r>
          </a:p>
        </p:txBody>
      </p:sp>
    </p:spTree>
    <p:extLst>
      <p:ext uri="{BB962C8B-B14F-4D97-AF65-F5344CB8AC3E}">
        <p14:creationId xmlns:p14="http://schemas.microsoft.com/office/powerpoint/2010/main" val="166134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055" b="5902"/>
          <a:stretch>
            <a:fillRect/>
          </a:stretch>
        </p:blipFill>
        <p:spPr bwMode="auto">
          <a:xfrm>
            <a:off x="444500" y="474663"/>
            <a:ext cx="8577263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164138" y="136466"/>
            <a:ext cx="32289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The Colon</a:t>
            </a: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(of the Large Intestine)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55575" y="4792383"/>
            <a:ext cx="7489825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Characteristics</a:t>
            </a:r>
          </a:p>
          <a:p>
            <a:pPr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Lack of villi</a:t>
            </a:r>
          </a:p>
          <a:p>
            <a:pPr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Abundance of goblet cells</a:t>
            </a:r>
          </a:p>
          <a:p>
            <a:pPr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Abundance of mucous-secreting intestinal glands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41220C-79DB-4251-8538-66891F6F7A0F}"/>
              </a:ext>
            </a:extLst>
          </p:cNvPr>
          <p:cNvSpPr/>
          <p:nvPr/>
        </p:nvSpPr>
        <p:spPr>
          <a:xfrm>
            <a:off x="4204252" y="5297557"/>
            <a:ext cx="2385391" cy="308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19BB5A44-D0AD-40C4-8E56-B2620F4925E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"/>
          <a:stretch/>
        </p:blipFill>
        <p:spPr bwMode="auto">
          <a:xfrm>
            <a:off x="1490871" y="447260"/>
            <a:ext cx="6344132" cy="6295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EED19348-94DE-4ED0-8A92-0BBA5DF7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232" y="41067"/>
            <a:ext cx="7018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The Digestive System</a:t>
            </a:r>
          </a:p>
        </p:txBody>
      </p:sp>
    </p:spTree>
    <p:extLst>
      <p:ext uri="{BB962C8B-B14F-4D97-AF65-F5344CB8AC3E}">
        <p14:creationId xmlns:p14="http://schemas.microsoft.com/office/powerpoint/2010/main" val="2972347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2478" r="8000" b="7466"/>
          <a:stretch>
            <a:fillRect/>
          </a:stretch>
        </p:blipFill>
        <p:spPr bwMode="auto">
          <a:xfrm>
            <a:off x="371475" y="681038"/>
            <a:ext cx="57816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42875" y="119063"/>
            <a:ext cx="53895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The Rectum and Anus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460375" y="4000500"/>
            <a:ext cx="930275" cy="714375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295900" y="4494213"/>
            <a:ext cx="909638" cy="754062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61975" y="5133975"/>
            <a:ext cx="1990725" cy="2476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173163"/>
            <a:ext cx="26098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71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  <p:bldP spid="245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b="8055"/>
          <a:stretch>
            <a:fillRect/>
          </a:stretch>
        </p:blipFill>
        <p:spPr bwMode="auto">
          <a:xfrm>
            <a:off x="92075" y="755650"/>
            <a:ext cx="8931275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09575" y="122238"/>
            <a:ext cx="18780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The Liver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28950" y="6381750"/>
            <a:ext cx="2933700" cy="2968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4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3719"/>
          <a:stretch>
            <a:fillRect/>
          </a:stretch>
        </p:blipFill>
        <p:spPr bwMode="auto">
          <a:xfrm>
            <a:off x="374650" y="677863"/>
            <a:ext cx="83947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62300" y="6353175"/>
            <a:ext cx="2886075" cy="24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24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b="7761"/>
          <a:stretch>
            <a:fillRect/>
          </a:stretch>
        </p:blipFill>
        <p:spPr bwMode="auto">
          <a:xfrm>
            <a:off x="342900" y="1189038"/>
            <a:ext cx="85423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85738" y="228600"/>
            <a:ext cx="885666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Diagrammatic view of </a:t>
            </a:r>
            <a:r>
              <a:rPr lang="en-US" altLang="en-US" b="1">
                <a:solidFill>
                  <a:srgbClr val="663300"/>
                </a:solidFill>
                <a:latin typeface="Calibri" panose="020F0502020204030204" pitchFamily="34" charset="0"/>
              </a:rPr>
              <a:t>Liver</a:t>
            </a:r>
            <a:r>
              <a:rPr lang="en-US" altLang="en-US">
                <a:solidFill>
                  <a:srgbClr val="663300"/>
                </a:solidFill>
                <a:latin typeface="Calibri" panose="020F050202020403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lobular organization.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84700" y="6410325"/>
            <a:ext cx="1758950" cy="2270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6ED5D-3CFB-43C5-8C3B-FBF154DA50C8}"/>
              </a:ext>
            </a:extLst>
          </p:cNvPr>
          <p:cNvSpPr txBox="1"/>
          <p:nvPr/>
        </p:nvSpPr>
        <p:spPr>
          <a:xfrm>
            <a:off x="0" y="1470184"/>
            <a:ext cx="13179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Kupffer cells</a:t>
            </a:r>
          </a:p>
          <a:p>
            <a:pPr algn="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Hepatocytes</a:t>
            </a:r>
          </a:p>
        </p:txBody>
      </p:sp>
    </p:spTree>
    <p:extLst>
      <p:ext uri="{BB962C8B-B14F-4D97-AF65-F5344CB8AC3E}">
        <p14:creationId xmlns:p14="http://schemas.microsoft.com/office/powerpoint/2010/main" val="2816544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B1580-7CE2-453D-8A68-D8E5EB7D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3" y="402699"/>
            <a:ext cx="3844060" cy="288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33FD730-0045-4C46-901F-787D65C53C2A}"/>
              </a:ext>
            </a:extLst>
          </p:cNvPr>
          <p:cNvSpPr/>
          <p:nvPr/>
        </p:nvSpPr>
        <p:spPr>
          <a:xfrm>
            <a:off x="2133600" y="1845737"/>
            <a:ext cx="660400" cy="626533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302B9A-F3F6-4735-93EC-9ECF0CD899E2}"/>
              </a:ext>
            </a:extLst>
          </p:cNvPr>
          <p:cNvSpPr/>
          <p:nvPr/>
        </p:nvSpPr>
        <p:spPr>
          <a:xfrm>
            <a:off x="3352800" y="475195"/>
            <a:ext cx="855133" cy="828676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B9FE5-A566-430A-8A40-E1B820239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99" y="2228090"/>
            <a:ext cx="3739411" cy="1707851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E8B25A0B-6277-4EBC-97B6-30ED2B1FD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5203" y="-58966"/>
            <a:ext cx="4537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Histology of the Liver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1A8B1F2-825A-4A40-9297-DD10C69CE203}"/>
              </a:ext>
            </a:extLst>
          </p:cNvPr>
          <p:cNvSpPr/>
          <p:nvPr/>
        </p:nvSpPr>
        <p:spPr>
          <a:xfrm>
            <a:off x="4419600" y="482600"/>
            <a:ext cx="2353733" cy="1178344"/>
          </a:xfrm>
          <a:custGeom>
            <a:avLst/>
            <a:gdLst>
              <a:gd name="connsiteX0" fmla="*/ 0 w 2353733"/>
              <a:gd name="connsiteY0" fmla="*/ 287867 h 1178344"/>
              <a:gd name="connsiteX1" fmla="*/ 254000 w 2353733"/>
              <a:gd name="connsiteY1" fmla="*/ 152400 h 1178344"/>
              <a:gd name="connsiteX2" fmla="*/ 643467 w 2353733"/>
              <a:gd name="connsiteY2" fmla="*/ 0 h 1178344"/>
              <a:gd name="connsiteX3" fmla="*/ 1151467 w 2353733"/>
              <a:gd name="connsiteY3" fmla="*/ 67733 h 1178344"/>
              <a:gd name="connsiteX4" fmla="*/ 1329267 w 2353733"/>
              <a:gd name="connsiteY4" fmla="*/ 110067 h 1178344"/>
              <a:gd name="connsiteX5" fmla="*/ 1600200 w 2353733"/>
              <a:gd name="connsiteY5" fmla="*/ 245533 h 1178344"/>
              <a:gd name="connsiteX6" fmla="*/ 1659467 w 2353733"/>
              <a:gd name="connsiteY6" fmla="*/ 296333 h 1178344"/>
              <a:gd name="connsiteX7" fmla="*/ 1718733 w 2353733"/>
              <a:gd name="connsiteY7" fmla="*/ 338667 h 1178344"/>
              <a:gd name="connsiteX8" fmla="*/ 1769533 w 2353733"/>
              <a:gd name="connsiteY8" fmla="*/ 397933 h 1178344"/>
              <a:gd name="connsiteX9" fmla="*/ 1837267 w 2353733"/>
              <a:gd name="connsiteY9" fmla="*/ 457200 h 1178344"/>
              <a:gd name="connsiteX10" fmla="*/ 1955800 w 2353733"/>
              <a:gd name="connsiteY10" fmla="*/ 609600 h 1178344"/>
              <a:gd name="connsiteX11" fmla="*/ 2006600 w 2353733"/>
              <a:gd name="connsiteY11" fmla="*/ 668867 h 1178344"/>
              <a:gd name="connsiteX12" fmla="*/ 2082800 w 2353733"/>
              <a:gd name="connsiteY12" fmla="*/ 812800 h 1178344"/>
              <a:gd name="connsiteX13" fmla="*/ 2133600 w 2353733"/>
              <a:gd name="connsiteY13" fmla="*/ 956733 h 1178344"/>
              <a:gd name="connsiteX14" fmla="*/ 2218267 w 2353733"/>
              <a:gd name="connsiteY14" fmla="*/ 1109133 h 1178344"/>
              <a:gd name="connsiteX15" fmla="*/ 2226733 w 2353733"/>
              <a:gd name="connsiteY15" fmla="*/ 1151467 h 1178344"/>
              <a:gd name="connsiteX16" fmla="*/ 2218267 w 2353733"/>
              <a:gd name="connsiteY16" fmla="*/ 1176867 h 1178344"/>
              <a:gd name="connsiteX17" fmla="*/ 2201333 w 2353733"/>
              <a:gd name="connsiteY17" fmla="*/ 1109133 h 1178344"/>
              <a:gd name="connsiteX18" fmla="*/ 2209800 w 2353733"/>
              <a:gd name="connsiteY18" fmla="*/ 1016000 h 1178344"/>
              <a:gd name="connsiteX19" fmla="*/ 2218267 w 2353733"/>
              <a:gd name="connsiteY19" fmla="*/ 990600 h 1178344"/>
              <a:gd name="connsiteX20" fmla="*/ 2235200 w 2353733"/>
              <a:gd name="connsiteY20" fmla="*/ 956733 h 1178344"/>
              <a:gd name="connsiteX21" fmla="*/ 2294467 w 2353733"/>
              <a:gd name="connsiteY21" fmla="*/ 897467 h 1178344"/>
              <a:gd name="connsiteX22" fmla="*/ 2353733 w 2353733"/>
              <a:gd name="connsiteY22" fmla="*/ 846667 h 117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53733" h="1178344">
                <a:moveTo>
                  <a:pt x="0" y="287867"/>
                </a:moveTo>
                <a:cubicBezTo>
                  <a:pt x="139416" y="264630"/>
                  <a:pt x="-9488" y="296120"/>
                  <a:pt x="254000" y="152400"/>
                </a:cubicBezTo>
                <a:cubicBezTo>
                  <a:pt x="501611" y="17340"/>
                  <a:pt x="445022" y="39689"/>
                  <a:pt x="643467" y="0"/>
                </a:cubicBezTo>
                <a:cubicBezTo>
                  <a:pt x="948733" y="20351"/>
                  <a:pt x="849758" y="2658"/>
                  <a:pt x="1151467" y="67733"/>
                </a:cubicBezTo>
                <a:cubicBezTo>
                  <a:pt x="1211021" y="80578"/>
                  <a:pt x="1271470" y="90801"/>
                  <a:pt x="1329267" y="110067"/>
                </a:cubicBezTo>
                <a:cubicBezTo>
                  <a:pt x="1400373" y="133769"/>
                  <a:pt x="1533988" y="201392"/>
                  <a:pt x="1600200" y="245533"/>
                </a:cubicBezTo>
                <a:cubicBezTo>
                  <a:pt x="1621850" y="259966"/>
                  <a:pt x="1639007" y="280257"/>
                  <a:pt x="1659467" y="296333"/>
                </a:cubicBezTo>
                <a:cubicBezTo>
                  <a:pt x="1678557" y="311332"/>
                  <a:pt x="1700894" y="322200"/>
                  <a:pt x="1718733" y="338667"/>
                </a:cubicBezTo>
                <a:cubicBezTo>
                  <a:pt x="1737852" y="356316"/>
                  <a:pt x="1751134" y="379535"/>
                  <a:pt x="1769533" y="397933"/>
                </a:cubicBezTo>
                <a:cubicBezTo>
                  <a:pt x="1790747" y="419147"/>
                  <a:pt x="1817448" y="434678"/>
                  <a:pt x="1837267" y="457200"/>
                </a:cubicBezTo>
                <a:cubicBezTo>
                  <a:pt x="1879783" y="505513"/>
                  <a:pt x="1913917" y="560737"/>
                  <a:pt x="1955800" y="609600"/>
                </a:cubicBezTo>
                <a:cubicBezTo>
                  <a:pt x="1972733" y="629356"/>
                  <a:pt x="1991476" y="647694"/>
                  <a:pt x="2006600" y="668867"/>
                </a:cubicBezTo>
                <a:cubicBezTo>
                  <a:pt x="2023368" y="692341"/>
                  <a:pt x="2075714" y="795408"/>
                  <a:pt x="2082800" y="812800"/>
                </a:cubicBezTo>
                <a:cubicBezTo>
                  <a:pt x="2101996" y="859918"/>
                  <a:pt x="2112936" y="910240"/>
                  <a:pt x="2133600" y="956733"/>
                </a:cubicBezTo>
                <a:cubicBezTo>
                  <a:pt x="2179865" y="1060829"/>
                  <a:pt x="2152049" y="1009806"/>
                  <a:pt x="2218267" y="1109133"/>
                </a:cubicBezTo>
                <a:cubicBezTo>
                  <a:pt x="2221089" y="1123244"/>
                  <a:pt x="2226733" y="1137076"/>
                  <a:pt x="2226733" y="1151467"/>
                </a:cubicBezTo>
                <a:cubicBezTo>
                  <a:pt x="2226733" y="1160392"/>
                  <a:pt x="2222859" y="1184520"/>
                  <a:pt x="2218267" y="1176867"/>
                </a:cubicBezTo>
                <a:cubicBezTo>
                  <a:pt x="2206293" y="1156911"/>
                  <a:pt x="2206978" y="1131711"/>
                  <a:pt x="2201333" y="1109133"/>
                </a:cubicBezTo>
                <a:cubicBezTo>
                  <a:pt x="2204155" y="1078089"/>
                  <a:pt x="2205391" y="1046859"/>
                  <a:pt x="2209800" y="1016000"/>
                </a:cubicBezTo>
                <a:cubicBezTo>
                  <a:pt x="2211062" y="1007165"/>
                  <a:pt x="2214751" y="998803"/>
                  <a:pt x="2218267" y="990600"/>
                </a:cubicBezTo>
                <a:cubicBezTo>
                  <a:pt x="2223239" y="978999"/>
                  <a:pt x="2227208" y="966501"/>
                  <a:pt x="2235200" y="956733"/>
                </a:cubicBezTo>
                <a:cubicBezTo>
                  <a:pt x="2252892" y="935110"/>
                  <a:pt x="2273872" y="916346"/>
                  <a:pt x="2294467" y="897467"/>
                </a:cubicBezTo>
                <a:cubicBezTo>
                  <a:pt x="2411013" y="790634"/>
                  <a:pt x="2293994" y="906406"/>
                  <a:pt x="2353733" y="84666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2DD0DCE-D258-4383-A473-95698E518084}"/>
              </a:ext>
            </a:extLst>
          </p:cNvPr>
          <p:cNvSpPr/>
          <p:nvPr/>
        </p:nvSpPr>
        <p:spPr>
          <a:xfrm>
            <a:off x="6062133" y="1439333"/>
            <a:ext cx="601134" cy="221720"/>
          </a:xfrm>
          <a:custGeom>
            <a:avLst/>
            <a:gdLst>
              <a:gd name="connsiteX0" fmla="*/ 0 w 601134"/>
              <a:gd name="connsiteY0" fmla="*/ 0 h 221720"/>
              <a:gd name="connsiteX1" fmla="*/ 67734 w 601134"/>
              <a:gd name="connsiteY1" fmla="*/ 16934 h 221720"/>
              <a:gd name="connsiteX2" fmla="*/ 110067 w 601134"/>
              <a:gd name="connsiteY2" fmla="*/ 42334 h 221720"/>
              <a:gd name="connsiteX3" fmla="*/ 135467 w 601134"/>
              <a:gd name="connsiteY3" fmla="*/ 50800 h 221720"/>
              <a:gd name="connsiteX4" fmla="*/ 169334 w 601134"/>
              <a:gd name="connsiteY4" fmla="*/ 76200 h 221720"/>
              <a:gd name="connsiteX5" fmla="*/ 203200 w 601134"/>
              <a:gd name="connsiteY5" fmla="*/ 84667 h 221720"/>
              <a:gd name="connsiteX6" fmla="*/ 296334 w 601134"/>
              <a:gd name="connsiteY6" fmla="*/ 110067 h 221720"/>
              <a:gd name="connsiteX7" fmla="*/ 372534 w 601134"/>
              <a:gd name="connsiteY7" fmla="*/ 135467 h 221720"/>
              <a:gd name="connsiteX8" fmla="*/ 397934 w 601134"/>
              <a:gd name="connsiteY8" fmla="*/ 152400 h 221720"/>
              <a:gd name="connsiteX9" fmla="*/ 491067 w 601134"/>
              <a:gd name="connsiteY9" fmla="*/ 177800 h 221720"/>
              <a:gd name="connsiteX10" fmla="*/ 524934 w 601134"/>
              <a:gd name="connsiteY10" fmla="*/ 194734 h 221720"/>
              <a:gd name="connsiteX11" fmla="*/ 567267 w 601134"/>
              <a:gd name="connsiteY11" fmla="*/ 220134 h 221720"/>
              <a:gd name="connsiteX12" fmla="*/ 601134 w 601134"/>
              <a:gd name="connsiteY12" fmla="*/ 220134 h 22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134" h="221720">
                <a:moveTo>
                  <a:pt x="0" y="0"/>
                </a:moveTo>
                <a:cubicBezTo>
                  <a:pt x="22578" y="5645"/>
                  <a:pt x="46012" y="8579"/>
                  <a:pt x="67734" y="16934"/>
                </a:cubicBezTo>
                <a:cubicBezTo>
                  <a:pt x="83093" y="22841"/>
                  <a:pt x="95348" y="34975"/>
                  <a:pt x="110067" y="42334"/>
                </a:cubicBezTo>
                <a:cubicBezTo>
                  <a:pt x="118049" y="46325"/>
                  <a:pt x="127000" y="47978"/>
                  <a:pt x="135467" y="50800"/>
                </a:cubicBezTo>
                <a:cubicBezTo>
                  <a:pt x="146756" y="59267"/>
                  <a:pt x="156713" y="69889"/>
                  <a:pt x="169334" y="76200"/>
                </a:cubicBezTo>
                <a:cubicBezTo>
                  <a:pt x="179742" y="81404"/>
                  <a:pt x="192055" y="81323"/>
                  <a:pt x="203200" y="84667"/>
                </a:cubicBezTo>
                <a:cubicBezTo>
                  <a:pt x="289131" y="110447"/>
                  <a:pt x="219180" y="94636"/>
                  <a:pt x="296334" y="110067"/>
                </a:cubicBezTo>
                <a:cubicBezTo>
                  <a:pt x="410241" y="167021"/>
                  <a:pt x="241236" y="86231"/>
                  <a:pt x="372534" y="135467"/>
                </a:cubicBezTo>
                <a:cubicBezTo>
                  <a:pt x="382062" y="139040"/>
                  <a:pt x="388635" y="148267"/>
                  <a:pt x="397934" y="152400"/>
                </a:cubicBezTo>
                <a:cubicBezTo>
                  <a:pt x="433094" y="168027"/>
                  <a:pt x="454847" y="170556"/>
                  <a:pt x="491067" y="177800"/>
                </a:cubicBezTo>
                <a:cubicBezTo>
                  <a:pt x="502356" y="183445"/>
                  <a:pt x="513901" y="188604"/>
                  <a:pt x="524934" y="194734"/>
                </a:cubicBezTo>
                <a:cubicBezTo>
                  <a:pt x="539319" y="202726"/>
                  <a:pt x="551655" y="214930"/>
                  <a:pt x="567267" y="220134"/>
                </a:cubicBezTo>
                <a:cubicBezTo>
                  <a:pt x="577977" y="223704"/>
                  <a:pt x="589845" y="220134"/>
                  <a:pt x="601134" y="22013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32D3A77-C69C-44F0-8E6C-AF7CEA02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8876" y="1742393"/>
            <a:ext cx="3530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The 3 Friends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5667C-F364-49B3-A42B-3C7EA0951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902" y="4128237"/>
            <a:ext cx="3170195" cy="253005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86FA2D-B040-4B5F-91D3-BCBA9C5B5AC8}"/>
              </a:ext>
            </a:extLst>
          </p:cNvPr>
          <p:cNvSpPr/>
          <p:nvPr/>
        </p:nvSpPr>
        <p:spPr>
          <a:xfrm>
            <a:off x="1253067" y="2150533"/>
            <a:ext cx="770466" cy="2921000"/>
          </a:xfrm>
          <a:custGeom>
            <a:avLst/>
            <a:gdLst>
              <a:gd name="connsiteX0" fmla="*/ 651933 w 770466"/>
              <a:gd name="connsiteY0" fmla="*/ 0 h 2921000"/>
              <a:gd name="connsiteX1" fmla="*/ 609600 w 770466"/>
              <a:gd name="connsiteY1" fmla="*/ 42334 h 2921000"/>
              <a:gd name="connsiteX2" fmla="*/ 423333 w 770466"/>
              <a:gd name="connsiteY2" fmla="*/ 194734 h 2921000"/>
              <a:gd name="connsiteX3" fmla="*/ 347133 w 770466"/>
              <a:gd name="connsiteY3" fmla="*/ 279400 h 2921000"/>
              <a:gd name="connsiteX4" fmla="*/ 220133 w 770466"/>
              <a:gd name="connsiteY4" fmla="*/ 550334 h 2921000"/>
              <a:gd name="connsiteX5" fmla="*/ 152400 w 770466"/>
              <a:gd name="connsiteY5" fmla="*/ 889000 h 2921000"/>
              <a:gd name="connsiteX6" fmla="*/ 0 w 770466"/>
              <a:gd name="connsiteY6" fmla="*/ 1540934 h 2921000"/>
              <a:gd name="connsiteX7" fmla="*/ 33866 w 770466"/>
              <a:gd name="connsiteY7" fmla="*/ 1735667 h 2921000"/>
              <a:gd name="connsiteX8" fmla="*/ 50800 w 770466"/>
              <a:gd name="connsiteY8" fmla="*/ 1778000 h 2921000"/>
              <a:gd name="connsiteX9" fmla="*/ 84666 w 770466"/>
              <a:gd name="connsiteY9" fmla="*/ 1803400 h 2921000"/>
              <a:gd name="connsiteX10" fmla="*/ 135466 w 770466"/>
              <a:gd name="connsiteY10" fmla="*/ 1888067 h 2921000"/>
              <a:gd name="connsiteX11" fmla="*/ 262466 w 770466"/>
              <a:gd name="connsiteY11" fmla="*/ 2108200 h 2921000"/>
              <a:gd name="connsiteX12" fmla="*/ 313266 w 770466"/>
              <a:gd name="connsiteY12" fmla="*/ 2209800 h 2921000"/>
              <a:gd name="connsiteX13" fmla="*/ 364066 w 770466"/>
              <a:gd name="connsiteY13" fmla="*/ 2345267 h 2921000"/>
              <a:gd name="connsiteX14" fmla="*/ 381000 w 770466"/>
              <a:gd name="connsiteY14" fmla="*/ 2370667 h 2921000"/>
              <a:gd name="connsiteX15" fmla="*/ 406400 w 770466"/>
              <a:gd name="connsiteY15" fmla="*/ 2413000 h 2921000"/>
              <a:gd name="connsiteX16" fmla="*/ 431800 w 770466"/>
              <a:gd name="connsiteY16" fmla="*/ 2438400 h 2921000"/>
              <a:gd name="connsiteX17" fmla="*/ 491066 w 770466"/>
              <a:gd name="connsiteY17" fmla="*/ 2556934 h 2921000"/>
              <a:gd name="connsiteX18" fmla="*/ 533400 w 770466"/>
              <a:gd name="connsiteY18" fmla="*/ 2641600 h 2921000"/>
              <a:gd name="connsiteX19" fmla="*/ 584200 w 770466"/>
              <a:gd name="connsiteY19" fmla="*/ 2760134 h 2921000"/>
              <a:gd name="connsiteX20" fmla="*/ 601133 w 770466"/>
              <a:gd name="connsiteY20" fmla="*/ 2802467 h 2921000"/>
              <a:gd name="connsiteX21" fmla="*/ 626533 w 770466"/>
              <a:gd name="connsiteY21" fmla="*/ 2836334 h 2921000"/>
              <a:gd name="connsiteX22" fmla="*/ 651933 w 770466"/>
              <a:gd name="connsiteY22" fmla="*/ 2861734 h 2921000"/>
              <a:gd name="connsiteX23" fmla="*/ 668866 w 770466"/>
              <a:gd name="connsiteY23" fmla="*/ 2895600 h 2921000"/>
              <a:gd name="connsiteX24" fmla="*/ 728133 w 770466"/>
              <a:gd name="connsiteY24" fmla="*/ 2921000 h 2921000"/>
              <a:gd name="connsiteX25" fmla="*/ 745066 w 770466"/>
              <a:gd name="connsiteY25" fmla="*/ 2599267 h 2921000"/>
              <a:gd name="connsiteX26" fmla="*/ 753533 w 770466"/>
              <a:gd name="connsiteY26" fmla="*/ 2548467 h 2921000"/>
              <a:gd name="connsiteX27" fmla="*/ 762000 w 770466"/>
              <a:gd name="connsiteY27" fmla="*/ 2523067 h 2921000"/>
              <a:gd name="connsiteX28" fmla="*/ 770466 w 770466"/>
              <a:gd name="connsiteY28" fmla="*/ 2548467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0466" h="2921000">
                <a:moveTo>
                  <a:pt x="651933" y="0"/>
                </a:moveTo>
                <a:cubicBezTo>
                  <a:pt x="637822" y="14111"/>
                  <a:pt x="624834" y="29443"/>
                  <a:pt x="609600" y="42334"/>
                </a:cubicBezTo>
                <a:cubicBezTo>
                  <a:pt x="473287" y="157677"/>
                  <a:pt x="612983" y="13330"/>
                  <a:pt x="423333" y="194734"/>
                </a:cubicBezTo>
                <a:cubicBezTo>
                  <a:pt x="395895" y="220979"/>
                  <a:pt x="367911" y="247621"/>
                  <a:pt x="347133" y="279400"/>
                </a:cubicBezTo>
                <a:cubicBezTo>
                  <a:pt x="313220" y="331267"/>
                  <a:pt x="245098" y="493271"/>
                  <a:pt x="220133" y="550334"/>
                </a:cubicBezTo>
                <a:cubicBezTo>
                  <a:pt x="197555" y="663223"/>
                  <a:pt x="181698" y="777666"/>
                  <a:pt x="152400" y="889000"/>
                </a:cubicBezTo>
                <a:cubicBezTo>
                  <a:pt x="10875" y="1426797"/>
                  <a:pt x="50075" y="1207097"/>
                  <a:pt x="0" y="1540934"/>
                </a:cubicBezTo>
                <a:cubicBezTo>
                  <a:pt x="11186" y="1731108"/>
                  <a:pt x="-13661" y="1631110"/>
                  <a:pt x="33866" y="1735667"/>
                </a:cubicBezTo>
                <a:cubicBezTo>
                  <a:pt x="40155" y="1749503"/>
                  <a:pt x="41681" y="1765842"/>
                  <a:pt x="50800" y="1778000"/>
                </a:cubicBezTo>
                <a:cubicBezTo>
                  <a:pt x="59267" y="1789289"/>
                  <a:pt x="73377" y="1794933"/>
                  <a:pt x="84666" y="1803400"/>
                </a:cubicBezTo>
                <a:cubicBezTo>
                  <a:pt x="125487" y="1885040"/>
                  <a:pt x="70758" y="1779085"/>
                  <a:pt x="135466" y="1888067"/>
                </a:cubicBezTo>
                <a:cubicBezTo>
                  <a:pt x="178715" y="1960908"/>
                  <a:pt x="224581" y="2032430"/>
                  <a:pt x="262466" y="2108200"/>
                </a:cubicBezTo>
                <a:cubicBezTo>
                  <a:pt x="279399" y="2142067"/>
                  <a:pt x="298351" y="2174997"/>
                  <a:pt x="313266" y="2209800"/>
                </a:cubicBezTo>
                <a:cubicBezTo>
                  <a:pt x="365072" y="2330681"/>
                  <a:pt x="312377" y="2241891"/>
                  <a:pt x="364066" y="2345267"/>
                </a:cubicBezTo>
                <a:cubicBezTo>
                  <a:pt x="368617" y="2354368"/>
                  <a:pt x="375607" y="2362038"/>
                  <a:pt x="381000" y="2370667"/>
                </a:cubicBezTo>
                <a:cubicBezTo>
                  <a:pt x="389722" y="2384622"/>
                  <a:pt x="396526" y="2399835"/>
                  <a:pt x="406400" y="2413000"/>
                </a:cubicBezTo>
                <a:cubicBezTo>
                  <a:pt x="413584" y="2422579"/>
                  <a:pt x="424616" y="2428821"/>
                  <a:pt x="431800" y="2438400"/>
                </a:cubicBezTo>
                <a:cubicBezTo>
                  <a:pt x="458774" y="2474365"/>
                  <a:pt x="472013" y="2516711"/>
                  <a:pt x="491066" y="2556934"/>
                </a:cubicBezTo>
                <a:cubicBezTo>
                  <a:pt x="504574" y="2585450"/>
                  <a:pt x="520971" y="2612598"/>
                  <a:pt x="533400" y="2641600"/>
                </a:cubicBezTo>
                <a:cubicBezTo>
                  <a:pt x="550333" y="2681111"/>
                  <a:pt x="567519" y="2720516"/>
                  <a:pt x="584200" y="2760134"/>
                </a:cubicBezTo>
                <a:cubicBezTo>
                  <a:pt x="590098" y="2774141"/>
                  <a:pt x="592014" y="2790309"/>
                  <a:pt x="601133" y="2802467"/>
                </a:cubicBezTo>
                <a:cubicBezTo>
                  <a:pt x="609600" y="2813756"/>
                  <a:pt x="617350" y="2825620"/>
                  <a:pt x="626533" y="2836334"/>
                </a:cubicBezTo>
                <a:cubicBezTo>
                  <a:pt x="634325" y="2845425"/>
                  <a:pt x="644973" y="2851991"/>
                  <a:pt x="651933" y="2861734"/>
                </a:cubicBezTo>
                <a:cubicBezTo>
                  <a:pt x="659269" y="2872004"/>
                  <a:pt x="660786" y="2885904"/>
                  <a:pt x="668866" y="2895600"/>
                </a:cubicBezTo>
                <a:cubicBezTo>
                  <a:pt x="684254" y="2914066"/>
                  <a:pt x="706915" y="2915696"/>
                  <a:pt x="728133" y="2921000"/>
                </a:cubicBezTo>
                <a:cubicBezTo>
                  <a:pt x="756154" y="2780900"/>
                  <a:pt x="727875" y="2934494"/>
                  <a:pt x="745066" y="2599267"/>
                </a:cubicBezTo>
                <a:cubicBezTo>
                  <a:pt x="745945" y="2582123"/>
                  <a:pt x="749809" y="2565225"/>
                  <a:pt x="753533" y="2548467"/>
                </a:cubicBezTo>
                <a:cubicBezTo>
                  <a:pt x="755469" y="2539755"/>
                  <a:pt x="753075" y="2523067"/>
                  <a:pt x="762000" y="2523067"/>
                </a:cubicBezTo>
                <a:cubicBezTo>
                  <a:pt x="770925" y="2523067"/>
                  <a:pt x="767644" y="2540000"/>
                  <a:pt x="770466" y="254846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DC06A1-EFA6-4842-B7B2-EE24250B5C6B}"/>
              </a:ext>
            </a:extLst>
          </p:cNvPr>
          <p:cNvSpPr/>
          <p:nvPr/>
        </p:nvSpPr>
        <p:spPr>
          <a:xfrm>
            <a:off x="1490133" y="4936067"/>
            <a:ext cx="516467" cy="146387"/>
          </a:xfrm>
          <a:custGeom>
            <a:avLst/>
            <a:gdLst>
              <a:gd name="connsiteX0" fmla="*/ 0 w 516467"/>
              <a:gd name="connsiteY0" fmla="*/ 0 h 146387"/>
              <a:gd name="connsiteX1" fmla="*/ 42334 w 516467"/>
              <a:gd name="connsiteY1" fmla="*/ 33866 h 146387"/>
              <a:gd name="connsiteX2" fmla="*/ 67734 w 516467"/>
              <a:gd name="connsiteY2" fmla="*/ 50800 h 146387"/>
              <a:gd name="connsiteX3" fmla="*/ 118534 w 516467"/>
              <a:gd name="connsiteY3" fmla="*/ 84666 h 146387"/>
              <a:gd name="connsiteX4" fmla="*/ 203200 w 516467"/>
              <a:gd name="connsiteY4" fmla="*/ 118533 h 146387"/>
              <a:gd name="connsiteX5" fmla="*/ 516467 w 516467"/>
              <a:gd name="connsiteY5" fmla="*/ 135466 h 14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467" h="146387">
                <a:moveTo>
                  <a:pt x="0" y="0"/>
                </a:moveTo>
                <a:cubicBezTo>
                  <a:pt x="14111" y="11289"/>
                  <a:pt x="27877" y="23023"/>
                  <a:pt x="42334" y="33866"/>
                </a:cubicBezTo>
                <a:cubicBezTo>
                  <a:pt x="50475" y="39971"/>
                  <a:pt x="60539" y="43605"/>
                  <a:pt x="67734" y="50800"/>
                </a:cubicBezTo>
                <a:cubicBezTo>
                  <a:pt x="106713" y="89780"/>
                  <a:pt x="56966" y="69275"/>
                  <a:pt x="118534" y="84666"/>
                </a:cubicBezTo>
                <a:cubicBezTo>
                  <a:pt x="158394" y="124528"/>
                  <a:pt x="108857" y="80797"/>
                  <a:pt x="203200" y="118533"/>
                </a:cubicBezTo>
                <a:cubicBezTo>
                  <a:pt x="329386" y="169006"/>
                  <a:pt x="230336" y="135466"/>
                  <a:pt x="516467" y="13546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342E0263-9761-41FF-8A92-AACA747A7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866" y="3492923"/>
            <a:ext cx="35302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The Central Vein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= Hepatic vein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A9995-6191-4D4D-883B-67C0BC2FC905}"/>
              </a:ext>
            </a:extLst>
          </p:cNvPr>
          <p:cNvSpPr txBox="1"/>
          <p:nvPr/>
        </p:nvSpPr>
        <p:spPr>
          <a:xfrm>
            <a:off x="5874026" y="4234070"/>
            <a:ext cx="287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Hepatic artery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Hepatic portal vein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Bile ductule</a:t>
            </a:r>
          </a:p>
        </p:txBody>
      </p:sp>
    </p:spTree>
    <p:extLst>
      <p:ext uri="{BB962C8B-B14F-4D97-AF65-F5344CB8AC3E}">
        <p14:creationId xmlns:p14="http://schemas.microsoft.com/office/powerpoint/2010/main" val="3056940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1564" r="3751" b="8331"/>
          <a:stretch>
            <a:fillRect/>
          </a:stretch>
        </p:blipFill>
        <p:spPr bwMode="auto">
          <a:xfrm>
            <a:off x="990600" y="1411288"/>
            <a:ext cx="7221538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65138" y="198477"/>
            <a:ext cx="826928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Anatomy between the </a:t>
            </a:r>
            <a:r>
              <a:rPr lang="en-US" altLang="en-US" sz="2200" b="1" dirty="0">
                <a:solidFill>
                  <a:srgbClr val="996600"/>
                </a:solidFill>
                <a:latin typeface="Calibri" panose="020F0502020204030204" pitchFamily="34" charset="0"/>
              </a:rPr>
              <a:t>Liver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 (makes </a:t>
            </a:r>
            <a:r>
              <a:rPr lang="en-US" altLang="en-US" sz="2200" b="1" dirty="0">
                <a:solidFill>
                  <a:srgbClr val="008000"/>
                </a:solidFill>
                <a:latin typeface="Calibri" panose="020F0502020204030204" pitchFamily="34" charset="0"/>
              </a:rPr>
              <a:t>Bile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), the </a:t>
            </a:r>
            <a:r>
              <a:rPr lang="en-US" altLang="en-US" sz="2200" b="1" dirty="0">
                <a:solidFill>
                  <a:srgbClr val="008000"/>
                </a:solidFill>
                <a:latin typeface="Calibri" panose="020F0502020204030204" pitchFamily="34" charset="0"/>
              </a:rPr>
              <a:t>Gallbladder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 (stores and concentrates bile), and the </a:t>
            </a:r>
            <a:r>
              <a:rPr lang="en-US" altLang="en-US" sz="2200" b="1" dirty="0">
                <a:solidFill>
                  <a:srgbClr val="FFC000"/>
                </a:solidFill>
                <a:latin typeface="Calibri" panose="020F0502020204030204" pitchFamily="34" charset="0"/>
              </a:rPr>
              <a:t>Pancreas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 (makes/releases pancreatic juices) into the </a:t>
            </a:r>
            <a:r>
              <a:rPr lang="en-US" alt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Duodenum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034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 r="2325" b="5606"/>
          <a:stretch>
            <a:fillRect/>
          </a:stretch>
        </p:blipFill>
        <p:spPr bwMode="auto">
          <a:xfrm>
            <a:off x="754063" y="1004888"/>
            <a:ext cx="7646987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754063" y="342900"/>
            <a:ext cx="7661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The roles of the Greater and Lesser Duodenal Papillae</a:t>
            </a:r>
          </a:p>
        </p:txBody>
      </p:sp>
      <p:sp>
        <p:nvSpPr>
          <p:cNvPr id="2" name="Oval 1"/>
          <p:cNvSpPr/>
          <p:nvPr/>
        </p:nvSpPr>
        <p:spPr>
          <a:xfrm>
            <a:off x="2600325" y="6146800"/>
            <a:ext cx="323850" cy="3238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14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" b="7141"/>
          <a:stretch>
            <a:fillRect/>
          </a:stretch>
        </p:blipFill>
        <p:spPr bwMode="auto">
          <a:xfrm>
            <a:off x="85725" y="876300"/>
            <a:ext cx="8936038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2380836" y="155575"/>
            <a:ext cx="4416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Histology of the </a:t>
            </a:r>
            <a:r>
              <a:rPr lang="en-US" altLang="en-US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Pancreas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3063" y="1212850"/>
            <a:ext cx="17621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Exocrine Gland: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Pancreatic Juices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Amylases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Proteases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Lipases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935788" y="2105025"/>
            <a:ext cx="1827212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Endocrine Gland: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Makes Hormones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8000"/>
                </a:solidFill>
                <a:latin typeface="Calibri" panose="020F0502020204030204" pitchFamily="34" charset="0"/>
              </a:rPr>
              <a:t>Insulin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8000"/>
                </a:solidFill>
                <a:latin typeface="Calibri" panose="020F0502020204030204" pitchFamily="34" charset="0"/>
              </a:rPr>
              <a:t>Glucagon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Somatostatin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Gastrin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1538" y="6494463"/>
            <a:ext cx="347662" cy="344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668" r="3777" b="8575"/>
          <a:stretch>
            <a:fillRect/>
          </a:stretch>
        </p:blipFill>
        <p:spPr bwMode="auto">
          <a:xfrm>
            <a:off x="1190625" y="1027113"/>
            <a:ext cx="73437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787525" y="152400"/>
            <a:ext cx="5603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Histology of the G.I. Tract</a:t>
            </a:r>
          </a:p>
        </p:txBody>
      </p:sp>
    </p:spTree>
    <p:extLst>
      <p:ext uri="{BB962C8B-B14F-4D97-AF65-F5344CB8AC3E}">
        <p14:creationId xmlns:p14="http://schemas.microsoft.com/office/powerpoint/2010/main" val="182219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79413" y="1223963"/>
            <a:ext cx="5478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Lines entire digestive tract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057400" y="365125"/>
            <a:ext cx="47783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Calibri" panose="020F0502020204030204" pitchFamily="34" charset="0"/>
              </a:rPr>
              <a:t>A Mucous Membrane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61950" y="2316163"/>
            <a:ext cx="7486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Moistened by glandular secretions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74650" y="3368675"/>
            <a:ext cx="878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Simple or stratified depending on area of tract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71475" y="4559300"/>
            <a:ext cx="7824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Pleated for expansion (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Surface Area)</a:t>
            </a:r>
          </a:p>
        </p:txBody>
      </p:sp>
    </p:spTree>
    <p:extLst>
      <p:ext uri="{BB962C8B-B14F-4D97-AF65-F5344CB8AC3E}">
        <p14:creationId xmlns:p14="http://schemas.microsoft.com/office/powerpoint/2010/main" val="6890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12713"/>
            <a:ext cx="8229600" cy="954087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CC6600"/>
                </a:solidFill>
                <a:latin typeface="Calibri" panose="020F0502020204030204" pitchFamily="34" charset="0"/>
              </a:rPr>
              <a:t>Digestive Processes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94521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Ingestion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</a:rPr>
              <a:t>– taking food/drink into mouth.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57200" y="1504121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Propulsion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movement through alimentary canal (swallowing, peristalsis).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57200" y="2501346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Mechanical Digestion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Physical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breakdown of food (chewing, churning).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3594478-F128-4B56-9F34-4C56EFD75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45074"/>
            <a:ext cx="8229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Absorption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transport of digested products from lumen of G.I. tract to blood and lymph (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inside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body).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7A619BB-1E6C-44CD-ABAA-C4AD746BD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613533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Defecation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elimination of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indigestable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and waste products from body (feces).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CBB525F-C19F-42D4-91C2-7519B8EAE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489457"/>
            <a:ext cx="8229600" cy="109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Chemical Digestion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Enzymatic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 breakdown of food (from complex to simple building blocks).</a:t>
            </a:r>
          </a:p>
        </p:txBody>
      </p:sp>
    </p:spTree>
    <p:extLst>
      <p:ext uri="{BB962C8B-B14F-4D97-AF65-F5344CB8AC3E}">
        <p14:creationId xmlns:p14="http://schemas.microsoft.com/office/powerpoint/2010/main" val="248474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66738" y="1730375"/>
            <a:ext cx="80756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is a </a:t>
            </a:r>
            <a:r>
              <a:rPr lang="en-US" altLang="en-US" sz="2800" u="sng">
                <a:solidFill>
                  <a:srgbClr val="000000"/>
                </a:solidFill>
                <a:latin typeface="Calibri" panose="020F0502020204030204" pitchFamily="34" charset="0"/>
              </a:rPr>
              <a:t>Mucous Membrane</a:t>
            </a: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 (wet, absorbs, protects)</a:t>
            </a:r>
            <a:endParaRPr lang="en-US" altLang="en-US" sz="2800" u="sng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	1) Epithelium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	2) Lamina propria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	3) Muscularis mucosae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57200" y="3760788"/>
            <a:ext cx="456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2. Tela Submucosa</a:t>
            </a: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533400" y="1008063"/>
            <a:ext cx="456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1. Tunica Mucosa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09575" y="4556125"/>
            <a:ext cx="4416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Areolar Connective Tissue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11163" y="5119688"/>
            <a:ext cx="66325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u="sng">
                <a:solidFill>
                  <a:srgbClr val="000000"/>
                </a:solidFill>
                <a:latin typeface="Calibri" panose="020F0502020204030204" pitchFamily="34" charset="0"/>
              </a:rPr>
              <a:t>Contains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Submucosal plexus (nervous innervation)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Blood and Lymphatic Vessels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1744663" y="85725"/>
            <a:ext cx="56800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CC0000"/>
                </a:solidFill>
                <a:latin typeface="Calibri" panose="020F0502020204030204" pitchFamily="34" charset="0"/>
              </a:rPr>
              <a:t>These are the </a:t>
            </a:r>
            <a:r>
              <a:rPr lang="en-US" altLang="en-US" sz="4000" b="1" u="sng">
                <a:solidFill>
                  <a:srgbClr val="CC0000"/>
                </a:solidFill>
                <a:latin typeface="Calibri" panose="020F0502020204030204" pitchFamily="34" charset="0"/>
              </a:rPr>
              <a:t>4</a:t>
            </a:r>
            <a:r>
              <a:rPr lang="en-US" altLang="en-US" sz="4000">
                <a:solidFill>
                  <a:srgbClr val="CC0000"/>
                </a:solidFill>
                <a:latin typeface="Calibri" panose="020F0502020204030204" pitchFamily="34" charset="0"/>
              </a:rPr>
              <a:t> Layers!</a:t>
            </a:r>
            <a:endParaRPr lang="en-US" altLang="en-US" sz="4000" i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8" grpId="0"/>
      <p:bldP spid="33796" grpId="0"/>
      <p:bldP spid="3080" grpId="0"/>
      <p:bldP spid="30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457200" y="3810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3. Tunica Muscularis Externa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57200" y="3657600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4. Tunica Serosa (or Adventitia</a:t>
            </a:r>
            <a:r>
              <a:rPr lang="en-US" altLang="en-US" sz="4000">
                <a:solidFill>
                  <a:srgbClr val="C00000"/>
                </a:solidFill>
                <a:latin typeface="Calibri" panose="020F0502020204030204" pitchFamily="34" charset="0"/>
              </a:rPr>
              <a:t>*</a:t>
            </a: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189038" y="1066800"/>
            <a:ext cx="45291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Smooth muscle layers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592263" y="1752600"/>
            <a:ext cx="58150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1) Inner Circular Layer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2) Outer Longitudinal Layer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219200" y="2819400"/>
            <a:ext cx="45196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Myenteric Plexus</a:t>
            </a: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1182688" y="4572000"/>
            <a:ext cx="666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Calibri" panose="020F0502020204030204" pitchFamily="34" charset="0"/>
              </a:rPr>
              <a:t>Serous membrane – aka visceral peritoneum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990600" y="5181600"/>
            <a:ext cx="59737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*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Name depends on the location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Inside peritoneal cavity = serosa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Outside peritoneal cavity = adventitia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05600" y="1976438"/>
            <a:ext cx="175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Calibri" panose="020F0502020204030204" pitchFamily="34" charset="0"/>
              </a:rPr>
              <a:t>What are some exceptions?</a:t>
            </a:r>
          </a:p>
        </p:txBody>
      </p:sp>
    </p:spTree>
    <p:extLst>
      <p:ext uri="{BB962C8B-B14F-4D97-AF65-F5344CB8AC3E}">
        <p14:creationId xmlns:p14="http://schemas.microsoft.com/office/powerpoint/2010/main" val="118543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6" grpId="0"/>
      <p:bldP spid="35847" grpId="0"/>
      <p:bldP spid="35848" grpId="0"/>
      <p:bldP spid="35849" grpId="0"/>
      <p:bldP spid="3585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1" y="1340138"/>
            <a:ext cx="2954751" cy="440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AF069CDF-EF34-4A28-8C38-0DF1AF7CE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Identify the 4 Layers (Tunics)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0406613-C0D2-4C0B-9EE6-8F74551F8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15991"/>
            <a:ext cx="35522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In the drawing of the small intestine (left) identify the 4 tunics, and any of the individual the structures that are shown within these 4 layers.</a:t>
            </a:r>
          </a:p>
        </p:txBody>
      </p:sp>
    </p:spTree>
    <p:extLst>
      <p:ext uri="{BB962C8B-B14F-4D97-AF65-F5344CB8AC3E}">
        <p14:creationId xmlns:p14="http://schemas.microsoft.com/office/powerpoint/2010/main" val="1387831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-36952" y="-11895"/>
            <a:ext cx="878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n-US" altLang="en-US" sz="2400" u="sng" dirty="0">
                <a:solidFill>
                  <a:srgbClr val="FF9900"/>
                </a:solidFill>
                <a:latin typeface="Calibri" panose="020F0502020204030204" pitchFamily="34" charset="0"/>
              </a:rPr>
              <a:t>The Peritoneum has 2 Layers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8000"/>
                </a:solidFill>
                <a:latin typeface="Calibri" panose="020F0502020204030204" pitchFamily="34" charset="0"/>
              </a:rPr>
              <a:t>Visceral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peritoneum (a.k.a. serosa)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Parietal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peritoneum - Lines inner surfaces of body wall.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264363" y="2014562"/>
            <a:ext cx="340103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Greater omentum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Lesser omentum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Mesentery proper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Mesocolon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29975" y="1620114"/>
            <a:ext cx="84124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200" u="sng" dirty="0">
                <a:solidFill>
                  <a:srgbClr val="CC0000"/>
                </a:solidFill>
                <a:latin typeface="Calibri" panose="020F0502020204030204" pitchFamily="34" charset="0"/>
              </a:rPr>
              <a:t>Mesenteries</a:t>
            </a:r>
            <a:r>
              <a:rPr lang="en-US" altLang="en-US" sz="2200" dirty="0">
                <a:solidFill>
                  <a:srgbClr val="CC000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2200" dirty="0">
                <a:latin typeface="Calibri" panose="020F0502020204030204" pitchFamily="34" charset="0"/>
              </a:rPr>
              <a:t>These are fused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double sheets of peritoneal membrane to suspend portions of digestive tract: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8CF62DD-98FC-47A3-913D-9AEB5D763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108" y="3805145"/>
            <a:ext cx="84124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200" u="sng" dirty="0">
                <a:solidFill>
                  <a:srgbClr val="0070C0"/>
                </a:solidFill>
                <a:latin typeface="Calibri" panose="020F0502020204030204" pitchFamily="34" charset="0"/>
              </a:rPr>
              <a:t>Retroperitoneal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Structures – these are attached to posterior abdominal wall, and are not actually in the peritoneal cavity.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F4E2EC-BF62-456B-B17C-458EFE08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4595773"/>
            <a:ext cx="43663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Most of the Duodenum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Ascending colon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Descending colon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Pancreas</a:t>
            </a:r>
          </a:p>
        </p:txBody>
      </p:sp>
    </p:spTree>
    <p:extLst>
      <p:ext uri="{BB962C8B-B14F-4D97-AF65-F5344CB8AC3E}">
        <p14:creationId xmlns:p14="http://schemas.microsoft.com/office/powerpoint/2010/main" val="2708897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311377" y="223838"/>
            <a:ext cx="8356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Horizontal section through the upper abdomen showing the position of the liver relative to other visceral organs.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13042"/>
          <a:stretch>
            <a:fillRect/>
          </a:stretch>
        </p:blipFill>
        <p:spPr bwMode="auto">
          <a:xfrm>
            <a:off x="431800" y="1882775"/>
            <a:ext cx="8412163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657725" y="6296025"/>
            <a:ext cx="2914650" cy="2238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31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 r="792" b="3719"/>
          <a:stretch>
            <a:fillRect/>
          </a:stretch>
        </p:blipFill>
        <p:spPr bwMode="auto">
          <a:xfrm>
            <a:off x="384175" y="603250"/>
            <a:ext cx="835025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56761" y="220662"/>
            <a:ext cx="327163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Summary 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Digestive System</a:t>
            </a:r>
          </a:p>
        </p:txBody>
      </p:sp>
    </p:spTree>
    <p:extLst>
      <p:ext uri="{BB962C8B-B14F-4D97-AF65-F5344CB8AC3E}">
        <p14:creationId xmlns:p14="http://schemas.microsoft.com/office/powerpoint/2010/main" val="4046293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043CBD-DB4E-4DFE-AD4E-236C8F3A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8" y="839640"/>
            <a:ext cx="5224725" cy="5822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BE99D-EC2D-4261-A72D-2D18A51C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84" y="106892"/>
            <a:ext cx="8229600" cy="54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The Start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: Mouth and the Oral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70AF7-F93A-4AC7-9D86-5B1F792B5FC2}"/>
              </a:ext>
            </a:extLst>
          </p:cNvPr>
          <p:cNvSpPr txBox="1"/>
          <p:nvPr/>
        </p:nvSpPr>
        <p:spPr>
          <a:xfrm>
            <a:off x="5307724" y="2028616"/>
            <a:ext cx="364828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en-US" sz="1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buccal cavity.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n-US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the region with intrinsic salivary glands, where the ducts parotid extrinsic salivary gland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secretes saliva giving 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assistance in chewing and mixing food and speech.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oral cavity 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the anatomical region that occurs inside the mouth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This cavity 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contains the tongue, teeth, gums, tonsils, and papillae of tongue.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5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4594225"/>
            <a:ext cx="7620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Lingual amylase (breaks down starch).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57200" y="56515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Lysozyme – antibacterial agent in saliva.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" y="76200"/>
            <a:ext cx="8864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70C0"/>
                </a:solidFill>
                <a:latin typeface="Calibri" panose="020F0502020204030204" pitchFamily="34" charset="0"/>
              </a:rPr>
              <a:t>Salivary Glands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US" altLang="en-US" u="sng">
                <a:solidFill>
                  <a:srgbClr val="000000"/>
                </a:solidFill>
                <a:latin typeface="Calibri" panose="020F0502020204030204" pitchFamily="34" charset="0"/>
              </a:rPr>
              <a:t>Intrinsic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(inside oral cavity)</a:t>
            </a:r>
            <a:r>
              <a:rPr lang="en-US" altLang="en-US" sz="2400">
                <a:solidFill>
                  <a:srgbClr val="CC0000"/>
                </a:solidFill>
                <a:latin typeface="Calibri" panose="020F0502020204030204" pitchFamily="34" charset="0"/>
              </a:rPr>
              <a:t> e.g., lips &amp; cheeks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81075" y="1614488"/>
            <a:ext cx="5075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>
                <a:solidFill>
                  <a:srgbClr val="000000"/>
                </a:solidFill>
                <a:latin typeface="Calibri" panose="020F0502020204030204" pitchFamily="34" charset="0"/>
              </a:rPr>
              <a:t>Extrinsic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(outside oral cavity):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490663" y="2425700"/>
            <a:ext cx="60817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Calibri" panose="020F0502020204030204" pitchFamily="34" charset="0"/>
              </a:rPr>
              <a:t>1)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>
                <a:solidFill>
                  <a:srgbClr val="CC0000"/>
                </a:solidFill>
                <a:latin typeface="Calibri" panose="020F0502020204030204" pitchFamily="34" charset="0"/>
              </a:rPr>
              <a:t>Parotid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(largest) - a serous gland.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1490663" y="3044825"/>
            <a:ext cx="75246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2)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Submandibular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- a mucus &amp; serous gland.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485900" y="3663950"/>
            <a:ext cx="68120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3)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Sublingual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(smallest) - a mixed gland!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7315200" y="1816100"/>
            <a:ext cx="11128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CC0000"/>
                </a:solidFill>
                <a:latin typeface="Calibri" panose="020F0502020204030204" pitchFamily="34" charset="0"/>
              </a:rPr>
              <a:t>“Mumps”</a:t>
            </a: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V="1">
            <a:off x="6934200" y="21209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0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F68ED-6A19-48AB-B3C2-D4CB6F1B1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" b="-1"/>
          <a:stretch/>
        </p:blipFill>
        <p:spPr>
          <a:xfrm>
            <a:off x="2090057" y="141514"/>
            <a:ext cx="6901318" cy="4139661"/>
          </a:xfrm>
          <a:prstGeom prst="rect">
            <a:avLst/>
          </a:prstGeom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64647" y="30989"/>
            <a:ext cx="1778051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The Oral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 Cavity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3531" y="3922455"/>
            <a:ext cx="27828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Adult Teeth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(in one quadrant)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Incisors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Canines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Premolars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Molars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=	</a:t>
            </a:r>
            <a:r>
              <a:rPr lang="en-US" alt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 </a:t>
            </a:r>
            <a:r>
              <a:rPr lang="en-US" altLang="en-US" sz="1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quadrants: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Total: 	4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en-US" sz="16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16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pic>
        <p:nvPicPr>
          <p:cNvPr id="81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55" y="4569999"/>
            <a:ext cx="217963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98FF4-2449-44FB-9016-37F13390DBE7}"/>
              </a:ext>
            </a:extLst>
          </p:cNvPr>
          <p:cNvSpPr txBox="1"/>
          <p:nvPr/>
        </p:nvSpPr>
        <p:spPr>
          <a:xfrm>
            <a:off x="6288087" y="4545013"/>
            <a:ext cx="23876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u="sng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Specific Names of Teeth </a:t>
            </a:r>
          </a:p>
          <a:p>
            <a:pPr algn="l"/>
            <a:r>
              <a:rPr lang="en-US" sz="16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4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 (Central)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Incisor (Lateral)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Canine (Cuspid)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Bicuspid (1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Bicuspid (2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Molar (1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Molar (2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Molar (3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Wisdom tooth)</a:t>
            </a:r>
          </a:p>
        </p:txBody>
      </p:sp>
    </p:spTree>
    <p:extLst>
      <p:ext uri="{BB962C8B-B14F-4D97-AF65-F5344CB8AC3E}">
        <p14:creationId xmlns:p14="http://schemas.microsoft.com/office/powerpoint/2010/main" val="420647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04800" y="2709071"/>
            <a:ext cx="5598089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– Mucous glands in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tela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submucosa (layer) function to lubricate bolus as it travels to down to the stomach.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360363" y="347663"/>
            <a:ext cx="769937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The Esophagus -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is a Muscular tube.</a:t>
            </a:r>
            <a:endParaRPr lang="en-US" altLang="en-US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~ 10 inches long.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52425" y="1440996"/>
            <a:ext cx="7365546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– Transitions from skeletal to smooth muscle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 (hence voluntary to involuntary)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78480" y="4542732"/>
            <a:ext cx="547484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– Outermost layer is Adventitia or Serosa.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336810" y="4958315"/>
            <a:ext cx="9395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outside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peritoneal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cavity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868386" y="4958315"/>
            <a:ext cx="9395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inside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peritoneal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cavity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586B02-F762-4F1F-8722-E3AE643A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28" y="1501866"/>
            <a:ext cx="3135752" cy="45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5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832A53-700F-4A09-AFDA-8347F03A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71" y="795189"/>
            <a:ext cx="7289452" cy="5407172"/>
          </a:xfrm>
          <a:prstGeom prst="rect">
            <a:avLst/>
          </a:prstGeom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096682" y="655639"/>
            <a:ext cx="1287463" cy="4460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A7BA7-6D98-4EB8-B9CA-C21774D4B06F}"/>
              </a:ext>
            </a:extLst>
          </p:cNvPr>
          <p:cNvSpPr txBox="1"/>
          <p:nvPr/>
        </p:nvSpPr>
        <p:spPr>
          <a:xfrm>
            <a:off x="747448" y="6202361"/>
            <a:ext cx="764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Esophagus goes through the hole in diaphragm called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esophageal hiatus</a:t>
            </a:r>
          </a:p>
        </p:txBody>
      </p:sp>
    </p:spTree>
    <p:extLst>
      <p:ext uri="{BB962C8B-B14F-4D97-AF65-F5344CB8AC3E}">
        <p14:creationId xmlns:p14="http://schemas.microsoft.com/office/powerpoint/2010/main" val="266661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" b="9801"/>
          <a:stretch>
            <a:fillRect/>
          </a:stretch>
        </p:blipFill>
        <p:spPr bwMode="auto">
          <a:xfrm>
            <a:off x="388938" y="612775"/>
            <a:ext cx="8383587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919163" y="76200"/>
            <a:ext cx="76914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The Stomach -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an acidic storage area.</a:t>
            </a:r>
          </a:p>
        </p:txBody>
      </p:sp>
    </p:spTree>
    <p:extLst>
      <p:ext uri="{BB962C8B-B14F-4D97-AF65-F5344CB8AC3E}">
        <p14:creationId xmlns:p14="http://schemas.microsoft.com/office/powerpoint/2010/main" val="14915685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1286</Words>
  <Application>Microsoft Office PowerPoint</Application>
  <PresentationFormat>On-screen Show (4:3)</PresentationFormat>
  <Paragraphs>211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Default Design</vt:lpstr>
      <vt:lpstr>PowerPoint Presentation</vt:lpstr>
      <vt:lpstr>PowerPoint Presentation</vt:lpstr>
      <vt:lpstr>Digestive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27</cp:revision>
  <dcterms:created xsi:type="dcterms:W3CDTF">2023-11-28T07:44:56Z</dcterms:created>
  <dcterms:modified xsi:type="dcterms:W3CDTF">2025-05-12T19:41:15Z</dcterms:modified>
</cp:coreProperties>
</file>