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78" r:id="rId2"/>
    <p:sldId id="280" r:id="rId3"/>
    <p:sldId id="279" r:id="rId4"/>
    <p:sldId id="281" r:id="rId5"/>
    <p:sldId id="282" r:id="rId6"/>
    <p:sldId id="269" r:id="rId7"/>
    <p:sldId id="272" r:id="rId8"/>
    <p:sldId id="270" r:id="rId9"/>
    <p:sldId id="290" r:id="rId10"/>
    <p:sldId id="257" r:id="rId11"/>
    <p:sldId id="289" r:id="rId12"/>
    <p:sldId id="261" r:id="rId13"/>
    <p:sldId id="259" r:id="rId14"/>
    <p:sldId id="264" r:id="rId15"/>
    <p:sldId id="265" r:id="rId16"/>
    <p:sldId id="297" r:id="rId17"/>
    <p:sldId id="29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7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14" y="474"/>
      </p:cViewPr>
      <p:guideLst>
        <p:guide orient="horz" pos="1800"/>
        <p:guide pos="74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A6638-B859-49A9-B5D1-B0451C58DDA7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9D85D-A988-440F-A867-7C94E8768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57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AE84E8BD-CE38-4D1D-B4F7-FEE525E78B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6698EE-4C6A-4B38-A971-1E975CA8CA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06495755-5A0B-4A2C-B586-1242F2BE6C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682C655D-C03C-47D8-BBD0-296548280C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1C8BBE1-73A0-4B22-A0C3-C0D34EE1D1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9269F4-03F9-4DB2-8F29-5A860F3BC3C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A5624F5D-11AE-451A-975A-99E97D27A2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FA8BB5C4-FD83-4054-9148-5ABB0C9190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560197B5-8DB5-4BC1-8300-343269D41D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34B4FC-9C7D-4337-AC68-52BCD90789B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EA0F5905-6F9B-4B98-9E05-84CA66772D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15CAA666-2A9D-40B0-8314-1D26C22EC1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C265E13-C4EB-421D-846B-766B35E3A2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49DA6E-09A5-4BA5-8C22-767A9192AA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E4B90A-1BD6-4AFD-9E17-540661BD4B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CFFB2-9A0B-405C-895B-DDF9E5E7A8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3249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E2216C-AB7C-419B-BC28-318657105F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CB59471-CB85-485D-9420-E7F31F6AC6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3709CB1-B6C7-4960-AE20-64E06205FB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73BED-3A99-421F-9227-40AA68D296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4192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E2753C0-0F50-4633-A986-7F7A222966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BA1128-1EED-45FA-9E11-3F1A2A2B27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0F6D16A-A93A-4F4D-976C-6BA5CA73EB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B9D2B-D9EF-4124-853B-13E9847978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1838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65B1FE6-E8AE-46F1-B3AE-E83993A3BB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40F56E-45AD-4D5C-B2FE-72521CEB10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CA6206-123F-4A3D-8BBB-C689DB451B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4D451-398C-4977-A9A5-171BD55BD7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5001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0EC80A2-E788-40A4-AF32-94247D618D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F054E2-D754-488A-9B11-0B4C4B2140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DA57799-C78F-42FD-A045-5606C944F2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2F1D6-06B5-4403-83C4-68CCC61CCD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2537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019985-53DE-4F4C-B26A-1EDAF74176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5CF6FB-04BD-40B2-BDEB-DA300D5DBA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9D42A8-BDE3-46C2-B151-6EE6602D2F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564AA-150C-4DFD-93B5-7350ABD437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3846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0E851A3-12B8-4508-9017-5D8FEE11DA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9A4E6DB-D03D-442B-8E2B-41F9AFC39F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8143635-0FA7-4BF4-94FC-E142CA4D6C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A65D3-3B1B-47AC-B434-E174D3D9AE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1240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383CF40-1159-493E-BF5E-C86818B3BC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6234D58-0757-40A4-9C63-E818EC062F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76AA6A0-15FC-4B11-A8D8-406FC70274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58029-7D49-4AD3-9882-A5CF54D50E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106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5E8BCEF-8A3C-4781-8421-8EDDBE703E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27EB678-97BF-4AF8-8F3C-28E500839C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79CFA97-429E-453D-B861-F7CEED0B01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789E0-E4A6-4CF5-8D4B-0F83ED00D1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579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BEA494-7BE3-488C-8288-E0252E7969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930990-580F-4901-809E-4A18DA6F6A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16008B-377F-4517-8998-8FB4592238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89140-9067-4C0E-BE7C-EA798FEB43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7280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878977-5492-43ED-89FB-44D34857F3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8D6CD7-7CE3-4CEB-8308-4317413880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8DEC7E-82BB-4068-918C-F77B10128B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D5AD5-607A-4EF2-8CDE-BCAACA4C57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4503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23921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AE8F930-0F9B-4F81-90C8-BC6217B7FD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95D725C-F5B9-4BBA-BF7E-5143A9E5B3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822686C-6982-48BC-894D-CAC83866C25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95F13B6-9D19-4A33-97B9-C501E43483A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8F721F4-4185-4D40-B960-ADBEAC85CED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B8BADC6-FA3C-45D7-827B-EACA34A714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9093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//upload.wikimedia.org/wikipedia/commons/c/c3/John_F._Kennedy%2C_White_House_color_photo_portrait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44561156-C7E1-4D82-8583-C00233D239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7675" y="207963"/>
            <a:ext cx="8229600" cy="904875"/>
          </a:xfrm>
        </p:spPr>
        <p:txBody>
          <a:bodyPr/>
          <a:lstStyle/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The Pituitary Gland</a:t>
            </a:r>
          </a:p>
        </p:txBody>
      </p:sp>
      <p:pic>
        <p:nvPicPr>
          <p:cNvPr id="3075" name="Picture 25">
            <a:extLst>
              <a:ext uri="{FF2B5EF4-FFF2-40B4-BE49-F238E27FC236}">
                <a16:creationId xmlns:a16="http://schemas.microsoft.com/office/drawing/2014/main" id="{ABFEB810-43E1-4114-9B45-BA05F1553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" t="1215" r="1527" b="5951"/>
          <a:stretch>
            <a:fillRect/>
          </a:stretch>
        </p:blipFill>
        <p:spPr bwMode="auto">
          <a:xfrm>
            <a:off x="568325" y="1457325"/>
            <a:ext cx="498792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27">
            <a:extLst>
              <a:ext uri="{FF2B5EF4-FFF2-40B4-BE49-F238E27FC236}">
                <a16:creationId xmlns:a16="http://schemas.microsoft.com/office/drawing/2014/main" id="{E1DABDAD-67D8-4D58-9215-F4403FE5E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1295400"/>
            <a:ext cx="3505200" cy="5562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077" name="Rectangle 28">
            <a:extLst>
              <a:ext uri="{FF2B5EF4-FFF2-40B4-BE49-F238E27FC236}">
                <a16:creationId xmlns:a16="http://schemas.microsoft.com/office/drawing/2014/main" id="{155A3562-3C71-48C0-844C-D557EF044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076700"/>
            <a:ext cx="2009775" cy="2781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078" name="Text Box 29">
            <a:extLst>
              <a:ext uri="{FF2B5EF4-FFF2-40B4-BE49-F238E27FC236}">
                <a16:creationId xmlns:a16="http://schemas.microsoft.com/office/drawing/2014/main" id="{09FF73C2-B952-4B63-A604-BAE4C5346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3775" y="3308350"/>
            <a:ext cx="8128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Posterior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pituitary</a:t>
            </a:r>
          </a:p>
        </p:txBody>
      </p:sp>
      <p:sp>
        <p:nvSpPr>
          <p:cNvPr id="3079" name="Text Box 30">
            <a:extLst>
              <a:ext uri="{FF2B5EF4-FFF2-40B4-BE49-F238E27FC236}">
                <a16:creationId xmlns:a16="http://schemas.microsoft.com/office/drawing/2014/main" id="{9F2E84AB-9C07-4231-BB1C-1609DE1A8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1373188"/>
            <a:ext cx="7832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 hypothalamus significantly influences the pituitary gland </a:t>
            </a:r>
          </a:p>
        </p:txBody>
      </p:sp>
      <p:sp>
        <p:nvSpPr>
          <p:cNvPr id="40991" name="Text Box 31">
            <a:extLst>
              <a:ext uri="{FF2B5EF4-FFF2-40B4-BE49-F238E27FC236}">
                <a16:creationId xmlns:a16="http://schemas.microsoft.com/office/drawing/2014/main" id="{F28CF734-0478-4F30-A7A3-85720014F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25" y="4506913"/>
            <a:ext cx="35782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 hypothalamus makes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and releases the hormones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of the </a:t>
            </a:r>
            <a:r>
              <a:rPr kumimoji="0" lang="en-US" altLang="en-US" sz="2400" b="0" i="0" u="sng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posterior pituitary</a:t>
            </a:r>
          </a:p>
        </p:txBody>
      </p:sp>
      <p:sp>
        <p:nvSpPr>
          <p:cNvPr id="40992" name="Text Box 32">
            <a:extLst>
              <a:ext uri="{FF2B5EF4-FFF2-40B4-BE49-F238E27FC236}">
                <a16:creationId xmlns:a16="http://schemas.microsoft.com/office/drawing/2014/main" id="{8A3AB133-26ED-477B-BA1D-BB56A52F5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" y="4506913"/>
            <a:ext cx="331311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Hypothalamic releasing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and inhibiting hormones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are delivered to the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sng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anterior pituitary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1" grpId="0"/>
      <p:bldP spid="4099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9326CE92-347E-4C58-9EE3-2381F78279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4025" y="2505075"/>
            <a:ext cx="2295525" cy="1771650"/>
          </a:xfrm>
        </p:spPr>
        <p:txBody>
          <a:bodyPr/>
          <a:lstStyle/>
          <a:p>
            <a:pPr algn="l" eaLnBrk="1" hangingPunct="1">
              <a:tabLst>
                <a:tab pos="4686300" algn="l"/>
              </a:tabLst>
            </a:pPr>
            <a:r>
              <a:rPr lang="en-US" altLang="en-US" sz="2800">
                <a:latin typeface="Calibri" panose="020F0502020204030204" pitchFamily="34" charset="0"/>
              </a:rPr>
              <a:t>The </a:t>
            </a:r>
            <a:br>
              <a:rPr lang="en-US" altLang="en-US" sz="2800">
                <a:latin typeface="Calibri" panose="020F0502020204030204" pitchFamily="34" charset="0"/>
              </a:rPr>
            </a:br>
            <a:r>
              <a:rPr lang="en-US" altLang="en-US" sz="2800" b="1">
                <a:solidFill>
                  <a:srgbClr val="C00000"/>
                </a:solidFill>
                <a:latin typeface="Calibri" panose="020F0502020204030204" pitchFamily="34" charset="0"/>
              </a:rPr>
              <a:t>Cortisol</a:t>
            </a:r>
            <a:r>
              <a:rPr lang="en-US" altLang="en-US" sz="280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br>
              <a:rPr lang="en-US" altLang="en-US" sz="2800">
                <a:latin typeface="Calibri" panose="020F0502020204030204" pitchFamily="34" charset="0"/>
              </a:rPr>
            </a:br>
            <a:r>
              <a:rPr lang="en-US" altLang="en-US" sz="2800">
                <a:latin typeface="Calibri" panose="020F0502020204030204" pitchFamily="34" charset="0"/>
              </a:rPr>
              <a:t>Connection</a:t>
            </a:r>
          </a:p>
        </p:txBody>
      </p:sp>
      <p:pic>
        <p:nvPicPr>
          <p:cNvPr id="13315" name="Picture 5">
            <a:extLst>
              <a:ext uri="{FF2B5EF4-FFF2-40B4-BE49-F238E27FC236}">
                <a16:creationId xmlns:a16="http://schemas.microsoft.com/office/drawing/2014/main" id="{886F2DCA-09F8-4903-841D-E943D98D9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" t="1215" r="1527" b="5951"/>
          <a:stretch>
            <a:fillRect/>
          </a:stretch>
        </p:blipFill>
        <p:spPr bwMode="auto">
          <a:xfrm>
            <a:off x="2346325" y="1631950"/>
            <a:ext cx="462597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8">
            <a:extLst>
              <a:ext uri="{FF2B5EF4-FFF2-40B4-BE49-F238E27FC236}">
                <a16:creationId xmlns:a16="http://schemas.microsoft.com/office/drawing/2014/main" id="{52437058-8158-4DC5-9711-1B1F7E2E7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225" y="242888"/>
            <a:ext cx="811190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Hypothalamus-Pituitary-Adrenal Axis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HPA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C:\Users\marie\Desktop\Anatomy\A&amp;P Drawings\Pituitary ACTH cropped.jpg">
            <a:extLst>
              <a:ext uri="{FF2B5EF4-FFF2-40B4-BE49-F238E27FC236}">
                <a16:creationId xmlns:a16="http://schemas.microsoft.com/office/drawing/2014/main" id="{07C00A8E-684D-4C15-8339-0AA0EEA10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75" y="0"/>
            <a:ext cx="6081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6D687FF-F025-4BE1-8057-B07EE0450525}"/>
              </a:ext>
            </a:extLst>
          </p:cNvPr>
          <p:cNvSpPr/>
          <p:nvPr/>
        </p:nvSpPr>
        <p:spPr>
          <a:xfrm>
            <a:off x="5635625" y="5581650"/>
            <a:ext cx="168275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1EBA31D6-BA78-4B60-8F62-53DCA0412AE8}"/>
              </a:ext>
            </a:extLst>
          </p:cNvPr>
          <p:cNvSpPr/>
          <p:nvPr/>
        </p:nvSpPr>
        <p:spPr>
          <a:xfrm>
            <a:off x="5694363" y="5646738"/>
            <a:ext cx="79375" cy="246062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75FA43-B0E1-42F7-BE71-F39A721C366B}"/>
              </a:ext>
            </a:extLst>
          </p:cNvPr>
          <p:cNvSpPr/>
          <p:nvPr/>
        </p:nvSpPr>
        <p:spPr>
          <a:xfrm>
            <a:off x="4338638" y="808038"/>
            <a:ext cx="2286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366" name="TextBox 5">
            <a:extLst>
              <a:ext uri="{FF2B5EF4-FFF2-40B4-BE49-F238E27FC236}">
                <a16:creationId xmlns:a16="http://schemas.microsoft.com/office/drawing/2014/main" id="{95AD31FB-D10C-4F39-BB00-1C668B72E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7069" y="926667"/>
            <a:ext cx="42751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CRH = Corticotropin Releasing Hormone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800" b="1" dirty="0">
              <a:solidFill>
                <a:srgbClr val="006600"/>
              </a:solidFill>
              <a:latin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800" b="1" dirty="0">
              <a:solidFill>
                <a:srgbClr val="006600"/>
              </a:solidFill>
              <a:latin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800" b="1" dirty="0">
              <a:solidFill>
                <a:srgbClr val="006600"/>
              </a:solidFill>
              <a:latin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ACTH = Adrenocorticotropic Hormone</a:t>
            </a:r>
          </a:p>
        </p:txBody>
      </p:sp>
      <p:sp>
        <p:nvSpPr>
          <p:cNvPr id="15367" name="TextBox 9">
            <a:extLst>
              <a:ext uri="{FF2B5EF4-FFF2-40B4-BE49-F238E27FC236}">
                <a16:creationId xmlns:a16="http://schemas.microsoft.com/office/drawing/2014/main" id="{331280BA-19D8-4C06-A069-2FE6E4502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" y="5233988"/>
            <a:ext cx="2476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 many functions of cortisol in the body</a:t>
            </a:r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8617E9C0-2EEE-40EE-B1BB-B36A9081F80A}"/>
              </a:ext>
            </a:extLst>
          </p:cNvPr>
          <p:cNvSpPr/>
          <p:nvPr/>
        </p:nvSpPr>
        <p:spPr>
          <a:xfrm>
            <a:off x="774700" y="330200"/>
            <a:ext cx="2578100" cy="4826000"/>
          </a:xfrm>
          <a:custGeom>
            <a:avLst/>
            <a:gdLst>
              <a:gd name="connsiteX0" fmla="*/ 2577737 w 2577737"/>
              <a:gd name="connsiteY0" fmla="*/ 4807131 h 4824723"/>
              <a:gd name="connsiteX1" fmla="*/ 2525486 w 2577737"/>
              <a:gd name="connsiteY1" fmla="*/ 4824548 h 4824723"/>
              <a:gd name="connsiteX2" fmla="*/ 2412274 w 2577737"/>
              <a:gd name="connsiteY2" fmla="*/ 4807131 h 4824723"/>
              <a:gd name="connsiteX3" fmla="*/ 2386148 w 2577737"/>
              <a:gd name="connsiteY3" fmla="*/ 4789714 h 4824723"/>
              <a:gd name="connsiteX4" fmla="*/ 2333897 w 2577737"/>
              <a:gd name="connsiteY4" fmla="*/ 4772297 h 4824723"/>
              <a:gd name="connsiteX5" fmla="*/ 2272937 w 2577737"/>
              <a:gd name="connsiteY5" fmla="*/ 4737463 h 4824723"/>
              <a:gd name="connsiteX6" fmla="*/ 2255520 w 2577737"/>
              <a:gd name="connsiteY6" fmla="*/ 4711337 h 4824723"/>
              <a:gd name="connsiteX7" fmla="*/ 2177143 w 2577737"/>
              <a:gd name="connsiteY7" fmla="*/ 4641668 h 4824723"/>
              <a:gd name="connsiteX8" fmla="*/ 2142308 w 2577737"/>
              <a:gd name="connsiteY8" fmla="*/ 4598125 h 4824723"/>
              <a:gd name="connsiteX9" fmla="*/ 2116183 w 2577737"/>
              <a:gd name="connsiteY9" fmla="*/ 4563291 h 4824723"/>
              <a:gd name="connsiteX10" fmla="*/ 2090057 w 2577737"/>
              <a:gd name="connsiteY10" fmla="*/ 4537165 h 4824723"/>
              <a:gd name="connsiteX11" fmla="*/ 2072640 w 2577737"/>
              <a:gd name="connsiteY11" fmla="*/ 4511040 h 4824723"/>
              <a:gd name="connsiteX12" fmla="*/ 2046514 w 2577737"/>
              <a:gd name="connsiteY12" fmla="*/ 4493623 h 4824723"/>
              <a:gd name="connsiteX13" fmla="*/ 2029097 w 2577737"/>
              <a:gd name="connsiteY13" fmla="*/ 4476205 h 4824723"/>
              <a:gd name="connsiteX14" fmla="*/ 1942011 w 2577737"/>
              <a:gd name="connsiteY14" fmla="*/ 4441371 h 4824723"/>
              <a:gd name="connsiteX15" fmla="*/ 1898468 w 2577737"/>
              <a:gd name="connsiteY15" fmla="*/ 4432663 h 4824723"/>
              <a:gd name="connsiteX16" fmla="*/ 1837508 w 2577737"/>
              <a:gd name="connsiteY16" fmla="*/ 4415245 h 4824723"/>
              <a:gd name="connsiteX17" fmla="*/ 1802674 w 2577737"/>
              <a:gd name="connsiteY17" fmla="*/ 4406537 h 4824723"/>
              <a:gd name="connsiteX18" fmla="*/ 1776548 w 2577737"/>
              <a:gd name="connsiteY18" fmla="*/ 4389120 h 4824723"/>
              <a:gd name="connsiteX19" fmla="*/ 1706880 w 2577737"/>
              <a:gd name="connsiteY19" fmla="*/ 4371703 h 4824723"/>
              <a:gd name="connsiteX20" fmla="*/ 1654628 w 2577737"/>
              <a:gd name="connsiteY20" fmla="*/ 4354285 h 4824723"/>
              <a:gd name="connsiteX21" fmla="*/ 1628503 w 2577737"/>
              <a:gd name="connsiteY21" fmla="*/ 4345577 h 4824723"/>
              <a:gd name="connsiteX22" fmla="*/ 1602377 w 2577737"/>
              <a:gd name="connsiteY22" fmla="*/ 4336868 h 4824723"/>
              <a:gd name="connsiteX23" fmla="*/ 1558834 w 2577737"/>
              <a:gd name="connsiteY23" fmla="*/ 4328160 h 4824723"/>
              <a:gd name="connsiteX24" fmla="*/ 1471748 w 2577737"/>
              <a:gd name="connsiteY24" fmla="*/ 4302034 h 4824723"/>
              <a:gd name="connsiteX25" fmla="*/ 1419497 w 2577737"/>
              <a:gd name="connsiteY25" fmla="*/ 4284617 h 4824723"/>
              <a:gd name="connsiteX26" fmla="*/ 1393371 w 2577737"/>
              <a:gd name="connsiteY26" fmla="*/ 4275908 h 4824723"/>
              <a:gd name="connsiteX27" fmla="*/ 1314994 w 2577737"/>
              <a:gd name="connsiteY27" fmla="*/ 4267200 h 4824723"/>
              <a:gd name="connsiteX28" fmla="*/ 1193074 w 2577737"/>
              <a:gd name="connsiteY28" fmla="*/ 4249783 h 4824723"/>
              <a:gd name="connsiteX29" fmla="*/ 1079863 w 2577737"/>
              <a:gd name="connsiteY29" fmla="*/ 4223657 h 4824723"/>
              <a:gd name="connsiteX30" fmla="*/ 1045028 w 2577737"/>
              <a:gd name="connsiteY30" fmla="*/ 4206240 h 4824723"/>
              <a:gd name="connsiteX31" fmla="*/ 966651 w 2577737"/>
              <a:gd name="connsiteY31" fmla="*/ 4162697 h 4824723"/>
              <a:gd name="connsiteX32" fmla="*/ 931817 w 2577737"/>
              <a:gd name="connsiteY32" fmla="*/ 4136571 h 4824723"/>
              <a:gd name="connsiteX33" fmla="*/ 879566 w 2577737"/>
              <a:gd name="connsiteY33" fmla="*/ 4119154 h 4824723"/>
              <a:gd name="connsiteX34" fmla="*/ 853440 w 2577737"/>
              <a:gd name="connsiteY34" fmla="*/ 4110445 h 4824723"/>
              <a:gd name="connsiteX35" fmla="*/ 792480 w 2577737"/>
              <a:gd name="connsiteY35" fmla="*/ 4084320 h 4824723"/>
              <a:gd name="connsiteX36" fmla="*/ 748937 w 2577737"/>
              <a:gd name="connsiteY36" fmla="*/ 4066903 h 4824723"/>
              <a:gd name="connsiteX37" fmla="*/ 705394 w 2577737"/>
              <a:gd name="connsiteY37" fmla="*/ 4058194 h 4824723"/>
              <a:gd name="connsiteX38" fmla="*/ 679268 w 2577737"/>
              <a:gd name="connsiteY38" fmla="*/ 4049485 h 4824723"/>
              <a:gd name="connsiteX39" fmla="*/ 635726 w 2577737"/>
              <a:gd name="connsiteY39" fmla="*/ 4040777 h 4824723"/>
              <a:gd name="connsiteX40" fmla="*/ 574766 w 2577737"/>
              <a:gd name="connsiteY40" fmla="*/ 4023360 h 4824723"/>
              <a:gd name="connsiteX41" fmla="*/ 513806 w 2577737"/>
              <a:gd name="connsiteY41" fmla="*/ 3997234 h 4824723"/>
              <a:gd name="connsiteX42" fmla="*/ 444137 w 2577737"/>
              <a:gd name="connsiteY42" fmla="*/ 3971108 h 4824723"/>
              <a:gd name="connsiteX43" fmla="*/ 391886 w 2577737"/>
              <a:gd name="connsiteY43" fmla="*/ 3936274 h 4824723"/>
              <a:gd name="connsiteX44" fmla="*/ 374468 w 2577737"/>
              <a:gd name="connsiteY44" fmla="*/ 3918857 h 4824723"/>
              <a:gd name="connsiteX45" fmla="*/ 348343 w 2577737"/>
              <a:gd name="connsiteY45" fmla="*/ 3910148 h 4824723"/>
              <a:gd name="connsiteX46" fmla="*/ 330926 w 2577737"/>
              <a:gd name="connsiteY46" fmla="*/ 3884023 h 4824723"/>
              <a:gd name="connsiteX47" fmla="*/ 304800 w 2577737"/>
              <a:gd name="connsiteY47" fmla="*/ 3866605 h 4824723"/>
              <a:gd name="connsiteX48" fmla="*/ 269966 w 2577737"/>
              <a:gd name="connsiteY48" fmla="*/ 3831771 h 4824723"/>
              <a:gd name="connsiteX49" fmla="*/ 261257 w 2577737"/>
              <a:gd name="connsiteY49" fmla="*/ 3805645 h 4824723"/>
              <a:gd name="connsiteX50" fmla="*/ 217714 w 2577737"/>
              <a:gd name="connsiteY50" fmla="*/ 3753394 h 4824723"/>
              <a:gd name="connsiteX51" fmla="*/ 182880 w 2577737"/>
              <a:gd name="connsiteY51" fmla="*/ 3692434 h 4824723"/>
              <a:gd name="connsiteX52" fmla="*/ 174171 w 2577737"/>
              <a:gd name="connsiteY52" fmla="*/ 3657600 h 4824723"/>
              <a:gd name="connsiteX53" fmla="*/ 156754 w 2577737"/>
              <a:gd name="connsiteY53" fmla="*/ 3605348 h 4824723"/>
              <a:gd name="connsiteX54" fmla="*/ 148046 w 2577737"/>
              <a:gd name="connsiteY54" fmla="*/ 3553097 h 4824723"/>
              <a:gd name="connsiteX55" fmla="*/ 121920 w 2577737"/>
              <a:gd name="connsiteY55" fmla="*/ 3474720 h 4824723"/>
              <a:gd name="connsiteX56" fmla="*/ 104503 w 2577737"/>
              <a:gd name="connsiteY56" fmla="*/ 3431177 h 4824723"/>
              <a:gd name="connsiteX57" fmla="*/ 95794 w 2577737"/>
              <a:gd name="connsiteY57" fmla="*/ 3387634 h 4824723"/>
              <a:gd name="connsiteX58" fmla="*/ 87086 w 2577737"/>
              <a:gd name="connsiteY58" fmla="*/ 3361508 h 4824723"/>
              <a:gd name="connsiteX59" fmla="*/ 69668 w 2577737"/>
              <a:gd name="connsiteY59" fmla="*/ 3274423 h 4824723"/>
              <a:gd name="connsiteX60" fmla="*/ 52251 w 2577737"/>
              <a:gd name="connsiteY60" fmla="*/ 3230880 h 4824723"/>
              <a:gd name="connsiteX61" fmla="*/ 43543 w 2577737"/>
              <a:gd name="connsiteY61" fmla="*/ 3187337 h 4824723"/>
              <a:gd name="connsiteX62" fmla="*/ 8708 w 2577737"/>
              <a:gd name="connsiteY62" fmla="*/ 3030583 h 4824723"/>
              <a:gd name="connsiteX63" fmla="*/ 0 w 2577737"/>
              <a:gd name="connsiteY63" fmla="*/ 2960914 h 4824723"/>
              <a:gd name="connsiteX64" fmla="*/ 8708 w 2577737"/>
              <a:gd name="connsiteY64" fmla="*/ 2760617 h 4824723"/>
              <a:gd name="connsiteX65" fmla="*/ 26126 w 2577737"/>
              <a:gd name="connsiteY65" fmla="*/ 2699657 h 4824723"/>
              <a:gd name="connsiteX66" fmla="*/ 34834 w 2577737"/>
              <a:gd name="connsiteY66" fmla="*/ 2656114 h 4824723"/>
              <a:gd name="connsiteX67" fmla="*/ 60960 w 2577737"/>
              <a:gd name="connsiteY67" fmla="*/ 2525485 h 4824723"/>
              <a:gd name="connsiteX68" fmla="*/ 69668 w 2577737"/>
              <a:gd name="connsiteY68" fmla="*/ 2412274 h 4824723"/>
              <a:gd name="connsiteX69" fmla="*/ 87086 w 2577737"/>
              <a:gd name="connsiteY69" fmla="*/ 2307771 h 4824723"/>
              <a:gd name="connsiteX70" fmla="*/ 121920 w 2577737"/>
              <a:gd name="connsiteY70" fmla="*/ 1750423 h 4824723"/>
              <a:gd name="connsiteX71" fmla="*/ 139337 w 2577737"/>
              <a:gd name="connsiteY71" fmla="*/ 1733005 h 4824723"/>
              <a:gd name="connsiteX72" fmla="*/ 121920 w 2577737"/>
              <a:gd name="connsiteY72" fmla="*/ 1515291 h 4824723"/>
              <a:gd name="connsiteX73" fmla="*/ 113211 w 2577737"/>
              <a:gd name="connsiteY73" fmla="*/ 1489165 h 4824723"/>
              <a:gd name="connsiteX74" fmla="*/ 104503 w 2577737"/>
              <a:gd name="connsiteY74" fmla="*/ 1445623 h 4824723"/>
              <a:gd name="connsiteX75" fmla="*/ 95794 w 2577737"/>
              <a:gd name="connsiteY75" fmla="*/ 1236617 h 4824723"/>
              <a:gd name="connsiteX76" fmla="*/ 104503 w 2577737"/>
              <a:gd name="connsiteY76" fmla="*/ 775063 h 4824723"/>
              <a:gd name="connsiteX77" fmla="*/ 121920 w 2577737"/>
              <a:gd name="connsiteY77" fmla="*/ 679268 h 4824723"/>
              <a:gd name="connsiteX78" fmla="*/ 139337 w 2577737"/>
              <a:gd name="connsiteY78" fmla="*/ 653143 h 4824723"/>
              <a:gd name="connsiteX79" fmla="*/ 156754 w 2577737"/>
              <a:gd name="connsiteY79" fmla="*/ 592183 h 4824723"/>
              <a:gd name="connsiteX80" fmla="*/ 174171 w 2577737"/>
              <a:gd name="connsiteY80" fmla="*/ 557348 h 4824723"/>
              <a:gd name="connsiteX81" fmla="*/ 182880 w 2577737"/>
              <a:gd name="connsiteY81" fmla="*/ 531223 h 4824723"/>
              <a:gd name="connsiteX82" fmla="*/ 200297 w 2577737"/>
              <a:gd name="connsiteY82" fmla="*/ 505097 h 4824723"/>
              <a:gd name="connsiteX83" fmla="*/ 209006 w 2577737"/>
              <a:gd name="connsiteY83" fmla="*/ 478971 h 4824723"/>
              <a:gd name="connsiteX84" fmla="*/ 226423 w 2577737"/>
              <a:gd name="connsiteY84" fmla="*/ 435428 h 4824723"/>
              <a:gd name="connsiteX85" fmla="*/ 278674 w 2577737"/>
              <a:gd name="connsiteY85" fmla="*/ 313508 h 4824723"/>
              <a:gd name="connsiteX86" fmla="*/ 313508 w 2577737"/>
              <a:gd name="connsiteY86" fmla="*/ 261257 h 4824723"/>
              <a:gd name="connsiteX87" fmla="*/ 391886 w 2577737"/>
              <a:gd name="connsiteY87" fmla="*/ 217714 h 4824723"/>
              <a:gd name="connsiteX88" fmla="*/ 452846 w 2577737"/>
              <a:gd name="connsiteY88" fmla="*/ 182880 h 4824723"/>
              <a:gd name="connsiteX89" fmla="*/ 505097 w 2577737"/>
              <a:gd name="connsiteY89" fmla="*/ 156754 h 4824723"/>
              <a:gd name="connsiteX90" fmla="*/ 557348 w 2577737"/>
              <a:gd name="connsiteY90" fmla="*/ 121920 h 4824723"/>
              <a:gd name="connsiteX91" fmla="*/ 609600 w 2577737"/>
              <a:gd name="connsiteY91" fmla="*/ 95794 h 4824723"/>
              <a:gd name="connsiteX92" fmla="*/ 1306286 w 2577737"/>
              <a:gd name="connsiteY92" fmla="*/ 104503 h 4824723"/>
              <a:gd name="connsiteX93" fmla="*/ 1463040 w 2577737"/>
              <a:gd name="connsiteY93" fmla="*/ 113211 h 4824723"/>
              <a:gd name="connsiteX94" fmla="*/ 1811383 w 2577737"/>
              <a:gd name="connsiteY94" fmla="*/ 121920 h 4824723"/>
              <a:gd name="connsiteX95" fmla="*/ 1733006 w 2577737"/>
              <a:gd name="connsiteY95" fmla="*/ 43543 h 4824723"/>
              <a:gd name="connsiteX96" fmla="*/ 1715588 w 2577737"/>
              <a:gd name="connsiteY96" fmla="*/ 26125 h 4824723"/>
              <a:gd name="connsiteX97" fmla="*/ 1689463 w 2577737"/>
              <a:gd name="connsiteY97" fmla="*/ 0 h 4824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2577737" h="4824723">
                <a:moveTo>
                  <a:pt x="2577737" y="4807131"/>
                </a:moveTo>
                <a:cubicBezTo>
                  <a:pt x="2560320" y="4812937"/>
                  <a:pt x="2543809" y="4823403"/>
                  <a:pt x="2525486" y="4824548"/>
                </a:cubicBezTo>
                <a:cubicBezTo>
                  <a:pt x="2507720" y="4825658"/>
                  <a:pt x="2441390" y="4821689"/>
                  <a:pt x="2412274" y="4807131"/>
                </a:cubicBezTo>
                <a:cubicBezTo>
                  <a:pt x="2402913" y="4802450"/>
                  <a:pt x="2395712" y="4793965"/>
                  <a:pt x="2386148" y="4789714"/>
                </a:cubicBezTo>
                <a:cubicBezTo>
                  <a:pt x="2369371" y="4782258"/>
                  <a:pt x="2350318" y="4780507"/>
                  <a:pt x="2333897" y="4772297"/>
                </a:cubicBezTo>
                <a:cubicBezTo>
                  <a:pt x="2289702" y="4750199"/>
                  <a:pt x="2309865" y="4762081"/>
                  <a:pt x="2272937" y="4737463"/>
                </a:cubicBezTo>
                <a:cubicBezTo>
                  <a:pt x="2267131" y="4728754"/>
                  <a:pt x="2262921" y="4718738"/>
                  <a:pt x="2255520" y="4711337"/>
                </a:cubicBezTo>
                <a:cubicBezTo>
                  <a:pt x="2203162" y="4658979"/>
                  <a:pt x="2250297" y="4751397"/>
                  <a:pt x="2177143" y="4641668"/>
                </a:cubicBezTo>
                <a:cubicBezTo>
                  <a:pt x="2134077" y="4577071"/>
                  <a:pt x="2183675" y="4647766"/>
                  <a:pt x="2142308" y="4598125"/>
                </a:cubicBezTo>
                <a:cubicBezTo>
                  <a:pt x="2133016" y="4586975"/>
                  <a:pt x="2125629" y="4574311"/>
                  <a:pt x="2116183" y="4563291"/>
                </a:cubicBezTo>
                <a:cubicBezTo>
                  <a:pt x="2108168" y="4553940"/>
                  <a:pt x="2097942" y="4546626"/>
                  <a:pt x="2090057" y="4537165"/>
                </a:cubicBezTo>
                <a:cubicBezTo>
                  <a:pt x="2083357" y="4529125"/>
                  <a:pt x="2080041" y="4518441"/>
                  <a:pt x="2072640" y="4511040"/>
                </a:cubicBezTo>
                <a:cubicBezTo>
                  <a:pt x="2065239" y="4503639"/>
                  <a:pt x="2054687" y="4500161"/>
                  <a:pt x="2046514" y="4493623"/>
                </a:cubicBezTo>
                <a:cubicBezTo>
                  <a:pt x="2040103" y="4488494"/>
                  <a:pt x="2035929" y="4480760"/>
                  <a:pt x="2029097" y="4476205"/>
                </a:cubicBezTo>
                <a:cubicBezTo>
                  <a:pt x="2009192" y="4462935"/>
                  <a:pt x="1962242" y="4445417"/>
                  <a:pt x="1942011" y="4441371"/>
                </a:cubicBezTo>
                <a:cubicBezTo>
                  <a:pt x="1927497" y="4438468"/>
                  <a:pt x="1912917" y="4435874"/>
                  <a:pt x="1898468" y="4432663"/>
                </a:cubicBezTo>
                <a:cubicBezTo>
                  <a:pt x="1837213" y="4419051"/>
                  <a:pt x="1888423" y="4429792"/>
                  <a:pt x="1837508" y="4415245"/>
                </a:cubicBezTo>
                <a:cubicBezTo>
                  <a:pt x="1826000" y="4411957"/>
                  <a:pt x="1814285" y="4409440"/>
                  <a:pt x="1802674" y="4406537"/>
                </a:cubicBezTo>
                <a:cubicBezTo>
                  <a:pt x="1793965" y="4400731"/>
                  <a:pt x="1785909" y="4393801"/>
                  <a:pt x="1776548" y="4389120"/>
                </a:cubicBezTo>
                <a:cubicBezTo>
                  <a:pt x="1755404" y="4378548"/>
                  <a:pt x="1728750" y="4377668"/>
                  <a:pt x="1706880" y="4371703"/>
                </a:cubicBezTo>
                <a:cubicBezTo>
                  <a:pt x="1689167" y="4366872"/>
                  <a:pt x="1672045" y="4360091"/>
                  <a:pt x="1654628" y="4354285"/>
                </a:cubicBezTo>
                <a:lnTo>
                  <a:pt x="1628503" y="4345577"/>
                </a:lnTo>
                <a:cubicBezTo>
                  <a:pt x="1619794" y="4342674"/>
                  <a:pt x="1611379" y="4338668"/>
                  <a:pt x="1602377" y="4336868"/>
                </a:cubicBezTo>
                <a:lnTo>
                  <a:pt x="1558834" y="4328160"/>
                </a:lnTo>
                <a:cubicBezTo>
                  <a:pt x="1466019" y="4291035"/>
                  <a:pt x="1564261" y="4327265"/>
                  <a:pt x="1471748" y="4302034"/>
                </a:cubicBezTo>
                <a:cubicBezTo>
                  <a:pt x="1454036" y="4297203"/>
                  <a:pt x="1436914" y="4290423"/>
                  <a:pt x="1419497" y="4284617"/>
                </a:cubicBezTo>
                <a:cubicBezTo>
                  <a:pt x="1410788" y="4281714"/>
                  <a:pt x="1402495" y="4276922"/>
                  <a:pt x="1393371" y="4275908"/>
                </a:cubicBezTo>
                <a:lnTo>
                  <a:pt x="1314994" y="4267200"/>
                </a:lnTo>
                <a:cubicBezTo>
                  <a:pt x="1248766" y="4245123"/>
                  <a:pt x="1331835" y="4270597"/>
                  <a:pt x="1193074" y="4249783"/>
                </a:cubicBezTo>
                <a:cubicBezTo>
                  <a:pt x="1168076" y="4246033"/>
                  <a:pt x="1111564" y="4231582"/>
                  <a:pt x="1079863" y="4223657"/>
                </a:cubicBezTo>
                <a:cubicBezTo>
                  <a:pt x="1068251" y="4217851"/>
                  <a:pt x="1056160" y="4212919"/>
                  <a:pt x="1045028" y="4206240"/>
                </a:cubicBezTo>
                <a:cubicBezTo>
                  <a:pt x="970165" y="4161322"/>
                  <a:pt x="1019202" y="4180213"/>
                  <a:pt x="966651" y="4162697"/>
                </a:cubicBezTo>
                <a:cubicBezTo>
                  <a:pt x="955040" y="4153988"/>
                  <a:pt x="944799" y="4143062"/>
                  <a:pt x="931817" y="4136571"/>
                </a:cubicBezTo>
                <a:cubicBezTo>
                  <a:pt x="915396" y="4128360"/>
                  <a:pt x="896983" y="4124960"/>
                  <a:pt x="879566" y="4119154"/>
                </a:cubicBezTo>
                <a:cubicBezTo>
                  <a:pt x="870857" y="4116251"/>
                  <a:pt x="861078" y="4115537"/>
                  <a:pt x="853440" y="4110445"/>
                </a:cubicBezTo>
                <a:cubicBezTo>
                  <a:pt x="807519" y="4079832"/>
                  <a:pt x="848716" y="4103065"/>
                  <a:pt x="792480" y="4084320"/>
                </a:cubicBezTo>
                <a:cubicBezTo>
                  <a:pt x="777650" y="4079377"/>
                  <a:pt x="763910" y="4071395"/>
                  <a:pt x="748937" y="4066903"/>
                </a:cubicBezTo>
                <a:cubicBezTo>
                  <a:pt x="734759" y="4062650"/>
                  <a:pt x="719754" y="4061784"/>
                  <a:pt x="705394" y="4058194"/>
                </a:cubicBezTo>
                <a:cubicBezTo>
                  <a:pt x="696488" y="4055967"/>
                  <a:pt x="688174" y="4051711"/>
                  <a:pt x="679268" y="4049485"/>
                </a:cubicBezTo>
                <a:cubicBezTo>
                  <a:pt x="664909" y="4045895"/>
                  <a:pt x="650175" y="4043988"/>
                  <a:pt x="635726" y="4040777"/>
                </a:cubicBezTo>
                <a:cubicBezTo>
                  <a:pt x="602925" y="4033488"/>
                  <a:pt x="603856" y="4033056"/>
                  <a:pt x="574766" y="4023360"/>
                </a:cubicBezTo>
                <a:cubicBezTo>
                  <a:pt x="509175" y="3979633"/>
                  <a:pt x="592535" y="4030976"/>
                  <a:pt x="513806" y="3997234"/>
                </a:cubicBezTo>
                <a:cubicBezTo>
                  <a:pt x="435323" y="3963598"/>
                  <a:pt x="554570" y="3993196"/>
                  <a:pt x="444137" y="3971108"/>
                </a:cubicBezTo>
                <a:cubicBezTo>
                  <a:pt x="426720" y="3959497"/>
                  <a:pt x="406688" y="3951075"/>
                  <a:pt x="391886" y="3936274"/>
                </a:cubicBezTo>
                <a:cubicBezTo>
                  <a:pt x="386080" y="3930468"/>
                  <a:pt x="381509" y="3923081"/>
                  <a:pt x="374468" y="3918857"/>
                </a:cubicBezTo>
                <a:cubicBezTo>
                  <a:pt x="366597" y="3914134"/>
                  <a:pt x="357051" y="3913051"/>
                  <a:pt x="348343" y="3910148"/>
                </a:cubicBezTo>
                <a:cubicBezTo>
                  <a:pt x="342537" y="3901440"/>
                  <a:pt x="338327" y="3891424"/>
                  <a:pt x="330926" y="3884023"/>
                </a:cubicBezTo>
                <a:cubicBezTo>
                  <a:pt x="323525" y="3876622"/>
                  <a:pt x="312747" y="3873417"/>
                  <a:pt x="304800" y="3866605"/>
                </a:cubicBezTo>
                <a:cubicBezTo>
                  <a:pt x="292332" y="3855918"/>
                  <a:pt x="281577" y="3843382"/>
                  <a:pt x="269966" y="3831771"/>
                </a:cubicBezTo>
                <a:cubicBezTo>
                  <a:pt x="267063" y="3823062"/>
                  <a:pt x="265362" y="3813856"/>
                  <a:pt x="261257" y="3805645"/>
                </a:cubicBezTo>
                <a:cubicBezTo>
                  <a:pt x="249133" y="3781397"/>
                  <a:pt x="236973" y="3772653"/>
                  <a:pt x="217714" y="3753394"/>
                </a:cubicBezTo>
                <a:cubicBezTo>
                  <a:pt x="194816" y="3661798"/>
                  <a:pt x="228997" y="3773137"/>
                  <a:pt x="182880" y="3692434"/>
                </a:cubicBezTo>
                <a:cubicBezTo>
                  <a:pt x="176942" y="3682042"/>
                  <a:pt x="177610" y="3669064"/>
                  <a:pt x="174171" y="3657600"/>
                </a:cubicBezTo>
                <a:cubicBezTo>
                  <a:pt x="168895" y="3640015"/>
                  <a:pt x="162560" y="3622765"/>
                  <a:pt x="156754" y="3605348"/>
                </a:cubicBezTo>
                <a:cubicBezTo>
                  <a:pt x="153851" y="3587931"/>
                  <a:pt x="152596" y="3570158"/>
                  <a:pt x="148046" y="3553097"/>
                </a:cubicBezTo>
                <a:cubicBezTo>
                  <a:pt x="140950" y="3526488"/>
                  <a:pt x="132148" y="3500289"/>
                  <a:pt x="121920" y="3474720"/>
                </a:cubicBezTo>
                <a:cubicBezTo>
                  <a:pt x="116114" y="3460206"/>
                  <a:pt x="108995" y="3446150"/>
                  <a:pt x="104503" y="3431177"/>
                </a:cubicBezTo>
                <a:cubicBezTo>
                  <a:pt x="100250" y="3416999"/>
                  <a:pt x="99384" y="3401994"/>
                  <a:pt x="95794" y="3387634"/>
                </a:cubicBezTo>
                <a:cubicBezTo>
                  <a:pt x="93568" y="3378728"/>
                  <a:pt x="89150" y="3370453"/>
                  <a:pt x="87086" y="3361508"/>
                </a:cubicBezTo>
                <a:cubicBezTo>
                  <a:pt x="80429" y="3332663"/>
                  <a:pt x="80662" y="3301909"/>
                  <a:pt x="69668" y="3274423"/>
                </a:cubicBezTo>
                <a:lnTo>
                  <a:pt x="52251" y="3230880"/>
                </a:lnTo>
                <a:cubicBezTo>
                  <a:pt x="49348" y="3216366"/>
                  <a:pt x="46871" y="3201760"/>
                  <a:pt x="43543" y="3187337"/>
                </a:cubicBezTo>
                <a:cubicBezTo>
                  <a:pt x="31342" y="3134465"/>
                  <a:pt x="15491" y="3084852"/>
                  <a:pt x="8708" y="3030583"/>
                </a:cubicBezTo>
                <a:lnTo>
                  <a:pt x="0" y="2960914"/>
                </a:lnTo>
                <a:cubicBezTo>
                  <a:pt x="2903" y="2894148"/>
                  <a:pt x="3771" y="2827263"/>
                  <a:pt x="8708" y="2760617"/>
                </a:cubicBezTo>
                <a:cubicBezTo>
                  <a:pt x="10423" y="2737469"/>
                  <a:pt x="20704" y="2721344"/>
                  <a:pt x="26126" y="2699657"/>
                </a:cubicBezTo>
                <a:cubicBezTo>
                  <a:pt x="29716" y="2685297"/>
                  <a:pt x="31733" y="2670587"/>
                  <a:pt x="34834" y="2656114"/>
                </a:cubicBezTo>
                <a:cubicBezTo>
                  <a:pt x="58740" y="2544551"/>
                  <a:pt x="46097" y="2614658"/>
                  <a:pt x="60960" y="2525485"/>
                </a:cubicBezTo>
                <a:cubicBezTo>
                  <a:pt x="63863" y="2487748"/>
                  <a:pt x="66241" y="2449967"/>
                  <a:pt x="69668" y="2412274"/>
                </a:cubicBezTo>
                <a:cubicBezTo>
                  <a:pt x="76960" y="2332067"/>
                  <a:pt x="70913" y="2356287"/>
                  <a:pt x="87086" y="2307771"/>
                </a:cubicBezTo>
                <a:cubicBezTo>
                  <a:pt x="92482" y="1984016"/>
                  <a:pt x="-8428" y="1906842"/>
                  <a:pt x="121920" y="1750423"/>
                </a:cubicBezTo>
                <a:cubicBezTo>
                  <a:pt x="127176" y="1744115"/>
                  <a:pt x="133531" y="1738811"/>
                  <a:pt x="139337" y="1733005"/>
                </a:cubicBezTo>
                <a:cubicBezTo>
                  <a:pt x="136069" y="1677457"/>
                  <a:pt x="133532" y="1579159"/>
                  <a:pt x="121920" y="1515291"/>
                </a:cubicBezTo>
                <a:cubicBezTo>
                  <a:pt x="120278" y="1506259"/>
                  <a:pt x="115437" y="1498071"/>
                  <a:pt x="113211" y="1489165"/>
                </a:cubicBezTo>
                <a:cubicBezTo>
                  <a:pt x="109621" y="1474806"/>
                  <a:pt x="107406" y="1460137"/>
                  <a:pt x="104503" y="1445623"/>
                </a:cubicBezTo>
                <a:cubicBezTo>
                  <a:pt x="101600" y="1375954"/>
                  <a:pt x="95794" y="1306346"/>
                  <a:pt x="95794" y="1236617"/>
                </a:cubicBezTo>
                <a:cubicBezTo>
                  <a:pt x="95794" y="1082738"/>
                  <a:pt x="99290" y="928853"/>
                  <a:pt x="104503" y="775063"/>
                </a:cubicBezTo>
                <a:cubicBezTo>
                  <a:pt x="104625" y="771474"/>
                  <a:pt x="118985" y="687094"/>
                  <a:pt x="121920" y="679268"/>
                </a:cubicBezTo>
                <a:cubicBezTo>
                  <a:pt x="125595" y="669468"/>
                  <a:pt x="134656" y="662504"/>
                  <a:pt x="139337" y="653143"/>
                </a:cubicBezTo>
                <a:cubicBezTo>
                  <a:pt x="149866" y="632084"/>
                  <a:pt x="148381" y="614512"/>
                  <a:pt x="156754" y="592183"/>
                </a:cubicBezTo>
                <a:cubicBezTo>
                  <a:pt x="161312" y="580027"/>
                  <a:pt x="169057" y="569280"/>
                  <a:pt x="174171" y="557348"/>
                </a:cubicBezTo>
                <a:cubicBezTo>
                  <a:pt x="177787" y="548911"/>
                  <a:pt x="178775" y="539433"/>
                  <a:pt x="182880" y="531223"/>
                </a:cubicBezTo>
                <a:cubicBezTo>
                  <a:pt x="187561" y="521862"/>
                  <a:pt x="195616" y="514458"/>
                  <a:pt x="200297" y="505097"/>
                </a:cubicBezTo>
                <a:cubicBezTo>
                  <a:pt x="204402" y="496886"/>
                  <a:pt x="205783" y="487566"/>
                  <a:pt x="209006" y="478971"/>
                </a:cubicBezTo>
                <a:cubicBezTo>
                  <a:pt x="214495" y="464334"/>
                  <a:pt x="221081" y="450119"/>
                  <a:pt x="226423" y="435428"/>
                </a:cubicBezTo>
                <a:cubicBezTo>
                  <a:pt x="245001" y="384340"/>
                  <a:pt x="245600" y="363119"/>
                  <a:pt x="278674" y="313508"/>
                </a:cubicBezTo>
                <a:cubicBezTo>
                  <a:pt x="290285" y="296091"/>
                  <a:pt x="293650" y="267877"/>
                  <a:pt x="313508" y="261257"/>
                </a:cubicBezTo>
                <a:cubicBezTo>
                  <a:pt x="385756" y="237173"/>
                  <a:pt x="272106" y="277604"/>
                  <a:pt x="391886" y="217714"/>
                </a:cubicBezTo>
                <a:cubicBezTo>
                  <a:pt x="527669" y="149823"/>
                  <a:pt x="342077" y="244419"/>
                  <a:pt x="452846" y="182880"/>
                </a:cubicBezTo>
                <a:cubicBezTo>
                  <a:pt x="469868" y="173423"/>
                  <a:pt x="488277" y="166566"/>
                  <a:pt x="505097" y="156754"/>
                </a:cubicBezTo>
                <a:cubicBezTo>
                  <a:pt x="523178" y="146207"/>
                  <a:pt x="537490" y="128540"/>
                  <a:pt x="557348" y="121920"/>
                </a:cubicBezTo>
                <a:cubicBezTo>
                  <a:pt x="593403" y="109901"/>
                  <a:pt x="575836" y="118303"/>
                  <a:pt x="609600" y="95794"/>
                </a:cubicBezTo>
                <a:lnTo>
                  <a:pt x="1306286" y="104503"/>
                </a:lnTo>
                <a:cubicBezTo>
                  <a:pt x="1358607" y="105571"/>
                  <a:pt x="1410739" y="111408"/>
                  <a:pt x="1463040" y="113211"/>
                </a:cubicBezTo>
                <a:lnTo>
                  <a:pt x="1811383" y="121920"/>
                </a:lnTo>
                <a:lnTo>
                  <a:pt x="1733006" y="43543"/>
                </a:lnTo>
                <a:lnTo>
                  <a:pt x="1715588" y="26125"/>
                </a:lnTo>
                <a:lnTo>
                  <a:pt x="1689463" y="0"/>
                </a:lnTo>
              </a:path>
            </a:pathLst>
          </a:custGeom>
          <a:noFill/>
          <a:ln>
            <a:solidFill>
              <a:srgbClr val="FF99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C8A07871-49CE-4C21-BC8F-85B97B2D6991}"/>
              </a:ext>
            </a:extLst>
          </p:cNvPr>
          <p:cNvSpPr/>
          <p:nvPr/>
        </p:nvSpPr>
        <p:spPr>
          <a:xfrm>
            <a:off x="2455863" y="461963"/>
            <a:ext cx="130175" cy="104775"/>
          </a:xfrm>
          <a:custGeom>
            <a:avLst/>
            <a:gdLst>
              <a:gd name="connsiteX0" fmla="*/ 130629 w 130629"/>
              <a:gd name="connsiteY0" fmla="*/ 0 h 104503"/>
              <a:gd name="connsiteX1" fmla="*/ 87086 w 130629"/>
              <a:gd name="connsiteY1" fmla="*/ 34835 h 104503"/>
              <a:gd name="connsiteX2" fmla="*/ 34834 w 130629"/>
              <a:gd name="connsiteY2" fmla="*/ 87086 h 104503"/>
              <a:gd name="connsiteX3" fmla="*/ 0 w 130629"/>
              <a:gd name="connsiteY3" fmla="*/ 104503 h 104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629" h="104503">
                <a:moveTo>
                  <a:pt x="130629" y="0"/>
                </a:moveTo>
                <a:cubicBezTo>
                  <a:pt x="116115" y="11612"/>
                  <a:pt x="100840" y="22332"/>
                  <a:pt x="87086" y="34835"/>
                </a:cubicBezTo>
                <a:cubicBezTo>
                  <a:pt x="68860" y="51404"/>
                  <a:pt x="58201" y="79296"/>
                  <a:pt x="34834" y="87086"/>
                </a:cubicBezTo>
                <a:cubicBezTo>
                  <a:pt x="4814" y="97093"/>
                  <a:pt x="15200" y="89305"/>
                  <a:pt x="0" y="104503"/>
                </a:cubicBezTo>
              </a:path>
            </a:pathLst>
          </a:cu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AD421F8A-26E8-44CE-8E6D-84B3A66D2074}"/>
              </a:ext>
            </a:extLst>
          </p:cNvPr>
          <p:cNvSpPr/>
          <p:nvPr/>
        </p:nvSpPr>
        <p:spPr>
          <a:xfrm>
            <a:off x="2586038" y="434975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A1B7AA97-85B3-41B3-ACC7-4C2AC853DBED}"/>
              </a:ext>
            </a:extLst>
          </p:cNvPr>
          <p:cNvSpPr/>
          <p:nvPr/>
        </p:nvSpPr>
        <p:spPr>
          <a:xfrm>
            <a:off x="2455863" y="312738"/>
            <a:ext cx="147637" cy="149225"/>
          </a:xfrm>
          <a:custGeom>
            <a:avLst/>
            <a:gdLst>
              <a:gd name="connsiteX0" fmla="*/ 148096 w 148096"/>
              <a:gd name="connsiteY0" fmla="*/ 148046 h 148046"/>
              <a:gd name="connsiteX1" fmla="*/ 104553 w 148096"/>
              <a:gd name="connsiteY1" fmla="*/ 113212 h 148046"/>
              <a:gd name="connsiteX2" fmla="*/ 87136 w 148096"/>
              <a:gd name="connsiteY2" fmla="*/ 95794 h 148046"/>
              <a:gd name="connsiteX3" fmla="*/ 61010 w 148096"/>
              <a:gd name="connsiteY3" fmla="*/ 78377 h 148046"/>
              <a:gd name="connsiteX4" fmla="*/ 26176 w 148096"/>
              <a:gd name="connsiteY4" fmla="*/ 26126 h 148046"/>
              <a:gd name="connsiteX5" fmla="*/ 50 w 148096"/>
              <a:gd name="connsiteY5" fmla="*/ 0 h 148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096" h="148046">
                <a:moveTo>
                  <a:pt x="148096" y="148046"/>
                </a:moveTo>
                <a:cubicBezTo>
                  <a:pt x="133582" y="136435"/>
                  <a:pt x="118665" y="125309"/>
                  <a:pt x="104553" y="113212"/>
                </a:cubicBezTo>
                <a:cubicBezTo>
                  <a:pt x="98319" y="107869"/>
                  <a:pt x="93547" y="100923"/>
                  <a:pt x="87136" y="95794"/>
                </a:cubicBezTo>
                <a:cubicBezTo>
                  <a:pt x="78963" y="89256"/>
                  <a:pt x="69719" y="84183"/>
                  <a:pt x="61010" y="78377"/>
                </a:cubicBezTo>
                <a:cubicBezTo>
                  <a:pt x="49399" y="60960"/>
                  <a:pt x="43593" y="37737"/>
                  <a:pt x="26176" y="26126"/>
                </a:cubicBezTo>
                <a:cubicBezTo>
                  <a:pt x="-2365" y="7099"/>
                  <a:pt x="50" y="19175"/>
                  <a:pt x="50" y="0"/>
                </a:cubicBezTo>
              </a:path>
            </a:pathLst>
          </a:cu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DA15CA-FE14-4FAE-B1B9-EEAEC8AEF58A}"/>
              </a:ext>
            </a:extLst>
          </p:cNvPr>
          <p:cNvSpPr/>
          <p:nvPr/>
        </p:nvSpPr>
        <p:spPr>
          <a:xfrm>
            <a:off x="3360738" y="4964113"/>
            <a:ext cx="985837" cy="322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DBF840-8EFF-4C0D-A23B-85EED109E067}"/>
              </a:ext>
            </a:extLst>
          </p:cNvPr>
          <p:cNvSpPr/>
          <p:nvPr/>
        </p:nvSpPr>
        <p:spPr>
          <a:xfrm>
            <a:off x="5635625" y="4964113"/>
            <a:ext cx="1444625" cy="411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EA07B3-0128-414D-BCBA-05D33FAE5440}"/>
              </a:ext>
            </a:extLst>
          </p:cNvPr>
          <p:cNvSpPr/>
          <p:nvPr/>
        </p:nvSpPr>
        <p:spPr>
          <a:xfrm>
            <a:off x="5694363" y="6103938"/>
            <a:ext cx="1385887" cy="409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FC473F84-00A1-0649-1958-28F6A9125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5613" y="4722277"/>
            <a:ext cx="170173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GLYCOGENOLYSIS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980508AF-AC9C-AE9A-CDC7-CF245E289ECC}"/>
              </a:ext>
            </a:extLst>
          </p:cNvPr>
          <p:cNvSpPr/>
          <p:nvPr/>
        </p:nvSpPr>
        <p:spPr>
          <a:xfrm rot="10800000">
            <a:off x="5691014" y="4745115"/>
            <a:ext cx="55562" cy="18176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29693C-17CB-419E-BD97-236529FBEEA4}"/>
              </a:ext>
            </a:extLst>
          </p:cNvPr>
          <p:cNvSpPr/>
          <p:nvPr/>
        </p:nvSpPr>
        <p:spPr>
          <a:xfrm>
            <a:off x="5611742" y="4253992"/>
            <a:ext cx="1604963" cy="757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DFF04D5A-A9D2-FF74-A357-75329A1966DD}"/>
              </a:ext>
            </a:extLst>
          </p:cNvPr>
          <p:cNvSpPr/>
          <p:nvPr/>
        </p:nvSpPr>
        <p:spPr>
          <a:xfrm>
            <a:off x="5691014" y="5672521"/>
            <a:ext cx="55562" cy="18176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17442E6-8982-4FB9-8262-CEBFE1B6A5EE}"/>
              </a:ext>
            </a:extLst>
          </p:cNvPr>
          <p:cNvSpPr/>
          <p:nvPr/>
        </p:nvSpPr>
        <p:spPr>
          <a:xfrm>
            <a:off x="5635625" y="5571332"/>
            <a:ext cx="1392238" cy="376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B9B52F49-CB23-3C0E-6A9D-F73B489D20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0062" y="2249374"/>
            <a:ext cx="274638" cy="27463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12" grpId="0" animBg="1"/>
      <p:bldP spid="14" grpId="0" animBg="1"/>
      <p:bldP spid="16" grpId="0" animBg="1"/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59470DD2-ABEE-4081-B8F7-90746062AC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17488"/>
            <a:ext cx="8229600" cy="923925"/>
          </a:xfrm>
        </p:spPr>
        <p:txBody>
          <a:bodyPr/>
          <a:lstStyle/>
          <a:p>
            <a:pPr eaLnBrk="1" hangingPunct="1">
              <a:tabLst>
                <a:tab pos="4686300" algn="l"/>
              </a:tabLst>
            </a:pPr>
            <a:r>
              <a:rPr lang="en-US" altLang="en-US" b="1">
                <a:latin typeface="Calibri" panose="020F0502020204030204" pitchFamily="34" charset="0"/>
              </a:rPr>
              <a:t>Cortisol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BB99CDDA-7921-4075-8538-5086C06C0F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92569"/>
            <a:ext cx="8229600" cy="1785938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</a:rPr>
              <a:t>Promotes </a:t>
            </a:r>
            <a:r>
              <a:rPr lang="en-US" altLang="en-US" b="1" dirty="0">
                <a:solidFill>
                  <a:srgbClr val="0070C0"/>
                </a:solidFill>
                <a:latin typeface="Calibri" panose="020F0502020204030204" pitchFamily="34" charset="0"/>
              </a:rPr>
              <a:t>Gluconeogenesis</a:t>
            </a:r>
          </a:p>
          <a:p>
            <a:pPr lvl="1" eaLnBrk="1" hangingPunct="1"/>
            <a:r>
              <a:rPr lang="en-US" altLang="en-US" dirty="0">
                <a:latin typeface="Calibri" panose="020F0502020204030204" pitchFamily="34" charset="0"/>
              </a:rPr>
              <a:t>Breakdown of skeletal muscle proteins</a:t>
            </a:r>
          </a:p>
          <a:p>
            <a:pPr lvl="1" eaLnBrk="1" hangingPunct="1"/>
            <a:r>
              <a:rPr lang="en-US" altLang="en-US" dirty="0">
                <a:latin typeface="Calibri" panose="020F0502020204030204" pitchFamily="34" charset="0"/>
              </a:rPr>
              <a:t>Enhances lipolysis (prevents glucose use)</a:t>
            </a:r>
          </a:p>
          <a:p>
            <a:pPr lvl="1" eaLnBrk="1" hangingPunct="1"/>
            <a:endParaRPr lang="en-US" altLang="en-US" b="1" dirty="0">
              <a:latin typeface="Calibri" panose="020F0502020204030204" pitchFamily="34" charset="0"/>
            </a:endParaRPr>
          </a:p>
          <a:p>
            <a:pPr lvl="1" eaLnBrk="1" hangingPunct="1"/>
            <a:endParaRPr lang="en-US" altLang="en-US" b="1" dirty="0">
              <a:latin typeface="Calibri" panose="020F0502020204030204" pitchFamily="34" charset="0"/>
            </a:endParaRPr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C21CD368-9675-43A7-A825-8DE8A8E4C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081705"/>
            <a:ext cx="82296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Suppresses the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immune response</a:t>
            </a:r>
          </a:p>
        </p:txBody>
      </p:sp>
      <p:sp>
        <p:nvSpPr>
          <p:cNvPr id="10248" name="Rectangle 8">
            <a:extLst>
              <a:ext uri="{FF2B5EF4-FFF2-40B4-BE49-F238E27FC236}">
                <a16:creationId xmlns:a16="http://schemas.microsoft.com/office/drawing/2014/main" id="{CA6BF358-1A16-4546-8349-A7116353D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273303"/>
            <a:ext cx="86868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Permissive – needed for NE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vasoconstriction</a:t>
            </a:r>
          </a:p>
        </p:txBody>
      </p:sp>
      <p:sp>
        <p:nvSpPr>
          <p:cNvPr id="10249" name="Rectangle 9">
            <a:extLst>
              <a:ext uri="{FF2B5EF4-FFF2-40B4-BE49-F238E27FC236}">
                <a16:creationId xmlns:a16="http://schemas.microsoft.com/office/drawing/2014/main" id="{348D4113-0649-4318-90CA-E85D40CBB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675" y="5870814"/>
            <a:ext cx="822960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Response to stressors – protective?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BA5289-189E-4BD4-A907-77810CB37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443232"/>
            <a:ext cx="553085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Elevates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Blood Glucose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3FAAE94B-A72F-7F8F-1F61-31E780681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16885"/>
            <a:ext cx="717452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 eaLnBrk="1" hangingPunct="1"/>
            <a:r>
              <a:rPr lang="en-US" altLang="en-US" kern="0" dirty="0">
                <a:latin typeface="Calibri" panose="020F0502020204030204" pitchFamily="34" charset="0"/>
              </a:rPr>
              <a:t>Promotes </a:t>
            </a:r>
            <a:r>
              <a:rPr lang="en-US" altLang="en-US" b="1" kern="0" dirty="0">
                <a:solidFill>
                  <a:srgbClr val="0070C0"/>
                </a:solidFill>
                <a:latin typeface="Calibri" panose="020F0502020204030204" pitchFamily="34" charset="0"/>
              </a:rPr>
              <a:t>Glycogenolysis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  <p:bldP spid="10248" grpId="0"/>
      <p:bldP spid="102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13C9816A-F8EA-4AC4-949B-A9D504FDB3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925513"/>
          </a:xfrm>
        </p:spPr>
        <p:txBody>
          <a:bodyPr/>
          <a:lstStyle/>
          <a:p>
            <a:pPr eaLnBrk="1" hangingPunct="1">
              <a:tabLst>
                <a:tab pos="4686300" algn="l"/>
              </a:tabLst>
            </a:pPr>
            <a:r>
              <a:rPr lang="en-US" altLang="en-US" sz="3600">
                <a:latin typeface="Calibri" panose="020F0502020204030204" pitchFamily="34" charset="0"/>
              </a:rPr>
              <a:t>Circadian Rhythm of Cortisol Secretion</a:t>
            </a:r>
          </a:p>
        </p:txBody>
      </p:sp>
      <p:pic>
        <p:nvPicPr>
          <p:cNvPr id="17411" name="Picture 4">
            <a:extLst>
              <a:ext uri="{FF2B5EF4-FFF2-40B4-BE49-F238E27FC236}">
                <a16:creationId xmlns:a16="http://schemas.microsoft.com/office/drawing/2014/main" id="{A7FA418D-B16B-4CA4-98C6-767498632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0" b="6194"/>
          <a:stretch>
            <a:fillRect/>
          </a:stretch>
        </p:blipFill>
        <p:spPr bwMode="auto">
          <a:xfrm>
            <a:off x="288925" y="1143000"/>
            <a:ext cx="856456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64D5A4DF-240C-48DD-808B-D05B9C246F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"/>
            <a:ext cx="8229600" cy="1143000"/>
          </a:xfrm>
        </p:spPr>
        <p:txBody>
          <a:bodyPr/>
          <a:lstStyle/>
          <a:p>
            <a:pPr eaLnBrk="1" hangingPunct="1">
              <a:tabLst>
                <a:tab pos="4686300" algn="l"/>
              </a:tabLst>
            </a:pPr>
            <a:r>
              <a:rPr lang="en-US" altLang="en-US">
                <a:latin typeface="Calibri" panose="020F0502020204030204" pitchFamily="34" charset="0"/>
              </a:rPr>
              <a:t>Hyper-Cortisolism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2427FF7B-5415-4922-99DD-105D86315F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1696" y="1030413"/>
            <a:ext cx="6846888" cy="735013"/>
          </a:xfrm>
        </p:spPr>
        <p:txBody>
          <a:bodyPr/>
          <a:lstStyle/>
          <a:p>
            <a:pPr eaLnBrk="1" hangingPunct="1"/>
            <a:r>
              <a:rPr lang="en-US" altLang="en-US" u="sng" dirty="0">
                <a:latin typeface="Calibri" panose="020F0502020204030204" pitchFamily="34" charset="0"/>
              </a:rPr>
              <a:t>Over</a:t>
            </a:r>
            <a:r>
              <a:rPr lang="en-US" altLang="en-US" dirty="0">
                <a:latin typeface="Calibri" panose="020F0502020204030204" pitchFamily="34" charset="0"/>
              </a:rPr>
              <a:t> secretion of cortisol or ACTH.</a:t>
            </a:r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390C9D5B-64CC-4CE9-A562-FA3E56B92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" y="1583657"/>
            <a:ext cx="471646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 fontAlgn="base">
              <a:spcAft>
                <a:spcPct val="0"/>
              </a:spcAft>
              <a:buNone/>
              <a:defRPr/>
            </a:pPr>
            <a:r>
              <a:rPr lang="en-US" altLang="en-US" sz="2000" dirty="0">
                <a:solidFill>
                  <a:srgbClr val="0000FF"/>
                </a:solidFill>
                <a:latin typeface="Calibri" panose="020F0502020204030204" pitchFamily="34" charset="0"/>
              </a:rPr>
              <a:t>Pituitary disorder = </a:t>
            </a:r>
            <a:r>
              <a:rPr lang="en-US" altLang="en-US" sz="2000" dirty="0">
                <a:solidFill>
                  <a:srgbClr val="0000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↑ </a:t>
            </a:r>
            <a:r>
              <a:rPr lang="en-US" altLang="en-US" sz="2000" dirty="0">
                <a:solidFill>
                  <a:srgbClr val="0000FF"/>
                </a:solidFill>
                <a:latin typeface="Calibri" panose="020F0502020204030204" pitchFamily="34" charset="0"/>
              </a:rPr>
              <a:t>ACTH</a:t>
            </a:r>
          </a:p>
          <a:p>
            <a:pPr lvl="0" defTabSz="914400" fontAlgn="base">
              <a:spcAft>
                <a:spcPct val="0"/>
              </a:spcAft>
              <a:buNone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</a:rPr>
              <a:t>Adrenal disorder =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↑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</a:rPr>
              <a:t>cortisol</a:t>
            </a:r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E3D2EC06-4490-46BA-BB60-DFA02F6313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2417095"/>
            <a:ext cx="4850484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Called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Cushing’s Disease</a:t>
            </a:r>
          </a:p>
        </p:txBody>
      </p:sp>
      <p:sp>
        <p:nvSpPr>
          <p:cNvPr id="13318" name="Text Box 6">
            <a:extLst>
              <a:ext uri="{FF2B5EF4-FFF2-40B4-BE49-F238E27FC236}">
                <a16:creationId xmlns:a16="http://schemas.microsoft.com/office/drawing/2014/main" id="{4321944B-09E5-41E3-B6CE-370135066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3911600"/>
            <a:ext cx="4935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↑ Glucose and ↓ Protein</a:t>
            </a:r>
          </a:p>
        </p:txBody>
      </p:sp>
      <p:sp>
        <p:nvSpPr>
          <p:cNvPr id="13320" name="Text Box 8">
            <a:extLst>
              <a:ext uri="{FF2B5EF4-FFF2-40B4-BE49-F238E27FC236}">
                <a16:creationId xmlns:a16="http://schemas.microsoft.com/office/drawing/2014/main" id="{8808072E-C2D3-4632-AB67-15977D867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4671156"/>
            <a:ext cx="4889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Loss of Muscle mass </a:t>
            </a:r>
          </a:p>
        </p:txBody>
      </p:sp>
      <p:sp>
        <p:nvSpPr>
          <p:cNvPr id="13321" name="Text Box 9">
            <a:extLst>
              <a:ext uri="{FF2B5EF4-FFF2-40B4-BE49-F238E27FC236}">
                <a16:creationId xmlns:a16="http://schemas.microsoft.com/office/drawing/2014/main" id="{1B238127-577E-4E67-A3DC-156EFF191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613" y="5453063"/>
            <a:ext cx="4889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Characteristic Fat deposits </a:t>
            </a:r>
          </a:p>
        </p:txBody>
      </p:sp>
      <p:pic>
        <p:nvPicPr>
          <p:cNvPr id="15370" name="Picture 10" descr="Clinical manifestations of Cushing's syndrome">
            <a:extLst>
              <a:ext uri="{FF2B5EF4-FFF2-40B4-BE49-F238E27FC236}">
                <a16:creationId xmlns:a16="http://schemas.microsoft.com/office/drawing/2014/main" id="{827B57B0-2AC9-4FFF-A6F9-43B5EA4D8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3" y="2112963"/>
            <a:ext cx="285750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7" descr="Cushing's_Syndrome_ab">
            <a:extLst>
              <a:ext uri="{FF2B5EF4-FFF2-40B4-BE49-F238E27FC236}">
                <a16:creationId xmlns:a16="http://schemas.microsoft.com/office/drawing/2014/main" id="{043C60C1-B97F-46B0-BB5E-CF0EFDAEA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9" t="3192" r="5756" b="6897"/>
          <a:stretch>
            <a:fillRect/>
          </a:stretch>
        </p:blipFill>
        <p:spPr bwMode="auto">
          <a:xfrm>
            <a:off x="7392988" y="38100"/>
            <a:ext cx="1471612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5">
            <a:extLst>
              <a:ext uri="{FF2B5EF4-FFF2-40B4-BE49-F238E27FC236}">
                <a16:creationId xmlns:a16="http://schemas.microsoft.com/office/drawing/2014/main" id="{66BBAC89-831C-843E-DCCA-F7124C4D5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158" y="3293940"/>
            <a:ext cx="4850484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Characterized by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  <p:bldP spid="13320" grpId="0"/>
      <p:bldP spid="13321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8A88AF64-0D1F-4C7C-9083-29772AD72D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9213"/>
            <a:ext cx="8229600" cy="738187"/>
          </a:xfrm>
        </p:spPr>
        <p:txBody>
          <a:bodyPr/>
          <a:lstStyle/>
          <a:p>
            <a:pPr eaLnBrk="1" hangingPunct="1">
              <a:tabLst>
                <a:tab pos="4686300" algn="l"/>
              </a:tabLst>
            </a:pPr>
            <a:r>
              <a:rPr lang="en-US" altLang="en-US">
                <a:latin typeface="Calibri" panose="020F0502020204030204" pitchFamily="34" charset="0"/>
              </a:rPr>
              <a:t>Hypo-Cortisolism</a:t>
            </a: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7B01BDE0-A76C-4A86-BF05-69DFD3B5C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839" y="1880395"/>
            <a:ext cx="4068763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dirty="0">
                <a:latin typeface="Calibri" panose="020F0502020204030204" pitchFamily="34" charset="0"/>
              </a:rPr>
              <a:t>Called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</a:rPr>
              <a:t>Addison’s Disease</a:t>
            </a:r>
          </a:p>
        </p:txBody>
      </p:sp>
      <p:sp>
        <p:nvSpPr>
          <p:cNvPr id="20484" name="Rectangle 5">
            <a:extLst>
              <a:ext uri="{FF2B5EF4-FFF2-40B4-BE49-F238E27FC236}">
                <a16:creationId xmlns:a16="http://schemas.microsoft.com/office/drawing/2014/main" id="{1E8D0569-B3C8-4BE6-8B7B-04A8F942C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8987" y="787400"/>
            <a:ext cx="8993187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Under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secretion of adrenal steroid hormones</a:t>
            </a:r>
          </a:p>
        </p:txBody>
      </p:sp>
      <p:sp>
        <p:nvSpPr>
          <p:cNvPr id="20485" name="Rectangle 8">
            <a:extLst>
              <a:ext uri="{FF2B5EF4-FFF2-40B4-BE49-F238E27FC236}">
                <a16:creationId xmlns:a16="http://schemas.microsoft.com/office/drawing/2014/main" id="{843F1196-ADA9-4538-AFA4-6524D484E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839" y="1368425"/>
            <a:ext cx="85598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1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e.g., Autoimmune destruction of adrenal cortex</a:t>
            </a:r>
          </a:p>
        </p:txBody>
      </p:sp>
      <p:sp>
        <p:nvSpPr>
          <p:cNvPr id="14345" name="Text Box 9">
            <a:extLst>
              <a:ext uri="{FF2B5EF4-FFF2-40B4-BE49-F238E27FC236}">
                <a16:creationId xmlns:a16="http://schemas.microsoft.com/office/drawing/2014/main" id="{5D83BBD6-8E69-4897-84D3-27FD7A79C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500" y="3039448"/>
            <a:ext cx="40465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↓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Glucose (hypoglycemia)</a:t>
            </a:r>
          </a:p>
        </p:txBody>
      </p:sp>
      <p:sp>
        <p:nvSpPr>
          <p:cNvPr id="14346" name="Text Box 10">
            <a:extLst>
              <a:ext uri="{FF2B5EF4-FFF2-40B4-BE49-F238E27FC236}">
                <a16:creationId xmlns:a16="http://schemas.microsoft.com/office/drawing/2014/main" id="{1CDD2572-36A8-4EE6-9527-D2086BA14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901" y="4944944"/>
            <a:ext cx="6560642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Poor response to stress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Fatigue and muscle weakness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Increased Melanocyte-Stimulating Hormone (MSH)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(darkens specific areas skin) 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347" name="Text Box 11">
            <a:extLst>
              <a:ext uri="{FF2B5EF4-FFF2-40B4-BE49-F238E27FC236}">
                <a16:creationId xmlns:a16="http://schemas.microsoft.com/office/drawing/2014/main" id="{BEF6ED26-66C0-4687-BEB2-66E3EA592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901" y="3609860"/>
            <a:ext cx="3751412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Lack of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Vasoconstriction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Causes Low Blood Pressure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Orthostatic Hypotension) </a:t>
            </a:r>
          </a:p>
        </p:txBody>
      </p:sp>
      <p:pic>
        <p:nvPicPr>
          <p:cNvPr id="9" name="Picture 6" descr="File:John F. Kennedy, White House color photo portrait.jpg">
            <a:hlinkClick r:id="rId2"/>
            <a:extLst>
              <a:ext uri="{FF2B5EF4-FFF2-40B4-BE49-F238E27FC236}">
                <a16:creationId xmlns:a16="http://schemas.microsoft.com/office/drawing/2014/main" id="{1C514D07-7F4F-4B82-8572-5ABD586BD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886" y="3039448"/>
            <a:ext cx="2208213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5">
            <a:extLst>
              <a:ext uri="{FF2B5EF4-FFF2-40B4-BE49-F238E27FC236}">
                <a16:creationId xmlns:a16="http://schemas.microsoft.com/office/drawing/2014/main" id="{E14D9D37-C206-CF92-4815-159B5B9CF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529" y="2491177"/>
            <a:ext cx="448655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Characterized by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/>
      <p:bldP spid="14346" grpId="0"/>
      <p:bldP spid="14347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58B93B-F0D5-40B5-B8FC-2D303E898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524" y="251321"/>
            <a:ext cx="854295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u="sng" dirty="0">
                <a:solidFill>
                  <a:srgbClr val="8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Hormone Interactions</a:t>
            </a:r>
            <a:endParaRPr lang="en-US" altLang="en-US" sz="2400" b="1" i="1" dirty="0">
              <a:solidFill>
                <a:srgbClr val="8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800" b="1" i="1" dirty="0">
              <a:solidFill>
                <a:srgbClr val="8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 i="1" dirty="0">
                <a:solidFill>
                  <a:srgbClr val="8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Antagonistic</a:t>
            </a: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– one hormone having the opposite effect of another. </a:t>
            </a:r>
            <a:endParaRPr lang="en-US" altLang="en-US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e.g.</a:t>
            </a:r>
            <a:r>
              <a:rPr lang="en-US" altLang="en-US" sz="16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Insulin</a:t>
            </a:r>
            <a:r>
              <a:rPr lang="en-US" altLang="en-US" sz="16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altLang="en-US" sz="16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glucagon</a:t>
            </a:r>
            <a:r>
              <a:rPr lang="en-US" altLang="en-US" sz="16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  Parathyroid</a:t>
            </a:r>
            <a:r>
              <a:rPr lang="en-US" altLang="en-US" sz="16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Hormone</a:t>
            </a:r>
            <a:r>
              <a:rPr lang="en-US" altLang="en-US" sz="16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altLang="en-US" sz="16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Calcitonin</a:t>
            </a:r>
            <a:endParaRPr lang="en-US" altLang="en-US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E3172C-984F-F833-2B88-E7EBD677291A}"/>
              </a:ext>
            </a:extLst>
          </p:cNvPr>
          <p:cNvSpPr/>
          <p:nvPr/>
        </p:nvSpPr>
        <p:spPr>
          <a:xfrm>
            <a:off x="669799" y="3423425"/>
            <a:ext cx="79378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Prolactin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promotes milk production (synthesis).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Oxytocin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facilitates milk ejection via myoepithelial cell contractions in mammary glands, thus they work together for lactation.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810A00-27C6-29C6-B3F0-BC3D692B5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316" y="2554798"/>
            <a:ext cx="85429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 i="1" dirty="0">
                <a:solidFill>
                  <a:srgbClr val="8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Synergistic</a:t>
            </a: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– two or more hormones having greater effect together than their sum separately.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e.g.</a:t>
            </a:r>
            <a:r>
              <a:rPr lang="en-US" altLang="en-US" sz="16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Testosterone</a:t>
            </a:r>
            <a:r>
              <a:rPr lang="en-US" altLang="en-US" sz="16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altLang="en-US" sz="16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FSH</a:t>
            </a:r>
            <a:r>
              <a:rPr lang="en-US" altLang="en-US" sz="16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  Prolactin</a:t>
            </a:r>
            <a:r>
              <a:rPr lang="en-US" altLang="en-US" sz="16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altLang="en-US" sz="16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Oxytocin</a:t>
            </a:r>
            <a:endParaRPr lang="en-US" altLang="en-US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823BBD-198E-1DE9-32AE-C2D978E826BF}"/>
              </a:ext>
            </a:extLst>
          </p:cNvPr>
          <p:cNvSpPr txBox="1"/>
          <p:nvPr/>
        </p:nvSpPr>
        <p:spPr>
          <a:xfrm>
            <a:off x="659422" y="1544514"/>
            <a:ext cx="75949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Parathyroid hormone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increases blood calcium.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Calcitonin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(released by the thyroid gland) decreases blood calcium.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47488D-605D-249C-C835-2F641E91B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524" y="4538061"/>
            <a:ext cx="85429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 i="1" dirty="0">
                <a:solidFill>
                  <a:srgbClr val="8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Permissive</a:t>
            </a: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– one hormone enhances the effect of another hormone secreted later.  </a:t>
            </a:r>
            <a:endParaRPr lang="en-US" altLang="en-US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e.g.</a:t>
            </a:r>
            <a:r>
              <a:rPr lang="en-US" altLang="en-US" sz="16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Estrogen</a:t>
            </a:r>
            <a:r>
              <a:rPr lang="en-US" altLang="en-US" sz="16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altLang="en-US" sz="16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Progesterone</a:t>
            </a:r>
            <a:r>
              <a:rPr lang="en-US" altLang="en-US" sz="16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  Cortisol</a:t>
            </a:r>
            <a:r>
              <a:rPr lang="en-US" altLang="en-US" sz="16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altLang="en-US" sz="16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Norepinephrine</a:t>
            </a:r>
            <a:endParaRPr lang="en-US" altLang="en-US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EFDB68-7F56-80A1-F6DF-CB8F8694F7BD}"/>
              </a:ext>
            </a:extLst>
          </p:cNvPr>
          <p:cNvSpPr txBox="1"/>
          <p:nvPr/>
        </p:nvSpPr>
        <p:spPr>
          <a:xfrm>
            <a:off x="671145" y="5378604"/>
            <a:ext cx="78558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Estrogen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prepares the uterus by thickening the endometrium.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Progesterone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then further increases this thickness, making the uterus receptive to implantation.</a:t>
            </a:r>
          </a:p>
        </p:txBody>
      </p:sp>
    </p:spTree>
    <p:extLst>
      <p:ext uri="{BB962C8B-B14F-4D97-AF65-F5344CB8AC3E}">
        <p14:creationId xmlns:p14="http://schemas.microsoft.com/office/powerpoint/2010/main" val="291377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9">
            <a:extLst>
              <a:ext uri="{FF2B5EF4-FFF2-40B4-BE49-F238E27FC236}">
                <a16:creationId xmlns:a16="http://schemas.microsoft.com/office/drawing/2014/main" id="{088EF79A-9886-4D2F-B9A7-833DA95C1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2313" y="85725"/>
            <a:ext cx="27765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Cholesterol</a:t>
            </a:r>
            <a:endParaRPr kumimoji="0" lang="en-US" altLang="en-US" sz="4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C307E2-C76F-49B9-9B1F-C3AB509B2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6213" y="1911350"/>
            <a:ext cx="2133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Vitamin 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(a hormone)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A8A61CD5-FD66-4944-B10E-4FBA4A1899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325" y="3108325"/>
            <a:ext cx="1828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Cortisol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0FB58D3-B007-4FBC-B860-BAD3E37DA4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150" y="2667000"/>
            <a:ext cx="251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Glucocorticoids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0EA09085-3B45-43FF-96EB-4520D14FD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3657600"/>
            <a:ext cx="3200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Mineralcorticoids 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4676962-A902-4541-A739-1E162736F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5648325"/>
            <a:ext cx="213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Bile Salts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C223F218-E982-4A53-844D-6656AE9A7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657725"/>
            <a:ext cx="32004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Steroid Hormones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(testosterone, estrogen,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progesterone)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DF722F8-7644-41BF-953E-3D5530628D1E}"/>
              </a:ext>
            </a:extLst>
          </p:cNvPr>
          <p:cNvCxnSpPr/>
          <p:nvPr/>
        </p:nvCxnSpPr>
        <p:spPr>
          <a:xfrm>
            <a:off x="4513263" y="1066800"/>
            <a:ext cx="0" cy="4587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98B92AF-014F-49AE-B525-F39942AACD47}"/>
              </a:ext>
            </a:extLst>
          </p:cNvPr>
          <p:cNvCxnSpPr/>
          <p:nvPr/>
        </p:nvCxnSpPr>
        <p:spPr>
          <a:xfrm rot="10800000" flipV="1">
            <a:off x="3276600" y="1520825"/>
            <a:ext cx="1252538" cy="317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ABA0C0C-9369-444D-A4A4-841ABB77CDED}"/>
              </a:ext>
            </a:extLst>
          </p:cNvPr>
          <p:cNvCxnSpPr/>
          <p:nvPr/>
        </p:nvCxnSpPr>
        <p:spPr>
          <a:xfrm rot="5400000">
            <a:off x="2895601" y="1903412"/>
            <a:ext cx="762000" cy="317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AD51F90-2836-4FF2-9A97-731E7B379E04}"/>
              </a:ext>
            </a:extLst>
          </p:cNvPr>
          <p:cNvCxnSpPr/>
          <p:nvPr/>
        </p:nvCxnSpPr>
        <p:spPr>
          <a:xfrm rot="10800000">
            <a:off x="1752600" y="2284413"/>
            <a:ext cx="1524000" cy="158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0B4FFC7-DB5C-441E-98BD-62906F8C9B18}"/>
              </a:ext>
            </a:extLst>
          </p:cNvPr>
          <p:cNvCxnSpPr/>
          <p:nvPr/>
        </p:nvCxnSpPr>
        <p:spPr>
          <a:xfrm rot="5400000">
            <a:off x="1574007" y="2469356"/>
            <a:ext cx="381000" cy="158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DDE0EC6-8DAB-4B46-9695-B2EFED713E14}"/>
              </a:ext>
            </a:extLst>
          </p:cNvPr>
          <p:cNvCxnSpPr/>
          <p:nvPr/>
        </p:nvCxnSpPr>
        <p:spPr>
          <a:xfrm rot="5400000">
            <a:off x="4512469" y="1294606"/>
            <a:ext cx="457200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FE1C077-2A82-4541-8CD4-3AD4BB9C7FF8}"/>
              </a:ext>
            </a:extLst>
          </p:cNvPr>
          <p:cNvCxnSpPr/>
          <p:nvPr/>
        </p:nvCxnSpPr>
        <p:spPr>
          <a:xfrm>
            <a:off x="4724400" y="1524000"/>
            <a:ext cx="1524000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A83AF22C-0D3C-4D60-93B4-1CBDACAA52C6}"/>
              </a:ext>
            </a:extLst>
          </p:cNvPr>
          <p:cNvCxnSpPr/>
          <p:nvPr/>
        </p:nvCxnSpPr>
        <p:spPr>
          <a:xfrm rot="5400000">
            <a:off x="6036469" y="1715294"/>
            <a:ext cx="3810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6791B36-117D-4747-972D-8DD80213926B}"/>
              </a:ext>
            </a:extLst>
          </p:cNvPr>
          <p:cNvCxnSpPr/>
          <p:nvPr/>
        </p:nvCxnSpPr>
        <p:spPr>
          <a:xfrm rot="5400000">
            <a:off x="2432051" y="2286000"/>
            <a:ext cx="3200400" cy="317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BAB0347-954B-4BAB-9BAD-E7FB5C9E3F27}"/>
              </a:ext>
            </a:extLst>
          </p:cNvPr>
          <p:cNvCxnSpPr/>
          <p:nvPr/>
        </p:nvCxnSpPr>
        <p:spPr>
          <a:xfrm flipH="1">
            <a:off x="1754188" y="3875088"/>
            <a:ext cx="2276475" cy="952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364BCFC5-5A3F-46BC-A1F9-8D42FB3EEEFE}"/>
              </a:ext>
            </a:extLst>
          </p:cNvPr>
          <p:cNvCxnSpPr/>
          <p:nvPr/>
        </p:nvCxnSpPr>
        <p:spPr>
          <a:xfrm rot="5400000">
            <a:off x="1416844" y="4217194"/>
            <a:ext cx="6858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4D86C9C0-8711-4375-BD07-73BAAD41E59E}"/>
              </a:ext>
            </a:extLst>
          </p:cNvPr>
          <p:cNvCxnSpPr/>
          <p:nvPr/>
        </p:nvCxnSpPr>
        <p:spPr>
          <a:xfrm rot="5400000">
            <a:off x="3810794" y="1943894"/>
            <a:ext cx="2514600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FCC39B9-17FD-4BEE-9796-D1B8F7690DD6}"/>
              </a:ext>
            </a:extLst>
          </p:cNvPr>
          <p:cNvCxnSpPr/>
          <p:nvPr/>
        </p:nvCxnSpPr>
        <p:spPr>
          <a:xfrm>
            <a:off x="5072063" y="3189288"/>
            <a:ext cx="1403350" cy="158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1705A89B-6881-48F1-843F-28E8FA08F88F}"/>
              </a:ext>
            </a:extLst>
          </p:cNvPr>
          <p:cNvCxnSpPr/>
          <p:nvPr/>
        </p:nvCxnSpPr>
        <p:spPr>
          <a:xfrm rot="5400000">
            <a:off x="6225382" y="3423444"/>
            <a:ext cx="457200" cy="158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61C1511-7242-4EC2-ABEF-9395012426A7}"/>
              </a:ext>
            </a:extLst>
          </p:cNvPr>
          <p:cNvCxnSpPr/>
          <p:nvPr/>
        </p:nvCxnSpPr>
        <p:spPr>
          <a:xfrm rot="5400000">
            <a:off x="2553494" y="2972594"/>
            <a:ext cx="4572000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04723AAF-1E74-4113-82EA-C661D2898FB3}"/>
              </a:ext>
            </a:extLst>
          </p:cNvPr>
          <p:cNvCxnSpPr/>
          <p:nvPr/>
        </p:nvCxnSpPr>
        <p:spPr>
          <a:xfrm>
            <a:off x="4837113" y="5253038"/>
            <a:ext cx="1639887" cy="635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B33A52DC-6244-4D19-9519-B79394A0CC6D}"/>
              </a:ext>
            </a:extLst>
          </p:cNvPr>
          <p:cNvCxnSpPr/>
          <p:nvPr/>
        </p:nvCxnSpPr>
        <p:spPr>
          <a:xfrm rot="5400000">
            <a:off x="6286501" y="5448300"/>
            <a:ext cx="381000" cy="317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434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6B16907-0399-4631-8356-3F565F5506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77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Pituitary (Hypophysis)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B68E1941-38F2-4F29-9269-33B6867CBA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9400" y="2466975"/>
            <a:ext cx="8686800" cy="676275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000099"/>
                </a:solidFill>
                <a:latin typeface="Calibri" panose="020F0502020204030204" pitchFamily="34" charset="0"/>
              </a:rPr>
              <a:t>Anterior Pituitary – “adenohypophysis”</a:t>
            </a:r>
          </a:p>
        </p:txBody>
      </p:sp>
      <p:sp>
        <p:nvSpPr>
          <p:cNvPr id="43012" name="Rectangle 4">
            <a:extLst>
              <a:ext uri="{FF2B5EF4-FFF2-40B4-BE49-F238E27FC236}">
                <a16:creationId xmlns:a16="http://schemas.microsoft.com/office/drawing/2014/main" id="{E81F546F-7364-4069-9590-CB9B6FA4E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400" y="1466850"/>
            <a:ext cx="868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Posterior Pituitary – “neurohypophysis”</a:t>
            </a:r>
          </a:p>
        </p:txBody>
      </p:sp>
      <p:sp>
        <p:nvSpPr>
          <p:cNvPr id="43013" name="Freeform 5">
            <a:extLst>
              <a:ext uri="{FF2B5EF4-FFF2-40B4-BE49-F238E27FC236}">
                <a16:creationId xmlns:a16="http://schemas.microsoft.com/office/drawing/2014/main" id="{FDFB15FE-640B-426F-9160-D2F46A236B11}"/>
              </a:ext>
            </a:extLst>
          </p:cNvPr>
          <p:cNvSpPr>
            <a:spLocks/>
          </p:cNvSpPr>
          <p:nvPr/>
        </p:nvSpPr>
        <p:spPr bwMode="auto">
          <a:xfrm>
            <a:off x="715963" y="3733800"/>
            <a:ext cx="2200275" cy="2590800"/>
          </a:xfrm>
          <a:custGeom>
            <a:avLst/>
            <a:gdLst>
              <a:gd name="T0" fmla="*/ 2147483646 w 906"/>
              <a:gd name="T1" fmla="*/ 0 h 1120"/>
              <a:gd name="T2" fmla="*/ 2147483646 w 906"/>
              <a:gd name="T3" fmla="*/ 2147483646 h 1120"/>
              <a:gd name="T4" fmla="*/ 2147483646 w 906"/>
              <a:gd name="T5" fmla="*/ 2147483646 h 1120"/>
              <a:gd name="T6" fmla="*/ 2147483646 w 906"/>
              <a:gd name="T7" fmla="*/ 2147483646 h 1120"/>
              <a:gd name="T8" fmla="*/ 2147483646 w 906"/>
              <a:gd name="T9" fmla="*/ 2147483646 h 1120"/>
              <a:gd name="T10" fmla="*/ 2147483646 w 906"/>
              <a:gd name="T11" fmla="*/ 2147483646 h 1120"/>
              <a:gd name="T12" fmla="*/ 2147483646 w 906"/>
              <a:gd name="T13" fmla="*/ 2147483646 h 1120"/>
              <a:gd name="T14" fmla="*/ 2147483646 w 906"/>
              <a:gd name="T15" fmla="*/ 2147483646 h 1120"/>
              <a:gd name="T16" fmla="*/ 2147483646 w 906"/>
              <a:gd name="T17" fmla="*/ 2147483646 h 1120"/>
              <a:gd name="T18" fmla="*/ 2147483646 w 906"/>
              <a:gd name="T19" fmla="*/ 2147483646 h 1120"/>
              <a:gd name="T20" fmla="*/ 2147483646 w 906"/>
              <a:gd name="T21" fmla="*/ 2147483646 h 1120"/>
              <a:gd name="T22" fmla="*/ 2147483646 w 906"/>
              <a:gd name="T23" fmla="*/ 2147483646 h 1120"/>
              <a:gd name="T24" fmla="*/ 2147483646 w 906"/>
              <a:gd name="T25" fmla="*/ 2147483646 h 1120"/>
              <a:gd name="T26" fmla="*/ 2147483646 w 906"/>
              <a:gd name="T27" fmla="*/ 2147483646 h 1120"/>
              <a:gd name="T28" fmla="*/ 2147483646 w 906"/>
              <a:gd name="T29" fmla="*/ 2147483646 h 1120"/>
              <a:gd name="T30" fmla="*/ 2147483646 w 906"/>
              <a:gd name="T31" fmla="*/ 2147483646 h 1120"/>
              <a:gd name="T32" fmla="*/ 2147483646 w 906"/>
              <a:gd name="T33" fmla="*/ 2147483646 h 1120"/>
              <a:gd name="T34" fmla="*/ 2147483646 w 906"/>
              <a:gd name="T35" fmla="*/ 2147483646 h 1120"/>
              <a:gd name="T36" fmla="*/ 2147483646 w 906"/>
              <a:gd name="T37" fmla="*/ 2147483646 h 1120"/>
              <a:gd name="T38" fmla="*/ 2147483646 w 906"/>
              <a:gd name="T39" fmla="*/ 2147483646 h 1120"/>
              <a:gd name="T40" fmla="*/ 2147483646 w 906"/>
              <a:gd name="T41" fmla="*/ 2147483646 h 1120"/>
              <a:gd name="T42" fmla="*/ 2147483646 w 906"/>
              <a:gd name="T43" fmla="*/ 2147483646 h 1120"/>
              <a:gd name="T44" fmla="*/ 2147483646 w 906"/>
              <a:gd name="T45" fmla="*/ 2147483646 h 1120"/>
              <a:gd name="T46" fmla="*/ 2147483646 w 906"/>
              <a:gd name="T47" fmla="*/ 2147483646 h 1120"/>
              <a:gd name="T48" fmla="*/ 2147483646 w 906"/>
              <a:gd name="T49" fmla="*/ 2147483646 h 1120"/>
              <a:gd name="T50" fmla="*/ 2147483646 w 906"/>
              <a:gd name="T51" fmla="*/ 2147483646 h 1120"/>
              <a:gd name="T52" fmla="*/ 2147483646 w 906"/>
              <a:gd name="T53" fmla="*/ 2147483646 h 1120"/>
              <a:gd name="T54" fmla="*/ 2147483646 w 906"/>
              <a:gd name="T55" fmla="*/ 2147483646 h 1120"/>
              <a:gd name="T56" fmla="*/ 2147483646 w 906"/>
              <a:gd name="T57" fmla="*/ 2147483646 h 1120"/>
              <a:gd name="T58" fmla="*/ 2147483646 w 906"/>
              <a:gd name="T59" fmla="*/ 2147483646 h 1120"/>
              <a:gd name="T60" fmla="*/ 2147483646 w 906"/>
              <a:gd name="T61" fmla="*/ 2147483646 h 1120"/>
              <a:gd name="T62" fmla="*/ 2147483646 w 906"/>
              <a:gd name="T63" fmla="*/ 2147483646 h 1120"/>
              <a:gd name="T64" fmla="*/ 2147483646 w 906"/>
              <a:gd name="T65" fmla="*/ 2147483646 h 1120"/>
              <a:gd name="T66" fmla="*/ 2147483646 w 906"/>
              <a:gd name="T67" fmla="*/ 2147483646 h 1120"/>
              <a:gd name="T68" fmla="*/ 2147483646 w 906"/>
              <a:gd name="T69" fmla="*/ 2147483646 h 1120"/>
              <a:gd name="T70" fmla="*/ 2147483646 w 906"/>
              <a:gd name="T71" fmla="*/ 2147483646 h 1120"/>
              <a:gd name="T72" fmla="*/ 2147483646 w 906"/>
              <a:gd name="T73" fmla="*/ 2147483646 h 1120"/>
              <a:gd name="T74" fmla="*/ 2147483646 w 906"/>
              <a:gd name="T75" fmla="*/ 2147483646 h 1120"/>
              <a:gd name="T76" fmla="*/ 2147483646 w 906"/>
              <a:gd name="T77" fmla="*/ 2147483646 h 1120"/>
              <a:gd name="T78" fmla="*/ 2147483646 w 906"/>
              <a:gd name="T79" fmla="*/ 2147483646 h 1120"/>
              <a:gd name="T80" fmla="*/ 2147483646 w 906"/>
              <a:gd name="T81" fmla="*/ 2147483646 h 1120"/>
              <a:gd name="T82" fmla="*/ 2147483646 w 906"/>
              <a:gd name="T83" fmla="*/ 0 h 112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06"/>
              <a:gd name="T127" fmla="*/ 0 h 1120"/>
              <a:gd name="T128" fmla="*/ 906 w 906"/>
              <a:gd name="T129" fmla="*/ 1120 h 112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06" h="1120">
                <a:moveTo>
                  <a:pt x="39" y="0"/>
                </a:moveTo>
                <a:cubicBezTo>
                  <a:pt x="55" y="44"/>
                  <a:pt x="50" y="95"/>
                  <a:pt x="12" y="122"/>
                </a:cubicBezTo>
                <a:cubicBezTo>
                  <a:pt x="14" y="142"/>
                  <a:pt x="1" y="171"/>
                  <a:pt x="18" y="183"/>
                </a:cubicBezTo>
                <a:cubicBezTo>
                  <a:pt x="42" y="200"/>
                  <a:pt x="79" y="180"/>
                  <a:pt x="107" y="190"/>
                </a:cubicBezTo>
                <a:cubicBezTo>
                  <a:pt x="115" y="193"/>
                  <a:pt x="98" y="204"/>
                  <a:pt x="93" y="210"/>
                </a:cubicBezTo>
                <a:cubicBezTo>
                  <a:pt x="73" y="233"/>
                  <a:pt x="78" y="228"/>
                  <a:pt x="52" y="237"/>
                </a:cubicBezTo>
                <a:cubicBezTo>
                  <a:pt x="0" y="316"/>
                  <a:pt x="59" y="340"/>
                  <a:pt x="120" y="352"/>
                </a:cubicBezTo>
                <a:cubicBezTo>
                  <a:pt x="129" y="357"/>
                  <a:pt x="137" y="366"/>
                  <a:pt x="147" y="366"/>
                </a:cubicBezTo>
                <a:cubicBezTo>
                  <a:pt x="185" y="368"/>
                  <a:pt x="225" y="367"/>
                  <a:pt x="262" y="359"/>
                </a:cubicBezTo>
                <a:cubicBezTo>
                  <a:pt x="269" y="357"/>
                  <a:pt x="266" y="345"/>
                  <a:pt x="269" y="339"/>
                </a:cubicBezTo>
                <a:cubicBezTo>
                  <a:pt x="294" y="294"/>
                  <a:pt x="283" y="302"/>
                  <a:pt x="317" y="291"/>
                </a:cubicBezTo>
                <a:cubicBezTo>
                  <a:pt x="328" y="293"/>
                  <a:pt x="341" y="292"/>
                  <a:pt x="351" y="298"/>
                </a:cubicBezTo>
                <a:cubicBezTo>
                  <a:pt x="366" y="306"/>
                  <a:pt x="366" y="333"/>
                  <a:pt x="371" y="345"/>
                </a:cubicBezTo>
                <a:cubicBezTo>
                  <a:pt x="381" y="370"/>
                  <a:pt x="382" y="365"/>
                  <a:pt x="405" y="373"/>
                </a:cubicBezTo>
                <a:cubicBezTo>
                  <a:pt x="395" y="623"/>
                  <a:pt x="446" y="517"/>
                  <a:pt x="357" y="576"/>
                </a:cubicBezTo>
                <a:cubicBezTo>
                  <a:pt x="344" y="639"/>
                  <a:pt x="363" y="638"/>
                  <a:pt x="310" y="644"/>
                </a:cubicBezTo>
                <a:cubicBezTo>
                  <a:pt x="283" y="647"/>
                  <a:pt x="256" y="648"/>
                  <a:pt x="229" y="650"/>
                </a:cubicBezTo>
                <a:cubicBezTo>
                  <a:pt x="213" y="674"/>
                  <a:pt x="215" y="688"/>
                  <a:pt x="188" y="698"/>
                </a:cubicBezTo>
                <a:cubicBezTo>
                  <a:pt x="168" y="727"/>
                  <a:pt x="156" y="760"/>
                  <a:pt x="127" y="779"/>
                </a:cubicBezTo>
                <a:cubicBezTo>
                  <a:pt x="111" y="827"/>
                  <a:pt x="90" y="864"/>
                  <a:pt x="79" y="915"/>
                </a:cubicBezTo>
                <a:cubicBezTo>
                  <a:pt x="75" y="935"/>
                  <a:pt x="66" y="976"/>
                  <a:pt x="66" y="976"/>
                </a:cubicBezTo>
                <a:cubicBezTo>
                  <a:pt x="68" y="987"/>
                  <a:pt x="67" y="1000"/>
                  <a:pt x="73" y="1010"/>
                </a:cubicBezTo>
                <a:cubicBezTo>
                  <a:pt x="77" y="1017"/>
                  <a:pt x="87" y="1017"/>
                  <a:pt x="93" y="1023"/>
                </a:cubicBezTo>
                <a:cubicBezTo>
                  <a:pt x="105" y="1034"/>
                  <a:pt x="108" y="1053"/>
                  <a:pt x="120" y="1064"/>
                </a:cubicBezTo>
                <a:cubicBezTo>
                  <a:pt x="138" y="1079"/>
                  <a:pt x="165" y="1074"/>
                  <a:pt x="188" y="1077"/>
                </a:cubicBezTo>
                <a:cubicBezTo>
                  <a:pt x="248" y="1098"/>
                  <a:pt x="215" y="1089"/>
                  <a:pt x="290" y="1098"/>
                </a:cubicBezTo>
                <a:cubicBezTo>
                  <a:pt x="364" y="1120"/>
                  <a:pt x="414" y="1108"/>
                  <a:pt x="500" y="1104"/>
                </a:cubicBezTo>
                <a:cubicBezTo>
                  <a:pt x="566" y="1061"/>
                  <a:pt x="646" y="1055"/>
                  <a:pt x="723" y="1050"/>
                </a:cubicBezTo>
                <a:cubicBezTo>
                  <a:pt x="744" y="1030"/>
                  <a:pt x="755" y="1017"/>
                  <a:pt x="764" y="989"/>
                </a:cubicBezTo>
                <a:cubicBezTo>
                  <a:pt x="774" y="921"/>
                  <a:pt x="804" y="830"/>
                  <a:pt x="737" y="786"/>
                </a:cubicBezTo>
                <a:cubicBezTo>
                  <a:pt x="721" y="763"/>
                  <a:pt x="716" y="745"/>
                  <a:pt x="696" y="725"/>
                </a:cubicBezTo>
                <a:cubicBezTo>
                  <a:pt x="691" y="711"/>
                  <a:pt x="691" y="696"/>
                  <a:pt x="683" y="684"/>
                </a:cubicBezTo>
                <a:cubicBezTo>
                  <a:pt x="678" y="676"/>
                  <a:pt x="668" y="672"/>
                  <a:pt x="662" y="664"/>
                </a:cubicBezTo>
                <a:cubicBezTo>
                  <a:pt x="642" y="639"/>
                  <a:pt x="620" y="609"/>
                  <a:pt x="601" y="583"/>
                </a:cubicBezTo>
                <a:cubicBezTo>
                  <a:pt x="603" y="554"/>
                  <a:pt x="600" y="523"/>
                  <a:pt x="608" y="495"/>
                </a:cubicBezTo>
                <a:cubicBezTo>
                  <a:pt x="610" y="487"/>
                  <a:pt x="622" y="487"/>
                  <a:pt x="628" y="481"/>
                </a:cubicBezTo>
                <a:cubicBezTo>
                  <a:pt x="634" y="475"/>
                  <a:pt x="651" y="447"/>
                  <a:pt x="655" y="440"/>
                </a:cubicBezTo>
                <a:cubicBezTo>
                  <a:pt x="672" y="374"/>
                  <a:pt x="708" y="367"/>
                  <a:pt x="771" y="359"/>
                </a:cubicBezTo>
                <a:cubicBezTo>
                  <a:pt x="817" y="347"/>
                  <a:pt x="822" y="337"/>
                  <a:pt x="859" y="312"/>
                </a:cubicBezTo>
                <a:cubicBezTo>
                  <a:pt x="873" y="303"/>
                  <a:pt x="891" y="299"/>
                  <a:pt x="906" y="291"/>
                </a:cubicBezTo>
                <a:cubicBezTo>
                  <a:pt x="894" y="257"/>
                  <a:pt x="891" y="234"/>
                  <a:pt x="886" y="196"/>
                </a:cubicBezTo>
                <a:cubicBezTo>
                  <a:pt x="882" y="129"/>
                  <a:pt x="872" y="66"/>
                  <a:pt x="872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014" name="Freeform 6">
            <a:extLst>
              <a:ext uri="{FF2B5EF4-FFF2-40B4-BE49-F238E27FC236}">
                <a16:creationId xmlns:a16="http://schemas.microsoft.com/office/drawing/2014/main" id="{5386C628-F39C-4925-9875-292489183FEB}"/>
              </a:ext>
            </a:extLst>
          </p:cNvPr>
          <p:cNvSpPr>
            <a:spLocks/>
          </p:cNvSpPr>
          <p:nvPr/>
        </p:nvSpPr>
        <p:spPr bwMode="auto">
          <a:xfrm>
            <a:off x="1870075" y="4324350"/>
            <a:ext cx="79375" cy="1957388"/>
          </a:xfrm>
          <a:custGeom>
            <a:avLst/>
            <a:gdLst>
              <a:gd name="T0" fmla="*/ 2147483646 w 50"/>
              <a:gd name="T1" fmla="*/ 2147483646 h 1233"/>
              <a:gd name="T2" fmla="*/ 2147483646 w 50"/>
              <a:gd name="T3" fmla="*/ 2147483646 h 1233"/>
              <a:gd name="T4" fmla="*/ 0 w 50"/>
              <a:gd name="T5" fmla="*/ 2147483646 h 1233"/>
              <a:gd name="T6" fmla="*/ 2147483646 w 50"/>
              <a:gd name="T7" fmla="*/ 2147483646 h 1233"/>
              <a:gd name="T8" fmla="*/ 2147483646 w 50"/>
              <a:gd name="T9" fmla="*/ 2147483646 h 1233"/>
              <a:gd name="T10" fmla="*/ 2147483646 w 50"/>
              <a:gd name="T11" fmla="*/ 0 h 12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0"/>
              <a:gd name="T19" fmla="*/ 0 h 1233"/>
              <a:gd name="T20" fmla="*/ 50 w 50"/>
              <a:gd name="T21" fmla="*/ 1233 h 123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0" h="1233">
                <a:moveTo>
                  <a:pt x="27" y="1233"/>
                </a:moveTo>
                <a:cubicBezTo>
                  <a:pt x="39" y="1199"/>
                  <a:pt x="43" y="1196"/>
                  <a:pt x="27" y="1145"/>
                </a:cubicBezTo>
                <a:cubicBezTo>
                  <a:pt x="22" y="1130"/>
                  <a:pt x="0" y="1105"/>
                  <a:pt x="0" y="1105"/>
                </a:cubicBezTo>
                <a:cubicBezTo>
                  <a:pt x="5" y="1037"/>
                  <a:pt x="13" y="981"/>
                  <a:pt x="21" y="915"/>
                </a:cubicBezTo>
                <a:cubicBezTo>
                  <a:pt x="24" y="756"/>
                  <a:pt x="50" y="529"/>
                  <a:pt x="21" y="366"/>
                </a:cubicBezTo>
                <a:cubicBezTo>
                  <a:pt x="19" y="254"/>
                  <a:pt x="7" y="117"/>
                  <a:pt x="7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F5D0038D-A1D8-4C24-9C02-890580E3A754}"/>
              </a:ext>
            </a:extLst>
          </p:cNvPr>
          <p:cNvGrpSpPr>
            <a:grpSpLocks/>
          </p:cNvGrpSpPr>
          <p:nvPr/>
        </p:nvGrpSpPr>
        <p:grpSpPr bwMode="auto">
          <a:xfrm rot="1202634">
            <a:off x="1860550" y="4003675"/>
            <a:ext cx="398463" cy="433388"/>
            <a:chOff x="517" y="3020"/>
            <a:chExt cx="251" cy="273"/>
          </a:xfrm>
        </p:grpSpPr>
        <p:sp>
          <p:nvSpPr>
            <p:cNvPr id="4120" name="Freeform 8">
              <a:extLst>
                <a:ext uri="{FF2B5EF4-FFF2-40B4-BE49-F238E27FC236}">
                  <a16:creationId xmlns:a16="http://schemas.microsoft.com/office/drawing/2014/main" id="{03A97D14-9E5E-47D7-A8C6-614D2253A7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" y="3020"/>
              <a:ext cx="251" cy="273"/>
            </a:xfrm>
            <a:custGeom>
              <a:avLst/>
              <a:gdLst>
                <a:gd name="T0" fmla="*/ 109 w 251"/>
                <a:gd name="T1" fmla="*/ 50 h 273"/>
                <a:gd name="T2" fmla="*/ 156 w 251"/>
                <a:gd name="T3" fmla="*/ 2 h 273"/>
                <a:gd name="T4" fmla="*/ 176 w 251"/>
                <a:gd name="T5" fmla="*/ 23 h 273"/>
                <a:gd name="T6" fmla="*/ 204 w 251"/>
                <a:gd name="T7" fmla="*/ 36 h 273"/>
                <a:gd name="T8" fmla="*/ 251 w 251"/>
                <a:gd name="T9" fmla="*/ 118 h 273"/>
                <a:gd name="T10" fmla="*/ 204 w 251"/>
                <a:gd name="T11" fmla="*/ 131 h 273"/>
                <a:gd name="T12" fmla="*/ 224 w 251"/>
                <a:gd name="T13" fmla="*/ 178 h 273"/>
                <a:gd name="T14" fmla="*/ 217 w 251"/>
                <a:gd name="T15" fmla="*/ 199 h 273"/>
                <a:gd name="T16" fmla="*/ 95 w 251"/>
                <a:gd name="T17" fmla="*/ 212 h 273"/>
                <a:gd name="T18" fmla="*/ 41 w 251"/>
                <a:gd name="T19" fmla="*/ 165 h 273"/>
                <a:gd name="T20" fmla="*/ 27 w 251"/>
                <a:gd name="T21" fmla="*/ 131 h 273"/>
                <a:gd name="T22" fmla="*/ 0 w 251"/>
                <a:gd name="T23" fmla="*/ 90 h 273"/>
                <a:gd name="T24" fmla="*/ 54 w 251"/>
                <a:gd name="T25" fmla="*/ 57 h 273"/>
                <a:gd name="T26" fmla="*/ 109 w 251"/>
                <a:gd name="T27" fmla="*/ 50 h 2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51"/>
                <a:gd name="T43" fmla="*/ 0 h 273"/>
                <a:gd name="T44" fmla="*/ 251 w 251"/>
                <a:gd name="T45" fmla="*/ 273 h 2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51" h="273">
                  <a:moveTo>
                    <a:pt x="109" y="50"/>
                  </a:moveTo>
                  <a:cubicBezTo>
                    <a:pt x="117" y="22"/>
                    <a:pt x="133" y="18"/>
                    <a:pt x="156" y="2"/>
                  </a:cubicBezTo>
                  <a:cubicBezTo>
                    <a:pt x="163" y="9"/>
                    <a:pt x="171" y="15"/>
                    <a:pt x="176" y="23"/>
                  </a:cubicBezTo>
                  <a:cubicBezTo>
                    <a:pt x="192" y="48"/>
                    <a:pt x="169" y="48"/>
                    <a:pt x="204" y="36"/>
                  </a:cubicBezTo>
                  <a:cubicBezTo>
                    <a:pt x="191" y="100"/>
                    <a:pt x="204" y="85"/>
                    <a:pt x="251" y="118"/>
                  </a:cubicBezTo>
                  <a:cubicBezTo>
                    <a:pt x="235" y="123"/>
                    <a:pt x="214" y="118"/>
                    <a:pt x="204" y="131"/>
                  </a:cubicBezTo>
                  <a:cubicBezTo>
                    <a:pt x="200" y="136"/>
                    <a:pt x="217" y="165"/>
                    <a:pt x="224" y="178"/>
                  </a:cubicBezTo>
                  <a:cubicBezTo>
                    <a:pt x="222" y="185"/>
                    <a:pt x="224" y="196"/>
                    <a:pt x="217" y="199"/>
                  </a:cubicBezTo>
                  <a:cubicBezTo>
                    <a:pt x="181" y="218"/>
                    <a:pt x="136" y="209"/>
                    <a:pt x="95" y="212"/>
                  </a:cubicBezTo>
                  <a:cubicBezTo>
                    <a:pt x="115" y="273"/>
                    <a:pt x="68" y="183"/>
                    <a:pt x="41" y="165"/>
                  </a:cubicBezTo>
                  <a:cubicBezTo>
                    <a:pt x="53" y="129"/>
                    <a:pt x="51" y="158"/>
                    <a:pt x="27" y="131"/>
                  </a:cubicBezTo>
                  <a:cubicBezTo>
                    <a:pt x="16" y="119"/>
                    <a:pt x="0" y="90"/>
                    <a:pt x="0" y="90"/>
                  </a:cubicBezTo>
                  <a:cubicBezTo>
                    <a:pt x="29" y="83"/>
                    <a:pt x="45" y="87"/>
                    <a:pt x="54" y="57"/>
                  </a:cubicBezTo>
                  <a:cubicBezTo>
                    <a:pt x="19" y="0"/>
                    <a:pt x="83" y="50"/>
                    <a:pt x="109" y="50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21" name="Oval 9">
              <a:extLst>
                <a:ext uri="{FF2B5EF4-FFF2-40B4-BE49-F238E27FC236}">
                  <a16:creationId xmlns:a16="http://schemas.microsoft.com/office/drawing/2014/main" id="{45079F09-69CA-4352-80EC-6C35670439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312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" name="Group 10">
            <a:extLst>
              <a:ext uri="{FF2B5EF4-FFF2-40B4-BE49-F238E27FC236}">
                <a16:creationId xmlns:a16="http://schemas.microsoft.com/office/drawing/2014/main" id="{898FAEA6-985F-48A9-8E09-AF17342ACA01}"/>
              </a:ext>
            </a:extLst>
          </p:cNvPr>
          <p:cNvGrpSpPr>
            <a:grpSpLocks/>
          </p:cNvGrpSpPr>
          <p:nvPr/>
        </p:nvGrpSpPr>
        <p:grpSpPr bwMode="auto">
          <a:xfrm>
            <a:off x="2327275" y="4013200"/>
            <a:ext cx="398463" cy="433388"/>
            <a:chOff x="517" y="3020"/>
            <a:chExt cx="251" cy="273"/>
          </a:xfrm>
        </p:grpSpPr>
        <p:sp>
          <p:nvSpPr>
            <p:cNvPr id="4118" name="Freeform 11">
              <a:extLst>
                <a:ext uri="{FF2B5EF4-FFF2-40B4-BE49-F238E27FC236}">
                  <a16:creationId xmlns:a16="http://schemas.microsoft.com/office/drawing/2014/main" id="{158B01E5-4CAF-40D1-8685-C75A39D51E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" y="3020"/>
              <a:ext cx="251" cy="273"/>
            </a:xfrm>
            <a:custGeom>
              <a:avLst/>
              <a:gdLst>
                <a:gd name="T0" fmla="*/ 109 w 251"/>
                <a:gd name="T1" fmla="*/ 50 h 273"/>
                <a:gd name="T2" fmla="*/ 156 w 251"/>
                <a:gd name="T3" fmla="*/ 2 h 273"/>
                <a:gd name="T4" fmla="*/ 176 w 251"/>
                <a:gd name="T5" fmla="*/ 23 h 273"/>
                <a:gd name="T6" fmla="*/ 204 w 251"/>
                <a:gd name="T7" fmla="*/ 36 h 273"/>
                <a:gd name="T8" fmla="*/ 251 w 251"/>
                <a:gd name="T9" fmla="*/ 118 h 273"/>
                <a:gd name="T10" fmla="*/ 204 w 251"/>
                <a:gd name="T11" fmla="*/ 131 h 273"/>
                <a:gd name="T12" fmla="*/ 224 w 251"/>
                <a:gd name="T13" fmla="*/ 178 h 273"/>
                <a:gd name="T14" fmla="*/ 217 w 251"/>
                <a:gd name="T15" fmla="*/ 199 h 273"/>
                <a:gd name="T16" fmla="*/ 95 w 251"/>
                <a:gd name="T17" fmla="*/ 212 h 273"/>
                <a:gd name="T18" fmla="*/ 41 w 251"/>
                <a:gd name="T19" fmla="*/ 165 h 273"/>
                <a:gd name="T20" fmla="*/ 27 w 251"/>
                <a:gd name="T21" fmla="*/ 131 h 273"/>
                <a:gd name="T22" fmla="*/ 0 w 251"/>
                <a:gd name="T23" fmla="*/ 90 h 273"/>
                <a:gd name="T24" fmla="*/ 54 w 251"/>
                <a:gd name="T25" fmla="*/ 57 h 273"/>
                <a:gd name="T26" fmla="*/ 109 w 251"/>
                <a:gd name="T27" fmla="*/ 50 h 2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51"/>
                <a:gd name="T43" fmla="*/ 0 h 273"/>
                <a:gd name="T44" fmla="*/ 251 w 251"/>
                <a:gd name="T45" fmla="*/ 273 h 2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51" h="273">
                  <a:moveTo>
                    <a:pt x="109" y="50"/>
                  </a:moveTo>
                  <a:cubicBezTo>
                    <a:pt x="117" y="22"/>
                    <a:pt x="133" y="18"/>
                    <a:pt x="156" y="2"/>
                  </a:cubicBezTo>
                  <a:cubicBezTo>
                    <a:pt x="163" y="9"/>
                    <a:pt x="171" y="15"/>
                    <a:pt x="176" y="23"/>
                  </a:cubicBezTo>
                  <a:cubicBezTo>
                    <a:pt x="192" y="48"/>
                    <a:pt x="169" y="48"/>
                    <a:pt x="204" y="36"/>
                  </a:cubicBezTo>
                  <a:cubicBezTo>
                    <a:pt x="191" y="100"/>
                    <a:pt x="204" y="85"/>
                    <a:pt x="251" y="118"/>
                  </a:cubicBezTo>
                  <a:cubicBezTo>
                    <a:pt x="235" y="123"/>
                    <a:pt x="214" y="118"/>
                    <a:pt x="204" y="131"/>
                  </a:cubicBezTo>
                  <a:cubicBezTo>
                    <a:pt x="200" y="136"/>
                    <a:pt x="217" y="165"/>
                    <a:pt x="224" y="178"/>
                  </a:cubicBezTo>
                  <a:cubicBezTo>
                    <a:pt x="222" y="185"/>
                    <a:pt x="224" y="196"/>
                    <a:pt x="217" y="199"/>
                  </a:cubicBezTo>
                  <a:cubicBezTo>
                    <a:pt x="181" y="218"/>
                    <a:pt x="136" y="209"/>
                    <a:pt x="95" y="212"/>
                  </a:cubicBezTo>
                  <a:cubicBezTo>
                    <a:pt x="115" y="273"/>
                    <a:pt x="68" y="183"/>
                    <a:pt x="41" y="165"/>
                  </a:cubicBezTo>
                  <a:cubicBezTo>
                    <a:pt x="53" y="129"/>
                    <a:pt x="51" y="158"/>
                    <a:pt x="27" y="131"/>
                  </a:cubicBezTo>
                  <a:cubicBezTo>
                    <a:pt x="16" y="119"/>
                    <a:pt x="0" y="90"/>
                    <a:pt x="0" y="90"/>
                  </a:cubicBezTo>
                  <a:cubicBezTo>
                    <a:pt x="29" y="83"/>
                    <a:pt x="45" y="87"/>
                    <a:pt x="54" y="57"/>
                  </a:cubicBezTo>
                  <a:cubicBezTo>
                    <a:pt x="19" y="0"/>
                    <a:pt x="83" y="50"/>
                    <a:pt x="109" y="50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19" name="Oval 12">
              <a:extLst>
                <a:ext uri="{FF2B5EF4-FFF2-40B4-BE49-F238E27FC236}">
                  <a16:creationId xmlns:a16="http://schemas.microsoft.com/office/drawing/2014/main" id="{C0B4C28D-9093-436D-862E-540112A72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312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3021" name="Freeform 13">
            <a:extLst>
              <a:ext uri="{FF2B5EF4-FFF2-40B4-BE49-F238E27FC236}">
                <a16:creationId xmlns:a16="http://schemas.microsoft.com/office/drawing/2014/main" id="{CD45D50D-1C96-4A87-9F78-66A56A6337A6}"/>
              </a:ext>
            </a:extLst>
          </p:cNvPr>
          <p:cNvSpPr>
            <a:spLocks/>
          </p:cNvSpPr>
          <p:nvPr/>
        </p:nvSpPr>
        <p:spPr bwMode="auto">
          <a:xfrm>
            <a:off x="2024063" y="4343400"/>
            <a:ext cx="77787" cy="1524000"/>
          </a:xfrm>
          <a:custGeom>
            <a:avLst/>
            <a:gdLst>
              <a:gd name="T0" fmla="*/ 2147483646 w 112"/>
              <a:gd name="T1" fmla="*/ 0 h 960"/>
              <a:gd name="T2" fmla="*/ 2147483646 w 112"/>
              <a:gd name="T3" fmla="*/ 2147483646 h 960"/>
              <a:gd name="T4" fmla="*/ 2147483646 w 112"/>
              <a:gd name="T5" fmla="*/ 2147483646 h 960"/>
              <a:gd name="T6" fmla="*/ 2147483646 w 112"/>
              <a:gd name="T7" fmla="*/ 2147483646 h 960"/>
              <a:gd name="T8" fmla="*/ 2147483646 w 112"/>
              <a:gd name="T9" fmla="*/ 2147483646 h 9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2"/>
              <a:gd name="T16" fmla="*/ 0 h 960"/>
              <a:gd name="T17" fmla="*/ 112 w 112"/>
              <a:gd name="T18" fmla="*/ 960 h 9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2" h="960">
                <a:moveTo>
                  <a:pt x="10" y="0"/>
                </a:moveTo>
                <a:cubicBezTo>
                  <a:pt x="12" y="184"/>
                  <a:pt x="0" y="369"/>
                  <a:pt x="22" y="552"/>
                </a:cubicBezTo>
                <a:cubicBezTo>
                  <a:pt x="28" y="600"/>
                  <a:pt x="61" y="645"/>
                  <a:pt x="76" y="690"/>
                </a:cubicBezTo>
                <a:cubicBezTo>
                  <a:pt x="78" y="736"/>
                  <a:pt x="78" y="782"/>
                  <a:pt x="82" y="828"/>
                </a:cubicBezTo>
                <a:cubicBezTo>
                  <a:pt x="85" y="871"/>
                  <a:pt x="112" y="917"/>
                  <a:pt x="112" y="96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022" name="Freeform 14">
            <a:extLst>
              <a:ext uri="{FF2B5EF4-FFF2-40B4-BE49-F238E27FC236}">
                <a16:creationId xmlns:a16="http://schemas.microsoft.com/office/drawing/2014/main" id="{02C2078C-5621-47EE-ACA7-11D11C4BE892}"/>
              </a:ext>
            </a:extLst>
          </p:cNvPr>
          <p:cNvSpPr>
            <a:spLocks/>
          </p:cNvSpPr>
          <p:nvPr/>
        </p:nvSpPr>
        <p:spPr bwMode="auto">
          <a:xfrm>
            <a:off x="2093913" y="4305300"/>
            <a:ext cx="327025" cy="1533525"/>
          </a:xfrm>
          <a:custGeom>
            <a:avLst/>
            <a:gdLst>
              <a:gd name="T0" fmla="*/ 2147483646 w 206"/>
              <a:gd name="T1" fmla="*/ 0 h 966"/>
              <a:gd name="T2" fmla="*/ 2147483646 w 206"/>
              <a:gd name="T3" fmla="*/ 2147483646 h 966"/>
              <a:gd name="T4" fmla="*/ 2147483646 w 206"/>
              <a:gd name="T5" fmla="*/ 2147483646 h 966"/>
              <a:gd name="T6" fmla="*/ 2147483646 w 206"/>
              <a:gd name="T7" fmla="*/ 2147483646 h 966"/>
              <a:gd name="T8" fmla="*/ 2147483646 w 206"/>
              <a:gd name="T9" fmla="*/ 2147483646 h 966"/>
              <a:gd name="T10" fmla="*/ 2147483646 w 206"/>
              <a:gd name="T11" fmla="*/ 2147483646 h 966"/>
              <a:gd name="T12" fmla="*/ 2147483646 w 206"/>
              <a:gd name="T13" fmla="*/ 2147483646 h 966"/>
              <a:gd name="T14" fmla="*/ 2147483646 w 206"/>
              <a:gd name="T15" fmla="*/ 2147483646 h 966"/>
              <a:gd name="T16" fmla="*/ 2147483646 w 206"/>
              <a:gd name="T17" fmla="*/ 2147483646 h 966"/>
              <a:gd name="T18" fmla="*/ 2147483646 w 206"/>
              <a:gd name="T19" fmla="*/ 2147483646 h 966"/>
              <a:gd name="T20" fmla="*/ 2147483646 w 206"/>
              <a:gd name="T21" fmla="*/ 2147483646 h 966"/>
              <a:gd name="T22" fmla="*/ 2147483646 w 206"/>
              <a:gd name="T23" fmla="*/ 2147483646 h 96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06"/>
              <a:gd name="T37" fmla="*/ 0 h 966"/>
              <a:gd name="T38" fmla="*/ 206 w 206"/>
              <a:gd name="T39" fmla="*/ 966 h 96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06" h="966">
                <a:moveTo>
                  <a:pt x="206" y="0"/>
                </a:moveTo>
                <a:cubicBezTo>
                  <a:pt x="192" y="4"/>
                  <a:pt x="174" y="5"/>
                  <a:pt x="164" y="18"/>
                </a:cubicBezTo>
                <a:cubicBezTo>
                  <a:pt x="141" y="47"/>
                  <a:pt x="179" y="29"/>
                  <a:pt x="140" y="42"/>
                </a:cubicBezTo>
                <a:cubicBezTo>
                  <a:pt x="129" y="74"/>
                  <a:pt x="111" y="104"/>
                  <a:pt x="92" y="132"/>
                </a:cubicBezTo>
                <a:cubicBezTo>
                  <a:pt x="84" y="144"/>
                  <a:pt x="68" y="168"/>
                  <a:pt x="68" y="168"/>
                </a:cubicBezTo>
                <a:cubicBezTo>
                  <a:pt x="59" y="206"/>
                  <a:pt x="53" y="244"/>
                  <a:pt x="44" y="282"/>
                </a:cubicBezTo>
                <a:cubicBezTo>
                  <a:pt x="37" y="311"/>
                  <a:pt x="23" y="327"/>
                  <a:pt x="14" y="354"/>
                </a:cubicBezTo>
                <a:cubicBezTo>
                  <a:pt x="21" y="578"/>
                  <a:pt x="0" y="504"/>
                  <a:pt x="50" y="618"/>
                </a:cubicBezTo>
                <a:cubicBezTo>
                  <a:pt x="65" y="652"/>
                  <a:pt x="69" y="678"/>
                  <a:pt x="92" y="708"/>
                </a:cubicBezTo>
                <a:cubicBezTo>
                  <a:pt x="102" y="747"/>
                  <a:pt x="103" y="774"/>
                  <a:pt x="110" y="816"/>
                </a:cubicBezTo>
                <a:cubicBezTo>
                  <a:pt x="116" y="848"/>
                  <a:pt x="136" y="876"/>
                  <a:pt x="146" y="906"/>
                </a:cubicBezTo>
                <a:cubicBezTo>
                  <a:pt x="153" y="927"/>
                  <a:pt x="154" y="946"/>
                  <a:pt x="164" y="96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023" name="Line 15">
            <a:extLst>
              <a:ext uri="{FF2B5EF4-FFF2-40B4-BE49-F238E27FC236}">
                <a16:creationId xmlns:a16="http://schemas.microsoft.com/office/drawing/2014/main" id="{DE17ADEA-B2DC-4654-B2F8-CC3A1101643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44700" y="5862638"/>
            <a:ext cx="57150" cy="100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024" name="Line 16">
            <a:extLst>
              <a:ext uri="{FF2B5EF4-FFF2-40B4-BE49-F238E27FC236}">
                <a16:creationId xmlns:a16="http://schemas.microsoft.com/office/drawing/2014/main" id="{1437B3B1-5FEA-40DA-B2A6-174D8150CA9F}"/>
              </a:ext>
            </a:extLst>
          </p:cNvPr>
          <p:cNvSpPr>
            <a:spLocks noChangeShapeType="1"/>
          </p:cNvSpPr>
          <p:nvPr/>
        </p:nvSpPr>
        <p:spPr bwMode="auto">
          <a:xfrm>
            <a:off x="2101850" y="5867400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025" name="Line 17">
            <a:extLst>
              <a:ext uri="{FF2B5EF4-FFF2-40B4-BE49-F238E27FC236}">
                <a16:creationId xmlns:a16="http://schemas.microsoft.com/office/drawing/2014/main" id="{5915823B-EFA4-4E76-848D-103AE15452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44738" y="5838825"/>
            <a:ext cx="9525" cy="10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026" name="Line 18">
            <a:extLst>
              <a:ext uri="{FF2B5EF4-FFF2-40B4-BE49-F238E27FC236}">
                <a16:creationId xmlns:a16="http://schemas.microsoft.com/office/drawing/2014/main" id="{2C630ACA-8711-4BB6-A3E6-8B789B4A94E1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4263" y="5843588"/>
            <a:ext cx="100012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027" name="Text Box 19">
            <a:extLst>
              <a:ext uri="{FF2B5EF4-FFF2-40B4-BE49-F238E27FC236}">
                <a16:creationId xmlns:a16="http://schemas.microsoft.com/office/drawing/2014/main" id="{93B78723-F88C-44C4-857C-62C8273E9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7550" y="4094163"/>
            <a:ext cx="390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anose="05000000000000000000" pitchFamily="2" charset="2"/>
              </a:rPr>
              <a:t></a:t>
            </a:r>
          </a:p>
        </p:txBody>
      </p:sp>
      <p:sp>
        <p:nvSpPr>
          <p:cNvPr id="43028" name="Text Box 20">
            <a:extLst>
              <a:ext uri="{FF2B5EF4-FFF2-40B4-BE49-F238E27FC236}">
                <a16:creationId xmlns:a16="http://schemas.microsoft.com/office/drawing/2014/main" id="{2ADD3B77-D5F4-4AAB-B42A-FE19693C1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8850" y="5818188"/>
            <a:ext cx="387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anose="05000000000000000000" pitchFamily="2" charset="2"/>
              </a:rPr>
              <a:t></a:t>
            </a:r>
          </a:p>
        </p:txBody>
      </p:sp>
      <p:sp>
        <p:nvSpPr>
          <p:cNvPr id="43029" name="Text Box 21">
            <a:extLst>
              <a:ext uri="{FF2B5EF4-FFF2-40B4-BE49-F238E27FC236}">
                <a16:creationId xmlns:a16="http://schemas.microsoft.com/office/drawing/2014/main" id="{1916FC5E-A12D-4539-904E-8E7EA43EC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813" y="5846763"/>
            <a:ext cx="387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anose="05000000000000000000" pitchFamily="2" charset="2"/>
              </a:rPr>
              <a:t></a:t>
            </a:r>
          </a:p>
        </p:txBody>
      </p:sp>
      <p:sp>
        <p:nvSpPr>
          <p:cNvPr id="43030" name="Text Box 22">
            <a:extLst>
              <a:ext uri="{FF2B5EF4-FFF2-40B4-BE49-F238E27FC236}">
                <a16:creationId xmlns:a16="http://schemas.microsoft.com/office/drawing/2014/main" id="{156A1D70-3FE3-49FE-AE1E-5EB7A9176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7550" y="5387975"/>
            <a:ext cx="5508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anose="05000000000000000000" pitchFamily="2" charset="2"/>
              </a:rPr>
              <a:t></a:t>
            </a:r>
          </a:p>
        </p:txBody>
      </p:sp>
      <p:sp>
        <p:nvSpPr>
          <p:cNvPr id="43031" name="Text Box 23">
            <a:extLst>
              <a:ext uri="{FF2B5EF4-FFF2-40B4-BE49-F238E27FC236}">
                <a16:creationId xmlns:a16="http://schemas.microsoft.com/office/drawing/2014/main" id="{FADEE9CF-C70E-4EEC-9F3F-8A4A9E5FA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1725" y="4097338"/>
            <a:ext cx="1654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Oxytocin</a:t>
            </a:r>
          </a:p>
        </p:txBody>
      </p:sp>
      <p:sp>
        <p:nvSpPr>
          <p:cNvPr id="43032" name="Text Box 24">
            <a:extLst>
              <a:ext uri="{FF2B5EF4-FFF2-40B4-BE49-F238E27FC236}">
                <a16:creationId xmlns:a16="http://schemas.microsoft.com/office/drawing/2014/main" id="{FD67016C-47FD-458E-9AB6-729F8F1F8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1725" y="5392738"/>
            <a:ext cx="4902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Antidiuretic Hormone (ADH)</a:t>
            </a:r>
          </a:p>
        </p:txBody>
      </p:sp>
      <p:sp>
        <p:nvSpPr>
          <p:cNvPr id="25" name="Rectangle 28">
            <a:extLst>
              <a:ext uri="{FF2B5EF4-FFF2-40B4-BE49-F238E27FC236}">
                <a16:creationId xmlns:a16="http://schemas.microsoft.com/office/drawing/2014/main" id="{BF2C6B8E-22C3-41EA-9C5E-5E8B9699D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1650" y="3341688"/>
            <a:ext cx="6196013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Posterior Pituitary 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– 2 hormones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  <p:bldP spid="43012" grpId="0"/>
      <p:bldP spid="43027" grpId="0"/>
      <p:bldP spid="43028" grpId="0"/>
      <p:bldP spid="43029" grpId="0"/>
      <p:bldP spid="43030" grpId="0"/>
      <p:bldP spid="43031" grpId="0"/>
      <p:bldP spid="43032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4">
            <a:extLst>
              <a:ext uri="{FF2B5EF4-FFF2-40B4-BE49-F238E27FC236}">
                <a16:creationId xmlns:a16="http://schemas.microsoft.com/office/drawing/2014/main" id="{C482FBBD-97EC-45B1-AC21-F2E0CBE04836}"/>
              </a:ext>
            </a:extLst>
          </p:cNvPr>
          <p:cNvSpPr>
            <a:spLocks/>
          </p:cNvSpPr>
          <p:nvPr/>
        </p:nvSpPr>
        <p:spPr bwMode="auto">
          <a:xfrm>
            <a:off x="590550" y="2371725"/>
            <a:ext cx="2352675" cy="2590800"/>
          </a:xfrm>
          <a:custGeom>
            <a:avLst/>
            <a:gdLst>
              <a:gd name="T0" fmla="*/ 2147483646 w 906"/>
              <a:gd name="T1" fmla="*/ 0 h 1120"/>
              <a:gd name="T2" fmla="*/ 2147483646 w 906"/>
              <a:gd name="T3" fmla="*/ 2147483646 h 1120"/>
              <a:gd name="T4" fmla="*/ 2147483646 w 906"/>
              <a:gd name="T5" fmla="*/ 2147483646 h 1120"/>
              <a:gd name="T6" fmla="*/ 2147483646 w 906"/>
              <a:gd name="T7" fmla="*/ 2147483646 h 1120"/>
              <a:gd name="T8" fmla="*/ 2147483646 w 906"/>
              <a:gd name="T9" fmla="*/ 2147483646 h 1120"/>
              <a:gd name="T10" fmla="*/ 2147483646 w 906"/>
              <a:gd name="T11" fmla="*/ 2147483646 h 1120"/>
              <a:gd name="T12" fmla="*/ 2147483646 w 906"/>
              <a:gd name="T13" fmla="*/ 2147483646 h 1120"/>
              <a:gd name="T14" fmla="*/ 2147483646 w 906"/>
              <a:gd name="T15" fmla="*/ 2147483646 h 1120"/>
              <a:gd name="T16" fmla="*/ 2147483646 w 906"/>
              <a:gd name="T17" fmla="*/ 2147483646 h 1120"/>
              <a:gd name="T18" fmla="*/ 2147483646 w 906"/>
              <a:gd name="T19" fmla="*/ 2147483646 h 1120"/>
              <a:gd name="T20" fmla="*/ 2147483646 w 906"/>
              <a:gd name="T21" fmla="*/ 2147483646 h 1120"/>
              <a:gd name="T22" fmla="*/ 2147483646 w 906"/>
              <a:gd name="T23" fmla="*/ 2147483646 h 1120"/>
              <a:gd name="T24" fmla="*/ 2147483646 w 906"/>
              <a:gd name="T25" fmla="*/ 2147483646 h 1120"/>
              <a:gd name="T26" fmla="*/ 2147483646 w 906"/>
              <a:gd name="T27" fmla="*/ 2147483646 h 1120"/>
              <a:gd name="T28" fmla="*/ 2147483646 w 906"/>
              <a:gd name="T29" fmla="*/ 2147483646 h 1120"/>
              <a:gd name="T30" fmla="*/ 2147483646 w 906"/>
              <a:gd name="T31" fmla="*/ 2147483646 h 1120"/>
              <a:gd name="T32" fmla="*/ 2147483646 w 906"/>
              <a:gd name="T33" fmla="*/ 2147483646 h 1120"/>
              <a:gd name="T34" fmla="*/ 2147483646 w 906"/>
              <a:gd name="T35" fmla="*/ 2147483646 h 1120"/>
              <a:gd name="T36" fmla="*/ 2147483646 w 906"/>
              <a:gd name="T37" fmla="*/ 2147483646 h 1120"/>
              <a:gd name="T38" fmla="*/ 2147483646 w 906"/>
              <a:gd name="T39" fmla="*/ 2147483646 h 1120"/>
              <a:gd name="T40" fmla="*/ 2147483646 w 906"/>
              <a:gd name="T41" fmla="*/ 2147483646 h 1120"/>
              <a:gd name="T42" fmla="*/ 2147483646 w 906"/>
              <a:gd name="T43" fmla="*/ 2147483646 h 1120"/>
              <a:gd name="T44" fmla="*/ 2147483646 w 906"/>
              <a:gd name="T45" fmla="*/ 2147483646 h 1120"/>
              <a:gd name="T46" fmla="*/ 2147483646 w 906"/>
              <a:gd name="T47" fmla="*/ 2147483646 h 1120"/>
              <a:gd name="T48" fmla="*/ 2147483646 w 906"/>
              <a:gd name="T49" fmla="*/ 2147483646 h 1120"/>
              <a:gd name="T50" fmla="*/ 2147483646 w 906"/>
              <a:gd name="T51" fmla="*/ 2147483646 h 1120"/>
              <a:gd name="T52" fmla="*/ 2147483646 w 906"/>
              <a:gd name="T53" fmla="*/ 2147483646 h 1120"/>
              <a:gd name="T54" fmla="*/ 2147483646 w 906"/>
              <a:gd name="T55" fmla="*/ 2147483646 h 1120"/>
              <a:gd name="T56" fmla="*/ 2147483646 w 906"/>
              <a:gd name="T57" fmla="*/ 2147483646 h 1120"/>
              <a:gd name="T58" fmla="*/ 2147483646 w 906"/>
              <a:gd name="T59" fmla="*/ 2147483646 h 1120"/>
              <a:gd name="T60" fmla="*/ 2147483646 w 906"/>
              <a:gd name="T61" fmla="*/ 2147483646 h 1120"/>
              <a:gd name="T62" fmla="*/ 2147483646 w 906"/>
              <a:gd name="T63" fmla="*/ 2147483646 h 1120"/>
              <a:gd name="T64" fmla="*/ 2147483646 w 906"/>
              <a:gd name="T65" fmla="*/ 2147483646 h 1120"/>
              <a:gd name="T66" fmla="*/ 2147483646 w 906"/>
              <a:gd name="T67" fmla="*/ 2147483646 h 1120"/>
              <a:gd name="T68" fmla="*/ 2147483646 w 906"/>
              <a:gd name="T69" fmla="*/ 2147483646 h 1120"/>
              <a:gd name="T70" fmla="*/ 2147483646 w 906"/>
              <a:gd name="T71" fmla="*/ 2147483646 h 1120"/>
              <a:gd name="T72" fmla="*/ 2147483646 w 906"/>
              <a:gd name="T73" fmla="*/ 2147483646 h 1120"/>
              <a:gd name="T74" fmla="*/ 2147483646 w 906"/>
              <a:gd name="T75" fmla="*/ 2147483646 h 1120"/>
              <a:gd name="T76" fmla="*/ 2147483646 w 906"/>
              <a:gd name="T77" fmla="*/ 2147483646 h 1120"/>
              <a:gd name="T78" fmla="*/ 2147483646 w 906"/>
              <a:gd name="T79" fmla="*/ 2147483646 h 1120"/>
              <a:gd name="T80" fmla="*/ 2147483646 w 906"/>
              <a:gd name="T81" fmla="*/ 2147483646 h 1120"/>
              <a:gd name="T82" fmla="*/ 2147483646 w 906"/>
              <a:gd name="T83" fmla="*/ 0 h 112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06"/>
              <a:gd name="T127" fmla="*/ 0 h 1120"/>
              <a:gd name="T128" fmla="*/ 906 w 906"/>
              <a:gd name="T129" fmla="*/ 1120 h 112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06" h="1120">
                <a:moveTo>
                  <a:pt x="39" y="0"/>
                </a:moveTo>
                <a:cubicBezTo>
                  <a:pt x="55" y="44"/>
                  <a:pt x="50" y="95"/>
                  <a:pt x="12" y="122"/>
                </a:cubicBezTo>
                <a:cubicBezTo>
                  <a:pt x="14" y="142"/>
                  <a:pt x="1" y="171"/>
                  <a:pt x="18" y="183"/>
                </a:cubicBezTo>
                <a:cubicBezTo>
                  <a:pt x="42" y="200"/>
                  <a:pt x="79" y="180"/>
                  <a:pt x="107" y="190"/>
                </a:cubicBezTo>
                <a:cubicBezTo>
                  <a:pt x="115" y="193"/>
                  <a:pt x="98" y="204"/>
                  <a:pt x="93" y="210"/>
                </a:cubicBezTo>
                <a:cubicBezTo>
                  <a:pt x="73" y="233"/>
                  <a:pt x="78" y="228"/>
                  <a:pt x="52" y="237"/>
                </a:cubicBezTo>
                <a:cubicBezTo>
                  <a:pt x="0" y="316"/>
                  <a:pt x="59" y="340"/>
                  <a:pt x="120" y="352"/>
                </a:cubicBezTo>
                <a:cubicBezTo>
                  <a:pt x="129" y="357"/>
                  <a:pt x="137" y="366"/>
                  <a:pt x="147" y="366"/>
                </a:cubicBezTo>
                <a:cubicBezTo>
                  <a:pt x="185" y="368"/>
                  <a:pt x="225" y="367"/>
                  <a:pt x="262" y="359"/>
                </a:cubicBezTo>
                <a:cubicBezTo>
                  <a:pt x="269" y="357"/>
                  <a:pt x="266" y="345"/>
                  <a:pt x="269" y="339"/>
                </a:cubicBezTo>
                <a:cubicBezTo>
                  <a:pt x="294" y="294"/>
                  <a:pt x="283" y="302"/>
                  <a:pt x="317" y="291"/>
                </a:cubicBezTo>
                <a:cubicBezTo>
                  <a:pt x="328" y="293"/>
                  <a:pt x="341" y="292"/>
                  <a:pt x="351" y="298"/>
                </a:cubicBezTo>
                <a:cubicBezTo>
                  <a:pt x="366" y="306"/>
                  <a:pt x="366" y="333"/>
                  <a:pt x="371" y="345"/>
                </a:cubicBezTo>
                <a:cubicBezTo>
                  <a:pt x="381" y="370"/>
                  <a:pt x="382" y="365"/>
                  <a:pt x="405" y="373"/>
                </a:cubicBezTo>
                <a:cubicBezTo>
                  <a:pt x="395" y="623"/>
                  <a:pt x="446" y="517"/>
                  <a:pt x="357" y="576"/>
                </a:cubicBezTo>
                <a:cubicBezTo>
                  <a:pt x="344" y="639"/>
                  <a:pt x="363" y="638"/>
                  <a:pt x="310" y="644"/>
                </a:cubicBezTo>
                <a:cubicBezTo>
                  <a:pt x="283" y="647"/>
                  <a:pt x="256" y="648"/>
                  <a:pt x="229" y="650"/>
                </a:cubicBezTo>
                <a:cubicBezTo>
                  <a:pt x="213" y="674"/>
                  <a:pt x="215" y="688"/>
                  <a:pt x="188" y="698"/>
                </a:cubicBezTo>
                <a:cubicBezTo>
                  <a:pt x="168" y="727"/>
                  <a:pt x="156" y="760"/>
                  <a:pt x="127" y="779"/>
                </a:cubicBezTo>
                <a:cubicBezTo>
                  <a:pt x="111" y="827"/>
                  <a:pt x="90" y="864"/>
                  <a:pt x="79" y="915"/>
                </a:cubicBezTo>
                <a:cubicBezTo>
                  <a:pt x="75" y="935"/>
                  <a:pt x="66" y="976"/>
                  <a:pt x="66" y="976"/>
                </a:cubicBezTo>
                <a:cubicBezTo>
                  <a:pt x="68" y="987"/>
                  <a:pt x="67" y="1000"/>
                  <a:pt x="73" y="1010"/>
                </a:cubicBezTo>
                <a:cubicBezTo>
                  <a:pt x="77" y="1017"/>
                  <a:pt x="87" y="1017"/>
                  <a:pt x="93" y="1023"/>
                </a:cubicBezTo>
                <a:cubicBezTo>
                  <a:pt x="105" y="1034"/>
                  <a:pt x="108" y="1053"/>
                  <a:pt x="120" y="1064"/>
                </a:cubicBezTo>
                <a:cubicBezTo>
                  <a:pt x="138" y="1079"/>
                  <a:pt x="165" y="1074"/>
                  <a:pt x="188" y="1077"/>
                </a:cubicBezTo>
                <a:cubicBezTo>
                  <a:pt x="248" y="1098"/>
                  <a:pt x="215" y="1089"/>
                  <a:pt x="290" y="1098"/>
                </a:cubicBezTo>
                <a:cubicBezTo>
                  <a:pt x="364" y="1120"/>
                  <a:pt x="414" y="1108"/>
                  <a:pt x="500" y="1104"/>
                </a:cubicBezTo>
                <a:cubicBezTo>
                  <a:pt x="566" y="1061"/>
                  <a:pt x="646" y="1055"/>
                  <a:pt x="723" y="1050"/>
                </a:cubicBezTo>
                <a:cubicBezTo>
                  <a:pt x="744" y="1030"/>
                  <a:pt x="755" y="1017"/>
                  <a:pt x="764" y="989"/>
                </a:cubicBezTo>
                <a:cubicBezTo>
                  <a:pt x="774" y="921"/>
                  <a:pt x="804" y="830"/>
                  <a:pt x="737" y="786"/>
                </a:cubicBezTo>
                <a:cubicBezTo>
                  <a:pt x="721" y="763"/>
                  <a:pt x="716" y="745"/>
                  <a:pt x="696" y="725"/>
                </a:cubicBezTo>
                <a:cubicBezTo>
                  <a:pt x="691" y="711"/>
                  <a:pt x="691" y="696"/>
                  <a:pt x="683" y="684"/>
                </a:cubicBezTo>
                <a:cubicBezTo>
                  <a:pt x="678" y="676"/>
                  <a:pt x="668" y="672"/>
                  <a:pt x="662" y="664"/>
                </a:cubicBezTo>
                <a:cubicBezTo>
                  <a:pt x="642" y="639"/>
                  <a:pt x="620" y="609"/>
                  <a:pt x="601" y="583"/>
                </a:cubicBezTo>
                <a:cubicBezTo>
                  <a:pt x="603" y="554"/>
                  <a:pt x="600" y="523"/>
                  <a:pt x="608" y="495"/>
                </a:cubicBezTo>
                <a:cubicBezTo>
                  <a:pt x="610" y="487"/>
                  <a:pt x="622" y="487"/>
                  <a:pt x="628" y="481"/>
                </a:cubicBezTo>
                <a:cubicBezTo>
                  <a:pt x="634" y="475"/>
                  <a:pt x="651" y="447"/>
                  <a:pt x="655" y="440"/>
                </a:cubicBezTo>
                <a:cubicBezTo>
                  <a:pt x="672" y="374"/>
                  <a:pt x="708" y="367"/>
                  <a:pt x="771" y="359"/>
                </a:cubicBezTo>
                <a:cubicBezTo>
                  <a:pt x="817" y="347"/>
                  <a:pt x="822" y="337"/>
                  <a:pt x="859" y="312"/>
                </a:cubicBezTo>
                <a:cubicBezTo>
                  <a:pt x="873" y="303"/>
                  <a:pt x="891" y="299"/>
                  <a:pt x="906" y="291"/>
                </a:cubicBezTo>
                <a:cubicBezTo>
                  <a:pt x="894" y="257"/>
                  <a:pt x="891" y="234"/>
                  <a:pt x="886" y="196"/>
                </a:cubicBezTo>
                <a:cubicBezTo>
                  <a:pt x="882" y="129"/>
                  <a:pt x="872" y="66"/>
                  <a:pt x="872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23" name="Freeform 5">
            <a:extLst>
              <a:ext uri="{FF2B5EF4-FFF2-40B4-BE49-F238E27FC236}">
                <a16:creationId xmlns:a16="http://schemas.microsoft.com/office/drawing/2014/main" id="{CB4C758E-C4AF-42A0-BDF3-CD7A22E353B9}"/>
              </a:ext>
            </a:extLst>
          </p:cNvPr>
          <p:cNvSpPr>
            <a:spLocks/>
          </p:cNvSpPr>
          <p:nvPr/>
        </p:nvSpPr>
        <p:spPr bwMode="auto">
          <a:xfrm>
            <a:off x="1897063" y="2962275"/>
            <a:ext cx="79375" cy="1957388"/>
          </a:xfrm>
          <a:custGeom>
            <a:avLst/>
            <a:gdLst>
              <a:gd name="T0" fmla="*/ 2147483646 w 50"/>
              <a:gd name="T1" fmla="*/ 2147483646 h 1233"/>
              <a:gd name="T2" fmla="*/ 2147483646 w 50"/>
              <a:gd name="T3" fmla="*/ 2147483646 h 1233"/>
              <a:gd name="T4" fmla="*/ 0 w 50"/>
              <a:gd name="T5" fmla="*/ 2147483646 h 1233"/>
              <a:gd name="T6" fmla="*/ 2147483646 w 50"/>
              <a:gd name="T7" fmla="*/ 2147483646 h 1233"/>
              <a:gd name="T8" fmla="*/ 2147483646 w 50"/>
              <a:gd name="T9" fmla="*/ 2147483646 h 1233"/>
              <a:gd name="T10" fmla="*/ 2147483646 w 50"/>
              <a:gd name="T11" fmla="*/ 0 h 12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0"/>
              <a:gd name="T19" fmla="*/ 0 h 1233"/>
              <a:gd name="T20" fmla="*/ 50 w 50"/>
              <a:gd name="T21" fmla="*/ 1233 h 123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0" h="1233">
                <a:moveTo>
                  <a:pt x="27" y="1233"/>
                </a:moveTo>
                <a:cubicBezTo>
                  <a:pt x="39" y="1199"/>
                  <a:pt x="43" y="1196"/>
                  <a:pt x="27" y="1145"/>
                </a:cubicBezTo>
                <a:cubicBezTo>
                  <a:pt x="22" y="1130"/>
                  <a:pt x="0" y="1105"/>
                  <a:pt x="0" y="1105"/>
                </a:cubicBezTo>
                <a:cubicBezTo>
                  <a:pt x="5" y="1037"/>
                  <a:pt x="13" y="981"/>
                  <a:pt x="21" y="915"/>
                </a:cubicBezTo>
                <a:cubicBezTo>
                  <a:pt x="24" y="756"/>
                  <a:pt x="50" y="529"/>
                  <a:pt x="21" y="366"/>
                </a:cubicBezTo>
                <a:cubicBezTo>
                  <a:pt x="19" y="254"/>
                  <a:pt x="7" y="117"/>
                  <a:pt x="7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5124" name="Group 9">
            <a:extLst>
              <a:ext uri="{FF2B5EF4-FFF2-40B4-BE49-F238E27FC236}">
                <a16:creationId xmlns:a16="http://schemas.microsoft.com/office/drawing/2014/main" id="{273C52CA-9D69-40CF-9A44-47B7E23245D9}"/>
              </a:ext>
            </a:extLst>
          </p:cNvPr>
          <p:cNvGrpSpPr>
            <a:grpSpLocks/>
          </p:cNvGrpSpPr>
          <p:nvPr/>
        </p:nvGrpSpPr>
        <p:grpSpPr bwMode="auto">
          <a:xfrm>
            <a:off x="1354138" y="2413000"/>
            <a:ext cx="312737" cy="366713"/>
            <a:chOff x="517" y="3020"/>
            <a:chExt cx="251" cy="273"/>
          </a:xfrm>
        </p:grpSpPr>
        <p:sp>
          <p:nvSpPr>
            <p:cNvPr id="5150" name="Freeform 10">
              <a:extLst>
                <a:ext uri="{FF2B5EF4-FFF2-40B4-BE49-F238E27FC236}">
                  <a16:creationId xmlns:a16="http://schemas.microsoft.com/office/drawing/2014/main" id="{82AAB73A-CC7A-4EB3-AFF2-8541685DA8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" y="3020"/>
              <a:ext cx="251" cy="273"/>
            </a:xfrm>
            <a:custGeom>
              <a:avLst/>
              <a:gdLst>
                <a:gd name="T0" fmla="*/ 109 w 251"/>
                <a:gd name="T1" fmla="*/ 50 h 273"/>
                <a:gd name="T2" fmla="*/ 156 w 251"/>
                <a:gd name="T3" fmla="*/ 2 h 273"/>
                <a:gd name="T4" fmla="*/ 176 w 251"/>
                <a:gd name="T5" fmla="*/ 23 h 273"/>
                <a:gd name="T6" fmla="*/ 204 w 251"/>
                <a:gd name="T7" fmla="*/ 36 h 273"/>
                <a:gd name="T8" fmla="*/ 251 w 251"/>
                <a:gd name="T9" fmla="*/ 118 h 273"/>
                <a:gd name="T10" fmla="*/ 204 w 251"/>
                <a:gd name="T11" fmla="*/ 131 h 273"/>
                <a:gd name="T12" fmla="*/ 224 w 251"/>
                <a:gd name="T13" fmla="*/ 178 h 273"/>
                <a:gd name="T14" fmla="*/ 217 w 251"/>
                <a:gd name="T15" fmla="*/ 199 h 273"/>
                <a:gd name="T16" fmla="*/ 95 w 251"/>
                <a:gd name="T17" fmla="*/ 212 h 273"/>
                <a:gd name="T18" fmla="*/ 41 w 251"/>
                <a:gd name="T19" fmla="*/ 165 h 273"/>
                <a:gd name="T20" fmla="*/ 27 w 251"/>
                <a:gd name="T21" fmla="*/ 131 h 273"/>
                <a:gd name="T22" fmla="*/ 0 w 251"/>
                <a:gd name="T23" fmla="*/ 90 h 273"/>
                <a:gd name="T24" fmla="*/ 54 w 251"/>
                <a:gd name="T25" fmla="*/ 57 h 273"/>
                <a:gd name="T26" fmla="*/ 109 w 251"/>
                <a:gd name="T27" fmla="*/ 50 h 2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51"/>
                <a:gd name="T43" fmla="*/ 0 h 273"/>
                <a:gd name="T44" fmla="*/ 251 w 251"/>
                <a:gd name="T45" fmla="*/ 273 h 2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51" h="273">
                  <a:moveTo>
                    <a:pt x="109" y="50"/>
                  </a:moveTo>
                  <a:cubicBezTo>
                    <a:pt x="117" y="22"/>
                    <a:pt x="133" y="18"/>
                    <a:pt x="156" y="2"/>
                  </a:cubicBezTo>
                  <a:cubicBezTo>
                    <a:pt x="163" y="9"/>
                    <a:pt x="171" y="15"/>
                    <a:pt x="176" y="23"/>
                  </a:cubicBezTo>
                  <a:cubicBezTo>
                    <a:pt x="192" y="48"/>
                    <a:pt x="169" y="48"/>
                    <a:pt x="204" y="36"/>
                  </a:cubicBezTo>
                  <a:cubicBezTo>
                    <a:pt x="191" y="100"/>
                    <a:pt x="204" y="85"/>
                    <a:pt x="251" y="118"/>
                  </a:cubicBezTo>
                  <a:cubicBezTo>
                    <a:pt x="235" y="123"/>
                    <a:pt x="214" y="118"/>
                    <a:pt x="204" y="131"/>
                  </a:cubicBezTo>
                  <a:cubicBezTo>
                    <a:pt x="200" y="136"/>
                    <a:pt x="217" y="165"/>
                    <a:pt x="224" y="178"/>
                  </a:cubicBezTo>
                  <a:cubicBezTo>
                    <a:pt x="222" y="185"/>
                    <a:pt x="224" y="196"/>
                    <a:pt x="217" y="199"/>
                  </a:cubicBezTo>
                  <a:cubicBezTo>
                    <a:pt x="181" y="218"/>
                    <a:pt x="136" y="209"/>
                    <a:pt x="95" y="212"/>
                  </a:cubicBezTo>
                  <a:cubicBezTo>
                    <a:pt x="115" y="273"/>
                    <a:pt x="68" y="183"/>
                    <a:pt x="41" y="165"/>
                  </a:cubicBezTo>
                  <a:cubicBezTo>
                    <a:pt x="53" y="129"/>
                    <a:pt x="51" y="158"/>
                    <a:pt x="27" y="131"/>
                  </a:cubicBezTo>
                  <a:cubicBezTo>
                    <a:pt x="16" y="119"/>
                    <a:pt x="0" y="90"/>
                    <a:pt x="0" y="90"/>
                  </a:cubicBezTo>
                  <a:cubicBezTo>
                    <a:pt x="29" y="83"/>
                    <a:pt x="45" y="87"/>
                    <a:pt x="54" y="57"/>
                  </a:cubicBezTo>
                  <a:cubicBezTo>
                    <a:pt x="19" y="0"/>
                    <a:pt x="83" y="50"/>
                    <a:pt x="109" y="50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51" name="Oval 11">
              <a:extLst>
                <a:ext uri="{FF2B5EF4-FFF2-40B4-BE49-F238E27FC236}">
                  <a16:creationId xmlns:a16="http://schemas.microsoft.com/office/drawing/2014/main" id="{495825D7-6A7A-473A-83AA-57464CF100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312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5125" name="AutoShape 20">
            <a:extLst>
              <a:ext uri="{FF2B5EF4-FFF2-40B4-BE49-F238E27FC236}">
                <a16:creationId xmlns:a16="http://schemas.microsoft.com/office/drawing/2014/main" id="{2CF2C38D-AD0E-4536-8D3D-8E462ECCC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4025" y="3009900"/>
            <a:ext cx="107950" cy="1000125"/>
          </a:xfrm>
          <a:prstGeom prst="can">
            <a:avLst>
              <a:gd name="adj" fmla="val 50441"/>
            </a:avLst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126" name="Line 21">
            <a:extLst>
              <a:ext uri="{FF2B5EF4-FFF2-40B4-BE49-F238E27FC236}">
                <a16:creationId xmlns:a16="http://schemas.microsoft.com/office/drawing/2014/main" id="{E0271D8C-6EEB-48F7-8B08-7177C9E9CDFC}"/>
              </a:ext>
            </a:extLst>
          </p:cNvPr>
          <p:cNvSpPr>
            <a:spLocks noChangeShapeType="1"/>
          </p:cNvSpPr>
          <p:nvPr/>
        </p:nvSpPr>
        <p:spPr bwMode="auto">
          <a:xfrm>
            <a:off x="1281113" y="2690813"/>
            <a:ext cx="42862" cy="157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27" name="Line 22">
            <a:extLst>
              <a:ext uri="{FF2B5EF4-FFF2-40B4-BE49-F238E27FC236}">
                <a16:creationId xmlns:a16="http://schemas.microsoft.com/office/drawing/2014/main" id="{FA5BF47F-D8BC-45C8-81A3-3BF15BF1ED6D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7813" y="2695575"/>
            <a:ext cx="76200" cy="119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28" name="Line 23">
            <a:extLst>
              <a:ext uri="{FF2B5EF4-FFF2-40B4-BE49-F238E27FC236}">
                <a16:creationId xmlns:a16="http://schemas.microsoft.com/office/drawing/2014/main" id="{732E0D81-4C16-4779-B563-EE5619ACCEA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09688" y="2852738"/>
            <a:ext cx="9525" cy="100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29" name="Line 24">
            <a:extLst>
              <a:ext uri="{FF2B5EF4-FFF2-40B4-BE49-F238E27FC236}">
                <a16:creationId xmlns:a16="http://schemas.microsoft.com/office/drawing/2014/main" id="{345D97D7-CAED-415C-9EDF-CB83ABD1D582}"/>
              </a:ext>
            </a:extLst>
          </p:cNvPr>
          <p:cNvSpPr>
            <a:spLocks noChangeShapeType="1"/>
          </p:cNvSpPr>
          <p:nvPr/>
        </p:nvSpPr>
        <p:spPr bwMode="auto">
          <a:xfrm>
            <a:off x="1319213" y="2843213"/>
            <a:ext cx="104775" cy="23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30" name="Line 25">
            <a:extLst>
              <a:ext uri="{FF2B5EF4-FFF2-40B4-BE49-F238E27FC236}">
                <a16:creationId xmlns:a16="http://schemas.microsoft.com/office/drawing/2014/main" id="{F0D84272-0706-4114-8648-EF00349DEB3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04963" y="2819400"/>
            <a:ext cx="9525" cy="100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31" name="Line 26">
            <a:extLst>
              <a:ext uri="{FF2B5EF4-FFF2-40B4-BE49-F238E27FC236}">
                <a16:creationId xmlns:a16="http://schemas.microsoft.com/office/drawing/2014/main" id="{F0D39C48-7ACF-4552-8921-CA936F2F2A4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4488" y="2809875"/>
            <a:ext cx="104775" cy="2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5132" name="Group 6">
            <a:extLst>
              <a:ext uri="{FF2B5EF4-FFF2-40B4-BE49-F238E27FC236}">
                <a16:creationId xmlns:a16="http://schemas.microsoft.com/office/drawing/2014/main" id="{974F87DC-8741-4038-BCF6-0D27FF4093CD}"/>
              </a:ext>
            </a:extLst>
          </p:cNvPr>
          <p:cNvGrpSpPr>
            <a:grpSpLocks/>
          </p:cNvGrpSpPr>
          <p:nvPr/>
        </p:nvGrpSpPr>
        <p:grpSpPr bwMode="auto">
          <a:xfrm rot="1202634">
            <a:off x="1062038" y="2370138"/>
            <a:ext cx="295275" cy="401637"/>
            <a:chOff x="517" y="3020"/>
            <a:chExt cx="251" cy="273"/>
          </a:xfrm>
        </p:grpSpPr>
        <p:sp>
          <p:nvSpPr>
            <p:cNvPr id="5148" name="Freeform 7">
              <a:extLst>
                <a:ext uri="{FF2B5EF4-FFF2-40B4-BE49-F238E27FC236}">
                  <a16:creationId xmlns:a16="http://schemas.microsoft.com/office/drawing/2014/main" id="{517C4375-0395-4FEC-8062-FEDDBF7DB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" y="3020"/>
              <a:ext cx="251" cy="273"/>
            </a:xfrm>
            <a:custGeom>
              <a:avLst/>
              <a:gdLst>
                <a:gd name="T0" fmla="*/ 109 w 251"/>
                <a:gd name="T1" fmla="*/ 50 h 273"/>
                <a:gd name="T2" fmla="*/ 156 w 251"/>
                <a:gd name="T3" fmla="*/ 2 h 273"/>
                <a:gd name="T4" fmla="*/ 176 w 251"/>
                <a:gd name="T5" fmla="*/ 23 h 273"/>
                <a:gd name="T6" fmla="*/ 204 w 251"/>
                <a:gd name="T7" fmla="*/ 36 h 273"/>
                <a:gd name="T8" fmla="*/ 251 w 251"/>
                <a:gd name="T9" fmla="*/ 118 h 273"/>
                <a:gd name="T10" fmla="*/ 204 w 251"/>
                <a:gd name="T11" fmla="*/ 131 h 273"/>
                <a:gd name="T12" fmla="*/ 224 w 251"/>
                <a:gd name="T13" fmla="*/ 178 h 273"/>
                <a:gd name="T14" fmla="*/ 217 w 251"/>
                <a:gd name="T15" fmla="*/ 199 h 273"/>
                <a:gd name="T16" fmla="*/ 95 w 251"/>
                <a:gd name="T17" fmla="*/ 212 h 273"/>
                <a:gd name="T18" fmla="*/ 41 w 251"/>
                <a:gd name="T19" fmla="*/ 165 h 273"/>
                <a:gd name="T20" fmla="*/ 27 w 251"/>
                <a:gd name="T21" fmla="*/ 131 h 273"/>
                <a:gd name="T22" fmla="*/ 0 w 251"/>
                <a:gd name="T23" fmla="*/ 90 h 273"/>
                <a:gd name="T24" fmla="*/ 54 w 251"/>
                <a:gd name="T25" fmla="*/ 57 h 273"/>
                <a:gd name="T26" fmla="*/ 109 w 251"/>
                <a:gd name="T27" fmla="*/ 50 h 2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51"/>
                <a:gd name="T43" fmla="*/ 0 h 273"/>
                <a:gd name="T44" fmla="*/ 251 w 251"/>
                <a:gd name="T45" fmla="*/ 273 h 2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51" h="273">
                  <a:moveTo>
                    <a:pt x="109" y="50"/>
                  </a:moveTo>
                  <a:cubicBezTo>
                    <a:pt x="117" y="22"/>
                    <a:pt x="133" y="18"/>
                    <a:pt x="156" y="2"/>
                  </a:cubicBezTo>
                  <a:cubicBezTo>
                    <a:pt x="163" y="9"/>
                    <a:pt x="171" y="15"/>
                    <a:pt x="176" y="23"/>
                  </a:cubicBezTo>
                  <a:cubicBezTo>
                    <a:pt x="192" y="48"/>
                    <a:pt x="169" y="48"/>
                    <a:pt x="204" y="36"/>
                  </a:cubicBezTo>
                  <a:cubicBezTo>
                    <a:pt x="191" y="100"/>
                    <a:pt x="204" y="85"/>
                    <a:pt x="251" y="118"/>
                  </a:cubicBezTo>
                  <a:cubicBezTo>
                    <a:pt x="235" y="123"/>
                    <a:pt x="214" y="118"/>
                    <a:pt x="204" y="131"/>
                  </a:cubicBezTo>
                  <a:cubicBezTo>
                    <a:pt x="200" y="136"/>
                    <a:pt x="217" y="165"/>
                    <a:pt x="224" y="178"/>
                  </a:cubicBezTo>
                  <a:cubicBezTo>
                    <a:pt x="222" y="185"/>
                    <a:pt x="224" y="196"/>
                    <a:pt x="217" y="199"/>
                  </a:cubicBezTo>
                  <a:cubicBezTo>
                    <a:pt x="181" y="218"/>
                    <a:pt x="136" y="209"/>
                    <a:pt x="95" y="212"/>
                  </a:cubicBezTo>
                  <a:cubicBezTo>
                    <a:pt x="115" y="273"/>
                    <a:pt x="68" y="183"/>
                    <a:pt x="41" y="165"/>
                  </a:cubicBezTo>
                  <a:cubicBezTo>
                    <a:pt x="53" y="129"/>
                    <a:pt x="51" y="158"/>
                    <a:pt x="27" y="131"/>
                  </a:cubicBezTo>
                  <a:cubicBezTo>
                    <a:pt x="16" y="119"/>
                    <a:pt x="0" y="90"/>
                    <a:pt x="0" y="90"/>
                  </a:cubicBezTo>
                  <a:cubicBezTo>
                    <a:pt x="29" y="83"/>
                    <a:pt x="45" y="87"/>
                    <a:pt x="54" y="57"/>
                  </a:cubicBezTo>
                  <a:cubicBezTo>
                    <a:pt x="19" y="0"/>
                    <a:pt x="83" y="50"/>
                    <a:pt x="109" y="50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49" name="Oval 8">
              <a:extLst>
                <a:ext uri="{FF2B5EF4-FFF2-40B4-BE49-F238E27FC236}">
                  <a16:creationId xmlns:a16="http://schemas.microsoft.com/office/drawing/2014/main" id="{6EB049CA-72D9-43EE-BA82-E478402497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312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5133" name="Text Box 27">
            <a:extLst>
              <a:ext uri="{FF2B5EF4-FFF2-40B4-BE49-F238E27FC236}">
                <a16:creationId xmlns:a16="http://schemas.microsoft.com/office/drawing/2014/main" id="{651D120A-00EF-4D96-A167-E55F74C65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350" y="4113213"/>
            <a:ext cx="793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anose="05000000000000000000" pitchFamily="2" charset="2"/>
              </a:rPr>
              <a:t>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anose="05000000000000000000" pitchFamily="2" charset="2"/>
              </a:rPr>
              <a:t></a:t>
            </a:r>
          </a:p>
        </p:txBody>
      </p:sp>
      <p:sp>
        <p:nvSpPr>
          <p:cNvPr id="5134" name="Rectangle 28">
            <a:extLst>
              <a:ext uri="{FF2B5EF4-FFF2-40B4-BE49-F238E27FC236}">
                <a16:creationId xmlns:a16="http://schemas.microsoft.com/office/drawing/2014/main" id="{F51F9E2F-B6B5-426F-B95B-8C34B0A75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00025"/>
            <a:ext cx="84867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Anterior Pituitary – synthesizes 6 hormones.</a:t>
            </a:r>
          </a:p>
        </p:txBody>
      </p:sp>
      <p:sp>
        <p:nvSpPr>
          <p:cNvPr id="5135" name="Text Box 29">
            <a:extLst>
              <a:ext uri="{FF2B5EF4-FFF2-40B4-BE49-F238E27FC236}">
                <a16:creationId xmlns:a16="http://schemas.microsoft.com/office/drawing/2014/main" id="{BB3F449E-DA4D-40D5-971C-4C8DE4449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75" y="1239838"/>
            <a:ext cx="45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anose="05000000000000000000" pitchFamily="2" charset="2"/>
              </a:rPr>
              <a:t></a:t>
            </a:r>
          </a:p>
        </p:txBody>
      </p:sp>
      <p:sp>
        <p:nvSpPr>
          <p:cNvPr id="5136" name="Text Box 30">
            <a:extLst>
              <a:ext uri="{FF2B5EF4-FFF2-40B4-BE49-F238E27FC236}">
                <a16:creationId xmlns:a16="http://schemas.microsoft.com/office/drawing/2014/main" id="{BCAC13AB-D2A2-4910-AAF7-B6309C4F4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1350" y="2409825"/>
            <a:ext cx="45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anose="05000000000000000000" pitchFamily="2" charset="2"/>
              </a:rPr>
              <a:t></a:t>
            </a:r>
          </a:p>
        </p:txBody>
      </p:sp>
      <p:sp>
        <p:nvSpPr>
          <p:cNvPr id="5137" name="Text Box 31">
            <a:extLst>
              <a:ext uri="{FF2B5EF4-FFF2-40B4-BE49-F238E27FC236}">
                <a16:creationId xmlns:a16="http://schemas.microsoft.com/office/drawing/2014/main" id="{BF28E03D-6F31-41C8-A42E-DA6FB6539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75" y="3429000"/>
            <a:ext cx="45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anose="05000000000000000000" pitchFamily="2" charset="2"/>
              </a:rPr>
              <a:t></a:t>
            </a:r>
          </a:p>
        </p:txBody>
      </p:sp>
      <p:sp>
        <p:nvSpPr>
          <p:cNvPr id="5138" name="Text Box 32">
            <a:extLst>
              <a:ext uri="{FF2B5EF4-FFF2-40B4-BE49-F238E27FC236}">
                <a16:creationId xmlns:a16="http://schemas.microsoft.com/office/drawing/2014/main" id="{3CEBC706-42AE-48D6-9858-A1261298F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4050" y="4286250"/>
            <a:ext cx="45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anose="05000000000000000000" pitchFamily="2" charset="2"/>
              </a:rPr>
              <a:t></a:t>
            </a:r>
          </a:p>
        </p:txBody>
      </p:sp>
      <p:sp>
        <p:nvSpPr>
          <p:cNvPr id="5139" name="Text Box 33">
            <a:extLst>
              <a:ext uri="{FF2B5EF4-FFF2-40B4-BE49-F238E27FC236}">
                <a16:creationId xmlns:a16="http://schemas.microsoft.com/office/drawing/2014/main" id="{E4BF46E0-4C18-4323-8BDE-DF0007321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75" y="5086350"/>
            <a:ext cx="45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anose="05000000000000000000" pitchFamily="2" charset="2"/>
              </a:rPr>
              <a:t></a:t>
            </a:r>
          </a:p>
        </p:txBody>
      </p:sp>
      <p:sp>
        <p:nvSpPr>
          <p:cNvPr id="5140" name="Text Box 35">
            <a:extLst>
              <a:ext uri="{FF2B5EF4-FFF2-40B4-BE49-F238E27FC236}">
                <a16:creationId xmlns:a16="http://schemas.microsoft.com/office/drawing/2014/main" id="{095C04D1-1AFF-41AB-B11F-3B57DE096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4050" y="5857875"/>
            <a:ext cx="45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anose="05000000000000000000" pitchFamily="2" charset="2"/>
              </a:rPr>
              <a:t></a:t>
            </a:r>
          </a:p>
        </p:txBody>
      </p:sp>
      <p:sp>
        <p:nvSpPr>
          <p:cNvPr id="42020" name="Text Box 36">
            <a:extLst>
              <a:ext uri="{FF2B5EF4-FFF2-40B4-BE49-F238E27FC236}">
                <a16:creationId xmlns:a16="http://schemas.microsoft.com/office/drawing/2014/main" id="{47BB0364-DCBF-4BCF-B988-92230CE0E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1725" y="1154113"/>
            <a:ext cx="34559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Growth Hormone (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hGH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(also called Somatotropin)</a:t>
            </a:r>
          </a:p>
        </p:txBody>
      </p:sp>
      <p:sp>
        <p:nvSpPr>
          <p:cNvPr id="42021" name="Text Box 37">
            <a:extLst>
              <a:ext uri="{FF2B5EF4-FFF2-40B4-BE49-F238E27FC236}">
                <a16:creationId xmlns:a16="http://schemas.microsoft.com/office/drawing/2014/main" id="{09A8AAD0-8231-4059-8448-DE91AB6E9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3150" y="2306638"/>
            <a:ext cx="48863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Adrenocorticotropic Hormone (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ACTH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(also called corticotropin)</a:t>
            </a:r>
          </a:p>
        </p:txBody>
      </p:sp>
      <p:sp>
        <p:nvSpPr>
          <p:cNvPr id="42022" name="Text Box 38">
            <a:extLst>
              <a:ext uri="{FF2B5EF4-FFF2-40B4-BE49-F238E27FC236}">
                <a16:creationId xmlns:a16="http://schemas.microsoft.com/office/drawing/2014/main" id="{90B2E932-903B-4F11-A7B5-3839A82FF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4575" y="3430588"/>
            <a:ext cx="4603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Thyroid Stimulating Hormone (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TSH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42023" name="Text Box 39">
            <a:extLst>
              <a:ext uri="{FF2B5EF4-FFF2-40B4-BE49-F238E27FC236}">
                <a16:creationId xmlns:a16="http://schemas.microsoft.com/office/drawing/2014/main" id="{20B7AE51-B252-4EA2-A59F-CB0C6CFC3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25" y="4276725"/>
            <a:ext cx="4513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Follicle Stimulating Hormone (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FSH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42024" name="Text Box 40">
            <a:extLst>
              <a:ext uri="{FF2B5EF4-FFF2-40B4-BE49-F238E27FC236}">
                <a16:creationId xmlns:a16="http://schemas.microsoft.com/office/drawing/2014/main" id="{59D3E872-04FC-4A15-9869-D845826B5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3150" y="5068888"/>
            <a:ext cx="3362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Luteinizing Hormone (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LH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42025" name="Text Box 41">
            <a:extLst>
              <a:ext uri="{FF2B5EF4-FFF2-40B4-BE49-F238E27FC236}">
                <a16:creationId xmlns:a16="http://schemas.microsoft.com/office/drawing/2014/main" id="{3626DA56-C190-4FEF-96ED-AB37C243F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25" y="5849938"/>
            <a:ext cx="2000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Prolactin (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PRL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D5C81AEB-156F-4E00-9948-7D747B083DCE}"/>
              </a:ext>
            </a:extLst>
          </p:cNvPr>
          <p:cNvSpPr/>
          <p:nvPr/>
        </p:nvSpPr>
        <p:spPr>
          <a:xfrm>
            <a:off x="2860675" y="4357688"/>
            <a:ext cx="252413" cy="1293812"/>
          </a:xfrm>
          <a:prstGeom prst="leftBrace">
            <a:avLst/>
          </a:prstGeom>
          <a:ln>
            <a:solidFill>
              <a:schemeClr val="tx2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20" grpId="0"/>
      <p:bldP spid="42021" grpId="0"/>
      <p:bldP spid="42022" grpId="0"/>
      <p:bldP spid="42023" grpId="0"/>
      <p:bldP spid="42024" grpId="0"/>
      <p:bldP spid="420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9">
            <a:extLst>
              <a:ext uri="{FF2B5EF4-FFF2-40B4-BE49-F238E27FC236}">
                <a16:creationId xmlns:a16="http://schemas.microsoft.com/office/drawing/2014/main" id="{26EE8352-2DA0-47AA-8143-0E2C59C8C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3" y="460375"/>
            <a:ext cx="455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</a:t>
            </a:r>
          </a:p>
        </p:txBody>
      </p:sp>
      <p:sp>
        <p:nvSpPr>
          <p:cNvPr id="44052" name="Text Box 20">
            <a:extLst>
              <a:ext uri="{FF2B5EF4-FFF2-40B4-BE49-F238E27FC236}">
                <a16:creationId xmlns:a16="http://schemas.microsoft.com/office/drawing/2014/main" id="{2D6A3B8B-9A66-4B68-AB59-3DC6E1ECC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38" y="2435604"/>
            <a:ext cx="455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</a:t>
            </a:r>
          </a:p>
        </p:txBody>
      </p:sp>
      <p:sp>
        <p:nvSpPr>
          <p:cNvPr id="44053" name="Text Box 21">
            <a:extLst>
              <a:ext uri="{FF2B5EF4-FFF2-40B4-BE49-F238E27FC236}">
                <a16:creationId xmlns:a16="http://schemas.microsoft.com/office/drawing/2014/main" id="{D03C7B84-E10E-4BC0-BEA9-6F8E928A1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3" y="4278313"/>
            <a:ext cx="455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</a:t>
            </a:r>
          </a:p>
        </p:txBody>
      </p:sp>
      <p:sp>
        <p:nvSpPr>
          <p:cNvPr id="6149" name="Text Box 25">
            <a:extLst>
              <a:ext uri="{FF2B5EF4-FFF2-40B4-BE49-F238E27FC236}">
                <a16:creationId xmlns:a16="http://schemas.microsoft.com/office/drawing/2014/main" id="{9777C664-4403-4CE7-A6B5-66F516F14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955" y="450850"/>
            <a:ext cx="79660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hGH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– is the primary hormone that regulates overall body  growth, also important in general metabolism. Stimulates growth of bone, cartilage, muscle, glands, vessels, 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This hormone is also known as </a:t>
            </a: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somatotropin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4058" name="Text Box 26">
            <a:extLst>
              <a:ext uri="{FF2B5EF4-FFF2-40B4-BE49-F238E27FC236}">
                <a16:creationId xmlns:a16="http://schemas.microsoft.com/office/drawing/2014/main" id="{E40D294A-6EA4-4A48-ACC0-9361A42F1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380" y="2437191"/>
            <a:ext cx="82470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ACTH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– stimulates </a:t>
            </a: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cortisol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secretion from the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adrenal cortex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(known as the stress hormone). Also promotes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growth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noProof="0" dirty="0">
                <a:solidFill>
                  <a:srgbClr val="000000"/>
                </a:solidFill>
                <a:latin typeface="Calibri" panose="020F0502020204030204" pitchFamily="34" charset="0"/>
              </a:rPr>
              <a:t>             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of the adrenal cortex.</a:t>
            </a:r>
          </a:p>
        </p:txBody>
      </p:sp>
      <p:sp>
        <p:nvSpPr>
          <p:cNvPr id="44059" name="Text Box 27">
            <a:extLst>
              <a:ext uri="{FF2B5EF4-FFF2-40B4-BE49-F238E27FC236}">
                <a16:creationId xmlns:a16="http://schemas.microsoft.com/office/drawing/2014/main" id="{4B68C247-61A5-462B-AE33-8382CC5CB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357" y="4279900"/>
            <a:ext cx="80232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TSH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– stimulates 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thyroid gland to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secrete </a:t>
            </a: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thyroxine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(T</a:t>
            </a:r>
            <a:r>
              <a:rPr lang="en-US" altLang="en-US" sz="2400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3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and T</a:t>
            </a:r>
            <a:r>
              <a:rPr lang="en-US" altLang="en-US" sz="2400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4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)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and growth of the thyroid gland. An important regulator of metabolic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activity in entire body (basal metabolic rate).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52" grpId="0"/>
      <p:bldP spid="44053" grpId="0"/>
      <p:bldP spid="44058" grpId="0"/>
      <p:bldP spid="440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>
            <a:extLst>
              <a:ext uri="{FF2B5EF4-FFF2-40B4-BE49-F238E27FC236}">
                <a16:creationId xmlns:a16="http://schemas.microsoft.com/office/drawing/2014/main" id="{90E937B3-0175-4435-BFA1-FE51E04CB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8" y="188913"/>
            <a:ext cx="455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</a:t>
            </a:r>
          </a:p>
        </p:txBody>
      </p:sp>
      <p:sp>
        <p:nvSpPr>
          <p:cNvPr id="45062" name="Text Box 6">
            <a:extLst>
              <a:ext uri="{FF2B5EF4-FFF2-40B4-BE49-F238E27FC236}">
                <a16:creationId xmlns:a16="http://schemas.microsoft.com/office/drawing/2014/main" id="{0E2C73FF-4BE5-49FA-AD0F-797792319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75" y="2483401"/>
            <a:ext cx="45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</a:t>
            </a:r>
          </a:p>
        </p:txBody>
      </p:sp>
      <p:sp>
        <p:nvSpPr>
          <p:cNvPr id="45063" name="Text Box 7">
            <a:extLst>
              <a:ext uri="{FF2B5EF4-FFF2-40B4-BE49-F238E27FC236}">
                <a16:creationId xmlns:a16="http://schemas.microsoft.com/office/drawing/2014/main" id="{B03F8327-7C77-428E-9169-548770CE7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" y="4633913"/>
            <a:ext cx="45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</a:t>
            </a:r>
          </a:p>
        </p:txBody>
      </p:sp>
      <p:sp>
        <p:nvSpPr>
          <p:cNvPr id="7173" name="Text Box 11">
            <a:extLst>
              <a:ext uri="{FF2B5EF4-FFF2-40B4-BE49-F238E27FC236}">
                <a16:creationId xmlns:a16="http://schemas.microsoft.com/office/drawing/2014/main" id="{3176CCD0-165F-41A6-8C6D-7D3F37A64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179388"/>
            <a:ext cx="82598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FSH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–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a)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Females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 stimulates growth and development of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       ovarian follicles and thus development of the egg cell. Also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       promotes estrogen secretion.</a:t>
            </a:r>
          </a:p>
        </p:txBody>
      </p:sp>
      <p:sp>
        <p:nvSpPr>
          <p:cNvPr id="45068" name="Text Box 12">
            <a:extLst>
              <a:ext uri="{FF2B5EF4-FFF2-40B4-BE49-F238E27FC236}">
                <a16:creationId xmlns:a16="http://schemas.microsoft.com/office/drawing/2014/main" id="{C205D970-6325-485F-AF9D-22C1087AF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466" y="2391123"/>
            <a:ext cx="80756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–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a)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Females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 responsible for ovulation, and luteinization. 	Regulates estrogen and progesterone levels.</a:t>
            </a:r>
          </a:p>
        </p:txBody>
      </p:sp>
      <p:sp>
        <p:nvSpPr>
          <p:cNvPr id="45069" name="Text Box 13">
            <a:extLst>
              <a:ext uri="{FF2B5EF4-FFF2-40B4-BE49-F238E27FC236}">
                <a16:creationId xmlns:a16="http://schemas.microsoft.com/office/drawing/2014/main" id="{03C63610-32BD-4E16-9765-75685392D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730" y="4651375"/>
            <a:ext cx="8753475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PRL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–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a)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Females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 enhances breast development &amp; milk production 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           for the process of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lactation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b)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Males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 it enhance LH- receptors in	interstitial cells 	increasing (testosterone) thus increasing spermatogenesis. </a:t>
            </a:r>
          </a:p>
        </p:txBody>
      </p:sp>
      <p:sp>
        <p:nvSpPr>
          <p:cNvPr id="7176" name="Text Box 14">
            <a:extLst>
              <a:ext uri="{FF2B5EF4-FFF2-40B4-BE49-F238E27FC236}">
                <a16:creationId xmlns:a16="http://schemas.microsoft.com/office/drawing/2014/main" id="{9F09FC09-79A2-40DD-B777-6D5E3D980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3059" y="1378020"/>
            <a:ext cx="635244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b)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Males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 it is required for spermatogenesis, the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production of 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sperm cells (spermatozoa)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45071" name="Text Box 15">
            <a:extLst>
              <a:ext uri="{FF2B5EF4-FFF2-40B4-BE49-F238E27FC236}">
                <a16:creationId xmlns:a16="http://schemas.microsoft.com/office/drawing/2014/main" id="{1DC23F8F-6051-4755-B7D8-10851F8AB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0692" y="3251985"/>
            <a:ext cx="65928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b)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Males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</a:t>
            </a:r>
            <a:r>
              <a:rPr lang="en-US" altLang="en-US" sz="2400" dirty="0">
                <a:solidFill>
                  <a:srgbClr val="C00000"/>
                </a:solidFill>
                <a:latin typeface="Calibri" panose="020F0502020204030204" pitchFamily="34" charset="0"/>
              </a:rPr>
              <a:t>*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stimulates interstitial cells (in testes) to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 secrete testosterone.</a:t>
            </a:r>
          </a:p>
        </p:txBody>
      </p:sp>
      <p:sp>
        <p:nvSpPr>
          <p:cNvPr id="45072" name="Text Box 16">
            <a:extLst>
              <a:ext uri="{FF2B5EF4-FFF2-40B4-BE49-F238E27FC236}">
                <a16:creationId xmlns:a16="http://schemas.microsoft.com/office/drawing/2014/main" id="{C23A9454-26F7-499F-831D-73806E691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8408" y="4048126"/>
            <a:ext cx="47176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*Called interstitial cell stimulating hormone </a:t>
            </a:r>
            <a:r>
              <a:rPr kumimoji="0" lang="en-US" alt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(ICSH)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/>
      <p:bldP spid="45063" grpId="0"/>
      <p:bldP spid="45068" grpId="0"/>
      <p:bldP spid="45069" grpId="0"/>
      <p:bldP spid="45071" grpId="0"/>
      <p:bldP spid="450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97FF9B99-CB80-4954-8A1F-AEEBA7A6BB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2095"/>
            <a:ext cx="8229600" cy="935037"/>
          </a:xfrm>
        </p:spPr>
        <p:txBody>
          <a:bodyPr/>
          <a:lstStyle/>
          <a:p>
            <a:pPr eaLnBrk="1" hangingPunct="1">
              <a:tabLst>
                <a:tab pos="4686300" algn="l"/>
              </a:tabLst>
            </a:pPr>
            <a:r>
              <a:rPr lang="en-US" altLang="en-US" sz="3600" u="sng" dirty="0">
                <a:solidFill>
                  <a:srgbClr val="993300"/>
                </a:solidFill>
                <a:latin typeface="Calibri" panose="020F0502020204030204" pitchFamily="34" charset="0"/>
              </a:rPr>
              <a:t>For Normal Growth and Repair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407A0A4E-DFBD-4F36-AB59-82113EC188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7675" y="1063977"/>
            <a:ext cx="8229600" cy="5524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Calibri" panose="020F0502020204030204" pitchFamily="34" charset="0"/>
              </a:rPr>
              <a:t>Need adequate levels of growth hormone, and other hormones</a:t>
            </a:r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C5B970C0-9505-4792-83ED-A81C458A9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675" y="2073627"/>
            <a:ext cx="822960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An adequate diet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(vitamins/minerals)</a:t>
            </a:r>
          </a:p>
        </p:txBody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B9552481-32DC-4DB7-BDB0-5A178B829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91389"/>
            <a:ext cx="3705225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Absence of Stress</a:t>
            </a:r>
          </a:p>
        </p:txBody>
      </p:sp>
      <p:sp>
        <p:nvSpPr>
          <p:cNvPr id="19462" name="Rectangle 6">
            <a:extLst>
              <a:ext uri="{FF2B5EF4-FFF2-40B4-BE49-F238E27FC236}">
                <a16:creationId xmlns:a16="http://schemas.microsoft.com/office/drawing/2014/main" id="{BF0649BD-81CB-48F0-9E46-760ED865D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675" y="4373563"/>
            <a:ext cx="3322638" cy="1719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Genetics</a:t>
            </a:r>
          </a:p>
          <a:p>
            <a:pPr marL="400050" lvl="1" indent="0" defTabSz="914400" fontAlgn="base">
              <a:spcAft>
                <a:spcPct val="0"/>
              </a:spcAft>
              <a:buNone/>
              <a:defRPr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- Genotype</a:t>
            </a:r>
          </a:p>
          <a:p>
            <a:pPr marL="400050" lvl="1" indent="0" defTabSz="914400" fontAlgn="base">
              <a:spcAft>
                <a:spcPct val="0"/>
              </a:spcAft>
              <a:buNone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- Phenotype</a:t>
            </a:r>
          </a:p>
        </p:txBody>
      </p:sp>
      <p:pic>
        <p:nvPicPr>
          <p:cNvPr id="8201" name="Picture 9" descr="Brain Development: Conception to Age 3 | Urban Child Institute">
            <a:extLst>
              <a:ext uri="{FF2B5EF4-FFF2-40B4-BE49-F238E27FC236}">
                <a16:creationId xmlns:a16="http://schemas.microsoft.com/office/drawing/2014/main" id="{881A00BA-9777-4848-9905-7821C829E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931" y="3377901"/>
            <a:ext cx="5633757" cy="337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86D291-37C1-4613-8617-00567F6B0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109" y="3577308"/>
            <a:ext cx="1444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Agouti Mice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utoUpdateAnimBg="0"/>
      <p:bldP spid="19461" grpId="0" autoUpdateAnimBg="0"/>
      <p:bldP spid="1946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A21AB675-C737-4FD2-AFF8-9D6562E2E7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9238"/>
            <a:ext cx="4619625" cy="735012"/>
          </a:xfrm>
        </p:spPr>
        <p:txBody>
          <a:bodyPr/>
          <a:lstStyle/>
          <a:p>
            <a:pPr algn="l" eaLnBrk="1" hangingPunct="1">
              <a:tabLst>
                <a:tab pos="4686300" algn="l"/>
              </a:tabLst>
            </a:pPr>
            <a:r>
              <a:rPr lang="en-US" altLang="en-US" u="sng">
                <a:latin typeface="Calibri" panose="020F0502020204030204" pitchFamily="34" charset="0"/>
              </a:rPr>
              <a:t>Growth Hormone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891FD3F6-5853-4718-B5C8-2B61BEBA21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7675" y="1198563"/>
            <a:ext cx="4446588" cy="1397000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en-US" altLang="en-US" sz="2800" dirty="0">
                <a:latin typeface="Calibri" panose="020F0502020204030204" pitchFamily="34" charset="0"/>
              </a:rPr>
              <a:t>Severe GH deficiency 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en-US" sz="2800" dirty="0">
                <a:latin typeface="Calibri" panose="020F0502020204030204" pitchFamily="34" charset="0"/>
              </a:rPr>
              <a:t>     leads to </a:t>
            </a:r>
            <a:r>
              <a:rPr lang="en-US" altLang="en-US" sz="2800" b="1" dirty="0">
                <a:latin typeface="Calibri" panose="020F0502020204030204" pitchFamily="34" charset="0"/>
              </a:rPr>
              <a:t>dwarfism</a:t>
            </a:r>
            <a:r>
              <a:rPr lang="en-US" altLang="en-US" sz="2800" dirty="0">
                <a:latin typeface="Calibri" panose="020F0502020204030204" pitchFamily="34" charset="0"/>
              </a:rPr>
              <a:t> 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en-US" sz="2800" dirty="0">
                <a:latin typeface="Calibri" panose="020F0502020204030204" pitchFamily="34" charset="0"/>
              </a:rPr>
              <a:t>    </a:t>
            </a:r>
            <a:r>
              <a:rPr lang="en-US" altLang="en-US" sz="2000" dirty="0">
                <a:latin typeface="Calibri" panose="020F0502020204030204" pitchFamily="34" charset="0"/>
              </a:rPr>
              <a:t>(2 </a:t>
            </a:r>
            <a:r>
              <a:rPr lang="en-US" altLang="en-US" sz="2000" dirty="0" err="1">
                <a:latin typeface="Calibri" panose="020F0502020204030204" pitchFamily="34" charset="0"/>
              </a:rPr>
              <a:t>ft</a:t>
            </a:r>
            <a:r>
              <a:rPr lang="en-US" altLang="en-US" sz="2000" dirty="0">
                <a:latin typeface="Calibri" panose="020F0502020204030204" pitchFamily="34" charset="0"/>
              </a:rPr>
              <a:t>, 5.4 in)</a:t>
            </a:r>
            <a:endParaRPr lang="en-US" altLang="en-US" sz="2800" dirty="0">
              <a:latin typeface="Calibri" panose="020F0502020204030204" pitchFamily="34" charset="0"/>
            </a:endParaRPr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47578F0A-FDC3-42DE-A49C-D85335184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600" y="3014663"/>
            <a:ext cx="4856163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Over secretion of GH in children leads to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gigantism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   (8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ft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1 in)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CF5BF8AE-62E1-43CC-84C9-980E995AB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013" y="4859338"/>
            <a:ext cx="4468812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Over secretion of hGH in adults leads to 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acromegaly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9222" name="Picture 7" descr="acr_2">
            <a:extLst>
              <a:ext uri="{FF2B5EF4-FFF2-40B4-BE49-F238E27FC236}">
                <a16:creationId xmlns:a16="http://schemas.microsoft.com/office/drawing/2014/main" id="{9A65D59E-639F-4DE9-84C6-CCBB664CE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4316413"/>
            <a:ext cx="3078163" cy="248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">
            <a:extLst>
              <a:ext uri="{FF2B5EF4-FFF2-40B4-BE49-F238E27FC236}">
                <a16:creationId xmlns:a16="http://schemas.microsoft.com/office/drawing/2014/main" id="{797D1CA8-8113-49CC-B0E5-FFDDB6CBFA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7" t="5719" r="31296" b="10101"/>
          <a:stretch>
            <a:fillRect/>
          </a:stretch>
        </p:blipFill>
        <p:spPr bwMode="auto">
          <a:xfrm>
            <a:off x="5599113" y="115888"/>
            <a:ext cx="2490787" cy="387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231EF66B-3C9A-4672-BF82-8F225C27D8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34938"/>
            <a:ext cx="8229600" cy="811830"/>
          </a:xfrm>
        </p:spPr>
        <p:txBody>
          <a:bodyPr/>
          <a:lstStyle/>
          <a:p>
            <a:pPr eaLnBrk="1" hangingPunct="1">
              <a:tabLst>
                <a:tab pos="4686300" algn="l"/>
              </a:tabLst>
            </a:pPr>
            <a:r>
              <a:rPr lang="en-US" altLang="en-US" sz="3600" dirty="0">
                <a:solidFill>
                  <a:srgbClr val="993300"/>
                </a:solidFill>
                <a:latin typeface="Calibri" panose="020F0502020204030204" pitchFamily="34" charset="0"/>
              </a:rPr>
              <a:t>Pathway of </a:t>
            </a:r>
            <a:r>
              <a:rPr lang="en-US" altLang="en-US" sz="3600" b="1" dirty="0">
                <a:solidFill>
                  <a:srgbClr val="993300"/>
                </a:solidFill>
                <a:latin typeface="Calibri" panose="020F0502020204030204" pitchFamily="34" charset="0"/>
              </a:rPr>
              <a:t>Growth Hormone </a:t>
            </a:r>
            <a:r>
              <a:rPr lang="en-US" altLang="en-US" sz="3600" dirty="0">
                <a:solidFill>
                  <a:srgbClr val="993300"/>
                </a:solidFill>
                <a:latin typeface="Calibri" panose="020F0502020204030204" pitchFamily="34" charset="0"/>
              </a:rPr>
              <a:t>Control</a:t>
            </a:r>
          </a:p>
        </p:txBody>
      </p:sp>
      <p:pic>
        <p:nvPicPr>
          <p:cNvPr id="10243" name="Picture 4">
            <a:extLst>
              <a:ext uri="{FF2B5EF4-FFF2-40B4-BE49-F238E27FC236}">
                <a16:creationId xmlns:a16="http://schemas.microsoft.com/office/drawing/2014/main" id="{2569D41B-241F-4068-85F2-12956AC84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" t="1215" r="4410" b="5951"/>
          <a:stretch>
            <a:fillRect/>
          </a:stretch>
        </p:blipFill>
        <p:spPr bwMode="auto">
          <a:xfrm>
            <a:off x="2352675" y="1066800"/>
            <a:ext cx="44386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0654736-F287-6A15-CD8B-EF3698C3CD6B}"/>
              </a:ext>
            </a:extLst>
          </p:cNvPr>
          <p:cNvSpPr/>
          <p:nvPr/>
        </p:nvSpPr>
        <p:spPr>
          <a:xfrm>
            <a:off x="4062202" y="1169298"/>
            <a:ext cx="1335186" cy="590719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C:\Users\marie\Desktop\Anatomy\A&amp;P Drawings\Pituitary TSH cropped.jpg">
            <a:extLst>
              <a:ext uri="{FF2B5EF4-FFF2-40B4-BE49-F238E27FC236}">
                <a16:creationId xmlns:a16="http://schemas.microsoft.com/office/drawing/2014/main" id="{D41E1096-5E28-4AF9-B918-96043AD7B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25" y="0"/>
            <a:ext cx="6726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3">
            <a:extLst>
              <a:ext uri="{FF2B5EF4-FFF2-40B4-BE49-F238E27FC236}">
                <a16:creationId xmlns:a16="http://schemas.microsoft.com/office/drawing/2014/main" id="{88B2CF56-0CC0-4CB8-BCB6-50535A798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9550" y="968375"/>
            <a:ext cx="47148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Negative Feedback Loop of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Hypothalmic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-Adenohypophysis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and the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Thyroid Gland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ECD2B95-0988-4242-94F3-D96112841BAC}"/>
              </a:ext>
            </a:extLst>
          </p:cNvPr>
          <p:cNvSpPr/>
          <p:nvPr/>
        </p:nvSpPr>
        <p:spPr>
          <a:xfrm>
            <a:off x="4572000" y="3735388"/>
            <a:ext cx="1411288" cy="166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71E7DC-7497-415B-810D-9140F96D90E6}"/>
              </a:ext>
            </a:extLst>
          </p:cNvPr>
          <p:cNvSpPr/>
          <p:nvPr/>
        </p:nvSpPr>
        <p:spPr>
          <a:xfrm>
            <a:off x="5991225" y="4005263"/>
            <a:ext cx="1211263" cy="696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0BCC16-4F61-4641-8A3C-061CEE160718}"/>
              </a:ext>
            </a:extLst>
          </p:cNvPr>
          <p:cNvSpPr/>
          <p:nvPr/>
        </p:nvSpPr>
        <p:spPr>
          <a:xfrm>
            <a:off x="7080250" y="3927475"/>
            <a:ext cx="192088" cy="374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71B8FD-9DA5-45CE-9C7C-513C1C9C9B62}"/>
              </a:ext>
            </a:extLst>
          </p:cNvPr>
          <p:cNvSpPr/>
          <p:nvPr/>
        </p:nvSpPr>
        <p:spPr>
          <a:xfrm>
            <a:off x="6688138" y="3735388"/>
            <a:ext cx="522287" cy="269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BAB80F-16E0-4229-B54F-DD06021912DF}"/>
              </a:ext>
            </a:extLst>
          </p:cNvPr>
          <p:cNvSpPr/>
          <p:nvPr/>
        </p:nvSpPr>
        <p:spPr>
          <a:xfrm>
            <a:off x="7210425" y="3614738"/>
            <a:ext cx="479425" cy="295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C2C96C-317D-43DE-9E2C-CC02D23C6643}"/>
              </a:ext>
            </a:extLst>
          </p:cNvPr>
          <p:cNvSpPr/>
          <p:nvPr/>
        </p:nvSpPr>
        <p:spPr>
          <a:xfrm>
            <a:off x="7272338" y="4005263"/>
            <a:ext cx="530225" cy="296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82426E-50D4-48FC-A47A-6BBA83D7E219}"/>
              </a:ext>
            </a:extLst>
          </p:cNvPr>
          <p:cNvSpPr/>
          <p:nvPr/>
        </p:nvSpPr>
        <p:spPr>
          <a:xfrm>
            <a:off x="7210425" y="4494213"/>
            <a:ext cx="688975" cy="469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B06C2208-58BD-4C2B-A905-C76B719D9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7538" y="5219700"/>
            <a:ext cx="16144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Hypothyroidism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Hyperthyroidism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</TotalTime>
  <Words>784</Words>
  <Application>Microsoft Office PowerPoint</Application>
  <PresentationFormat>On-screen Show (4:3)</PresentationFormat>
  <Paragraphs>157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Default Design</vt:lpstr>
      <vt:lpstr>The Pituitary Gland</vt:lpstr>
      <vt:lpstr>Pituitary (Hypophysis)</vt:lpstr>
      <vt:lpstr>PowerPoint Presentation</vt:lpstr>
      <vt:lpstr>PowerPoint Presentation</vt:lpstr>
      <vt:lpstr>PowerPoint Presentation</vt:lpstr>
      <vt:lpstr>For Normal Growth and Repair</vt:lpstr>
      <vt:lpstr>Growth Hormone</vt:lpstr>
      <vt:lpstr>Pathway of Growth Hormone Control</vt:lpstr>
      <vt:lpstr>PowerPoint Presentation</vt:lpstr>
      <vt:lpstr>The  Cortisol  Connection</vt:lpstr>
      <vt:lpstr>PowerPoint Presentation</vt:lpstr>
      <vt:lpstr>Cortisol</vt:lpstr>
      <vt:lpstr>Circadian Rhythm of Cortisol Secretion</vt:lpstr>
      <vt:lpstr>Hyper-Cortisolism</vt:lpstr>
      <vt:lpstr>Hypo-Cortisolism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Pituitary Gland</dc:title>
  <dc:creator>Marie Mc Mahon</dc:creator>
  <cp:lastModifiedBy>Ian Moore</cp:lastModifiedBy>
  <cp:revision>10</cp:revision>
  <dcterms:created xsi:type="dcterms:W3CDTF">2025-05-20T23:25:42Z</dcterms:created>
  <dcterms:modified xsi:type="dcterms:W3CDTF">2025-05-22T06:42:40Z</dcterms:modified>
</cp:coreProperties>
</file>