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2" r:id="rId2"/>
    <p:sldId id="269" r:id="rId3"/>
    <p:sldId id="271" r:id="rId4"/>
    <p:sldId id="273" r:id="rId5"/>
    <p:sldId id="279" r:id="rId6"/>
    <p:sldId id="276" r:id="rId7"/>
    <p:sldId id="281" r:id="rId8"/>
    <p:sldId id="274" r:id="rId9"/>
    <p:sldId id="280" r:id="rId10"/>
    <p:sldId id="278"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84758" autoAdjust="0"/>
  </p:normalViewPr>
  <p:slideViewPr>
    <p:cSldViewPr snapToGrid="0">
      <p:cViewPr varScale="1">
        <p:scale>
          <a:sx n="91" d="100"/>
          <a:sy n="91" d="100"/>
        </p:scale>
        <p:origin x="107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AA5A9-1CE8-4B8F-BA07-47508856969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5FEC551-BBA7-462F-8720-58FCDEEF5537}">
      <dgm:prSet phldrT="[Text]"/>
      <dgm:spPr/>
      <dgm:t>
        <a:bodyPr/>
        <a:lstStyle/>
        <a:p>
          <a:r>
            <a:rPr lang="en-US" dirty="0"/>
            <a:t>Interest </a:t>
          </a:r>
        </a:p>
      </dgm:t>
    </dgm:pt>
    <dgm:pt modelId="{7611B59C-D83D-4741-87B3-C88BA1DAE46C}" type="parTrans" cxnId="{2C1683F1-2978-4DC2-92CD-A6D5D15DAEDA}">
      <dgm:prSet/>
      <dgm:spPr/>
      <dgm:t>
        <a:bodyPr/>
        <a:lstStyle/>
        <a:p>
          <a:endParaRPr lang="en-US"/>
        </a:p>
      </dgm:t>
    </dgm:pt>
    <dgm:pt modelId="{6EA19465-342C-47F6-8142-D3FF05F0644F}" type="sibTrans" cxnId="{2C1683F1-2978-4DC2-92CD-A6D5D15DAEDA}">
      <dgm:prSet/>
      <dgm:spPr/>
      <dgm:t>
        <a:bodyPr/>
        <a:lstStyle/>
        <a:p>
          <a:endParaRPr lang="en-US"/>
        </a:p>
      </dgm:t>
    </dgm:pt>
    <dgm:pt modelId="{942AF70B-5E36-4461-AB2B-F5C7B7741AE2}">
      <dgm:prSet phldrT="[Text]"/>
      <dgm:spPr/>
      <dgm:t>
        <a:bodyPr/>
        <a:lstStyle/>
        <a:p>
          <a:r>
            <a:rPr lang="en-US" dirty="0"/>
            <a:t>Desire</a:t>
          </a:r>
        </a:p>
      </dgm:t>
    </dgm:pt>
    <dgm:pt modelId="{DFDD5D7A-FD9D-4656-8C90-CC132C16438F}" type="parTrans" cxnId="{EB864297-3BCC-48B7-8873-AE03BBA54DA1}">
      <dgm:prSet/>
      <dgm:spPr/>
      <dgm:t>
        <a:bodyPr/>
        <a:lstStyle/>
        <a:p>
          <a:endParaRPr lang="en-US"/>
        </a:p>
      </dgm:t>
    </dgm:pt>
    <dgm:pt modelId="{10F7CE40-6F04-41EC-A5CF-6884FE326D4C}" type="sibTrans" cxnId="{EB864297-3BCC-48B7-8873-AE03BBA54DA1}">
      <dgm:prSet/>
      <dgm:spPr/>
      <dgm:t>
        <a:bodyPr/>
        <a:lstStyle/>
        <a:p>
          <a:endParaRPr lang="en-US"/>
        </a:p>
      </dgm:t>
    </dgm:pt>
    <dgm:pt modelId="{D294F2F8-693A-46FD-9D04-86F67E28C478}">
      <dgm:prSet phldrT="[Text]"/>
      <dgm:spPr/>
      <dgm:t>
        <a:bodyPr/>
        <a:lstStyle/>
        <a:p>
          <a:r>
            <a:rPr lang="en-US" dirty="0"/>
            <a:t>Action</a:t>
          </a:r>
        </a:p>
      </dgm:t>
    </dgm:pt>
    <dgm:pt modelId="{6E8FF411-A8E9-46B3-B409-C4E05EC93A4F}" type="parTrans" cxnId="{D776CA5B-14EF-4DD8-815E-9607135E35DE}">
      <dgm:prSet/>
      <dgm:spPr/>
      <dgm:t>
        <a:bodyPr/>
        <a:lstStyle/>
        <a:p>
          <a:endParaRPr lang="en-US"/>
        </a:p>
      </dgm:t>
    </dgm:pt>
    <dgm:pt modelId="{B0A8868D-6E0E-4D25-968E-3E1296322C32}" type="sibTrans" cxnId="{D776CA5B-14EF-4DD8-815E-9607135E35DE}">
      <dgm:prSet/>
      <dgm:spPr/>
      <dgm:t>
        <a:bodyPr/>
        <a:lstStyle/>
        <a:p>
          <a:endParaRPr lang="en-US"/>
        </a:p>
      </dgm:t>
    </dgm:pt>
    <dgm:pt modelId="{CF51C3B5-3FEB-4B38-9D2D-A0CC9E7EB5D0}">
      <dgm:prSet phldrT="[Text]"/>
      <dgm:spPr/>
      <dgm:t>
        <a:bodyPr/>
        <a:lstStyle/>
        <a:p>
          <a:r>
            <a:rPr lang="en-US" dirty="0"/>
            <a:t>Retention</a:t>
          </a:r>
        </a:p>
      </dgm:t>
    </dgm:pt>
    <dgm:pt modelId="{74B53D77-36F6-47CD-A7C6-97B5185149B9}" type="parTrans" cxnId="{0B996B03-FFE1-4081-BF22-4478D7874EF2}">
      <dgm:prSet/>
      <dgm:spPr/>
      <dgm:t>
        <a:bodyPr/>
        <a:lstStyle/>
        <a:p>
          <a:endParaRPr lang="en-US"/>
        </a:p>
      </dgm:t>
    </dgm:pt>
    <dgm:pt modelId="{634C6639-0704-41BE-BBE5-A8972C2B758D}" type="sibTrans" cxnId="{0B996B03-FFE1-4081-BF22-4478D7874EF2}">
      <dgm:prSet/>
      <dgm:spPr/>
      <dgm:t>
        <a:bodyPr/>
        <a:lstStyle/>
        <a:p>
          <a:endParaRPr lang="en-US"/>
        </a:p>
      </dgm:t>
    </dgm:pt>
    <dgm:pt modelId="{C5CFC108-206C-4BDC-B501-3C75E2C9B42C}">
      <dgm:prSet phldrT="[Text]"/>
      <dgm:spPr/>
      <dgm:t>
        <a:bodyPr/>
        <a:lstStyle/>
        <a:p>
          <a:r>
            <a:rPr lang="en-US" dirty="0"/>
            <a:t>Awareness</a:t>
          </a:r>
        </a:p>
      </dgm:t>
    </dgm:pt>
    <dgm:pt modelId="{C8F6CBB1-7C0C-46DC-A36F-56E6C6E1C77A}" type="parTrans" cxnId="{E37B7BAA-578D-40F3-A1DC-79FEA5E61050}">
      <dgm:prSet/>
      <dgm:spPr/>
      <dgm:t>
        <a:bodyPr/>
        <a:lstStyle/>
        <a:p>
          <a:endParaRPr lang="en-US"/>
        </a:p>
      </dgm:t>
    </dgm:pt>
    <dgm:pt modelId="{2EF36841-2247-49B3-9B82-389F177FDA67}" type="sibTrans" cxnId="{E37B7BAA-578D-40F3-A1DC-79FEA5E61050}">
      <dgm:prSet/>
      <dgm:spPr/>
      <dgm:t>
        <a:bodyPr/>
        <a:lstStyle/>
        <a:p>
          <a:endParaRPr lang="en-US"/>
        </a:p>
      </dgm:t>
    </dgm:pt>
    <dgm:pt modelId="{71DDD3E6-3DFD-4894-834B-6C09D4E77B71}" type="pres">
      <dgm:prSet presAssocID="{DCDAA5A9-1CE8-4B8F-BA07-475088569692}" presName="cycle" presStyleCnt="0">
        <dgm:presLayoutVars>
          <dgm:dir/>
          <dgm:resizeHandles val="exact"/>
        </dgm:presLayoutVars>
      </dgm:prSet>
      <dgm:spPr/>
    </dgm:pt>
    <dgm:pt modelId="{E4A98AD2-EFBB-4C2F-B28D-BB1DA8690873}" type="pres">
      <dgm:prSet presAssocID="{E5FEC551-BBA7-462F-8720-58FCDEEF5537}" presName="dummy" presStyleCnt="0"/>
      <dgm:spPr/>
    </dgm:pt>
    <dgm:pt modelId="{43779917-1AF1-4A95-8AF6-880F17D983B6}" type="pres">
      <dgm:prSet presAssocID="{E5FEC551-BBA7-462F-8720-58FCDEEF5537}" presName="node" presStyleLbl="revTx" presStyleIdx="0" presStyleCnt="5">
        <dgm:presLayoutVars>
          <dgm:bulletEnabled val="1"/>
        </dgm:presLayoutVars>
      </dgm:prSet>
      <dgm:spPr/>
    </dgm:pt>
    <dgm:pt modelId="{1791B1BE-1951-403E-8442-77C71925A5B6}" type="pres">
      <dgm:prSet presAssocID="{6EA19465-342C-47F6-8142-D3FF05F0644F}" presName="sibTrans" presStyleLbl="node1" presStyleIdx="0" presStyleCnt="5"/>
      <dgm:spPr/>
    </dgm:pt>
    <dgm:pt modelId="{16E04F6B-558B-44F3-8AD3-9A930361457B}" type="pres">
      <dgm:prSet presAssocID="{942AF70B-5E36-4461-AB2B-F5C7B7741AE2}" presName="dummy" presStyleCnt="0"/>
      <dgm:spPr/>
    </dgm:pt>
    <dgm:pt modelId="{C401D442-48EF-4F45-8A93-9998697BA822}" type="pres">
      <dgm:prSet presAssocID="{942AF70B-5E36-4461-AB2B-F5C7B7741AE2}" presName="node" presStyleLbl="revTx" presStyleIdx="1" presStyleCnt="5">
        <dgm:presLayoutVars>
          <dgm:bulletEnabled val="1"/>
        </dgm:presLayoutVars>
      </dgm:prSet>
      <dgm:spPr/>
    </dgm:pt>
    <dgm:pt modelId="{655E090E-8725-470E-AE4A-07F668AD9A67}" type="pres">
      <dgm:prSet presAssocID="{10F7CE40-6F04-41EC-A5CF-6884FE326D4C}" presName="sibTrans" presStyleLbl="node1" presStyleIdx="1" presStyleCnt="5"/>
      <dgm:spPr/>
    </dgm:pt>
    <dgm:pt modelId="{8498BC4E-C3C9-4B2A-8F01-3635F4959C1F}" type="pres">
      <dgm:prSet presAssocID="{D294F2F8-693A-46FD-9D04-86F67E28C478}" presName="dummy" presStyleCnt="0"/>
      <dgm:spPr/>
    </dgm:pt>
    <dgm:pt modelId="{2547557B-144B-443D-966A-0269B15DE502}" type="pres">
      <dgm:prSet presAssocID="{D294F2F8-693A-46FD-9D04-86F67E28C478}" presName="node" presStyleLbl="revTx" presStyleIdx="2" presStyleCnt="5">
        <dgm:presLayoutVars>
          <dgm:bulletEnabled val="1"/>
        </dgm:presLayoutVars>
      </dgm:prSet>
      <dgm:spPr/>
    </dgm:pt>
    <dgm:pt modelId="{D81791E4-3961-4DC3-A17C-7ABC966D8B1E}" type="pres">
      <dgm:prSet presAssocID="{B0A8868D-6E0E-4D25-968E-3E1296322C32}" presName="sibTrans" presStyleLbl="node1" presStyleIdx="2" presStyleCnt="5"/>
      <dgm:spPr/>
    </dgm:pt>
    <dgm:pt modelId="{8A8C675B-17EC-4645-BA51-0BA7EA321E2D}" type="pres">
      <dgm:prSet presAssocID="{CF51C3B5-3FEB-4B38-9D2D-A0CC9E7EB5D0}" presName="dummy" presStyleCnt="0"/>
      <dgm:spPr/>
    </dgm:pt>
    <dgm:pt modelId="{E6F86FFC-DF54-4547-B6B9-4D3E0730C755}" type="pres">
      <dgm:prSet presAssocID="{CF51C3B5-3FEB-4B38-9D2D-A0CC9E7EB5D0}" presName="node" presStyleLbl="revTx" presStyleIdx="3" presStyleCnt="5">
        <dgm:presLayoutVars>
          <dgm:bulletEnabled val="1"/>
        </dgm:presLayoutVars>
      </dgm:prSet>
      <dgm:spPr/>
    </dgm:pt>
    <dgm:pt modelId="{F03A0CFA-67C6-4BC8-BB99-D81CF1E10D37}" type="pres">
      <dgm:prSet presAssocID="{634C6639-0704-41BE-BBE5-A8972C2B758D}" presName="sibTrans" presStyleLbl="node1" presStyleIdx="3" presStyleCnt="5"/>
      <dgm:spPr/>
    </dgm:pt>
    <dgm:pt modelId="{77B3D183-CAC8-4A6E-815A-8E2FD3416163}" type="pres">
      <dgm:prSet presAssocID="{C5CFC108-206C-4BDC-B501-3C75E2C9B42C}" presName="dummy" presStyleCnt="0"/>
      <dgm:spPr/>
    </dgm:pt>
    <dgm:pt modelId="{90A27487-BBE7-4E42-A7A8-44C3ADC98AF2}" type="pres">
      <dgm:prSet presAssocID="{C5CFC108-206C-4BDC-B501-3C75E2C9B42C}" presName="node" presStyleLbl="revTx" presStyleIdx="4" presStyleCnt="5">
        <dgm:presLayoutVars>
          <dgm:bulletEnabled val="1"/>
        </dgm:presLayoutVars>
      </dgm:prSet>
      <dgm:spPr/>
    </dgm:pt>
    <dgm:pt modelId="{CA6FC085-DB5A-4E00-9CE7-F8A2066DF5AB}" type="pres">
      <dgm:prSet presAssocID="{2EF36841-2247-49B3-9B82-389F177FDA67}" presName="sibTrans" presStyleLbl="node1" presStyleIdx="4" presStyleCnt="5"/>
      <dgm:spPr/>
    </dgm:pt>
  </dgm:ptLst>
  <dgm:cxnLst>
    <dgm:cxn modelId="{0B996B03-FFE1-4081-BF22-4478D7874EF2}" srcId="{DCDAA5A9-1CE8-4B8F-BA07-475088569692}" destId="{CF51C3B5-3FEB-4B38-9D2D-A0CC9E7EB5D0}" srcOrd="3" destOrd="0" parTransId="{74B53D77-36F6-47CD-A7C6-97B5185149B9}" sibTransId="{634C6639-0704-41BE-BBE5-A8972C2B758D}"/>
    <dgm:cxn modelId="{ABF7270B-6E09-4F03-B631-DB7AC5A0CBEE}" type="presOf" srcId="{CF51C3B5-3FEB-4B38-9D2D-A0CC9E7EB5D0}" destId="{E6F86FFC-DF54-4547-B6B9-4D3E0730C755}" srcOrd="0" destOrd="0" presId="urn:microsoft.com/office/officeart/2005/8/layout/cycle1"/>
    <dgm:cxn modelId="{D11DF21B-26C3-4987-8CE3-7527D96FDBE2}" type="presOf" srcId="{942AF70B-5E36-4461-AB2B-F5C7B7741AE2}" destId="{C401D442-48EF-4F45-8A93-9998697BA822}" srcOrd="0" destOrd="0" presId="urn:microsoft.com/office/officeart/2005/8/layout/cycle1"/>
    <dgm:cxn modelId="{D776CA5B-14EF-4DD8-815E-9607135E35DE}" srcId="{DCDAA5A9-1CE8-4B8F-BA07-475088569692}" destId="{D294F2F8-693A-46FD-9D04-86F67E28C478}" srcOrd="2" destOrd="0" parTransId="{6E8FF411-A8E9-46B3-B409-C4E05EC93A4F}" sibTransId="{B0A8868D-6E0E-4D25-968E-3E1296322C32}"/>
    <dgm:cxn modelId="{4C7E8545-C432-4055-8D4B-2DDC81B57CCA}" type="presOf" srcId="{E5FEC551-BBA7-462F-8720-58FCDEEF5537}" destId="{43779917-1AF1-4A95-8AF6-880F17D983B6}" srcOrd="0" destOrd="0" presId="urn:microsoft.com/office/officeart/2005/8/layout/cycle1"/>
    <dgm:cxn modelId="{F75DFA46-2EDB-4095-B539-B2328FAD1A90}" type="presOf" srcId="{DCDAA5A9-1CE8-4B8F-BA07-475088569692}" destId="{71DDD3E6-3DFD-4894-834B-6C09D4E77B71}" srcOrd="0" destOrd="0" presId="urn:microsoft.com/office/officeart/2005/8/layout/cycle1"/>
    <dgm:cxn modelId="{52E9A668-F0F0-40F6-B6B5-218899880E6A}" type="presOf" srcId="{D294F2F8-693A-46FD-9D04-86F67E28C478}" destId="{2547557B-144B-443D-966A-0269B15DE502}" srcOrd="0" destOrd="0" presId="urn:microsoft.com/office/officeart/2005/8/layout/cycle1"/>
    <dgm:cxn modelId="{C3C5AC4D-7AFE-44AF-BFD8-A2E4CCE32627}" type="presOf" srcId="{2EF36841-2247-49B3-9B82-389F177FDA67}" destId="{CA6FC085-DB5A-4E00-9CE7-F8A2066DF5AB}" srcOrd="0" destOrd="0" presId="urn:microsoft.com/office/officeart/2005/8/layout/cycle1"/>
    <dgm:cxn modelId="{D5A5E378-B075-4677-ADD7-D064E82DF456}" type="presOf" srcId="{B0A8868D-6E0E-4D25-968E-3E1296322C32}" destId="{D81791E4-3961-4DC3-A17C-7ABC966D8B1E}" srcOrd="0" destOrd="0" presId="urn:microsoft.com/office/officeart/2005/8/layout/cycle1"/>
    <dgm:cxn modelId="{99185381-D595-45ED-9E93-635555EE517F}" type="presOf" srcId="{10F7CE40-6F04-41EC-A5CF-6884FE326D4C}" destId="{655E090E-8725-470E-AE4A-07F668AD9A67}" srcOrd="0" destOrd="0" presId="urn:microsoft.com/office/officeart/2005/8/layout/cycle1"/>
    <dgm:cxn modelId="{EB864297-3BCC-48B7-8873-AE03BBA54DA1}" srcId="{DCDAA5A9-1CE8-4B8F-BA07-475088569692}" destId="{942AF70B-5E36-4461-AB2B-F5C7B7741AE2}" srcOrd="1" destOrd="0" parTransId="{DFDD5D7A-FD9D-4656-8C90-CC132C16438F}" sibTransId="{10F7CE40-6F04-41EC-A5CF-6884FE326D4C}"/>
    <dgm:cxn modelId="{E37B7BAA-578D-40F3-A1DC-79FEA5E61050}" srcId="{DCDAA5A9-1CE8-4B8F-BA07-475088569692}" destId="{C5CFC108-206C-4BDC-B501-3C75E2C9B42C}" srcOrd="4" destOrd="0" parTransId="{C8F6CBB1-7C0C-46DC-A36F-56E6C6E1C77A}" sibTransId="{2EF36841-2247-49B3-9B82-389F177FDA67}"/>
    <dgm:cxn modelId="{4E3218D8-E295-4030-BDE6-EBEBCEC64CAF}" type="presOf" srcId="{634C6639-0704-41BE-BBE5-A8972C2B758D}" destId="{F03A0CFA-67C6-4BC8-BB99-D81CF1E10D37}" srcOrd="0" destOrd="0" presId="urn:microsoft.com/office/officeart/2005/8/layout/cycle1"/>
    <dgm:cxn modelId="{2F1982DF-6332-4895-BE6C-6791471BA2D4}" type="presOf" srcId="{C5CFC108-206C-4BDC-B501-3C75E2C9B42C}" destId="{90A27487-BBE7-4E42-A7A8-44C3ADC98AF2}" srcOrd="0" destOrd="0" presId="urn:microsoft.com/office/officeart/2005/8/layout/cycle1"/>
    <dgm:cxn modelId="{2C1683F1-2978-4DC2-92CD-A6D5D15DAEDA}" srcId="{DCDAA5A9-1CE8-4B8F-BA07-475088569692}" destId="{E5FEC551-BBA7-462F-8720-58FCDEEF5537}" srcOrd="0" destOrd="0" parTransId="{7611B59C-D83D-4741-87B3-C88BA1DAE46C}" sibTransId="{6EA19465-342C-47F6-8142-D3FF05F0644F}"/>
    <dgm:cxn modelId="{9845B2F5-D295-471D-8B0D-FB07A14D15F7}" type="presOf" srcId="{6EA19465-342C-47F6-8142-D3FF05F0644F}" destId="{1791B1BE-1951-403E-8442-77C71925A5B6}" srcOrd="0" destOrd="0" presId="urn:microsoft.com/office/officeart/2005/8/layout/cycle1"/>
    <dgm:cxn modelId="{75D6738F-6C40-45F1-8ABA-B40045E9E7A2}" type="presParOf" srcId="{71DDD3E6-3DFD-4894-834B-6C09D4E77B71}" destId="{E4A98AD2-EFBB-4C2F-B28D-BB1DA8690873}" srcOrd="0" destOrd="0" presId="urn:microsoft.com/office/officeart/2005/8/layout/cycle1"/>
    <dgm:cxn modelId="{2789AF28-9FC4-45EC-862C-0688A4320FE0}" type="presParOf" srcId="{71DDD3E6-3DFD-4894-834B-6C09D4E77B71}" destId="{43779917-1AF1-4A95-8AF6-880F17D983B6}" srcOrd="1" destOrd="0" presId="urn:microsoft.com/office/officeart/2005/8/layout/cycle1"/>
    <dgm:cxn modelId="{E843D8F1-F12E-4E93-B990-B8546FD55F51}" type="presParOf" srcId="{71DDD3E6-3DFD-4894-834B-6C09D4E77B71}" destId="{1791B1BE-1951-403E-8442-77C71925A5B6}" srcOrd="2" destOrd="0" presId="urn:microsoft.com/office/officeart/2005/8/layout/cycle1"/>
    <dgm:cxn modelId="{BF3B30CB-0B98-46D5-A395-4BDA436A04B5}" type="presParOf" srcId="{71DDD3E6-3DFD-4894-834B-6C09D4E77B71}" destId="{16E04F6B-558B-44F3-8AD3-9A930361457B}" srcOrd="3" destOrd="0" presId="urn:microsoft.com/office/officeart/2005/8/layout/cycle1"/>
    <dgm:cxn modelId="{26E774F7-1C48-4B9B-AC37-6F4039B146ED}" type="presParOf" srcId="{71DDD3E6-3DFD-4894-834B-6C09D4E77B71}" destId="{C401D442-48EF-4F45-8A93-9998697BA822}" srcOrd="4" destOrd="0" presId="urn:microsoft.com/office/officeart/2005/8/layout/cycle1"/>
    <dgm:cxn modelId="{6A7AC7EA-C76F-4B88-AEED-0F93C0D588DC}" type="presParOf" srcId="{71DDD3E6-3DFD-4894-834B-6C09D4E77B71}" destId="{655E090E-8725-470E-AE4A-07F668AD9A67}" srcOrd="5" destOrd="0" presId="urn:microsoft.com/office/officeart/2005/8/layout/cycle1"/>
    <dgm:cxn modelId="{88A24CD1-ECDD-4D54-A161-34577BED183B}" type="presParOf" srcId="{71DDD3E6-3DFD-4894-834B-6C09D4E77B71}" destId="{8498BC4E-C3C9-4B2A-8F01-3635F4959C1F}" srcOrd="6" destOrd="0" presId="urn:microsoft.com/office/officeart/2005/8/layout/cycle1"/>
    <dgm:cxn modelId="{2175AD53-8282-4F5A-8132-B0C23A10FA39}" type="presParOf" srcId="{71DDD3E6-3DFD-4894-834B-6C09D4E77B71}" destId="{2547557B-144B-443D-966A-0269B15DE502}" srcOrd="7" destOrd="0" presId="urn:microsoft.com/office/officeart/2005/8/layout/cycle1"/>
    <dgm:cxn modelId="{7101CDBB-0121-4DE1-88A1-DB7BA1337F79}" type="presParOf" srcId="{71DDD3E6-3DFD-4894-834B-6C09D4E77B71}" destId="{D81791E4-3961-4DC3-A17C-7ABC966D8B1E}" srcOrd="8" destOrd="0" presId="urn:microsoft.com/office/officeart/2005/8/layout/cycle1"/>
    <dgm:cxn modelId="{81834AF1-2C48-4B3A-80E0-CF711BBA89B4}" type="presParOf" srcId="{71DDD3E6-3DFD-4894-834B-6C09D4E77B71}" destId="{8A8C675B-17EC-4645-BA51-0BA7EA321E2D}" srcOrd="9" destOrd="0" presId="urn:microsoft.com/office/officeart/2005/8/layout/cycle1"/>
    <dgm:cxn modelId="{0D9CDB16-456F-4DBF-8ABF-F367E6D4DC55}" type="presParOf" srcId="{71DDD3E6-3DFD-4894-834B-6C09D4E77B71}" destId="{E6F86FFC-DF54-4547-B6B9-4D3E0730C755}" srcOrd="10" destOrd="0" presId="urn:microsoft.com/office/officeart/2005/8/layout/cycle1"/>
    <dgm:cxn modelId="{AF1A767C-14DC-4066-8D18-96D47C1E1B26}" type="presParOf" srcId="{71DDD3E6-3DFD-4894-834B-6C09D4E77B71}" destId="{F03A0CFA-67C6-4BC8-BB99-D81CF1E10D37}" srcOrd="11" destOrd="0" presId="urn:microsoft.com/office/officeart/2005/8/layout/cycle1"/>
    <dgm:cxn modelId="{209B3329-D66D-4DBB-B298-434E0A88B6E5}" type="presParOf" srcId="{71DDD3E6-3DFD-4894-834B-6C09D4E77B71}" destId="{77B3D183-CAC8-4A6E-815A-8E2FD3416163}" srcOrd="12" destOrd="0" presId="urn:microsoft.com/office/officeart/2005/8/layout/cycle1"/>
    <dgm:cxn modelId="{F60FD22E-5EA0-4AAF-A9EB-343AC0285998}" type="presParOf" srcId="{71DDD3E6-3DFD-4894-834B-6C09D4E77B71}" destId="{90A27487-BBE7-4E42-A7A8-44C3ADC98AF2}" srcOrd="13" destOrd="0" presId="urn:microsoft.com/office/officeart/2005/8/layout/cycle1"/>
    <dgm:cxn modelId="{6341B4D8-C685-472C-AFD8-4E523FA4ECC6}" type="presParOf" srcId="{71DDD3E6-3DFD-4894-834B-6C09D4E77B71}" destId="{CA6FC085-DB5A-4E00-9CE7-F8A2066DF5A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79917-1AF1-4A95-8AF6-880F17D983B6}">
      <dsp:nvSpPr>
        <dsp:cNvPr id="0" name=""/>
        <dsp:cNvSpPr/>
      </dsp:nvSpPr>
      <dsp:spPr>
        <a:xfrm>
          <a:off x="2217166" y="18142"/>
          <a:ext cx="615706" cy="61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Interest </a:t>
          </a:r>
        </a:p>
      </dsp:txBody>
      <dsp:txXfrm>
        <a:off x="2217166" y="18142"/>
        <a:ext cx="615706" cy="615706"/>
      </dsp:txXfrm>
    </dsp:sp>
    <dsp:sp modelId="{1791B1BE-1951-403E-8442-77C71925A5B6}">
      <dsp:nvSpPr>
        <dsp:cNvPr id="0" name=""/>
        <dsp:cNvSpPr/>
      </dsp:nvSpPr>
      <dsp:spPr>
        <a:xfrm>
          <a:off x="766570" y="61"/>
          <a:ext cx="2311272" cy="2311272"/>
        </a:xfrm>
        <a:prstGeom prst="circularArrow">
          <a:avLst>
            <a:gd name="adj1" fmla="val 5195"/>
            <a:gd name="adj2" fmla="val 335513"/>
            <a:gd name="adj3" fmla="val 21294873"/>
            <a:gd name="adj4" fmla="val 19764810"/>
            <a:gd name="adj5" fmla="val 606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1D442-48EF-4F45-8A93-9998697BA822}">
      <dsp:nvSpPr>
        <dsp:cNvPr id="0" name=""/>
        <dsp:cNvSpPr/>
      </dsp:nvSpPr>
      <dsp:spPr>
        <a:xfrm>
          <a:off x="2589726" y="1164762"/>
          <a:ext cx="615706" cy="61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Desire</a:t>
          </a:r>
        </a:p>
      </dsp:txBody>
      <dsp:txXfrm>
        <a:off x="2589726" y="1164762"/>
        <a:ext cx="615706" cy="615706"/>
      </dsp:txXfrm>
    </dsp:sp>
    <dsp:sp modelId="{655E090E-8725-470E-AE4A-07F668AD9A67}">
      <dsp:nvSpPr>
        <dsp:cNvPr id="0" name=""/>
        <dsp:cNvSpPr/>
      </dsp:nvSpPr>
      <dsp:spPr>
        <a:xfrm>
          <a:off x="766570" y="61"/>
          <a:ext cx="2311272" cy="2311272"/>
        </a:xfrm>
        <a:prstGeom prst="circularArrow">
          <a:avLst>
            <a:gd name="adj1" fmla="val 5195"/>
            <a:gd name="adj2" fmla="val 335513"/>
            <a:gd name="adj3" fmla="val 4016388"/>
            <a:gd name="adj4" fmla="val 2251881"/>
            <a:gd name="adj5" fmla="val 606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7557B-144B-443D-966A-0269B15DE502}">
      <dsp:nvSpPr>
        <dsp:cNvPr id="0" name=""/>
        <dsp:cNvSpPr/>
      </dsp:nvSpPr>
      <dsp:spPr>
        <a:xfrm>
          <a:off x="1614353" y="1873412"/>
          <a:ext cx="615706" cy="61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Action</a:t>
          </a:r>
        </a:p>
      </dsp:txBody>
      <dsp:txXfrm>
        <a:off x="1614353" y="1873412"/>
        <a:ext cx="615706" cy="615706"/>
      </dsp:txXfrm>
    </dsp:sp>
    <dsp:sp modelId="{D81791E4-3961-4DC3-A17C-7ABC966D8B1E}">
      <dsp:nvSpPr>
        <dsp:cNvPr id="0" name=""/>
        <dsp:cNvSpPr/>
      </dsp:nvSpPr>
      <dsp:spPr>
        <a:xfrm>
          <a:off x="766570" y="61"/>
          <a:ext cx="2311272" cy="2311272"/>
        </a:xfrm>
        <a:prstGeom prst="circularArrow">
          <a:avLst>
            <a:gd name="adj1" fmla="val 5195"/>
            <a:gd name="adj2" fmla="val 335513"/>
            <a:gd name="adj3" fmla="val 8212606"/>
            <a:gd name="adj4" fmla="val 6448099"/>
            <a:gd name="adj5" fmla="val 606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86FFC-DF54-4547-B6B9-4D3E0730C755}">
      <dsp:nvSpPr>
        <dsp:cNvPr id="0" name=""/>
        <dsp:cNvSpPr/>
      </dsp:nvSpPr>
      <dsp:spPr>
        <a:xfrm>
          <a:off x="638979" y="1164762"/>
          <a:ext cx="615706" cy="61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Retention</a:t>
          </a:r>
        </a:p>
      </dsp:txBody>
      <dsp:txXfrm>
        <a:off x="638979" y="1164762"/>
        <a:ext cx="615706" cy="615706"/>
      </dsp:txXfrm>
    </dsp:sp>
    <dsp:sp modelId="{F03A0CFA-67C6-4BC8-BB99-D81CF1E10D37}">
      <dsp:nvSpPr>
        <dsp:cNvPr id="0" name=""/>
        <dsp:cNvSpPr/>
      </dsp:nvSpPr>
      <dsp:spPr>
        <a:xfrm>
          <a:off x="766570" y="61"/>
          <a:ext cx="2311272" cy="2311272"/>
        </a:xfrm>
        <a:prstGeom prst="circularArrow">
          <a:avLst>
            <a:gd name="adj1" fmla="val 5195"/>
            <a:gd name="adj2" fmla="val 335513"/>
            <a:gd name="adj3" fmla="val 12299677"/>
            <a:gd name="adj4" fmla="val 10769615"/>
            <a:gd name="adj5" fmla="val 606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27487-BBE7-4E42-A7A8-44C3ADC98AF2}">
      <dsp:nvSpPr>
        <dsp:cNvPr id="0" name=""/>
        <dsp:cNvSpPr/>
      </dsp:nvSpPr>
      <dsp:spPr>
        <a:xfrm>
          <a:off x="1011539" y="18142"/>
          <a:ext cx="615706" cy="61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Awareness</a:t>
          </a:r>
        </a:p>
      </dsp:txBody>
      <dsp:txXfrm>
        <a:off x="1011539" y="18142"/>
        <a:ext cx="615706" cy="615706"/>
      </dsp:txXfrm>
    </dsp:sp>
    <dsp:sp modelId="{CA6FC085-DB5A-4E00-9CE7-F8A2066DF5AB}">
      <dsp:nvSpPr>
        <dsp:cNvPr id="0" name=""/>
        <dsp:cNvSpPr/>
      </dsp:nvSpPr>
      <dsp:spPr>
        <a:xfrm>
          <a:off x="766570" y="61"/>
          <a:ext cx="2311272" cy="2311272"/>
        </a:xfrm>
        <a:prstGeom prst="circularArrow">
          <a:avLst>
            <a:gd name="adj1" fmla="val 5195"/>
            <a:gd name="adj2" fmla="val 335513"/>
            <a:gd name="adj3" fmla="val 16867371"/>
            <a:gd name="adj4" fmla="val 15197116"/>
            <a:gd name="adj5" fmla="val 606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C9CA4C-6737-455D-945C-5CE84CA205E2}" type="datetimeFigureOut">
              <a:rPr lang="en-US" smtClean="0"/>
              <a:t>4/7/2025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23F508-1B41-41AC-8015-B72ED0E05204}" type="slidenum">
              <a:rPr lang="en-US" smtClean="0"/>
              <a:t>‹#›</a:t>
            </a:fld>
            <a:endParaRPr lang="en-US"/>
          </a:p>
        </p:txBody>
      </p:sp>
    </p:spTree>
    <p:extLst>
      <p:ext uri="{BB962C8B-B14F-4D97-AF65-F5344CB8AC3E}">
        <p14:creationId xmlns:p14="http://schemas.microsoft.com/office/powerpoint/2010/main" val="348927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Good Morning - Today I’m here to present an update on the Element451 CRM implementation. I'll begin with a brief overview of the implementation project, followed by early feedback on efforts during Phase 1. I am happy to be here – but I have roughly 15 minutes to present about 3 years and 4 months worth of work that’s taken place so far. I have intentionally made the presentation portion of this brief so there is time for you to ask questions or provide feedback.</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982557-EA2A-4E59-B96E-B7E8D7F80136}" type="slidenum">
              <a:rPr lang="en-US" smtClean="0"/>
              <a:t>1</a:t>
            </a:fld>
            <a:endParaRPr lang="en-US"/>
          </a:p>
        </p:txBody>
      </p:sp>
    </p:spTree>
    <p:extLst>
      <p:ext uri="{BB962C8B-B14F-4D97-AF65-F5344CB8AC3E}">
        <p14:creationId xmlns:p14="http://schemas.microsoft.com/office/powerpoint/2010/main" val="58309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communicate our progress regularly, and plans are underway to create a website and newsletter. I also will be presenting often across the campus throughout the entire process. I understand that there is naturally some curiosity around how much work will fall to folks that make up the classified ranks. The early answer is that it will vary based on the needs of each department. But – this system is designed to provide the college with opportunities for automated communication. The heavy lift is the next 14 months, and I predict that other than some training workshops, much of that heavy lift will – for the most part – take place at management level. I am still learning about the needs of each area, and what kind of communications will need to be built out within the system. After that initial build-out, key members of each area will be identified and trained to manage their portion of the system. If we do this right, the impact won’t be huge to your day-to-day tasks – and my prediction is that some you will even see a reduction in work because the automated communication will take some of the repetitive tasks off your plate. </a:t>
            </a:r>
          </a:p>
          <a:p>
            <a:endParaRPr lang="en-US" dirty="0"/>
          </a:p>
        </p:txBody>
      </p:sp>
      <p:sp>
        <p:nvSpPr>
          <p:cNvPr id="4" name="Slide Number Placeholder 3"/>
          <p:cNvSpPr>
            <a:spLocks noGrp="1"/>
          </p:cNvSpPr>
          <p:nvPr>
            <p:ph type="sldNum" sz="quarter" idx="5"/>
          </p:nvPr>
        </p:nvSpPr>
        <p:spPr/>
        <p:txBody>
          <a:bodyPr/>
          <a:lstStyle/>
          <a:p>
            <a:fld id="{E923F508-1B41-41AC-8015-B72ED0E05204}" type="slidenum">
              <a:rPr lang="en-US" smtClean="0"/>
              <a:t>10</a:t>
            </a:fld>
            <a:endParaRPr lang="en-US"/>
          </a:p>
        </p:txBody>
      </p:sp>
    </p:spTree>
    <p:extLst>
      <p:ext uri="{BB962C8B-B14F-4D97-AF65-F5344CB8AC3E}">
        <p14:creationId xmlns:p14="http://schemas.microsoft.com/office/powerpoint/2010/main" val="195669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not lost on me that not everyone might be aware of how the CRM Project came about or what the acronym CRM stands for…Originally, the work I have done with Jesse, then Claudia and Sonny originated from a grant funded project, the creation of a CTE Marketing plan. In it, we reviewed where the marketing for SDMC currently sat: efforts to promote our college came from folks here, folks at the district as well as the consortium. As such, we were not really aware of what was working and what wasn’t.</a:t>
            </a:r>
          </a:p>
          <a:p>
            <a:endParaRPr lang="en-US" dirty="0"/>
          </a:p>
        </p:txBody>
      </p:sp>
      <p:sp>
        <p:nvSpPr>
          <p:cNvPr id="4" name="Slide Number Placeholder 3"/>
          <p:cNvSpPr>
            <a:spLocks noGrp="1"/>
          </p:cNvSpPr>
          <p:nvPr>
            <p:ph type="sldNum" sz="quarter" idx="5"/>
          </p:nvPr>
        </p:nvSpPr>
        <p:spPr/>
        <p:txBody>
          <a:bodyPr/>
          <a:lstStyle/>
          <a:p>
            <a:fld id="{E923F508-1B41-41AC-8015-B72ED0E05204}" type="slidenum">
              <a:rPr lang="en-US" smtClean="0"/>
              <a:t>2</a:t>
            </a:fld>
            <a:endParaRPr lang="en-US"/>
          </a:p>
        </p:txBody>
      </p:sp>
    </p:spTree>
    <p:extLst>
      <p:ext uri="{BB962C8B-B14F-4D97-AF65-F5344CB8AC3E}">
        <p14:creationId xmlns:p14="http://schemas.microsoft.com/office/powerpoint/2010/main" val="213758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we were recommending a shift to take place using an Integrated Marketing Communications approach, relying on data-driven decisions to increase enrollment and retention. </a:t>
            </a:r>
          </a:p>
        </p:txBody>
      </p:sp>
      <p:sp>
        <p:nvSpPr>
          <p:cNvPr id="4" name="Slide Number Placeholder 3"/>
          <p:cNvSpPr>
            <a:spLocks noGrp="1"/>
          </p:cNvSpPr>
          <p:nvPr>
            <p:ph type="sldNum" sz="quarter" idx="5"/>
          </p:nvPr>
        </p:nvSpPr>
        <p:spPr/>
        <p:txBody>
          <a:bodyPr/>
          <a:lstStyle/>
          <a:p>
            <a:fld id="{E923F508-1B41-41AC-8015-B72ED0E05204}" type="slidenum">
              <a:rPr lang="en-US" smtClean="0"/>
              <a:t>3</a:t>
            </a:fld>
            <a:endParaRPr lang="en-US"/>
          </a:p>
        </p:txBody>
      </p:sp>
    </p:spTree>
    <p:extLst>
      <p:ext uri="{BB962C8B-B14F-4D97-AF65-F5344CB8AC3E}">
        <p14:creationId xmlns:p14="http://schemas.microsoft.com/office/powerpoint/2010/main" val="55444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recommended we put more emphasis on retention, implement an SEO Strategy, create a content calendar with an increase usage of certain social media platforms like Instagram Reels, TikTok and YouTube Shorts, and adopt a CRM platform. </a:t>
            </a:r>
          </a:p>
          <a:p>
            <a:endParaRPr lang="en-US" dirty="0"/>
          </a:p>
          <a:p>
            <a:r>
              <a:rPr lang="en-US" dirty="0"/>
              <a:t>Can anyone tell me what CRM stands for? Client Relationship Management: Here the client is our students. This is primarily a marketing communications tool, but the features within it are robust (events, surveys, forms, and AI Agents)</a:t>
            </a:r>
          </a:p>
          <a:p>
            <a:endParaRPr lang="en-US" dirty="0"/>
          </a:p>
          <a:p>
            <a:r>
              <a:rPr lang="en-US" dirty="0"/>
              <a:t>And as you some of you know, we in fact have adopted a platform: Element 451, the only Higher Ed-centric on the market. </a:t>
            </a:r>
          </a:p>
        </p:txBody>
      </p:sp>
      <p:sp>
        <p:nvSpPr>
          <p:cNvPr id="4" name="Slide Number Placeholder 3"/>
          <p:cNvSpPr>
            <a:spLocks noGrp="1"/>
          </p:cNvSpPr>
          <p:nvPr>
            <p:ph type="sldNum" sz="quarter" idx="5"/>
          </p:nvPr>
        </p:nvSpPr>
        <p:spPr/>
        <p:txBody>
          <a:bodyPr/>
          <a:lstStyle/>
          <a:p>
            <a:fld id="{E923F508-1B41-41AC-8015-B72ED0E05204}" type="slidenum">
              <a:rPr lang="en-US" smtClean="0"/>
              <a:t>4</a:t>
            </a:fld>
            <a:endParaRPr lang="en-US"/>
          </a:p>
        </p:txBody>
      </p:sp>
    </p:spTree>
    <p:extLst>
      <p:ext uri="{BB962C8B-B14F-4D97-AF65-F5344CB8AC3E}">
        <p14:creationId xmlns:p14="http://schemas.microsoft.com/office/powerpoint/2010/main" val="97017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noted that there have already been some key accomplishments from this work done prior to 2025:</a:t>
            </a:r>
          </a:p>
          <a:p>
            <a:pPr marL="174708" indent="-174708">
              <a:buFontTx/>
              <a:buChar char="-"/>
            </a:pPr>
            <a:r>
              <a:rPr lang="en-US" dirty="0"/>
              <a:t>A dramatic increase to the web pages for the 7 CTE programs as a result of the SEO strategy put into place</a:t>
            </a:r>
          </a:p>
          <a:p>
            <a:pPr marL="174708" indent="-174708">
              <a:buFontTx/>
              <a:buChar char="-"/>
            </a:pPr>
            <a:r>
              <a:rPr lang="en-US" dirty="0"/>
              <a:t>Within the CRM, we have built and deployed a RFI page and the related automated workflow </a:t>
            </a:r>
          </a:p>
          <a:p>
            <a:pPr marL="174708" indent="-174708">
              <a:buFontTx/>
              <a:buChar char="-"/>
            </a:pPr>
            <a:r>
              <a:rPr lang="en-US" dirty="0"/>
              <a:t>Also within the CRM, we are using the Events functionality for Campus Tours, Promise Giving Day, and most notably Fall 2024 JJS which had roughly 300 attendees this past Fall</a:t>
            </a:r>
          </a:p>
          <a:p>
            <a:pPr marL="174708" indent="-174708">
              <a:buFontTx/>
              <a:buChar char="-"/>
            </a:pPr>
            <a:r>
              <a:rPr lang="en-US" dirty="0"/>
              <a:t>As 2025 came upon us, I was brought onboard for the implementation across the college - Important to note as well – we have the support at the district level: we are getting a weekly upload of newly admitted students directly into the CRM, and have monthly standing meetings. We just recently received buy-in to have ownership over email communications to nurture admitted students through the various steps to enrollment.</a:t>
            </a:r>
          </a:p>
          <a:p>
            <a:pPr marL="174708" indent="-174708">
              <a:buFontTx/>
              <a:buChar char="-"/>
            </a:pPr>
            <a:r>
              <a:rPr lang="en-US" dirty="0"/>
              <a:t>Finally, we have new efforts already underway, including a new Dual Enrollment text-messaging campaign, nurturing campaign for the SDCCD Career Fair this month, and an Event and Campaign built out around our Discover Series set for this Spring</a:t>
            </a:r>
          </a:p>
        </p:txBody>
      </p:sp>
      <p:sp>
        <p:nvSpPr>
          <p:cNvPr id="4" name="Slide Number Placeholder 3"/>
          <p:cNvSpPr>
            <a:spLocks noGrp="1"/>
          </p:cNvSpPr>
          <p:nvPr>
            <p:ph type="sldNum" sz="quarter" idx="5"/>
          </p:nvPr>
        </p:nvSpPr>
        <p:spPr/>
        <p:txBody>
          <a:bodyPr/>
          <a:lstStyle/>
          <a:p>
            <a:fld id="{E923F508-1B41-41AC-8015-B72ED0E05204}" type="slidenum">
              <a:rPr lang="en-US" smtClean="0"/>
              <a:t>5</a:t>
            </a:fld>
            <a:endParaRPr lang="en-US"/>
          </a:p>
        </p:txBody>
      </p:sp>
    </p:spTree>
    <p:extLst>
      <p:ext uri="{BB962C8B-B14F-4D97-AF65-F5344CB8AC3E}">
        <p14:creationId xmlns:p14="http://schemas.microsoft.com/office/powerpoint/2010/main" val="59365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This will be an 18-month Implementation process</a:t>
            </a:r>
          </a:p>
          <a:p>
            <a:pPr marL="174708" indent="-174708">
              <a:buFontTx/>
              <a:buChar char="-"/>
            </a:pPr>
            <a:r>
              <a:rPr lang="en-US" dirty="0"/>
              <a:t>Review Phase 1 and 2</a:t>
            </a:r>
          </a:p>
          <a:p>
            <a:pPr marL="174708" indent="-174708">
              <a:buFontTx/>
              <a:buChar char="-"/>
            </a:pPr>
            <a:r>
              <a:rPr lang="en-US" dirty="0"/>
              <a:t>If I am sitting here reviewing this, my first question is why the 7 CTE programs. I want to assure you that while we are starting with these 7 programs as a nod to how the project originated, The implementation will include everyone, not just the 7 CTE programs. This is just the first area of focus (a crawl, walk, run approach if you will). </a:t>
            </a:r>
          </a:p>
        </p:txBody>
      </p:sp>
      <p:sp>
        <p:nvSpPr>
          <p:cNvPr id="4" name="Slide Number Placeholder 3"/>
          <p:cNvSpPr>
            <a:spLocks noGrp="1"/>
          </p:cNvSpPr>
          <p:nvPr>
            <p:ph type="sldNum" sz="quarter" idx="5"/>
          </p:nvPr>
        </p:nvSpPr>
        <p:spPr/>
        <p:txBody>
          <a:bodyPr/>
          <a:lstStyle/>
          <a:p>
            <a:fld id="{E923F508-1B41-41AC-8015-B72ED0E05204}" type="slidenum">
              <a:rPr lang="en-US" smtClean="0"/>
              <a:t>6</a:t>
            </a:fld>
            <a:endParaRPr lang="en-US"/>
          </a:p>
        </p:txBody>
      </p:sp>
    </p:spTree>
    <p:extLst>
      <p:ext uri="{BB962C8B-B14F-4D97-AF65-F5344CB8AC3E}">
        <p14:creationId xmlns:p14="http://schemas.microsoft.com/office/powerpoint/2010/main" val="971261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Review Phases 3 - 5</a:t>
            </a:r>
          </a:p>
          <a:p>
            <a:pPr defTabSz="931774">
              <a:defRPr/>
            </a:pPr>
            <a:endParaRPr lang="en-US" dirty="0"/>
          </a:p>
          <a:p>
            <a:pPr defTabSz="931774">
              <a:defRPr/>
            </a:pPr>
            <a:r>
              <a:rPr lang="en-US" dirty="0"/>
              <a:t>The big opportunities – and there are many – include what I see as obvious: enrollments, retention, engagement and a consistent, strategic communication plan. Included with that is a the opportunity to weave the student journey and our ACPs into the communication plan as well. </a:t>
            </a:r>
          </a:p>
          <a:p>
            <a:endParaRPr lang="en-US" dirty="0"/>
          </a:p>
        </p:txBody>
      </p:sp>
      <p:sp>
        <p:nvSpPr>
          <p:cNvPr id="4" name="Slide Number Placeholder 3"/>
          <p:cNvSpPr>
            <a:spLocks noGrp="1"/>
          </p:cNvSpPr>
          <p:nvPr>
            <p:ph type="sldNum" sz="quarter" idx="5"/>
          </p:nvPr>
        </p:nvSpPr>
        <p:spPr/>
        <p:txBody>
          <a:bodyPr/>
          <a:lstStyle/>
          <a:p>
            <a:fld id="{E923F508-1B41-41AC-8015-B72ED0E05204}" type="slidenum">
              <a:rPr lang="en-US" smtClean="0"/>
              <a:t>7</a:t>
            </a:fld>
            <a:endParaRPr lang="en-US"/>
          </a:p>
        </p:txBody>
      </p:sp>
    </p:spTree>
    <p:extLst>
      <p:ext uri="{BB962C8B-B14F-4D97-AF65-F5344CB8AC3E}">
        <p14:creationId xmlns:p14="http://schemas.microsoft.com/office/powerpoint/2010/main" val="458096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this is an 18-month implementation timeline, and just into the second month of Phase 2. </a:t>
            </a:r>
          </a:p>
        </p:txBody>
      </p:sp>
      <p:sp>
        <p:nvSpPr>
          <p:cNvPr id="4" name="Slide Number Placeholder 3"/>
          <p:cNvSpPr>
            <a:spLocks noGrp="1"/>
          </p:cNvSpPr>
          <p:nvPr>
            <p:ph type="sldNum" sz="quarter" idx="5"/>
          </p:nvPr>
        </p:nvSpPr>
        <p:spPr/>
        <p:txBody>
          <a:bodyPr/>
          <a:lstStyle/>
          <a:p>
            <a:fld id="{E923F508-1B41-41AC-8015-B72ED0E05204}" type="slidenum">
              <a:rPr lang="en-US" smtClean="0"/>
              <a:t>8</a:t>
            </a:fld>
            <a:endParaRPr lang="en-US"/>
          </a:p>
        </p:txBody>
      </p:sp>
    </p:spTree>
    <p:extLst>
      <p:ext uri="{BB962C8B-B14F-4D97-AF65-F5344CB8AC3E}">
        <p14:creationId xmlns:p14="http://schemas.microsoft.com/office/powerpoint/2010/main" val="242407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Tx/>
              <a:buAutoNum type="arabicPeriod"/>
            </a:pPr>
            <a:r>
              <a:rPr lang="en-US" dirty="0"/>
              <a:t>Student has been admitted through </a:t>
            </a:r>
            <a:r>
              <a:rPr lang="en-US" dirty="0" err="1"/>
              <a:t>CCCApply</a:t>
            </a:r>
            <a:r>
              <a:rPr lang="en-US" dirty="0"/>
              <a:t> and enters into our CRM through the district weekly uploads</a:t>
            </a:r>
          </a:p>
          <a:p>
            <a:pPr marL="232943" indent="-232943">
              <a:buFontTx/>
              <a:buAutoNum type="arabicPeriod"/>
            </a:pPr>
            <a:r>
              <a:rPr lang="en-US" dirty="0"/>
              <a:t>Immediately upon entering, the student is automatically enrolled into the Onboarding Workflow, which is a series of automated emails and text messages walking the student through the steps to enroll, how to pay for college or apply for a student support program, while also encouraging them to attend the Online Orientation and Meet with a Counselor to get an Education Plan and then register for classes.</a:t>
            </a:r>
          </a:p>
          <a:p>
            <a:pPr marL="232943" indent="-232943">
              <a:buFontTx/>
              <a:buAutoNum type="arabicPeriod"/>
            </a:pPr>
            <a:r>
              <a:rPr lang="en-US" dirty="0"/>
              <a:t>Shortly after they have registered, the student begins to receive reminders to RSVP for Jets Jumpstart, where they can learn all about the resources and services available to them at Miramar College</a:t>
            </a:r>
          </a:p>
          <a:p>
            <a:pPr marL="232943" indent="-232943">
              <a:buFontTx/>
              <a:buAutoNum type="arabicPeriod"/>
            </a:pPr>
            <a:r>
              <a:rPr lang="en-US" dirty="0"/>
              <a:t>Now maybe this student is seeking certificate or degree in Public Safety Management, and during their first semester we would have a workflow designed to not only provide them with an official welcome to the program from the Dean, but also a series of emails encouraging them to participate in career exploration organizations and events on campus,; meet with a counselor to build out their long-range education plan and register for the following semester all while promoting work-study or student assistance on campus.</a:t>
            </a:r>
          </a:p>
          <a:p>
            <a:pPr marL="232943" indent="-232943">
              <a:buFontTx/>
              <a:buAutoNum type="arabicPeriod"/>
            </a:pPr>
            <a:r>
              <a:rPr lang="en-US" dirty="0"/>
              <a:t>When the following semester rolls around, we can continue to engage this student by using a workflow to promote clubs and organizations congruent with their ACP, reviewing their Ed Plan with a counselor to discuss transfer opportunities, begin the process of re-applying for Financial Aid and register for classes in the next semester.</a:t>
            </a:r>
          </a:p>
          <a:p>
            <a:pPr marL="232943" indent="-232943">
              <a:buFontTx/>
              <a:buAutoNum type="arabicPeriod"/>
            </a:pPr>
            <a:r>
              <a:rPr lang="en-US" dirty="0"/>
              <a:t>By this point, the student is starting to think about what’s next, so a series of communications designed to apply to transfer, or explore their career options; as well as checking in with their counselor to verify progress toward their goals, as well as register for their final semester</a:t>
            </a:r>
          </a:p>
          <a:p>
            <a:pPr marL="232943" indent="-232943">
              <a:buFontTx/>
              <a:buAutoNum type="arabicPeriod"/>
            </a:pPr>
            <a:r>
              <a:rPr lang="en-US" dirty="0"/>
              <a:t>As the student is finishing their time here at Miramar College, they will receive targeted communication to either complete their supplemental application for transfer or apply to graduate, more information and opportunities as it relates to their career and work with the career center on job Search if applicable. Also – communication to ensure that they have applied for graduation, and RSVP’d to commencement ceremonies.</a:t>
            </a:r>
          </a:p>
          <a:p>
            <a:pPr marL="232943" indent="-232943">
              <a:buFontTx/>
              <a:buAutoNum type="arabicPeriod"/>
            </a:pPr>
            <a:r>
              <a:rPr lang="en-US" dirty="0"/>
              <a:t>The last piece is to keep in touch with our graduates &amp; transfers.- you can create communication pieces specifically targeted to our alumni. </a:t>
            </a:r>
          </a:p>
          <a:p>
            <a:pPr marL="232943" indent="-232943" defTabSz="931774">
              <a:buFontTx/>
              <a:buAutoNum type="arabicPeriod"/>
              <a:defRPr/>
            </a:pPr>
            <a:r>
              <a:rPr lang="en-US" dirty="0"/>
              <a:t>By the way, this may be a hypothetical student, but what’s been outlined here should sound pretty familiar to a lot of you.: I’ve heard there’s interest in welcome letters from specific schools or programs, that institutionally we are looking for ways to engage, connect, and support or uplift specific student populations, increase applications for graduation – and this entire graphic has been based on some of the work by the Student Success Committee in creating the Student Journey</a:t>
            </a:r>
          </a:p>
          <a:p>
            <a:pPr marL="232943" indent="-232943">
              <a:buFontTx/>
              <a:buAutoNum type="arabicPeriod"/>
            </a:pPr>
            <a:endParaRPr lang="en-US" dirty="0"/>
          </a:p>
          <a:p>
            <a:pPr marL="0" indent="0">
              <a:buFontTx/>
              <a:buNone/>
            </a:pPr>
            <a:r>
              <a:rPr lang="en-US" dirty="0"/>
              <a:t>The biggest piece of feedback I’ve received from students and staff alike: NOISE. My goal is to reduce the number of overall communications a student receives. If we do this correctly – the student receives the information specific to their journey at the time they need it most.</a:t>
            </a:r>
          </a:p>
          <a:p>
            <a:pPr marL="232943" indent="-232943">
              <a:buFontTx/>
              <a:buAutoNum type="arabicPeriod"/>
            </a:pPr>
            <a:endParaRPr lang="en-US" dirty="0"/>
          </a:p>
        </p:txBody>
      </p:sp>
      <p:sp>
        <p:nvSpPr>
          <p:cNvPr id="4" name="Slide Number Placeholder 3"/>
          <p:cNvSpPr>
            <a:spLocks noGrp="1"/>
          </p:cNvSpPr>
          <p:nvPr>
            <p:ph type="sldNum" sz="quarter" idx="5"/>
          </p:nvPr>
        </p:nvSpPr>
        <p:spPr/>
        <p:txBody>
          <a:bodyPr/>
          <a:lstStyle/>
          <a:p>
            <a:fld id="{E923F508-1B41-41AC-8015-B72ED0E05204}" type="slidenum">
              <a:rPr lang="en-US" smtClean="0"/>
              <a:t>9</a:t>
            </a:fld>
            <a:endParaRPr lang="en-US"/>
          </a:p>
        </p:txBody>
      </p:sp>
    </p:spTree>
    <p:extLst>
      <p:ext uri="{BB962C8B-B14F-4D97-AF65-F5344CB8AC3E}">
        <p14:creationId xmlns:p14="http://schemas.microsoft.com/office/powerpoint/2010/main" val="165040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D117-5B5C-9962-6575-FAC760038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1E611C-9929-2399-B779-BC37218A7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789CAD-46AE-5589-6713-B48D16692A4A}"/>
              </a:ext>
            </a:extLst>
          </p:cNvPr>
          <p:cNvSpPr>
            <a:spLocks noGrp="1"/>
          </p:cNvSpPr>
          <p:nvPr>
            <p:ph type="dt" sz="half" idx="10"/>
          </p:nvPr>
        </p:nvSpPr>
        <p:spPr/>
        <p:txBody>
          <a:bodyPr/>
          <a:lstStyle/>
          <a:p>
            <a:fld id="{B64B01A8-FA54-440D-BF20-378C9469F5CA}" type="datetimeFigureOut">
              <a:rPr lang="en-US" smtClean="0"/>
              <a:t>4/7/2025</a:t>
            </a:fld>
            <a:endParaRPr lang="en-US"/>
          </a:p>
        </p:txBody>
      </p:sp>
      <p:sp>
        <p:nvSpPr>
          <p:cNvPr id="5" name="Footer Placeholder 4">
            <a:extLst>
              <a:ext uri="{FF2B5EF4-FFF2-40B4-BE49-F238E27FC236}">
                <a16:creationId xmlns:a16="http://schemas.microsoft.com/office/drawing/2014/main" id="{B8D42963-D09B-B67E-1CD4-97F2980E9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08A05-A93D-2954-B1A8-E5ED4269D110}"/>
              </a:ext>
            </a:extLst>
          </p:cNvPr>
          <p:cNvSpPr>
            <a:spLocks noGrp="1"/>
          </p:cNvSpPr>
          <p:nvPr>
            <p:ph type="sldNum" sz="quarter" idx="12"/>
          </p:nvPr>
        </p:nvSpPr>
        <p:spPr/>
        <p:txBody>
          <a:bodyPr/>
          <a:lstStyle/>
          <a:p>
            <a:fld id="{D3EB3A9D-2E65-4B09-864D-5FF56104707A}" type="slidenum">
              <a:rPr lang="en-US" smtClean="0"/>
              <a:t>‹#›</a:t>
            </a:fld>
            <a:endParaRPr lang="en-US"/>
          </a:p>
        </p:txBody>
      </p:sp>
    </p:spTree>
    <p:extLst>
      <p:ext uri="{BB962C8B-B14F-4D97-AF65-F5344CB8AC3E}">
        <p14:creationId xmlns:p14="http://schemas.microsoft.com/office/powerpoint/2010/main" val="413395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B50F-F5C2-B7A8-F33C-B6AB2DAB9D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1DC27-FCBB-5D27-4C1C-F7E74C2C94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66680-FBC6-AE99-9353-25519DDD7814}"/>
              </a:ext>
            </a:extLst>
          </p:cNvPr>
          <p:cNvSpPr>
            <a:spLocks noGrp="1"/>
          </p:cNvSpPr>
          <p:nvPr>
            <p:ph type="dt" sz="half" idx="10"/>
          </p:nvPr>
        </p:nvSpPr>
        <p:spPr/>
        <p:txBody>
          <a:bodyPr/>
          <a:lstStyle/>
          <a:p>
            <a:fld id="{B64B01A8-FA54-440D-BF20-378C9469F5CA}" type="datetimeFigureOut">
              <a:rPr lang="en-US" smtClean="0"/>
              <a:t>4/7/2025</a:t>
            </a:fld>
            <a:endParaRPr lang="en-US"/>
          </a:p>
        </p:txBody>
      </p:sp>
      <p:sp>
        <p:nvSpPr>
          <p:cNvPr id="5" name="Footer Placeholder 4">
            <a:extLst>
              <a:ext uri="{FF2B5EF4-FFF2-40B4-BE49-F238E27FC236}">
                <a16:creationId xmlns:a16="http://schemas.microsoft.com/office/drawing/2014/main" id="{02132EB3-B45A-AAE4-64FC-AA881FC61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D3E1D-DBE8-6F19-EE3D-A07E4F4710D1}"/>
              </a:ext>
            </a:extLst>
          </p:cNvPr>
          <p:cNvSpPr>
            <a:spLocks noGrp="1"/>
          </p:cNvSpPr>
          <p:nvPr>
            <p:ph type="sldNum" sz="quarter" idx="12"/>
          </p:nvPr>
        </p:nvSpPr>
        <p:spPr/>
        <p:txBody>
          <a:bodyPr/>
          <a:lstStyle/>
          <a:p>
            <a:fld id="{D3EB3A9D-2E65-4B09-864D-5FF56104707A}" type="slidenum">
              <a:rPr lang="en-US" smtClean="0"/>
              <a:t>‹#›</a:t>
            </a:fld>
            <a:endParaRPr lang="en-US"/>
          </a:p>
        </p:txBody>
      </p:sp>
    </p:spTree>
    <p:extLst>
      <p:ext uri="{BB962C8B-B14F-4D97-AF65-F5344CB8AC3E}">
        <p14:creationId xmlns:p14="http://schemas.microsoft.com/office/powerpoint/2010/main" val="426718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4D2C5F-6BD2-6AB7-FF7E-66C834C948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7D222E-128F-0E2B-267B-7DE6486F0C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0EF40-5852-37BB-B165-5961A866CD3E}"/>
              </a:ext>
            </a:extLst>
          </p:cNvPr>
          <p:cNvSpPr>
            <a:spLocks noGrp="1"/>
          </p:cNvSpPr>
          <p:nvPr>
            <p:ph type="dt" sz="half" idx="10"/>
          </p:nvPr>
        </p:nvSpPr>
        <p:spPr/>
        <p:txBody>
          <a:bodyPr/>
          <a:lstStyle/>
          <a:p>
            <a:fld id="{B64B01A8-FA54-440D-BF20-378C9469F5CA}" type="datetimeFigureOut">
              <a:rPr lang="en-US" smtClean="0"/>
              <a:t>4/7/2025</a:t>
            </a:fld>
            <a:endParaRPr lang="en-US"/>
          </a:p>
        </p:txBody>
      </p:sp>
      <p:sp>
        <p:nvSpPr>
          <p:cNvPr id="5" name="Footer Placeholder 4">
            <a:extLst>
              <a:ext uri="{FF2B5EF4-FFF2-40B4-BE49-F238E27FC236}">
                <a16:creationId xmlns:a16="http://schemas.microsoft.com/office/drawing/2014/main" id="{6E88945E-D6CF-BC38-1955-FA25DBE7C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4FF6E-FF63-DA4B-82CD-FD169A5E1266}"/>
              </a:ext>
            </a:extLst>
          </p:cNvPr>
          <p:cNvSpPr>
            <a:spLocks noGrp="1"/>
          </p:cNvSpPr>
          <p:nvPr>
            <p:ph type="sldNum" sz="quarter" idx="12"/>
          </p:nvPr>
        </p:nvSpPr>
        <p:spPr/>
        <p:txBody>
          <a:bodyPr/>
          <a:lstStyle/>
          <a:p>
            <a:fld id="{D3EB3A9D-2E65-4B09-864D-5FF56104707A}" type="slidenum">
              <a:rPr lang="en-US" smtClean="0"/>
              <a:t>‹#›</a:t>
            </a:fld>
            <a:endParaRPr lang="en-US"/>
          </a:p>
        </p:txBody>
      </p:sp>
    </p:spTree>
    <p:extLst>
      <p:ext uri="{BB962C8B-B14F-4D97-AF65-F5344CB8AC3E}">
        <p14:creationId xmlns:p14="http://schemas.microsoft.com/office/powerpoint/2010/main" val="172653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iram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DC159-E198-A29F-CFCA-347455FAAF26}"/>
              </a:ext>
            </a:extLst>
          </p:cNvPr>
          <p:cNvSpPr>
            <a:spLocks noGrp="1" noRot="1" noMove="1" noResize="1" noEditPoints="1" noAdjustHandles="1" noChangeArrowheads="1" noChangeShapeType="1"/>
          </p:cNvSpPr>
          <p:nvPr userDrawn="1"/>
        </p:nvSpPr>
        <p:spPr>
          <a:xfrm>
            <a:off x="0" y="0"/>
            <a:ext cx="4267200" cy="68580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solidFill>
                <a:srgbClr val="1E9097"/>
              </a:solidFill>
            </a:endParaRPr>
          </a:p>
        </p:txBody>
      </p:sp>
      <p:pic>
        <p:nvPicPr>
          <p:cNvPr id="4" name="Graphic 3">
            <a:extLst>
              <a:ext uri="{FF2B5EF4-FFF2-40B4-BE49-F238E27FC236}">
                <a16:creationId xmlns:a16="http://schemas.microsoft.com/office/drawing/2014/main" id="{B4D3BD2C-C540-E110-13FE-677ABCC762E8}"/>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288122" y="-3206045"/>
            <a:ext cx="22437713" cy="21320303"/>
          </a:xfrm>
          <a:prstGeom prst="rect">
            <a:avLst/>
          </a:prstGeom>
        </p:spPr>
      </p:pic>
      <p:sp>
        <p:nvSpPr>
          <p:cNvPr id="2" name="Content Placeholder 8">
            <a:extLst>
              <a:ext uri="{FF2B5EF4-FFF2-40B4-BE49-F238E27FC236}">
                <a16:creationId xmlns:a16="http://schemas.microsoft.com/office/drawing/2014/main" id="{209036E0-EF48-0870-0A0F-C370C6775836}"/>
              </a:ext>
            </a:extLst>
          </p:cNvPr>
          <p:cNvSpPr>
            <a:spLocks noGrp="1"/>
          </p:cNvSpPr>
          <p:nvPr>
            <p:ph idx="1" hasCustomPrompt="1"/>
          </p:nvPr>
        </p:nvSpPr>
        <p:spPr>
          <a:xfrm>
            <a:off x="4763293" y="1944680"/>
            <a:ext cx="7098699" cy="4411416"/>
          </a:xfrm>
          <a:prstGeom prst="rect">
            <a:avLst/>
          </a:prstGeom>
        </p:spPr>
        <p:txBody>
          <a:bodyPr anchor="ctr">
            <a:normAutofit/>
          </a:bodyPr>
          <a:lstStyle/>
          <a:p>
            <a:r>
              <a:rPr lang="en-US" dirty="0">
                <a:effectLst/>
                <a:latin typeface="Arial" panose="020B0604020202020204" pitchFamily="34" charset="0"/>
                <a:cs typeface="Arial" panose="020B0604020202020204" pitchFamily="34" charset="0"/>
              </a:rPr>
              <a:t>Click to add text</a:t>
            </a:r>
          </a:p>
        </p:txBody>
      </p:sp>
      <p:sp>
        <p:nvSpPr>
          <p:cNvPr id="7" name="Title 1">
            <a:extLst>
              <a:ext uri="{FF2B5EF4-FFF2-40B4-BE49-F238E27FC236}">
                <a16:creationId xmlns:a16="http://schemas.microsoft.com/office/drawing/2014/main" id="{A1F055B7-9CF7-12C8-3385-AC952C5CCF43}"/>
              </a:ext>
            </a:extLst>
          </p:cNvPr>
          <p:cNvSpPr>
            <a:spLocks noGrp="1"/>
          </p:cNvSpPr>
          <p:nvPr>
            <p:ph type="title" hasCustomPrompt="1"/>
          </p:nvPr>
        </p:nvSpPr>
        <p:spPr>
          <a:xfrm>
            <a:off x="637500" y="915348"/>
            <a:ext cx="2992200" cy="1325033"/>
          </a:xfrm>
        </p:spPr>
        <p:txBody>
          <a:bodyPr/>
          <a:lstStyle/>
          <a:p>
            <a:r>
              <a:rPr lang="en-US" dirty="0"/>
              <a:t>Miramar College</a:t>
            </a:r>
          </a:p>
        </p:txBody>
      </p:sp>
      <p:pic>
        <p:nvPicPr>
          <p:cNvPr id="6" name="Picture 5">
            <a:extLst>
              <a:ext uri="{FF2B5EF4-FFF2-40B4-BE49-F238E27FC236}">
                <a16:creationId xmlns:a16="http://schemas.microsoft.com/office/drawing/2014/main" id="{6320E75A-437C-4D0B-A915-9BC6A86C19DF}"/>
              </a:ext>
            </a:extLst>
          </p:cNvPr>
          <p:cNvPicPr>
            <a:picLocks noChangeAspect="1"/>
          </p:cNvPicPr>
          <p:nvPr userDrawn="1"/>
        </p:nvPicPr>
        <p:blipFill>
          <a:blip r:embed="rId4"/>
          <a:stretch>
            <a:fillRect/>
          </a:stretch>
        </p:blipFill>
        <p:spPr>
          <a:xfrm>
            <a:off x="1564859" y="5942654"/>
            <a:ext cx="1131495" cy="609393"/>
          </a:xfrm>
          <a:prstGeom prst="rect">
            <a:avLst/>
          </a:prstGeom>
        </p:spPr>
      </p:pic>
    </p:spTree>
    <p:extLst>
      <p:ext uri="{BB962C8B-B14F-4D97-AF65-F5344CB8AC3E}">
        <p14:creationId xmlns:p14="http://schemas.microsoft.com/office/powerpoint/2010/main" val="396442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6719-050A-3D9E-975A-801D285C8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4EDBC-2C40-217E-9BBE-98EF7E0911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197D0-9B6B-5BCF-83F1-45DEF8E0EED8}"/>
              </a:ext>
            </a:extLst>
          </p:cNvPr>
          <p:cNvSpPr>
            <a:spLocks noGrp="1"/>
          </p:cNvSpPr>
          <p:nvPr>
            <p:ph type="dt" sz="half" idx="10"/>
          </p:nvPr>
        </p:nvSpPr>
        <p:spPr/>
        <p:txBody>
          <a:bodyPr/>
          <a:lstStyle/>
          <a:p>
            <a:fld id="{B64B01A8-FA54-440D-BF20-378C9469F5CA}" type="datetimeFigureOut">
              <a:rPr lang="en-US" smtClean="0"/>
              <a:t>4/7/2025</a:t>
            </a:fld>
            <a:endParaRPr lang="en-US"/>
          </a:p>
        </p:txBody>
      </p:sp>
      <p:sp>
        <p:nvSpPr>
          <p:cNvPr id="5" name="Footer Placeholder 4">
            <a:extLst>
              <a:ext uri="{FF2B5EF4-FFF2-40B4-BE49-F238E27FC236}">
                <a16:creationId xmlns:a16="http://schemas.microsoft.com/office/drawing/2014/main" id="{1CF0DA3C-0E88-92A5-E69B-A7CEB6B01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74232-42C5-FE1E-7889-CF78F289444E}"/>
              </a:ext>
            </a:extLst>
          </p:cNvPr>
          <p:cNvSpPr>
            <a:spLocks noGrp="1"/>
          </p:cNvSpPr>
          <p:nvPr>
            <p:ph type="sldNum" sz="quarter" idx="12"/>
          </p:nvPr>
        </p:nvSpPr>
        <p:spPr/>
        <p:txBody>
          <a:bodyPr/>
          <a:lstStyle/>
          <a:p>
            <a:fld id="{D3EB3A9D-2E65-4B09-864D-5FF56104707A}" type="slidenum">
              <a:rPr lang="en-US" smtClean="0"/>
              <a:t>‹#›</a:t>
            </a:fld>
            <a:endParaRPr lang="en-US"/>
          </a:p>
        </p:txBody>
      </p:sp>
    </p:spTree>
    <p:extLst>
      <p:ext uri="{BB962C8B-B14F-4D97-AF65-F5344CB8AC3E}">
        <p14:creationId xmlns:p14="http://schemas.microsoft.com/office/powerpoint/2010/main" val="366155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9C5E-9160-A9A9-22EA-2C9B069FD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C72FE0-1ADF-F620-15F6-813BE5820C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57A3D5-1766-9DD4-A96E-97E7CBE64398}"/>
              </a:ext>
            </a:extLst>
          </p:cNvPr>
          <p:cNvSpPr>
            <a:spLocks noGrp="1"/>
          </p:cNvSpPr>
          <p:nvPr>
            <p:ph type="dt" sz="half" idx="10"/>
          </p:nvPr>
        </p:nvSpPr>
        <p:spPr/>
        <p:txBody>
          <a:bodyPr/>
          <a:lstStyle/>
          <a:p>
            <a:fld id="{B64B01A8-FA54-440D-BF20-378C9469F5CA}" type="datetimeFigureOut">
              <a:rPr lang="en-US" smtClean="0"/>
              <a:t>4/7/2025</a:t>
            </a:fld>
            <a:endParaRPr lang="en-US"/>
          </a:p>
        </p:txBody>
      </p:sp>
      <p:sp>
        <p:nvSpPr>
          <p:cNvPr id="5" name="Footer Placeholder 4">
            <a:extLst>
              <a:ext uri="{FF2B5EF4-FFF2-40B4-BE49-F238E27FC236}">
                <a16:creationId xmlns:a16="http://schemas.microsoft.com/office/drawing/2014/main" id="{1CA5B0C1-4B6B-3B3C-F81C-CC3180C52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2DDF6-AAAA-314F-5013-E3F16323ADCB}"/>
              </a:ext>
            </a:extLst>
          </p:cNvPr>
          <p:cNvSpPr>
            <a:spLocks noGrp="1"/>
          </p:cNvSpPr>
          <p:nvPr>
            <p:ph type="sldNum" sz="quarter" idx="12"/>
          </p:nvPr>
        </p:nvSpPr>
        <p:spPr/>
        <p:txBody>
          <a:bodyPr/>
          <a:lstStyle/>
          <a:p>
            <a:fld id="{D3EB3A9D-2E65-4B09-864D-5FF56104707A}" type="slidenum">
              <a:rPr lang="en-US" smtClean="0"/>
              <a:t>‹#›</a:t>
            </a:fld>
            <a:endParaRPr lang="en-US"/>
          </a:p>
        </p:txBody>
      </p:sp>
    </p:spTree>
    <p:extLst>
      <p:ext uri="{BB962C8B-B14F-4D97-AF65-F5344CB8AC3E}">
        <p14:creationId xmlns:p14="http://schemas.microsoft.com/office/powerpoint/2010/main" val="36863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0F5C-8874-1C4D-BCB2-1DE6A961C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F736F-4FF0-DE47-6EE8-7B2D733F71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EE4AAA-7CF6-CFE4-E684-4612594D32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3A4C39-4C4A-0CAC-7140-8ADF2BBB11B8}"/>
              </a:ext>
            </a:extLst>
          </p:cNvPr>
          <p:cNvSpPr>
            <a:spLocks noGrp="1"/>
          </p:cNvSpPr>
          <p:nvPr>
            <p:ph type="dt" sz="half" idx="10"/>
          </p:nvPr>
        </p:nvSpPr>
        <p:spPr/>
        <p:txBody>
          <a:bodyPr/>
          <a:lstStyle/>
          <a:p>
            <a:fld id="{B64B01A8-FA54-440D-BF20-378C9469F5CA}" type="datetimeFigureOut">
              <a:rPr lang="en-US" smtClean="0"/>
              <a:t>4/7/2025</a:t>
            </a:fld>
            <a:endParaRPr lang="en-US"/>
          </a:p>
        </p:txBody>
      </p:sp>
      <p:sp>
        <p:nvSpPr>
          <p:cNvPr id="6" name="Footer Placeholder 5">
            <a:extLst>
              <a:ext uri="{FF2B5EF4-FFF2-40B4-BE49-F238E27FC236}">
                <a16:creationId xmlns:a16="http://schemas.microsoft.com/office/drawing/2014/main" id="{4D219F76-1125-3E06-CD01-9035C96B6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21107C-4C1A-C701-D75A-634D35FC695B}"/>
              </a:ext>
            </a:extLst>
          </p:cNvPr>
          <p:cNvSpPr>
            <a:spLocks noGrp="1"/>
          </p:cNvSpPr>
          <p:nvPr>
            <p:ph type="sldNum" sz="quarter" idx="12"/>
          </p:nvPr>
        </p:nvSpPr>
        <p:spPr/>
        <p:txBody>
          <a:bodyPr/>
          <a:lstStyle/>
          <a:p>
            <a:fld id="{D3EB3A9D-2E65-4B09-864D-5FF56104707A}" type="slidenum">
              <a:rPr lang="en-US" smtClean="0"/>
              <a:t>‹#›</a:t>
            </a:fld>
            <a:endParaRPr lang="en-US"/>
          </a:p>
        </p:txBody>
      </p:sp>
    </p:spTree>
    <p:extLst>
      <p:ext uri="{BB962C8B-B14F-4D97-AF65-F5344CB8AC3E}">
        <p14:creationId xmlns:p14="http://schemas.microsoft.com/office/powerpoint/2010/main" val="22566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C5BC-8AF5-BBD4-6FF3-70E5E65E8C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29389-5757-E41C-18A4-3B23B27FA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081C67-C153-1853-B96A-B1EE05CB7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C21D0-3787-0808-4C81-72B740CC5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26143-5FC1-C6A3-A8DD-FC2D300907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1A11D-5F70-F834-3F08-C2E6570666A2}"/>
              </a:ext>
            </a:extLst>
          </p:cNvPr>
          <p:cNvSpPr>
            <a:spLocks noGrp="1"/>
          </p:cNvSpPr>
          <p:nvPr>
            <p:ph type="dt" sz="half" idx="10"/>
          </p:nvPr>
        </p:nvSpPr>
        <p:spPr/>
        <p:txBody>
          <a:bodyPr/>
          <a:lstStyle/>
          <a:p>
            <a:fld id="{B64B01A8-FA54-440D-BF20-378C9469F5CA}" type="datetimeFigureOut">
              <a:rPr lang="en-US" smtClean="0"/>
              <a:t>4/7/2025</a:t>
            </a:fld>
            <a:endParaRPr lang="en-US"/>
          </a:p>
        </p:txBody>
      </p:sp>
      <p:sp>
        <p:nvSpPr>
          <p:cNvPr id="8" name="Footer Placeholder 7">
            <a:extLst>
              <a:ext uri="{FF2B5EF4-FFF2-40B4-BE49-F238E27FC236}">
                <a16:creationId xmlns:a16="http://schemas.microsoft.com/office/drawing/2014/main" id="{2EFBF3DF-029D-B11A-6DA6-5BED7C35AC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70FD18-48C1-C39A-DD3E-20720BF22F04}"/>
              </a:ext>
            </a:extLst>
          </p:cNvPr>
          <p:cNvSpPr>
            <a:spLocks noGrp="1"/>
          </p:cNvSpPr>
          <p:nvPr>
            <p:ph type="sldNum" sz="quarter" idx="12"/>
          </p:nvPr>
        </p:nvSpPr>
        <p:spPr/>
        <p:txBody>
          <a:bodyPr/>
          <a:lstStyle/>
          <a:p>
            <a:fld id="{D3EB3A9D-2E65-4B09-864D-5FF56104707A}" type="slidenum">
              <a:rPr lang="en-US" smtClean="0"/>
              <a:t>‹#›</a:t>
            </a:fld>
            <a:endParaRPr lang="en-US"/>
          </a:p>
        </p:txBody>
      </p:sp>
    </p:spTree>
    <p:extLst>
      <p:ext uri="{BB962C8B-B14F-4D97-AF65-F5344CB8AC3E}">
        <p14:creationId xmlns:p14="http://schemas.microsoft.com/office/powerpoint/2010/main" val="32078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E0DE-7A88-0DF1-9882-034C420E30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C8D00E-D904-4E9F-21CC-D78974E26C60}"/>
              </a:ext>
            </a:extLst>
          </p:cNvPr>
          <p:cNvSpPr>
            <a:spLocks noGrp="1"/>
          </p:cNvSpPr>
          <p:nvPr>
            <p:ph type="dt" sz="half" idx="10"/>
          </p:nvPr>
        </p:nvSpPr>
        <p:spPr/>
        <p:txBody>
          <a:bodyPr/>
          <a:lstStyle/>
          <a:p>
            <a:fld id="{B64B01A8-FA54-440D-BF20-378C9469F5CA}" type="datetimeFigureOut">
              <a:rPr lang="en-US" smtClean="0"/>
              <a:t>4/7/2025</a:t>
            </a:fld>
            <a:endParaRPr lang="en-US"/>
          </a:p>
        </p:txBody>
      </p:sp>
      <p:sp>
        <p:nvSpPr>
          <p:cNvPr id="4" name="Footer Placeholder 3">
            <a:extLst>
              <a:ext uri="{FF2B5EF4-FFF2-40B4-BE49-F238E27FC236}">
                <a16:creationId xmlns:a16="http://schemas.microsoft.com/office/drawing/2014/main" id="{F51430C2-B000-4582-823C-ED7616E430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F31216-F776-8B9B-C3CF-CB4C1A0AAE01}"/>
              </a:ext>
            </a:extLst>
          </p:cNvPr>
          <p:cNvSpPr>
            <a:spLocks noGrp="1"/>
          </p:cNvSpPr>
          <p:nvPr>
            <p:ph type="sldNum" sz="quarter" idx="12"/>
          </p:nvPr>
        </p:nvSpPr>
        <p:spPr/>
        <p:txBody>
          <a:bodyPr/>
          <a:lstStyle/>
          <a:p>
            <a:fld id="{D3EB3A9D-2E65-4B09-864D-5FF56104707A}" type="slidenum">
              <a:rPr lang="en-US" smtClean="0"/>
              <a:t>‹#›</a:t>
            </a:fld>
            <a:endParaRPr lang="en-US"/>
          </a:p>
        </p:txBody>
      </p:sp>
    </p:spTree>
    <p:extLst>
      <p:ext uri="{BB962C8B-B14F-4D97-AF65-F5344CB8AC3E}">
        <p14:creationId xmlns:p14="http://schemas.microsoft.com/office/powerpoint/2010/main" val="145175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7C16-6AE5-74E4-761A-85F0FFAE21AD}"/>
              </a:ext>
            </a:extLst>
          </p:cNvPr>
          <p:cNvSpPr>
            <a:spLocks noGrp="1"/>
          </p:cNvSpPr>
          <p:nvPr>
            <p:ph type="dt" sz="half" idx="10"/>
          </p:nvPr>
        </p:nvSpPr>
        <p:spPr/>
        <p:txBody>
          <a:bodyPr/>
          <a:lstStyle/>
          <a:p>
            <a:fld id="{B64B01A8-FA54-440D-BF20-378C9469F5CA}" type="datetimeFigureOut">
              <a:rPr lang="en-US" smtClean="0"/>
              <a:t>4/7/2025</a:t>
            </a:fld>
            <a:endParaRPr lang="en-US"/>
          </a:p>
        </p:txBody>
      </p:sp>
      <p:sp>
        <p:nvSpPr>
          <p:cNvPr id="3" name="Footer Placeholder 2">
            <a:extLst>
              <a:ext uri="{FF2B5EF4-FFF2-40B4-BE49-F238E27FC236}">
                <a16:creationId xmlns:a16="http://schemas.microsoft.com/office/drawing/2014/main" id="{9AC08086-14AA-34CD-EA9D-3DFFB9B42F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3329C5-1663-5393-9DC5-C991FFF4472D}"/>
              </a:ext>
            </a:extLst>
          </p:cNvPr>
          <p:cNvSpPr>
            <a:spLocks noGrp="1"/>
          </p:cNvSpPr>
          <p:nvPr>
            <p:ph type="sldNum" sz="quarter" idx="12"/>
          </p:nvPr>
        </p:nvSpPr>
        <p:spPr/>
        <p:txBody>
          <a:bodyPr/>
          <a:lstStyle/>
          <a:p>
            <a:fld id="{D3EB3A9D-2E65-4B09-864D-5FF56104707A}" type="slidenum">
              <a:rPr lang="en-US" smtClean="0"/>
              <a:t>‹#›</a:t>
            </a:fld>
            <a:endParaRPr lang="en-US"/>
          </a:p>
        </p:txBody>
      </p:sp>
    </p:spTree>
    <p:extLst>
      <p:ext uri="{BB962C8B-B14F-4D97-AF65-F5344CB8AC3E}">
        <p14:creationId xmlns:p14="http://schemas.microsoft.com/office/powerpoint/2010/main" val="343541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AE6C-A15F-EF2D-097E-0DEDB7819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563D25-94D9-6458-747C-5C3DF5E25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3470A-CD86-6457-235B-A462E0C4E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1F8C3-4EBF-A56C-59EE-8278989E14B2}"/>
              </a:ext>
            </a:extLst>
          </p:cNvPr>
          <p:cNvSpPr>
            <a:spLocks noGrp="1"/>
          </p:cNvSpPr>
          <p:nvPr>
            <p:ph type="dt" sz="half" idx="10"/>
          </p:nvPr>
        </p:nvSpPr>
        <p:spPr/>
        <p:txBody>
          <a:bodyPr/>
          <a:lstStyle/>
          <a:p>
            <a:fld id="{B64B01A8-FA54-440D-BF20-378C9469F5CA}" type="datetimeFigureOut">
              <a:rPr lang="en-US" smtClean="0"/>
              <a:t>4/7/2025</a:t>
            </a:fld>
            <a:endParaRPr lang="en-US"/>
          </a:p>
        </p:txBody>
      </p:sp>
      <p:sp>
        <p:nvSpPr>
          <p:cNvPr id="6" name="Footer Placeholder 5">
            <a:extLst>
              <a:ext uri="{FF2B5EF4-FFF2-40B4-BE49-F238E27FC236}">
                <a16:creationId xmlns:a16="http://schemas.microsoft.com/office/drawing/2014/main" id="{9C4A8E0C-216E-D002-780F-9B0C6222CB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67BEC-62A5-4706-6149-29F6067309F0}"/>
              </a:ext>
            </a:extLst>
          </p:cNvPr>
          <p:cNvSpPr>
            <a:spLocks noGrp="1"/>
          </p:cNvSpPr>
          <p:nvPr>
            <p:ph type="sldNum" sz="quarter" idx="12"/>
          </p:nvPr>
        </p:nvSpPr>
        <p:spPr/>
        <p:txBody>
          <a:bodyPr/>
          <a:lstStyle/>
          <a:p>
            <a:fld id="{D3EB3A9D-2E65-4B09-864D-5FF56104707A}" type="slidenum">
              <a:rPr lang="en-US" smtClean="0"/>
              <a:t>‹#›</a:t>
            </a:fld>
            <a:endParaRPr lang="en-US"/>
          </a:p>
        </p:txBody>
      </p:sp>
    </p:spTree>
    <p:extLst>
      <p:ext uri="{BB962C8B-B14F-4D97-AF65-F5344CB8AC3E}">
        <p14:creationId xmlns:p14="http://schemas.microsoft.com/office/powerpoint/2010/main" val="117881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73BA-5213-900F-B2CF-558935715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89653-4E3B-A7E2-606A-461CBCAE0D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7EE1C-8157-85E1-E14E-CD0BE2924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8D4A3-0E4E-B4B7-D9EE-BC3012CEAA86}"/>
              </a:ext>
            </a:extLst>
          </p:cNvPr>
          <p:cNvSpPr>
            <a:spLocks noGrp="1"/>
          </p:cNvSpPr>
          <p:nvPr>
            <p:ph type="dt" sz="half" idx="10"/>
          </p:nvPr>
        </p:nvSpPr>
        <p:spPr/>
        <p:txBody>
          <a:bodyPr/>
          <a:lstStyle/>
          <a:p>
            <a:fld id="{B64B01A8-FA54-440D-BF20-378C9469F5CA}" type="datetimeFigureOut">
              <a:rPr lang="en-US" smtClean="0"/>
              <a:t>4/7/2025</a:t>
            </a:fld>
            <a:endParaRPr lang="en-US"/>
          </a:p>
        </p:txBody>
      </p:sp>
      <p:sp>
        <p:nvSpPr>
          <p:cNvPr id="6" name="Footer Placeholder 5">
            <a:extLst>
              <a:ext uri="{FF2B5EF4-FFF2-40B4-BE49-F238E27FC236}">
                <a16:creationId xmlns:a16="http://schemas.microsoft.com/office/drawing/2014/main" id="{F21D891E-DDBC-A981-CDDE-B0765715D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78F74-B92D-B1BA-348A-601243CF1CE6}"/>
              </a:ext>
            </a:extLst>
          </p:cNvPr>
          <p:cNvSpPr>
            <a:spLocks noGrp="1"/>
          </p:cNvSpPr>
          <p:nvPr>
            <p:ph type="sldNum" sz="quarter" idx="12"/>
          </p:nvPr>
        </p:nvSpPr>
        <p:spPr/>
        <p:txBody>
          <a:bodyPr/>
          <a:lstStyle/>
          <a:p>
            <a:fld id="{D3EB3A9D-2E65-4B09-864D-5FF56104707A}" type="slidenum">
              <a:rPr lang="en-US" smtClean="0"/>
              <a:t>‹#›</a:t>
            </a:fld>
            <a:endParaRPr lang="en-US"/>
          </a:p>
        </p:txBody>
      </p:sp>
    </p:spTree>
    <p:extLst>
      <p:ext uri="{BB962C8B-B14F-4D97-AF65-F5344CB8AC3E}">
        <p14:creationId xmlns:p14="http://schemas.microsoft.com/office/powerpoint/2010/main" val="369256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08E69E-41E4-0249-A2D9-63F1C79CDC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FC051E-7716-588B-7490-0FFBA3A1A9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B6C5C-5561-8D63-EC73-3D44B8525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4B01A8-FA54-440D-BF20-378C9469F5CA}" type="datetimeFigureOut">
              <a:rPr lang="en-US" smtClean="0"/>
              <a:t>4/7/2025</a:t>
            </a:fld>
            <a:endParaRPr lang="en-US"/>
          </a:p>
        </p:txBody>
      </p:sp>
      <p:sp>
        <p:nvSpPr>
          <p:cNvPr id="5" name="Footer Placeholder 4">
            <a:extLst>
              <a:ext uri="{FF2B5EF4-FFF2-40B4-BE49-F238E27FC236}">
                <a16:creationId xmlns:a16="http://schemas.microsoft.com/office/drawing/2014/main" id="{CC4D3513-05B8-B44D-0DF6-66162E1B1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AFFA98-C1D3-00DA-6946-DCE3ED9D7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EB3A9D-2E65-4B09-864D-5FF56104707A}" type="slidenum">
              <a:rPr lang="en-US" smtClean="0"/>
              <a:t>‹#›</a:t>
            </a:fld>
            <a:endParaRPr lang="en-US"/>
          </a:p>
        </p:txBody>
      </p:sp>
    </p:spTree>
    <p:extLst>
      <p:ext uri="{BB962C8B-B14F-4D97-AF65-F5344CB8AC3E}">
        <p14:creationId xmlns:p14="http://schemas.microsoft.com/office/powerpoint/2010/main" val="282673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mailto:droberts001@sdccd.edu"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calendly.com/droberts001/crm-feedback-meeting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4.png"/><Relationship Id="rId10" Type="http://schemas.openxmlformats.org/officeDocument/2006/relationships/image" Target="../media/image17.jpeg"/><Relationship Id="rId4" Type="http://schemas.openxmlformats.org/officeDocument/2006/relationships/hyperlink" Target="https://pixabay.com/es/hombre-caminar-silueta-bolsa-2745398/"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1F67-78F0-44C0-903C-413DEA29CE23}"/>
              </a:ext>
            </a:extLst>
          </p:cNvPr>
          <p:cNvSpPr>
            <a:spLocks noGrp="1"/>
          </p:cNvSpPr>
          <p:nvPr>
            <p:ph type="ctrTitle"/>
          </p:nvPr>
        </p:nvSpPr>
        <p:spPr>
          <a:xfrm>
            <a:off x="1524000" y="1122363"/>
            <a:ext cx="9144000" cy="1440760"/>
          </a:xfrm>
        </p:spPr>
        <p:txBody>
          <a:bodyPr>
            <a:normAutofit fontScale="90000"/>
          </a:bodyPr>
          <a:lstStyle/>
          <a:p>
            <a:r>
              <a:rPr lang="en-US" dirty="0"/>
              <a:t>CRM Implementation Update</a:t>
            </a:r>
          </a:p>
        </p:txBody>
      </p:sp>
      <p:pic>
        <p:nvPicPr>
          <p:cNvPr id="4" name="Picture 2" descr="Element451 vs. Slate | Element451">
            <a:extLst>
              <a:ext uri="{FF2B5EF4-FFF2-40B4-BE49-F238E27FC236}">
                <a16:creationId xmlns:a16="http://schemas.microsoft.com/office/drawing/2014/main" id="{3084B8D5-5B99-4438-9A61-F3B7BFC71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647" y="2824078"/>
            <a:ext cx="2496669" cy="23498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DB92E78-0788-493C-98CB-07EB702AEB57}"/>
              </a:ext>
            </a:extLst>
          </p:cNvPr>
          <p:cNvPicPr>
            <a:picLocks noChangeAspect="1"/>
          </p:cNvPicPr>
          <p:nvPr/>
        </p:nvPicPr>
        <p:blipFill>
          <a:blip r:embed="rId4"/>
          <a:stretch>
            <a:fillRect/>
          </a:stretch>
        </p:blipFill>
        <p:spPr>
          <a:xfrm>
            <a:off x="3380595" y="2824078"/>
            <a:ext cx="1979757" cy="2349806"/>
          </a:xfrm>
          <a:prstGeom prst="rect">
            <a:avLst/>
          </a:prstGeom>
        </p:spPr>
      </p:pic>
    </p:spTree>
    <p:extLst>
      <p:ext uri="{BB962C8B-B14F-4D97-AF65-F5344CB8AC3E}">
        <p14:creationId xmlns:p14="http://schemas.microsoft.com/office/powerpoint/2010/main" val="222919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E3C18-BD28-38A2-B59F-FFE0ECA253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298536-4351-4FBB-B4B4-DD5030E8B843}"/>
              </a:ext>
            </a:extLst>
          </p:cNvPr>
          <p:cNvSpPr>
            <a:spLocks noGrp="1"/>
          </p:cNvSpPr>
          <p:nvPr>
            <p:ph idx="1"/>
          </p:nvPr>
        </p:nvSpPr>
        <p:spPr>
          <a:xfrm>
            <a:off x="4593102" y="1820425"/>
            <a:ext cx="7098699" cy="2890838"/>
          </a:xfrm>
        </p:spPr>
        <p:txBody>
          <a:bodyPr>
            <a:normAutofit/>
          </a:bodyPr>
          <a:lstStyle/>
          <a:p>
            <a:pPr marL="0" indent="0" algn="ctr">
              <a:buNone/>
            </a:pPr>
            <a:r>
              <a:rPr lang="en-US" sz="2400" dirty="0"/>
              <a:t>Dan Roberts</a:t>
            </a:r>
          </a:p>
          <a:p>
            <a:pPr marL="0" indent="0" algn="ctr">
              <a:buNone/>
            </a:pPr>
            <a:r>
              <a:rPr lang="en-US" sz="2400" dirty="0">
                <a:hlinkClick r:id="rId3"/>
              </a:rPr>
              <a:t>droberts001@sdccd.edu</a:t>
            </a:r>
            <a:endParaRPr lang="en-US" sz="2400" dirty="0"/>
          </a:p>
          <a:p>
            <a:pPr marL="0" indent="0" algn="ctr">
              <a:buNone/>
            </a:pPr>
            <a:r>
              <a:rPr lang="en-US" sz="2400" dirty="0">
                <a:hlinkClick r:id="rId4"/>
              </a:rPr>
              <a:t>https://calendly.com/droberts001/crm-feedback-meetings</a:t>
            </a:r>
            <a:r>
              <a:rPr lang="en-US" sz="2400" dirty="0"/>
              <a:t> </a:t>
            </a:r>
          </a:p>
          <a:p>
            <a:pPr marL="0" indent="0" algn="ctr">
              <a:buNone/>
            </a:pPr>
            <a:endParaRPr lang="en-US" sz="1100" dirty="0"/>
          </a:p>
          <a:p>
            <a:pPr marL="0" indent="0" algn="ctr">
              <a:buNone/>
            </a:pPr>
            <a:r>
              <a:rPr lang="en-US" sz="4000" b="1" dirty="0"/>
              <a:t>Questions? Feedback?</a:t>
            </a:r>
          </a:p>
        </p:txBody>
      </p:sp>
    </p:spTree>
    <p:extLst>
      <p:ext uri="{BB962C8B-B14F-4D97-AF65-F5344CB8AC3E}">
        <p14:creationId xmlns:p14="http://schemas.microsoft.com/office/powerpoint/2010/main" val="129233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EA96DE-8EB1-A737-CFDB-58C44B009654}"/>
              </a:ext>
            </a:extLst>
          </p:cNvPr>
          <p:cNvSpPr>
            <a:spLocks noGrp="1"/>
          </p:cNvSpPr>
          <p:nvPr>
            <p:ph idx="1"/>
          </p:nvPr>
        </p:nvSpPr>
        <p:spPr>
          <a:xfrm>
            <a:off x="8817033" y="2140278"/>
            <a:ext cx="3153294" cy="2577444"/>
          </a:xfrm>
        </p:spPr>
        <p:txBody>
          <a:bodyPr>
            <a:normAutofit lnSpcReduction="10000"/>
          </a:bodyPr>
          <a:lstStyle/>
          <a:p>
            <a:r>
              <a:rPr lang="en-US" dirty="0"/>
              <a:t>Largest decrease in enrollments in recent history</a:t>
            </a:r>
          </a:p>
          <a:p>
            <a:r>
              <a:rPr lang="en-US" dirty="0"/>
              <a:t>Demographic Cliff</a:t>
            </a:r>
          </a:p>
          <a:p>
            <a:r>
              <a:rPr lang="en-US" dirty="0"/>
              <a:t>HH Period Ending</a:t>
            </a:r>
          </a:p>
        </p:txBody>
      </p:sp>
      <p:sp>
        <p:nvSpPr>
          <p:cNvPr id="3" name="Title 2">
            <a:extLst>
              <a:ext uri="{FF2B5EF4-FFF2-40B4-BE49-F238E27FC236}">
                <a16:creationId xmlns:a16="http://schemas.microsoft.com/office/drawing/2014/main" id="{DF3279B8-363E-A3E1-D51C-9A0512436EA7}"/>
              </a:ext>
            </a:extLst>
          </p:cNvPr>
          <p:cNvSpPr>
            <a:spLocks noGrp="1"/>
          </p:cNvSpPr>
          <p:nvPr>
            <p:ph type="title"/>
          </p:nvPr>
        </p:nvSpPr>
        <p:spPr>
          <a:xfrm>
            <a:off x="756557" y="951807"/>
            <a:ext cx="2768039" cy="2772295"/>
          </a:xfrm>
        </p:spPr>
        <p:txBody>
          <a:bodyPr/>
          <a:lstStyle/>
          <a:p>
            <a:r>
              <a:rPr lang="en-US" b="1" dirty="0">
                <a:solidFill>
                  <a:schemeClr val="bg1"/>
                </a:solidFill>
              </a:rPr>
              <a:t>How Did We Get Here?</a:t>
            </a:r>
          </a:p>
        </p:txBody>
      </p:sp>
      <p:pic>
        <p:nvPicPr>
          <p:cNvPr id="4" name="Google Shape;251;g31b6e6f3cc5_6_0">
            <a:extLst>
              <a:ext uri="{FF2B5EF4-FFF2-40B4-BE49-F238E27FC236}">
                <a16:creationId xmlns:a16="http://schemas.microsoft.com/office/drawing/2014/main" id="{F2E72E39-0802-30E3-8738-576E631025EF}"/>
              </a:ext>
            </a:extLst>
          </p:cNvPr>
          <p:cNvPicPr preferRelativeResize="0"/>
          <p:nvPr/>
        </p:nvPicPr>
        <p:blipFill rotWithShape="1">
          <a:blip r:embed="rId3">
            <a:alphaModFix/>
          </a:blip>
          <a:srcRect/>
          <a:stretch/>
        </p:blipFill>
        <p:spPr>
          <a:xfrm>
            <a:off x="4553883" y="674400"/>
            <a:ext cx="4263150" cy="5509200"/>
          </a:xfrm>
          <a:prstGeom prst="rect">
            <a:avLst/>
          </a:prstGeom>
          <a:noFill/>
          <a:ln>
            <a:noFill/>
          </a:ln>
        </p:spPr>
      </p:pic>
    </p:spTree>
    <p:extLst>
      <p:ext uri="{BB962C8B-B14F-4D97-AF65-F5344CB8AC3E}">
        <p14:creationId xmlns:p14="http://schemas.microsoft.com/office/powerpoint/2010/main" val="195410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EA96DE-8EB1-A737-CFDB-58C44B009654}"/>
              </a:ext>
            </a:extLst>
          </p:cNvPr>
          <p:cNvSpPr>
            <a:spLocks noGrp="1"/>
          </p:cNvSpPr>
          <p:nvPr>
            <p:ph idx="1"/>
          </p:nvPr>
        </p:nvSpPr>
        <p:spPr>
          <a:xfrm>
            <a:off x="4824420" y="2140548"/>
            <a:ext cx="6392217" cy="3752866"/>
          </a:xfrm>
        </p:spPr>
        <p:txBody>
          <a:bodyPr/>
          <a:lstStyle/>
          <a:p>
            <a:r>
              <a:rPr lang="en-US" dirty="0"/>
              <a:t>Integrated Marketing Communications approach</a:t>
            </a:r>
          </a:p>
          <a:p>
            <a:r>
              <a:rPr lang="en-US" dirty="0"/>
              <a:t>Continuous Improvements with analytics and KPIs</a:t>
            </a:r>
          </a:p>
          <a:p>
            <a:r>
              <a:rPr lang="en-US" dirty="0"/>
              <a:t>Increased enrollment, better retention rates = better performance of SCIF</a:t>
            </a:r>
          </a:p>
        </p:txBody>
      </p:sp>
      <p:sp>
        <p:nvSpPr>
          <p:cNvPr id="3" name="Title 2">
            <a:extLst>
              <a:ext uri="{FF2B5EF4-FFF2-40B4-BE49-F238E27FC236}">
                <a16:creationId xmlns:a16="http://schemas.microsoft.com/office/drawing/2014/main" id="{DF3279B8-363E-A3E1-D51C-9A0512436EA7}"/>
              </a:ext>
            </a:extLst>
          </p:cNvPr>
          <p:cNvSpPr>
            <a:spLocks noGrp="1"/>
          </p:cNvSpPr>
          <p:nvPr>
            <p:ph type="title"/>
          </p:nvPr>
        </p:nvSpPr>
        <p:spPr>
          <a:xfrm>
            <a:off x="610862" y="715699"/>
            <a:ext cx="2992200" cy="1325033"/>
          </a:xfrm>
        </p:spPr>
        <p:txBody>
          <a:bodyPr/>
          <a:lstStyle/>
          <a:p>
            <a:r>
              <a:rPr lang="en-US" dirty="0">
                <a:solidFill>
                  <a:schemeClr val="bg1"/>
                </a:solidFill>
              </a:rPr>
              <a:t>Where We Could Go…</a:t>
            </a:r>
          </a:p>
        </p:txBody>
      </p:sp>
      <p:pic>
        <p:nvPicPr>
          <p:cNvPr id="5" name="Content Placeholder 4" descr="Diagram&#10;&#10;Description automatically generated with medium confidence">
            <a:extLst>
              <a:ext uri="{FF2B5EF4-FFF2-40B4-BE49-F238E27FC236}">
                <a16:creationId xmlns:a16="http://schemas.microsoft.com/office/drawing/2014/main" id="{E40AFC33-D839-4B2A-9BE0-7C34E06D7DE0}"/>
              </a:ext>
            </a:extLst>
          </p:cNvPr>
          <p:cNvPicPr>
            <a:picLocks noChangeAspect="1"/>
          </p:cNvPicPr>
          <p:nvPr/>
        </p:nvPicPr>
        <p:blipFill>
          <a:blip r:embed="rId3"/>
          <a:stretch>
            <a:fillRect/>
          </a:stretch>
        </p:blipFill>
        <p:spPr>
          <a:xfrm>
            <a:off x="8823269" y="92989"/>
            <a:ext cx="3136739" cy="2570452"/>
          </a:xfrm>
          <a:prstGeom prst="rect">
            <a:avLst/>
          </a:prstGeom>
        </p:spPr>
      </p:pic>
    </p:spTree>
    <p:extLst>
      <p:ext uri="{BB962C8B-B14F-4D97-AF65-F5344CB8AC3E}">
        <p14:creationId xmlns:p14="http://schemas.microsoft.com/office/powerpoint/2010/main" val="215436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EA96DE-8EB1-A737-CFDB-58C44B009654}"/>
              </a:ext>
            </a:extLst>
          </p:cNvPr>
          <p:cNvSpPr>
            <a:spLocks noGrp="1"/>
          </p:cNvSpPr>
          <p:nvPr>
            <p:ph idx="1"/>
          </p:nvPr>
        </p:nvSpPr>
        <p:spPr>
          <a:xfrm>
            <a:off x="4590197" y="964733"/>
            <a:ext cx="6112439" cy="4382170"/>
          </a:xfrm>
        </p:spPr>
        <p:txBody>
          <a:bodyPr>
            <a:normAutofit lnSpcReduction="10000"/>
          </a:bodyPr>
          <a:lstStyle/>
          <a:p>
            <a:r>
              <a:rPr lang="en-US" dirty="0"/>
              <a:t>More emphasis on Retention</a:t>
            </a:r>
          </a:p>
          <a:p>
            <a:r>
              <a:rPr lang="en-US" dirty="0"/>
              <a:t>Implement SEO Strategy</a:t>
            </a:r>
          </a:p>
          <a:p>
            <a:r>
              <a:rPr lang="en-US" dirty="0"/>
              <a:t>Create content calendar for increased blog and social media engagement (Instagram, TikTok, YouTube)</a:t>
            </a:r>
          </a:p>
          <a:p>
            <a:r>
              <a:rPr lang="en-US" dirty="0"/>
              <a:t>Centralization &amp; Infrastructure Development (Marketing Department)</a:t>
            </a:r>
          </a:p>
          <a:p>
            <a:r>
              <a:rPr lang="en-US" dirty="0"/>
              <a:t>Adopt CRM Platform</a:t>
            </a:r>
          </a:p>
          <a:p>
            <a:endParaRPr lang="en-US" dirty="0"/>
          </a:p>
        </p:txBody>
      </p:sp>
      <p:sp>
        <p:nvSpPr>
          <p:cNvPr id="3" name="Title 2">
            <a:extLst>
              <a:ext uri="{FF2B5EF4-FFF2-40B4-BE49-F238E27FC236}">
                <a16:creationId xmlns:a16="http://schemas.microsoft.com/office/drawing/2014/main" id="{DF3279B8-363E-A3E1-D51C-9A0512436EA7}"/>
              </a:ext>
            </a:extLst>
          </p:cNvPr>
          <p:cNvSpPr>
            <a:spLocks noGrp="1"/>
          </p:cNvSpPr>
          <p:nvPr>
            <p:ph type="title"/>
          </p:nvPr>
        </p:nvSpPr>
        <p:spPr>
          <a:xfrm>
            <a:off x="519545" y="964733"/>
            <a:ext cx="3387437" cy="2464267"/>
          </a:xfrm>
        </p:spPr>
        <p:txBody>
          <a:bodyPr>
            <a:normAutofit/>
          </a:bodyPr>
          <a:lstStyle/>
          <a:p>
            <a:r>
              <a:rPr lang="en-US" sz="3200" dirty="0">
                <a:solidFill>
                  <a:schemeClr val="bg1"/>
                </a:solidFill>
              </a:rPr>
              <a:t>CTE Marketing Plan Recommendations</a:t>
            </a:r>
          </a:p>
        </p:txBody>
      </p:sp>
      <p:graphicFrame>
        <p:nvGraphicFramePr>
          <p:cNvPr id="4" name="Content Placeholder 7">
            <a:extLst>
              <a:ext uri="{FF2B5EF4-FFF2-40B4-BE49-F238E27FC236}">
                <a16:creationId xmlns:a16="http://schemas.microsoft.com/office/drawing/2014/main" id="{9ADE5516-45C4-9E6F-8BA5-7F2BAF239BB9}"/>
              </a:ext>
            </a:extLst>
          </p:cNvPr>
          <p:cNvGraphicFramePr>
            <a:graphicFrameLocks/>
          </p:cNvGraphicFramePr>
          <p:nvPr>
            <p:extLst>
              <p:ext uri="{D42A27DB-BD31-4B8C-83A1-F6EECF244321}">
                <p14:modId xmlns:p14="http://schemas.microsoft.com/office/powerpoint/2010/main" val="1602396323"/>
              </p:ext>
            </p:extLst>
          </p:nvPr>
        </p:nvGraphicFramePr>
        <p:xfrm>
          <a:off x="8614174" y="3910849"/>
          <a:ext cx="3844413" cy="2489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A1E6EF4-A1CC-377F-F910-FDC1261D91BA}"/>
              </a:ext>
            </a:extLst>
          </p:cNvPr>
          <p:cNvSpPr txBox="1"/>
          <p:nvPr/>
        </p:nvSpPr>
        <p:spPr>
          <a:xfrm>
            <a:off x="9299862" y="6216134"/>
            <a:ext cx="2473036" cy="369332"/>
          </a:xfrm>
          <a:prstGeom prst="rect">
            <a:avLst/>
          </a:prstGeom>
          <a:noFill/>
        </p:spPr>
        <p:txBody>
          <a:bodyPr wrap="square" rtlCol="0">
            <a:spAutoFit/>
          </a:bodyPr>
          <a:lstStyle/>
          <a:p>
            <a:pPr algn="ctr"/>
            <a:r>
              <a:rPr lang="en-US" b="1" dirty="0">
                <a:solidFill>
                  <a:srgbClr val="006E79"/>
                </a:solidFill>
              </a:rPr>
              <a:t>AIDAR Model</a:t>
            </a:r>
          </a:p>
        </p:txBody>
      </p:sp>
    </p:spTree>
    <p:extLst>
      <p:ext uri="{BB962C8B-B14F-4D97-AF65-F5344CB8AC3E}">
        <p14:creationId xmlns:p14="http://schemas.microsoft.com/office/powerpoint/2010/main" val="254763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22097-9128-8954-522C-F012F48200C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99671A-C531-F5C4-CD66-B08ECD663862}"/>
              </a:ext>
            </a:extLst>
          </p:cNvPr>
          <p:cNvSpPr>
            <a:spLocks noGrp="1"/>
          </p:cNvSpPr>
          <p:nvPr>
            <p:ph idx="1"/>
          </p:nvPr>
        </p:nvSpPr>
        <p:spPr>
          <a:xfrm>
            <a:off x="4506449" y="2587335"/>
            <a:ext cx="5881255" cy="3979719"/>
          </a:xfrm>
        </p:spPr>
        <p:txBody>
          <a:bodyPr>
            <a:normAutofit fontScale="92500" lnSpcReduction="20000"/>
          </a:bodyPr>
          <a:lstStyle/>
          <a:p>
            <a:r>
              <a:rPr lang="en-US" b="1" dirty="0">
                <a:solidFill>
                  <a:srgbClr val="006E79"/>
                </a:solidFill>
              </a:rPr>
              <a:t>SEO Strategy produced dramatic increase in traffic to 7 CTE Programs</a:t>
            </a:r>
          </a:p>
          <a:p>
            <a:r>
              <a:rPr lang="en-US" b="1" dirty="0">
                <a:solidFill>
                  <a:srgbClr val="006E79"/>
                </a:solidFill>
              </a:rPr>
              <a:t>RFI Page &amp; Automated workflows already implemented</a:t>
            </a:r>
          </a:p>
          <a:p>
            <a:r>
              <a:rPr lang="en-US" b="1" dirty="0">
                <a:solidFill>
                  <a:srgbClr val="006E79"/>
                </a:solidFill>
              </a:rPr>
              <a:t>Events: Jets Jumpstart, Promise Giving Day, Campus Tours and more</a:t>
            </a:r>
          </a:p>
          <a:p>
            <a:r>
              <a:rPr lang="en-US" b="1" dirty="0">
                <a:solidFill>
                  <a:srgbClr val="006E79"/>
                </a:solidFill>
              </a:rPr>
              <a:t>District began uploading admitted students into CRM on a weekly basis</a:t>
            </a:r>
          </a:p>
          <a:p>
            <a:r>
              <a:rPr lang="en-US" b="1" dirty="0">
                <a:solidFill>
                  <a:srgbClr val="006E79"/>
                </a:solidFill>
              </a:rPr>
              <a:t>Dual Enrollment SMS Campaign and Discovery Series Event launch in February</a:t>
            </a:r>
          </a:p>
          <a:p>
            <a:pPr marL="0" indent="0">
              <a:buNone/>
            </a:pPr>
            <a:endParaRPr lang="en-US" dirty="0"/>
          </a:p>
        </p:txBody>
      </p:sp>
      <p:sp>
        <p:nvSpPr>
          <p:cNvPr id="6" name="TextBox 5">
            <a:extLst>
              <a:ext uri="{FF2B5EF4-FFF2-40B4-BE49-F238E27FC236}">
                <a16:creationId xmlns:a16="http://schemas.microsoft.com/office/drawing/2014/main" id="{FD3089A7-A832-09EC-6358-952F14505BB8}"/>
              </a:ext>
            </a:extLst>
          </p:cNvPr>
          <p:cNvSpPr txBox="1"/>
          <p:nvPr/>
        </p:nvSpPr>
        <p:spPr>
          <a:xfrm>
            <a:off x="178130" y="1156151"/>
            <a:ext cx="3847605" cy="646331"/>
          </a:xfrm>
          <a:prstGeom prst="rect">
            <a:avLst/>
          </a:prstGeom>
          <a:noFill/>
        </p:spPr>
        <p:txBody>
          <a:bodyPr wrap="square">
            <a:spAutoFit/>
          </a:bodyPr>
          <a:lstStyle/>
          <a:p>
            <a:r>
              <a:rPr lang="en-US" sz="3600" dirty="0">
                <a:solidFill>
                  <a:schemeClr val="bg1"/>
                </a:solidFill>
              </a:rPr>
              <a:t>Accomplishments</a:t>
            </a:r>
            <a:endParaRPr lang="en-US" sz="3600" dirty="0"/>
          </a:p>
        </p:txBody>
      </p:sp>
      <p:pic>
        <p:nvPicPr>
          <p:cNvPr id="5" name="Picture 4">
            <a:extLst>
              <a:ext uri="{FF2B5EF4-FFF2-40B4-BE49-F238E27FC236}">
                <a16:creationId xmlns:a16="http://schemas.microsoft.com/office/drawing/2014/main" id="{21705545-C8CE-3A5F-1F67-FF95B3CE23EE}"/>
              </a:ext>
            </a:extLst>
          </p:cNvPr>
          <p:cNvPicPr>
            <a:picLocks noChangeAspect="1"/>
          </p:cNvPicPr>
          <p:nvPr/>
        </p:nvPicPr>
        <p:blipFill>
          <a:blip r:embed="rId3"/>
          <a:stretch>
            <a:fillRect/>
          </a:stretch>
        </p:blipFill>
        <p:spPr>
          <a:xfrm>
            <a:off x="4405060" y="214333"/>
            <a:ext cx="6296839" cy="2134012"/>
          </a:xfrm>
          <a:prstGeom prst="rect">
            <a:avLst/>
          </a:prstGeom>
        </p:spPr>
      </p:pic>
    </p:spTree>
    <p:extLst>
      <p:ext uri="{BB962C8B-B14F-4D97-AF65-F5344CB8AC3E}">
        <p14:creationId xmlns:p14="http://schemas.microsoft.com/office/powerpoint/2010/main" val="3152358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6111F-6E7B-1080-ACEC-95BDAFF283B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568861-F4B2-09F7-2F26-438038635AD2}"/>
              </a:ext>
            </a:extLst>
          </p:cNvPr>
          <p:cNvSpPr>
            <a:spLocks noGrp="1"/>
          </p:cNvSpPr>
          <p:nvPr>
            <p:ph idx="1"/>
          </p:nvPr>
        </p:nvSpPr>
        <p:spPr>
          <a:xfrm>
            <a:off x="4387717" y="864296"/>
            <a:ext cx="3416567" cy="2328178"/>
          </a:xfrm>
        </p:spPr>
        <p:txBody>
          <a:bodyPr>
            <a:noAutofit/>
          </a:bodyPr>
          <a:lstStyle/>
          <a:p>
            <a:r>
              <a:rPr lang="en-US" sz="2000" b="1" dirty="0"/>
              <a:t>Phase 1</a:t>
            </a:r>
            <a:r>
              <a:rPr lang="en-US" sz="2000" dirty="0"/>
              <a:t>: </a:t>
            </a:r>
            <a:r>
              <a:rPr lang="en-US" sz="2000" dirty="0">
                <a:effectLst/>
                <a:latin typeface="Aptos" panose="020B0004020202020204" pitchFamily="34" charset="0"/>
                <a:ea typeface="Aptos" panose="020B0004020202020204" pitchFamily="34" charset="0"/>
                <a:cs typeface="Times New Roman" panose="02020603050405020304" pitchFamily="18" charset="0"/>
              </a:rPr>
              <a:t>fact finding with key stakeholders, assimilate the ACPs and Student Journey into the overall implementation, and coordinating with the district for essential support tasks </a:t>
            </a:r>
            <a:endParaRPr lang="en-US" sz="2000" dirty="0"/>
          </a:p>
        </p:txBody>
      </p:sp>
      <p:sp>
        <p:nvSpPr>
          <p:cNvPr id="3" name="Title 2">
            <a:extLst>
              <a:ext uri="{FF2B5EF4-FFF2-40B4-BE49-F238E27FC236}">
                <a16:creationId xmlns:a16="http://schemas.microsoft.com/office/drawing/2014/main" id="{A2949F5A-7C3C-471A-9CE1-E2D685EDA734}"/>
              </a:ext>
            </a:extLst>
          </p:cNvPr>
          <p:cNvSpPr>
            <a:spLocks noGrp="1"/>
          </p:cNvSpPr>
          <p:nvPr>
            <p:ph type="title"/>
          </p:nvPr>
        </p:nvSpPr>
        <p:spPr>
          <a:xfrm>
            <a:off x="703965" y="619647"/>
            <a:ext cx="2992200" cy="1325033"/>
          </a:xfrm>
        </p:spPr>
        <p:txBody>
          <a:bodyPr>
            <a:normAutofit fontScale="90000"/>
          </a:bodyPr>
          <a:lstStyle/>
          <a:p>
            <a:r>
              <a:rPr lang="en-US" dirty="0">
                <a:solidFill>
                  <a:schemeClr val="bg1"/>
                </a:solidFill>
              </a:rPr>
              <a:t>Rolling Out Element 451</a:t>
            </a:r>
          </a:p>
        </p:txBody>
      </p:sp>
      <p:sp>
        <p:nvSpPr>
          <p:cNvPr id="4" name="Content Placeholder 1">
            <a:extLst>
              <a:ext uri="{FF2B5EF4-FFF2-40B4-BE49-F238E27FC236}">
                <a16:creationId xmlns:a16="http://schemas.microsoft.com/office/drawing/2014/main" id="{267A99BF-E9DD-1172-054F-9AFD07E46FEF}"/>
              </a:ext>
            </a:extLst>
          </p:cNvPr>
          <p:cNvSpPr txBox="1">
            <a:spLocks/>
          </p:cNvSpPr>
          <p:nvPr/>
        </p:nvSpPr>
        <p:spPr>
          <a:xfrm>
            <a:off x="4387716" y="3429000"/>
            <a:ext cx="3416568" cy="267411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Phase 2</a:t>
            </a:r>
            <a:r>
              <a:rPr lang="en-US" sz="2000" dirty="0"/>
              <a:t>: </a:t>
            </a:r>
            <a:r>
              <a:rPr lang="en-US" sz="2000" dirty="0">
                <a:latin typeface="Aptos" panose="020B0004020202020204" pitchFamily="34" charset="0"/>
                <a:ea typeface="Aptos" panose="020B0004020202020204" pitchFamily="34" charset="0"/>
                <a:cs typeface="Times New Roman" panose="02020603050405020304" pitchFamily="18" charset="0"/>
              </a:rPr>
              <a:t>uses the seven CTE programs as the roadmap for implementation; builds out a strategy to re-engage Stop-Out students; identify pain points in automated messaging; create training materials for distribution</a:t>
            </a:r>
            <a:endParaRPr lang="en-US" sz="2000" dirty="0"/>
          </a:p>
        </p:txBody>
      </p:sp>
      <p:pic>
        <p:nvPicPr>
          <p:cNvPr id="12" name="Picture 11">
            <a:extLst>
              <a:ext uri="{FF2B5EF4-FFF2-40B4-BE49-F238E27FC236}">
                <a16:creationId xmlns:a16="http://schemas.microsoft.com/office/drawing/2014/main" id="{2B9D0409-AA2D-0AEA-87E4-7DA9B8887E3D}"/>
              </a:ext>
            </a:extLst>
          </p:cNvPr>
          <p:cNvPicPr>
            <a:picLocks noChangeAspect="1"/>
          </p:cNvPicPr>
          <p:nvPr/>
        </p:nvPicPr>
        <p:blipFill>
          <a:blip r:embed="rId3"/>
          <a:stretch>
            <a:fillRect/>
          </a:stretch>
        </p:blipFill>
        <p:spPr>
          <a:xfrm>
            <a:off x="7881224" y="1002082"/>
            <a:ext cx="3867942" cy="4631352"/>
          </a:xfrm>
          <a:prstGeom prst="rect">
            <a:avLst/>
          </a:prstGeom>
        </p:spPr>
      </p:pic>
    </p:spTree>
    <p:extLst>
      <p:ext uri="{BB962C8B-B14F-4D97-AF65-F5344CB8AC3E}">
        <p14:creationId xmlns:p14="http://schemas.microsoft.com/office/powerpoint/2010/main" val="60691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057A63B-0E8F-E1DB-5258-579948A00849}"/>
              </a:ext>
            </a:extLst>
          </p:cNvPr>
          <p:cNvSpPr>
            <a:spLocks noGrp="1"/>
          </p:cNvSpPr>
          <p:nvPr>
            <p:ph type="title"/>
          </p:nvPr>
        </p:nvSpPr>
        <p:spPr>
          <a:xfrm>
            <a:off x="638175" y="915988"/>
            <a:ext cx="2990850" cy="1323975"/>
          </a:xfrm>
        </p:spPr>
        <p:txBody>
          <a:bodyPr>
            <a:normAutofit fontScale="90000"/>
          </a:bodyPr>
          <a:lstStyle/>
          <a:p>
            <a:r>
              <a:rPr lang="en-US" dirty="0">
                <a:solidFill>
                  <a:schemeClr val="bg1"/>
                </a:solidFill>
              </a:rPr>
              <a:t>Rolling Out Element 451</a:t>
            </a:r>
          </a:p>
        </p:txBody>
      </p:sp>
      <p:sp>
        <p:nvSpPr>
          <p:cNvPr id="5" name="Content Placeholder 1">
            <a:extLst>
              <a:ext uri="{FF2B5EF4-FFF2-40B4-BE49-F238E27FC236}">
                <a16:creationId xmlns:a16="http://schemas.microsoft.com/office/drawing/2014/main" id="{02170BAC-7887-15D1-73FA-0A63244533A5}"/>
              </a:ext>
            </a:extLst>
          </p:cNvPr>
          <p:cNvSpPr txBox="1">
            <a:spLocks/>
          </p:cNvSpPr>
          <p:nvPr/>
        </p:nvSpPr>
        <p:spPr>
          <a:xfrm>
            <a:off x="4575312" y="449131"/>
            <a:ext cx="2990850" cy="212103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Phase 3</a:t>
            </a:r>
            <a:r>
              <a:rPr lang="en-US" sz="2000" dirty="0"/>
              <a:t>: </a:t>
            </a:r>
            <a:r>
              <a:rPr lang="en-US" sz="2000" dirty="0">
                <a:latin typeface="Aptos" panose="020B0004020202020204" pitchFamily="34" charset="0"/>
                <a:ea typeface="Aptos" panose="020B0004020202020204" pitchFamily="34" charset="0"/>
                <a:cs typeface="Times New Roman" panose="02020603050405020304" pitchFamily="18" charset="0"/>
              </a:rPr>
              <a:t>culminates in reviewing all work leading into launching efforts in Spring 2026 for the previously identified 7 CTE programs</a:t>
            </a:r>
            <a:endParaRPr lang="en-US" sz="2000" dirty="0"/>
          </a:p>
        </p:txBody>
      </p:sp>
      <p:sp>
        <p:nvSpPr>
          <p:cNvPr id="6" name="Content Placeholder 1">
            <a:extLst>
              <a:ext uri="{FF2B5EF4-FFF2-40B4-BE49-F238E27FC236}">
                <a16:creationId xmlns:a16="http://schemas.microsoft.com/office/drawing/2014/main" id="{12274570-296C-E8F2-5AF4-1EF6D4C8E157}"/>
              </a:ext>
            </a:extLst>
          </p:cNvPr>
          <p:cNvSpPr txBox="1">
            <a:spLocks/>
          </p:cNvSpPr>
          <p:nvPr/>
        </p:nvSpPr>
        <p:spPr>
          <a:xfrm>
            <a:off x="4600575" y="2653962"/>
            <a:ext cx="2990850" cy="120405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Phase 4</a:t>
            </a:r>
            <a:r>
              <a:rPr lang="en-US" sz="2000" dirty="0"/>
              <a:t>: </a:t>
            </a:r>
            <a:r>
              <a:rPr lang="en-US" sz="2000" dirty="0">
                <a:latin typeface="Aptos" panose="020B0004020202020204" pitchFamily="34" charset="0"/>
                <a:ea typeface="Aptos" panose="020B0004020202020204" pitchFamily="34" charset="0"/>
                <a:cs typeface="Times New Roman" panose="02020603050405020304" pitchFamily="18" charset="0"/>
              </a:rPr>
              <a:t>Campus wide implementation and training efforts begin in earnest</a:t>
            </a:r>
            <a:endParaRPr lang="en-US" sz="2000" dirty="0"/>
          </a:p>
        </p:txBody>
      </p:sp>
      <p:sp>
        <p:nvSpPr>
          <p:cNvPr id="7" name="Content Placeholder 1">
            <a:extLst>
              <a:ext uri="{FF2B5EF4-FFF2-40B4-BE49-F238E27FC236}">
                <a16:creationId xmlns:a16="http://schemas.microsoft.com/office/drawing/2014/main" id="{49CA3120-0F28-8C1F-E1D2-6777C7E9B259}"/>
              </a:ext>
            </a:extLst>
          </p:cNvPr>
          <p:cNvSpPr txBox="1">
            <a:spLocks/>
          </p:cNvSpPr>
          <p:nvPr/>
        </p:nvSpPr>
        <p:spPr>
          <a:xfrm>
            <a:off x="4575312" y="4025614"/>
            <a:ext cx="3439005" cy="246705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Phase 5</a:t>
            </a:r>
            <a:r>
              <a:rPr lang="en-US" sz="2000" dirty="0"/>
              <a:t> </a:t>
            </a:r>
            <a:r>
              <a:rPr lang="en-US" sz="2000" dirty="0">
                <a:latin typeface="Aptos" panose="020B0004020202020204" pitchFamily="34" charset="0"/>
                <a:ea typeface="Aptos" panose="020B0004020202020204" pitchFamily="34" charset="0"/>
                <a:cs typeface="Times New Roman" panose="02020603050405020304" pitchFamily="18" charset="0"/>
              </a:rPr>
              <a:t>final tasks related to implementation of CRM within remaining departments, continuous improvement opportunities, and the transition toward the institutionalization of the CRM Platform</a:t>
            </a:r>
            <a:endParaRPr lang="en-US" sz="2000" dirty="0"/>
          </a:p>
        </p:txBody>
      </p:sp>
      <p:pic>
        <p:nvPicPr>
          <p:cNvPr id="9" name="Picture 8">
            <a:extLst>
              <a:ext uri="{FF2B5EF4-FFF2-40B4-BE49-F238E27FC236}">
                <a16:creationId xmlns:a16="http://schemas.microsoft.com/office/drawing/2014/main" id="{681C81A7-A83C-9409-AF79-C69D0E232A26}"/>
              </a:ext>
            </a:extLst>
          </p:cNvPr>
          <p:cNvPicPr>
            <a:picLocks noChangeAspect="1"/>
          </p:cNvPicPr>
          <p:nvPr/>
        </p:nvPicPr>
        <p:blipFill>
          <a:blip r:embed="rId3"/>
          <a:stretch>
            <a:fillRect/>
          </a:stretch>
        </p:blipFill>
        <p:spPr>
          <a:xfrm>
            <a:off x="8267178" y="708655"/>
            <a:ext cx="3606757" cy="4935562"/>
          </a:xfrm>
          <a:prstGeom prst="rect">
            <a:avLst/>
          </a:prstGeom>
        </p:spPr>
      </p:pic>
    </p:spTree>
    <p:extLst>
      <p:ext uri="{BB962C8B-B14F-4D97-AF65-F5344CB8AC3E}">
        <p14:creationId xmlns:p14="http://schemas.microsoft.com/office/powerpoint/2010/main" val="376588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6A7A4-C1FE-B74F-1750-5A37A8EDC631}"/>
            </a:ext>
          </a:extLst>
        </p:cNvPr>
        <p:cNvGrpSpPr/>
        <p:nvPr/>
      </p:nvGrpSpPr>
      <p:grpSpPr>
        <a:xfrm>
          <a:off x="0" y="0"/>
          <a:ext cx="0" cy="0"/>
          <a:chOff x="0" y="0"/>
          <a:chExt cx="0" cy="0"/>
        </a:xfrm>
      </p:grpSpPr>
      <p:pic>
        <p:nvPicPr>
          <p:cNvPr id="4" name="Picture 3" descr="A diagram of a crm implementation&#10;&#10;AI-generated content may be incorrect.">
            <a:extLst>
              <a:ext uri="{FF2B5EF4-FFF2-40B4-BE49-F238E27FC236}">
                <a16:creationId xmlns:a16="http://schemas.microsoft.com/office/drawing/2014/main" id="{90745AE7-04E0-3F19-B8BA-FAFAD326E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791" y="662709"/>
            <a:ext cx="7703125" cy="5777344"/>
          </a:xfrm>
          <a:prstGeom prst="rect">
            <a:avLst/>
          </a:prstGeom>
        </p:spPr>
      </p:pic>
      <p:sp>
        <p:nvSpPr>
          <p:cNvPr id="3" name="Title 2">
            <a:extLst>
              <a:ext uri="{FF2B5EF4-FFF2-40B4-BE49-F238E27FC236}">
                <a16:creationId xmlns:a16="http://schemas.microsoft.com/office/drawing/2014/main" id="{64267C79-FB9B-5A18-E4FE-8226A1A8E5B6}"/>
              </a:ext>
            </a:extLst>
          </p:cNvPr>
          <p:cNvSpPr>
            <a:spLocks noGrp="1"/>
          </p:cNvSpPr>
          <p:nvPr>
            <p:ph type="title"/>
          </p:nvPr>
        </p:nvSpPr>
        <p:spPr>
          <a:xfrm>
            <a:off x="494485" y="837073"/>
            <a:ext cx="2992200" cy="1325033"/>
          </a:xfrm>
        </p:spPr>
        <p:txBody>
          <a:bodyPr/>
          <a:lstStyle/>
          <a:p>
            <a:r>
              <a:rPr lang="en-US" dirty="0">
                <a:solidFill>
                  <a:schemeClr val="bg1"/>
                </a:solidFill>
              </a:rPr>
              <a:t>Project Timeline</a:t>
            </a:r>
          </a:p>
        </p:txBody>
      </p:sp>
      <p:sp>
        <p:nvSpPr>
          <p:cNvPr id="6" name="Star: 6 Points 5">
            <a:extLst>
              <a:ext uri="{FF2B5EF4-FFF2-40B4-BE49-F238E27FC236}">
                <a16:creationId xmlns:a16="http://schemas.microsoft.com/office/drawing/2014/main" id="{89660481-18F5-C938-9BBF-8683A99E77B8}"/>
              </a:ext>
            </a:extLst>
          </p:cNvPr>
          <p:cNvSpPr/>
          <p:nvPr/>
        </p:nvSpPr>
        <p:spPr>
          <a:xfrm>
            <a:off x="7801194" y="3914495"/>
            <a:ext cx="296883" cy="322330"/>
          </a:xfrm>
          <a:prstGeom prst="star6">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61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7BFC9E-56C4-2B2E-73F6-15AD5C7060D8}"/>
              </a:ext>
            </a:extLst>
          </p:cNvPr>
          <p:cNvSpPr>
            <a:spLocks noGrp="1"/>
          </p:cNvSpPr>
          <p:nvPr>
            <p:ph type="title"/>
          </p:nvPr>
        </p:nvSpPr>
        <p:spPr>
          <a:xfrm>
            <a:off x="637500" y="915348"/>
            <a:ext cx="2992200" cy="2203633"/>
          </a:xfrm>
        </p:spPr>
        <p:txBody>
          <a:bodyPr>
            <a:normAutofit fontScale="90000"/>
          </a:bodyPr>
          <a:lstStyle/>
          <a:p>
            <a:r>
              <a:rPr lang="en-US" dirty="0">
                <a:solidFill>
                  <a:schemeClr val="bg1"/>
                </a:solidFill>
              </a:rPr>
              <a:t>How will this help Miramar College?</a:t>
            </a:r>
          </a:p>
        </p:txBody>
      </p:sp>
      <p:pic>
        <p:nvPicPr>
          <p:cNvPr id="8" name="Picture 7" descr="A silhouette of a person walking&#10;&#10;AI-generated content may be incorrect.">
            <a:extLst>
              <a:ext uri="{FF2B5EF4-FFF2-40B4-BE49-F238E27FC236}">
                <a16:creationId xmlns:a16="http://schemas.microsoft.com/office/drawing/2014/main" id="{6BDD1006-040A-7DCE-E3B0-914EB112F8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6743701" y="2395104"/>
            <a:ext cx="2161308" cy="2067791"/>
          </a:xfrm>
          <a:prstGeom prst="rect">
            <a:avLst/>
          </a:prstGeom>
        </p:spPr>
      </p:pic>
      <p:pic>
        <p:nvPicPr>
          <p:cNvPr id="1026" name="Picture 2" descr="Element451 vs. Slate | Element451">
            <a:extLst>
              <a:ext uri="{FF2B5EF4-FFF2-40B4-BE49-F238E27FC236}">
                <a16:creationId xmlns:a16="http://schemas.microsoft.com/office/drawing/2014/main" id="{88E4EFDD-0151-5709-0F63-D171A723F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4614" y="721672"/>
            <a:ext cx="939482" cy="88421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or: Elbow 10">
            <a:extLst>
              <a:ext uri="{FF2B5EF4-FFF2-40B4-BE49-F238E27FC236}">
                <a16:creationId xmlns:a16="http://schemas.microsoft.com/office/drawing/2014/main" id="{FDAF11B6-B299-A3E2-C1BC-E17E55327E3D}"/>
              </a:ext>
            </a:extLst>
          </p:cNvPr>
          <p:cNvCxnSpPr>
            <a:cxnSpLocks/>
          </p:cNvCxnSpPr>
          <p:nvPr/>
        </p:nvCxnSpPr>
        <p:spPr>
          <a:xfrm>
            <a:off x="8385464" y="1163782"/>
            <a:ext cx="519545" cy="28055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C7F5F30-F1FD-6F24-90D9-B8662BFF23EC}"/>
              </a:ext>
            </a:extLst>
          </p:cNvPr>
          <p:cNvSpPr txBox="1"/>
          <p:nvPr/>
        </p:nvSpPr>
        <p:spPr>
          <a:xfrm>
            <a:off x="8905009" y="1121170"/>
            <a:ext cx="1579418" cy="646331"/>
          </a:xfrm>
          <a:prstGeom prst="rect">
            <a:avLst/>
          </a:prstGeom>
          <a:noFill/>
        </p:spPr>
        <p:txBody>
          <a:bodyPr wrap="square" rtlCol="0">
            <a:spAutoFit/>
          </a:bodyPr>
          <a:lstStyle/>
          <a:p>
            <a:pPr algn="ctr"/>
            <a:r>
              <a:rPr lang="en-US" dirty="0"/>
              <a:t>Onboarding Workflow</a:t>
            </a:r>
          </a:p>
        </p:txBody>
      </p:sp>
      <p:cxnSp>
        <p:nvCxnSpPr>
          <p:cNvPr id="15" name="Straight Arrow Connector 14">
            <a:extLst>
              <a:ext uri="{FF2B5EF4-FFF2-40B4-BE49-F238E27FC236}">
                <a16:creationId xmlns:a16="http://schemas.microsoft.com/office/drawing/2014/main" id="{5285A7B9-09A6-C6F4-8B48-ECC9359E5BDD}"/>
              </a:ext>
            </a:extLst>
          </p:cNvPr>
          <p:cNvCxnSpPr/>
          <p:nvPr/>
        </p:nvCxnSpPr>
        <p:spPr>
          <a:xfrm>
            <a:off x="10193482" y="1849582"/>
            <a:ext cx="374073" cy="5455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28" name="Picture 4" descr="San Diego Miramar College Career Center">
            <a:extLst>
              <a:ext uri="{FF2B5EF4-FFF2-40B4-BE49-F238E27FC236}">
                <a16:creationId xmlns:a16="http://schemas.microsoft.com/office/drawing/2014/main" id="{61C36BEC-4734-DFC1-0622-117B73D254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9721" y="2547883"/>
            <a:ext cx="987522" cy="12832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per Saturday April 6th">
            <a:extLst>
              <a:ext uri="{FF2B5EF4-FFF2-40B4-BE49-F238E27FC236}">
                <a16:creationId xmlns:a16="http://schemas.microsoft.com/office/drawing/2014/main" id="{C432667C-46FE-B091-F5F7-36CF878C97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17175">
            <a:off x="10546070" y="2593840"/>
            <a:ext cx="991394" cy="12832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D5BB806-9856-2828-FEF7-4962335222BD}"/>
              </a:ext>
            </a:extLst>
          </p:cNvPr>
          <p:cNvPicPr>
            <a:picLocks noChangeAspect="1"/>
          </p:cNvPicPr>
          <p:nvPr/>
        </p:nvPicPr>
        <p:blipFill>
          <a:blip r:embed="rId8"/>
          <a:stretch>
            <a:fillRect/>
          </a:stretch>
        </p:blipFill>
        <p:spPr>
          <a:xfrm>
            <a:off x="9329654" y="4611542"/>
            <a:ext cx="1050864" cy="919506"/>
          </a:xfrm>
          <a:prstGeom prst="rect">
            <a:avLst/>
          </a:prstGeom>
        </p:spPr>
      </p:pic>
      <p:cxnSp>
        <p:nvCxnSpPr>
          <p:cNvPr id="20" name="Straight Arrow Connector 19">
            <a:extLst>
              <a:ext uri="{FF2B5EF4-FFF2-40B4-BE49-F238E27FC236}">
                <a16:creationId xmlns:a16="http://schemas.microsoft.com/office/drawing/2014/main" id="{3C1A830A-FD05-930F-3D82-F0CA628B4E71}"/>
              </a:ext>
            </a:extLst>
          </p:cNvPr>
          <p:cNvCxnSpPr>
            <a:cxnSpLocks/>
          </p:cNvCxnSpPr>
          <p:nvPr/>
        </p:nvCxnSpPr>
        <p:spPr>
          <a:xfrm flipH="1">
            <a:off x="10134841" y="4061527"/>
            <a:ext cx="491354" cy="6448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65E435F5-CA4D-0080-7FB7-B3643A51BA11}"/>
              </a:ext>
            </a:extLst>
          </p:cNvPr>
          <p:cNvPicPr>
            <a:picLocks noChangeAspect="1"/>
          </p:cNvPicPr>
          <p:nvPr/>
        </p:nvPicPr>
        <p:blipFill>
          <a:blip r:embed="rId9"/>
          <a:stretch>
            <a:fillRect/>
          </a:stretch>
        </p:blipFill>
        <p:spPr>
          <a:xfrm>
            <a:off x="7242059" y="5051422"/>
            <a:ext cx="1403177" cy="1285592"/>
          </a:xfrm>
          <a:prstGeom prst="rect">
            <a:avLst/>
          </a:prstGeom>
        </p:spPr>
      </p:pic>
      <p:cxnSp>
        <p:nvCxnSpPr>
          <p:cNvPr id="28" name="Connector: Elbow 27">
            <a:extLst>
              <a:ext uri="{FF2B5EF4-FFF2-40B4-BE49-F238E27FC236}">
                <a16:creationId xmlns:a16="http://schemas.microsoft.com/office/drawing/2014/main" id="{9F58BD0D-3066-8684-8217-8285236B96C9}"/>
              </a:ext>
            </a:extLst>
          </p:cNvPr>
          <p:cNvCxnSpPr/>
          <p:nvPr/>
        </p:nvCxnSpPr>
        <p:spPr>
          <a:xfrm rot="10800000" flipV="1">
            <a:off x="8724729" y="5338178"/>
            <a:ext cx="525432" cy="385740"/>
          </a:xfrm>
          <a:prstGeom prst="bentConnector3">
            <a:avLst>
              <a:gd name="adj1" fmla="val 46947"/>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34" name="Picture 10" descr="Logos and Branding Standards | University Communications | CSUSM">
            <a:extLst>
              <a:ext uri="{FF2B5EF4-FFF2-40B4-BE49-F238E27FC236}">
                <a16:creationId xmlns:a16="http://schemas.microsoft.com/office/drawing/2014/main" id="{DA1BF15C-18E9-3EB6-39F7-B6FB4DDEBD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29705">
            <a:off x="5793607" y="4687198"/>
            <a:ext cx="857012" cy="806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oin Fire-Rescue | City of San Diego Official Website">
            <a:extLst>
              <a:ext uri="{FF2B5EF4-FFF2-40B4-BE49-F238E27FC236}">
                <a16:creationId xmlns:a16="http://schemas.microsoft.com/office/drawing/2014/main" id="{CE6FFFF7-34FF-0EDC-7495-C602BEBE0B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1978" y="4687198"/>
            <a:ext cx="857887" cy="8066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aduates wearing mortarboards">
            <a:extLst>
              <a:ext uri="{FF2B5EF4-FFF2-40B4-BE49-F238E27FC236}">
                <a16:creationId xmlns:a16="http://schemas.microsoft.com/office/drawing/2014/main" id="{B15CAC0D-FC42-BDB2-C325-65E9162FF54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12623" y="2968266"/>
            <a:ext cx="1294483" cy="862894"/>
          </a:xfrm>
          <a:prstGeom prst="rect">
            <a:avLst/>
          </a:prstGeom>
        </p:spPr>
      </p:pic>
      <p:cxnSp>
        <p:nvCxnSpPr>
          <p:cNvPr id="36" name="Connector: Elbow 35">
            <a:extLst>
              <a:ext uri="{FF2B5EF4-FFF2-40B4-BE49-F238E27FC236}">
                <a16:creationId xmlns:a16="http://schemas.microsoft.com/office/drawing/2014/main" id="{6E2F95D0-C249-93EF-C9CC-B36E90756CA6}"/>
              </a:ext>
            </a:extLst>
          </p:cNvPr>
          <p:cNvCxnSpPr>
            <a:cxnSpLocks/>
          </p:cNvCxnSpPr>
          <p:nvPr/>
        </p:nvCxnSpPr>
        <p:spPr>
          <a:xfrm rot="10800000">
            <a:off x="6610868" y="5531049"/>
            <a:ext cx="551699" cy="45639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3ADB131-B0CC-CD66-24CC-7ED8CC3E8BA6}"/>
              </a:ext>
            </a:extLst>
          </p:cNvPr>
          <p:cNvCxnSpPr>
            <a:cxnSpLocks/>
          </p:cNvCxnSpPr>
          <p:nvPr/>
        </p:nvCxnSpPr>
        <p:spPr>
          <a:xfrm flipV="1">
            <a:off x="5759864" y="3993773"/>
            <a:ext cx="0" cy="5615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6" name="Picture 45">
            <a:extLst>
              <a:ext uri="{FF2B5EF4-FFF2-40B4-BE49-F238E27FC236}">
                <a16:creationId xmlns:a16="http://schemas.microsoft.com/office/drawing/2014/main" id="{54886336-6F4B-FB77-4A20-585FA8B2EEDA}"/>
              </a:ext>
            </a:extLst>
          </p:cNvPr>
          <p:cNvPicPr>
            <a:picLocks noChangeAspect="1"/>
          </p:cNvPicPr>
          <p:nvPr/>
        </p:nvPicPr>
        <p:blipFill>
          <a:blip r:embed="rId13"/>
          <a:stretch>
            <a:fillRect/>
          </a:stretch>
        </p:blipFill>
        <p:spPr>
          <a:xfrm>
            <a:off x="4454323" y="1637138"/>
            <a:ext cx="2499567" cy="561577"/>
          </a:xfrm>
          <a:prstGeom prst="rect">
            <a:avLst/>
          </a:prstGeom>
        </p:spPr>
      </p:pic>
      <p:cxnSp>
        <p:nvCxnSpPr>
          <p:cNvPr id="47" name="Straight Arrow Connector 46">
            <a:extLst>
              <a:ext uri="{FF2B5EF4-FFF2-40B4-BE49-F238E27FC236}">
                <a16:creationId xmlns:a16="http://schemas.microsoft.com/office/drawing/2014/main" id="{71BD74A4-BFEB-0FD4-C3CF-9A2F21101339}"/>
              </a:ext>
            </a:extLst>
          </p:cNvPr>
          <p:cNvCxnSpPr>
            <a:cxnSpLocks/>
          </p:cNvCxnSpPr>
          <p:nvPr/>
        </p:nvCxnSpPr>
        <p:spPr>
          <a:xfrm flipV="1">
            <a:off x="5720507" y="2267094"/>
            <a:ext cx="0" cy="5615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8CD8D181-137F-C2CB-95B7-DC2AAAF5968D}"/>
              </a:ext>
            </a:extLst>
          </p:cNvPr>
          <p:cNvSpPr txBox="1"/>
          <p:nvPr/>
        </p:nvSpPr>
        <p:spPr>
          <a:xfrm>
            <a:off x="4423346" y="984783"/>
            <a:ext cx="2499567" cy="338554"/>
          </a:xfrm>
          <a:prstGeom prst="rect">
            <a:avLst/>
          </a:prstGeom>
          <a:noFill/>
        </p:spPr>
        <p:txBody>
          <a:bodyPr wrap="square" rtlCol="0">
            <a:spAutoFit/>
          </a:bodyPr>
          <a:lstStyle/>
          <a:p>
            <a:r>
              <a:rPr lang="en-US" sz="1600" i="1" dirty="0">
                <a:latin typeface="Arial Rounded MT Bold" panose="020F0704030504030204" pitchFamily="34" charset="0"/>
              </a:rPr>
              <a:t>“The Student Journey”</a:t>
            </a:r>
          </a:p>
        </p:txBody>
      </p:sp>
    </p:spTree>
    <p:extLst>
      <p:ext uri="{BB962C8B-B14F-4D97-AF65-F5344CB8AC3E}">
        <p14:creationId xmlns:p14="http://schemas.microsoft.com/office/powerpoint/2010/main" val="157264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par>
                                <p:cTn id="18" presetID="22" presetClass="entr" presetSubtype="4"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wipe(down)">
                                      <p:cBhvr>
                                        <p:cTn id="20" dur="500"/>
                                        <p:tgtEl>
                                          <p:spTgt spid="10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animEffect transition="in" filter="wipe(down)">
                                      <p:cBhvr>
                                        <p:cTn id="35" dur="500"/>
                                        <p:tgtEl>
                                          <p:spTgt spid="1034"/>
                                        </p:tgtEl>
                                      </p:cBhvr>
                                    </p:animEffect>
                                  </p:childTnLst>
                                </p:cTn>
                              </p:par>
                              <p:par>
                                <p:cTn id="36" presetID="22" presetClass="entr" presetSubtype="4" fill="hold" nodeType="withEffect">
                                  <p:stCondLst>
                                    <p:cond delay="0"/>
                                  </p:stCondLst>
                                  <p:childTnLst>
                                    <p:set>
                                      <p:cBhvr>
                                        <p:cTn id="37" dur="1" fill="hold">
                                          <p:stCondLst>
                                            <p:cond delay="0"/>
                                          </p:stCondLst>
                                        </p:cTn>
                                        <p:tgtEl>
                                          <p:spTgt spid="1038"/>
                                        </p:tgtEl>
                                        <p:attrNameLst>
                                          <p:attrName>style.visibility</p:attrName>
                                        </p:attrNameLst>
                                      </p:cBhvr>
                                      <p:to>
                                        <p:strVal val="visible"/>
                                      </p:to>
                                    </p:set>
                                    <p:animEffect transition="in" filter="wipe(down)">
                                      <p:cBhvr>
                                        <p:cTn id="38" dur="500"/>
                                        <p:tgtEl>
                                          <p:spTgt spid="103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down)">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down)">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19726</TotalTime>
  <Words>1806</Words>
  <Application>Microsoft Office PowerPoint</Application>
  <PresentationFormat>Widescreen</PresentationFormat>
  <Paragraphs>86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Arial Rounded MT Bold</vt:lpstr>
      <vt:lpstr>Office Theme</vt:lpstr>
      <vt:lpstr>CRM Implementation Update</vt:lpstr>
      <vt:lpstr>How Did We Get Here?</vt:lpstr>
      <vt:lpstr>Where We Could Go…</vt:lpstr>
      <vt:lpstr>CTE Marketing Plan Recommendations</vt:lpstr>
      <vt:lpstr>PowerPoint Presentation</vt:lpstr>
      <vt:lpstr>Rolling Out Element 451</vt:lpstr>
      <vt:lpstr>Rolling Out Element 451</vt:lpstr>
      <vt:lpstr>Project Timeline</vt:lpstr>
      <vt:lpstr>How will this help Miramar College?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RobertsJr</dc:creator>
  <cp:lastModifiedBy>Daniel Roberts</cp:lastModifiedBy>
  <cp:revision>10</cp:revision>
  <cp:lastPrinted>2025-01-27T14:29:52Z</cp:lastPrinted>
  <dcterms:created xsi:type="dcterms:W3CDTF">2025-01-14T00:30:49Z</dcterms:created>
  <dcterms:modified xsi:type="dcterms:W3CDTF">2025-04-07T19:21:14Z</dcterms:modified>
</cp:coreProperties>
</file>