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83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2" r:id="rId23"/>
    <p:sldId id="279" r:id="rId24"/>
    <p:sldId id="281" r:id="rId25"/>
    <p:sldId id="277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9" autoAdjust="0"/>
    <p:restoredTop sz="94660"/>
  </p:normalViewPr>
  <p:slideViewPr>
    <p:cSldViewPr snapToGrid="0" showGuides="1">
      <p:cViewPr>
        <p:scale>
          <a:sx n="84" d="100"/>
          <a:sy n="84" d="100"/>
        </p:scale>
        <p:origin x="162" y="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82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8C597-19D4-4090-9E03-FA705B27C71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448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63D5A-0C5C-4B81-8287-96C8EA84B4D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583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3FFD42-CF96-4970-83EB-3DB021B8EAE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846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FAD42-981F-4A6E-9BD7-C44C8A5ABEA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47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23744-6A46-4027-9A2B-61644FE7E0B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7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84ABA-8B25-476A-A0C1-FC54A6DB3CA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913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8D166-F608-4521-AA9C-4852728462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478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AA84F-A25D-4A7A-8591-C67FCC8ECFB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249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6CBCA-7E20-4CDE-80CB-75FCF6DC144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96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F4A57-1201-4CFC-A565-1170C037276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733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06D16-72E9-49E2-B793-67D6CB79FE3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17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C560CD-21FF-48D5-8EE0-3ED51F16503B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708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1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1787525" y="979488"/>
            <a:ext cx="60245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Composed of 3 layers (tunics)</a:t>
            </a:r>
          </a:p>
        </p:txBody>
      </p:sp>
      <p:sp>
        <p:nvSpPr>
          <p:cNvPr id="2051" name="Rectangle 6"/>
          <p:cNvSpPr>
            <a:spLocks noChangeArrowheads="1"/>
          </p:cNvSpPr>
          <p:nvPr/>
        </p:nvSpPr>
        <p:spPr bwMode="auto">
          <a:xfrm>
            <a:off x="1065213" y="179388"/>
            <a:ext cx="65557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>
                <a:solidFill>
                  <a:srgbClr val="000000"/>
                </a:solidFill>
                <a:latin typeface="Calibri" panose="020F0502020204030204" pitchFamily="34" charset="0"/>
              </a:rPr>
              <a:t>Structure of Arteries and Veins</a:t>
            </a: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166688" y="1719263"/>
            <a:ext cx="85058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90600" indent="-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fontAlgn="base">
              <a:spcAft>
                <a:spcPct val="0"/>
              </a:spcAft>
              <a:buFontTx/>
              <a:buAutoNum type="arabicPeriod"/>
            </a:pP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Tunica Intima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 – simple squamous epithelium</a:t>
            </a:r>
          </a:p>
          <a:p>
            <a:pPr lvl="1" fontAlgn="base"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Called endothelium! 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(plus basement membrane C.T.)</a:t>
            </a: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122238" y="3033713"/>
            <a:ext cx="7772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fontAlgn="base"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Calibri" panose="020F0502020204030204" pitchFamily="34" charset="0"/>
              </a:rPr>
              <a:t>2. Tunica Media</a:t>
            </a: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 – sheets of smooth muscle</a:t>
            </a:r>
          </a:p>
          <a:p>
            <a:pPr lvl="2" fontAlgn="base"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Contraction – vasoconstriction</a:t>
            </a:r>
          </a:p>
          <a:p>
            <a:pPr lvl="2" fontAlgn="base"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Relaxation – vasodilation </a:t>
            </a:r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120650" y="4746625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fontAlgn="base"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Calibri" panose="020F0502020204030204" pitchFamily="34" charset="0"/>
              </a:rPr>
              <a:t>3. Tunica Externa</a:t>
            </a: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 – connective tissue </a:t>
            </a: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1311275" y="5773738"/>
            <a:ext cx="669607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*Lumen – central blood-filled space of a vessel</a:t>
            </a:r>
          </a:p>
        </p:txBody>
      </p:sp>
    </p:spTree>
    <p:extLst>
      <p:ext uri="{BB962C8B-B14F-4D97-AF65-F5344CB8AC3E}">
        <p14:creationId xmlns:p14="http://schemas.microsoft.com/office/powerpoint/2010/main" val="192602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  <p:bldP spid="2057" grpId="0"/>
      <p:bldP spid="205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304800"/>
            <a:ext cx="564197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7377113" y="2262188"/>
            <a:ext cx="13763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Capillaries</a:t>
            </a:r>
          </a:p>
        </p:txBody>
      </p:sp>
      <p:sp>
        <p:nvSpPr>
          <p:cNvPr id="10244" name="Line 4"/>
          <p:cNvSpPr>
            <a:spLocks noChangeShapeType="1"/>
          </p:cNvSpPr>
          <p:nvPr/>
        </p:nvSpPr>
        <p:spPr bwMode="auto">
          <a:xfrm flipH="1">
            <a:off x="5956300" y="2462213"/>
            <a:ext cx="1435100" cy="595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45" name="Line 5"/>
          <p:cNvSpPr>
            <a:spLocks noChangeShapeType="1"/>
          </p:cNvSpPr>
          <p:nvPr/>
        </p:nvSpPr>
        <p:spPr bwMode="auto">
          <a:xfrm flipV="1">
            <a:off x="6781800" y="2471738"/>
            <a:ext cx="5921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7418388" y="3382963"/>
            <a:ext cx="917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Venule</a:t>
            </a:r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6948488" y="3595688"/>
            <a:ext cx="4762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7426325" y="5643563"/>
            <a:ext cx="10144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Ateriole</a:t>
            </a:r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>
            <a:off x="7015163" y="5878513"/>
            <a:ext cx="4365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11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" t="8159" r="775" b="11647"/>
          <a:stretch>
            <a:fillRect/>
          </a:stretch>
        </p:blipFill>
        <p:spPr bwMode="auto">
          <a:xfrm>
            <a:off x="1557338" y="65088"/>
            <a:ext cx="5657850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" t="9695" r="598" b="13184"/>
          <a:stretch>
            <a:fillRect/>
          </a:stretch>
        </p:blipFill>
        <p:spPr bwMode="auto">
          <a:xfrm>
            <a:off x="1547813" y="3513138"/>
            <a:ext cx="5543550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1171575" y="19050"/>
            <a:ext cx="3275013" cy="981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917825" y="865188"/>
            <a:ext cx="346075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1443038" y="2078038"/>
            <a:ext cx="3362325" cy="12842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1443038" y="3392488"/>
            <a:ext cx="3362325" cy="1341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1443038" y="4764088"/>
            <a:ext cx="3348037" cy="1414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4791075" y="942975"/>
            <a:ext cx="2486025" cy="5314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5089525" y="2174875"/>
            <a:ext cx="34750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u="sng">
                <a:solidFill>
                  <a:srgbClr val="000000"/>
                </a:solidFill>
                <a:latin typeface="Calibri" panose="020F0502020204030204" pitchFamily="34" charset="0"/>
              </a:rPr>
              <a:t>Arteriosclerosis</a:t>
            </a: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= hardening of vessel wall.</a:t>
            </a: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5049838" y="3422650"/>
            <a:ext cx="392747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u="sng">
                <a:solidFill>
                  <a:srgbClr val="000000"/>
                </a:solidFill>
                <a:latin typeface="Calibri" panose="020F0502020204030204" pitchFamily="34" charset="0"/>
              </a:rPr>
              <a:t>Atherosclerosis</a:t>
            </a: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= deposits of lipids in blood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 vessel wall, forming a plaque.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 results in hardening and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narrowing of vessel.</a:t>
            </a:r>
          </a:p>
        </p:txBody>
      </p:sp>
    </p:spTree>
    <p:extLst>
      <p:ext uri="{BB962C8B-B14F-4D97-AF65-F5344CB8AC3E}">
        <p14:creationId xmlns:p14="http://schemas.microsoft.com/office/powerpoint/2010/main" val="418225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 animBg="1"/>
      <p:bldP spid="32775" grpId="0" animBg="1"/>
      <p:bldP spid="3277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47" b="9804"/>
          <a:stretch>
            <a:fillRect/>
          </a:stretch>
        </p:blipFill>
        <p:spPr bwMode="auto">
          <a:xfrm>
            <a:off x="0" y="1190625"/>
            <a:ext cx="9144000" cy="497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2225675" y="207963"/>
            <a:ext cx="4298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000000"/>
                </a:solidFill>
              </a:rPr>
              <a:t>Vessels of the Heart</a:t>
            </a:r>
          </a:p>
        </p:txBody>
      </p:sp>
    </p:spTree>
    <p:extLst>
      <p:ext uri="{BB962C8B-B14F-4D97-AF65-F5344CB8AC3E}">
        <p14:creationId xmlns:p14="http://schemas.microsoft.com/office/powerpoint/2010/main" val="3790817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1439863" y="57150"/>
            <a:ext cx="60228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Arteries of the Systemic Circulation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CDE921-F8B0-4DAA-91ED-246B63BCF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810" y="602962"/>
            <a:ext cx="5357855" cy="621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70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F53C39-F49F-4D95-9D85-C395327C3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310618"/>
            <a:ext cx="6919560" cy="6419644"/>
          </a:xfrm>
          <a:prstGeom prst="rect">
            <a:avLst/>
          </a:prstGeom>
        </p:spPr>
      </p:pic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3613150" y="4371975"/>
            <a:ext cx="49847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Arteries of the thorax, neck,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brachium, antebrachium and palm.</a:t>
            </a:r>
          </a:p>
        </p:txBody>
      </p:sp>
    </p:spTree>
    <p:extLst>
      <p:ext uri="{BB962C8B-B14F-4D97-AF65-F5344CB8AC3E}">
        <p14:creationId xmlns:p14="http://schemas.microsoft.com/office/powerpoint/2010/main" val="2701443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1419225" y="54928"/>
            <a:ext cx="6305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>
                <a:solidFill>
                  <a:srgbClr val="000000"/>
                </a:solidFill>
              </a:rPr>
              <a:t>Arteries of the Head and Neck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94A495-13F4-45A0-BC5F-EA56856A0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108" y="661988"/>
            <a:ext cx="6876884" cy="590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27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2289175" y="136525"/>
            <a:ext cx="39613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Arteries of the Brain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362E61-E45B-4DCE-A36E-6B1AAE341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991" y="1043723"/>
            <a:ext cx="6999268" cy="507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672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ircle Of Willi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6325"/>
            <a:ext cx="8934450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272463" y="1484313"/>
            <a:ext cx="661987" cy="560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412" name="TextBox 2"/>
          <p:cNvSpPr txBox="1">
            <a:spLocks noChangeArrowheads="1"/>
          </p:cNvSpPr>
          <p:nvPr/>
        </p:nvSpPr>
        <p:spPr bwMode="auto">
          <a:xfrm>
            <a:off x="2555184" y="250190"/>
            <a:ext cx="40298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Cerebral Arterial Circle</a:t>
            </a:r>
          </a:p>
        </p:txBody>
      </p:sp>
    </p:spTree>
    <p:extLst>
      <p:ext uri="{BB962C8B-B14F-4D97-AF65-F5344CB8AC3E}">
        <p14:creationId xmlns:p14="http://schemas.microsoft.com/office/powerpoint/2010/main" val="3058938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2159384" y="42862"/>
            <a:ext cx="48252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Arteries of the Abdomen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A0ED52-4079-43D1-B954-8B8A84447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20" y="703852"/>
            <a:ext cx="8815580" cy="545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70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290513"/>
            <a:ext cx="4848225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17475" y="574675"/>
            <a:ext cx="16160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Aortic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Aneurysm</a:t>
            </a:r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>
            <a:off x="914400" y="1466850"/>
            <a:ext cx="2838450" cy="1409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6813550" y="1611313"/>
            <a:ext cx="196521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u="sng">
                <a:solidFill>
                  <a:srgbClr val="000000"/>
                </a:solidFill>
                <a:latin typeface="Calibri" panose="020F0502020204030204" pitchFamily="34" charset="0"/>
              </a:rPr>
              <a:t>Aneurysm</a:t>
            </a: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Weakening of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A vessel wall;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Results in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bulging due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to pressure in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vessel.</a:t>
            </a: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6832600" y="4868863"/>
            <a:ext cx="21256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Poses threat of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hemorrhage.</a:t>
            </a:r>
          </a:p>
        </p:txBody>
      </p:sp>
    </p:spTree>
    <p:extLst>
      <p:ext uri="{BB962C8B-B14F-4D97-AF65-F5344CB8AC3E}">
        <p14:creationId xmlns:p14="http://schemas.microsoft.com/office/powerpoint/2010/main" val="116482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9" grpId="0" autoUpdateAnimBg="0"/>
      <p:bldP spid="33800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059" y="505354"/>
            <a:ext cx="7584081" cy="537104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14375" y="5467350"/>
            <a:ext cx="704850" cy="5429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4955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47" b="10785"/>
          <a:stretch>
            <a:fillRect/>
          </a:stretch>
        </p:blipFill>
        <p:spPr bwMode="auto">
          <a:xfrm>
            <a:off x="0" y="1162050"/>
            <a:ext cx="9144000" cy="49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2950274" y="300038"/>
            <a:ext cx="32434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Celiac Trunk</a:t>
            </a:r>
          </a:p>
        </p:txBody>
      </p:sp>
    </p:spTree>
    <p:extLst>
      <p:ext uri="{BB962C8B-B14F-4D97-AF65-F5344CB8AC3E}">
        <p14:creationId xmlns:p14="http://schemas.microsoft.com/office/powerpoint/2010/main" val="16904152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4109132" y="155826"/>
            <a:ext cx="36404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</a:rPr>
              <a:t>Arteries of the Hip,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</a:rPr>
              <a:t>Thigh, Leg and Foot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965" y="9525"/>
            <a:ext cx="3212870" cy="67122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206" y="1197727"/>
            <a:ext cx="3368308" cy="4783973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446489" y="6403507"/>
            <a:ext cx="15561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Posterior view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36791" y="6413032"/>
            <a:ext cx="148502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Anterior view</a:t>
            </a:r>
          </a:p>
        </p:txBody>
      </p:sp>
    </p:spTree>
    <p:extLst>
      <p:ext uri="{BB962C8B-B14F-4D97-AF65-F5344CB8AC3E}">
        <p14:creationId xmlns:p14="http://schemas.microsoft.com/office/powerpoint/2010/main" val="99715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8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787528-626E-4A91-B9E2-BB5B9F312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525" y="888882"/>
            <a:ext cx="3600276" cy="5280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ED9F84-A2E1-4EA1-8B7C-028E0C36C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199" y="1468711"/>
            <a:ext cx="3871913" cy="3779044"/>
          </a:xfrm>
          <a:prstGeom prst="rect">
            <a:avLst/>
          </a:prstGeom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B216C4DB-CAC9-4551-A015-198B16F6B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4649" y="228785"/>
            <a:ext cx="66747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</a:rPr>
              <a:t>Naming Arteries of the Systemic Circuit</a:t>
            </a:r>
          </a:p>
        </p:txBody>
      </p:sp>
    </p:spTree>
    <p:extLst>
      <p:ext uri="{BB962C8B-B14F-4D97-AF65-F5344CB8AC3E}">
        <p14:creationId xmlns:p14="http://schemas.microsoft.com/office/powerpoint/2010/main" val="29626573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679670-0690-416B-887E-CAF11902C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19" y="905838"/>
            <a:ext cx="4654726" cy="5723376"/>
          </a:xfrm>
          <a:prstGeom prst="rect">
            <a:avLst/>
          </a:prstGeom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A25170B7-1C9F-4D9D-84B0-791E7AEF7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4649" y="228785"/>
            <a:ext cx="66747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Comparison of Arterial and Venous Vasculature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3A5430-5D48-427F-942A-3C8F812DB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662" y="905838"/>
            <a:ext cx="2787165" cy="572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04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75774F-51D0-4FF5-8072-E1A029C9F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355" y="1388073"/>
            <a:ext cx="3857858" cy="47734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E6D042-E885-4AB8-802F-6FDAC1438E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02"/>
          <a:stretch/>
        </p:blipFill>
        <p:spPr>
          <a:xfrm>
            <a:off x="138115" y="690450"/>
            <a:ext cx="4511947" cy="3600450"/>
          </a:xfrm>
          <a:prstGeom prst="rect">
            <a:avLst/>
          </a:prstGeom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1629DF10-C81C-4C4F-ACD0-3981CC405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4649" y="131476"/>
            <a:ext cx="66747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Veins of the Systemic Circuit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43461F-5FE6-421D-A876-B191E743CC34}"/>
              </a:ext>
            </a:extLst>
          </p:cNvPr>
          <p:cNvSpPr/>
          <p:nvPr/>
        </p:nvSpPr>
        <p:spPr>
          <a:xfrm>
            <a:off x="3415414" y="1528472"/>
            <a:ext cx="398308" cy="245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651CF4B7-2EAE-45E1-A563-F4762ED2D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161561"/>
            <a:ext cx="45119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002060"/>
                </a:solidFill>
                <a:latin typeface="Calibri" panose="020F0502020204030204" pitchFamily="34" charset="0"/>
              </a:rPr>
              <a:t>Upper and Lower limbs have 2 sets of veins!</a:t>
            </a:r>
          </a:p>
        </p:txBody>
      </p:sp>
    </p:spTree>
    <p:extLst>
      <p:ext uri="{BB962C8B-B14F-4D97-AF65-F5344CB8AC3E}">
        <p14:creationId xmlns:p14="http://schemas.microsoft.com/office/powerpoint/2010/main" val="17784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98" b="18182"/>
          <a:stretch>
            <a:fillRect/>
          </a:stretch>
        </p:blipFill>
        <p:spPr bwMode="auto">
          <a:xfrm>
            <a:off x="523875" y="134938"/>
            <a:ext cx="7989888" cy="665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9464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FC0910-6040-4B18-AAA5-82D2887395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86"/>
          <a:stretch/>
        </p:blipFill>
        <p:spPr>
          <a:xfrm>
            <a:off x="546387" y="1260088"/>
            <a:ext cx="7788369" cy="4800134"/>
          </a:xfrm>
          <a:prstGeom prst="rect">
            <a:avLst/>
          </a:prstGeom>
        </p:spPr>
      </p:pic>
      <p:sp>
        <p:nvSpPr>
          <p:cNvPr id="3" name="Rectangle 10">
            <a:extLst>
              <a:ext uri="{FF2B5EF4-FFF2-40B4-BE49-F238E27FC236}">
                <a16:creationId xmlns:a16="http://schemas.microsoft.com/office/drawing/2014/main" id="{47E700C3-AC65-4A77-8350-B649E9352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7424" y="242734"/>
            <a:ext cx="6869151" cy="1017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</a:rPr>
              <a:t>Example of how Blood Vessel Layers </a:t>
            </a:r>
          </a:p>
          <a:p>
            <a:pPr algn="ctr" fontAlgn="base"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</a:rPr>
              <a:t>are shown in Anatomical models</a:t>
            </a:r>
          </a:p>
        </p:txBody>
      </p:sp>
    </p:spTree>
    <p:extLst>
      <p:ext uri="{BB962C8B-B14F-4D97-AF65-F5344CB8AC3E}">
        <p14:creationId xmlns:p14="http://schemas.microsoft.com/office/powerpoint/2010/main" val="254466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1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028825" y="715963"/>
            <a:ext cx="1314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Arteries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058988" y="5472113"/>
            <a:ext cx="12747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Veins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6905625" y="3200400"/>
            <a:ext cx="1712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Capillaries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4511675" y="1462088"/>
            <a:ext cx="1681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Arterioles</a:t>
            </a: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4719638" y="5070475"/>
            <a:ext cx="1314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Venules</a:t>
            </a:r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1001713" y="2663825"/>
            <a:ext cx="957262" cy="1528763"/>
          </a:xfrm>
          <a:prstGeom prst="ellipse">
            <a:avLst/>
          </a:prstGeom>
          <a:solidFill>
            <a:srgbClr val="99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1111250" y="3244850"/>
            <a:ext cx="806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Calibri" panose="020F0502020204030204" pitchFamily="34" charset="0"/>
              </a:rPr>
              <a:t>Heart!</a:t>
            </a: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flipV="1">
            <a:off x="1685925" y="1255713"/>
            <a:ext cx="777875" cy="1177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>
            <a:off x="3384550" y="1031875"/>
            <a:ext cx="1341438" cy="409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>
            <a:off x="6027738" y="1998663"/>
            <a:ext cx="1658937" cy="1131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Line 12"/>
          <p:cNvSpPr>
            <a:spLocks noChangeShapeType="1"/>
          </p:cNvSpPr>
          <p:nvPr/>
        </p:nvSpPr>
        <p:spPr bwMode="auto">
          <a:xfrm flipH="1">
            <a:off x="6053138" y="3765550"/>
            <a:ext cx="1539875" cy="127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flipH="1">
            <a:off x="3098800" y="5456238"/>
            <a:ext cx="1503363" cy="325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Line 14"/>
          <p:cNvSpPr>
            <a:spLocks noChangeShapeType="1"/>
          </p:cNvSpPr>
          <p:nvPr/>
        </p:nvSpPr>
        <p:spPr bwMode="auto">
          <a:xfrm flipH="1" flipV="1">
            <a:off x="1554163" y="4533900"/>
            <a:ext cx="514350" cy="979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982663" y="2355850"/>
            <a:ext cx="11056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Calibri" panose="020F0502020204030204" pitchFamily="34" charset="0"/>
              </a:rPr>
              <a:t>Ventricles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1168400" y="4129088"/>
            <a:ext cx="654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Calibri" panose="020F0502020204030204" pitchFamily="34" charset="0"/>
              </a:rPr>
              <a:t>Atria</a:t>
            </a:r>
          </a:p>
        </p:txBody>
      </p:sp>
    </p:spTree>
    <p:extLst>
      <p:ext uri="{BB962C8B-B14F-4D97-AF65-F5344CB8AC3E}">
        <p14:creationId xmlns:p14="http://schemas.microsoft.com/office/powerpoint/2010/main" val="306928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t="23529" r="47151" b="16667"/>
          <a:stretch>
            <a:fillRect/>
          </a:stretch>
        </p:blipFill>
        <p:spPr bwMode="auto">
          <a:xfrm>
            <a:off x="4410075" y="146050"/>
            <a:ext cx="3411538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69" t="23529" r="4546" b="16667"/>
          <a:stretch>
            <a:fillRect/>
          </a:stretch>
        </p:blipFill>
        <p:spPr bwMode="auto">
          <a:xfrm>
            <a:off x="901700" y="3507580"/>
            <a:ext cx="2409825" cy="28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2549" r="24243" b="16667"/>
          <a:stretch>
            <a:fillRect/>
          </a:stretch>
        </p:blipFill>
        <p:spPr bwMode="auto">
          <a:xfrm>
            <a:off x="347663" y="146050"/>
            <a:ext cx="3517900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1682" y="3697840"/>
            <a:ext cx="3863756" cy="244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07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1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0" b="6193"/>
          <a:stretch/>
        </p:blipFill>
        <p:spPr>
          <a:xfrm>
            <a:off x="542613" y="1172869"/>
            <a:ext cx="3005021" cy="478025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 bwMode="auto">
          <a:xfrm>
            <a:off x="1536231" y="1814302"/>
            <a:ext cx="319136" cy="281896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01077" y="1926921"/>
            <a:ext cx="21061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CC3300"/>
                </a:solidFill>
                <a:latin typeface="Calibri" panose="020F0502020204030204" pitchFamily="34" charset="0"/>
              </a:rPr>
              <a:t>precapillary sphincters</a:t>
            </a:r>
          </a:p>
        </p:txBody>
      </p:sp>
      <p:cxnSp>
        <p:nvCxnSpPr>
          <p:cNvPr id="12" name="Straight Connector 11"/>
          <p:cNvCxnSpPr>
            <a:endCxn id="10" idx="6"/>
          </p:cNvCxnSpPr>
          <p:nvPr/>
        </p:nvCxnSpPr>
        <p:spPr bwMode="auto">
          <a:xfrm flipH="1" flipV="1">
            <a:off x="1855367" y="1955250"/>
            <a:ext cx="857816" cy="14094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Rectangle 1"/>
          <p:cNvSpPr/>
          <p:nvPr/>
        </p:nvSpPr>
        <p:spPr>
          <a:xfrm>
            <a:off x="1104613" y="188936"/>
            <a:ext cx="40941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CC3300"/>
                </a:solidFill>
                <a:latin typeface="Calibri" panose="020F0502020204030204" pitchFamily="34" charset="0"/>
              </a:rPr>
              <a:t>Arterioles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control flow into Capillary Beds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3384" y="3172990"/>
            <a:ext cx="4447853" cy="1491128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 bwMode="auto">
          <a:xfrm>
            <a:off x="8140291" y="4192586"/>
            <a:ext cx="544945" cy="175491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64127" y="2194089"/>
            <a:ext cx="1644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Endothelial cells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22690" y="2335600"/>
            <a:ext cx="1644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Vascular Smooth Muscle (VSM)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586164" y="890972"/>
            <a:ext cx="30990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u="sng" dirty="0">
                <a:solidFill>
                  <a:srgbClr val="000000"/>
                </a:solidFill>
                <a:latin typeface="Calibri" panose="020F0502020204030204" pitchFamily="34" charset="0"/>
              </a:rPr>
              <a:t>Two layers to arterioles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Inner </a:t>
            </a:r>
            <a:r>
              <a:rPr lang="en-US" b="1" dirty="0">
                <a:solidFill>
                  <a:srgbClr val="CC3300"/>
                </a:solidFill>
                <a:latin typeface="Calibri" panose="020F0502020204030204" pitchFamily="34" charset="0"/>
              </a:rPr>
              <a:t>endothelium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Outer </a:t>
            </a:r>
            <a:r>
              <a:rPr lang="en-US" b="1" dirty="0">
                <a:solidFill>
                  <a:srgbClr val="CC3300"/>
                </a:solidFill>
                <a:latin typeface="Calibri" panose="020F0502020204030204" pitchFamily="34" charset="0"/>
              </a:rPr>
              <a:t>smooth muscle </a:t>
            </a:r>
          </a:p>
        </p:txBody>
      </p:sp>
      <p:cxnSp>
        <p:nvCxnSpPr>
          <p:cNvPr id="19" name="Straight Connector 18"/>
          <p:cNvCxnSpPr>
            <a:stCxn id="16" idx="2"/>
          </p:cNvCxnSpPr>
          <p:nvPr/>
        </p:nvCxnSpPr>
        <p:spPr bwMode="auto">
          <a:xfrm>
            <a:off x="5586164" y="2532643"/>
            <a:ext cx="373888" cy="84379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7405124" y="2920375"/>
            <a:ext cx="333572" cy="111184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16736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7056438" y="2381250"/>
            <a:ext cx="663575" cy="346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2057400" y="117475"/>
            <a:ext cx="4984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>
                <a:solidFill>
                  <a:srgbClr val="000000"/>
                </a:solidFill>
                <a:latin typeface="Calibri" panose="020F0502020204030204" pitchFamily="34" charset="0"/>
              </a:rPr>
              <a:t>3 Types of Capillary Beds</a:t>
            </a: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200" y="2719077"/>
            <a:ext cx="5343525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371475" y="3597275"/>
            <a:ext cx="3695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Calibri" panose="020F0502020204030204" pitchFamily="34" charset="0"/>
              </a:rPr>
              <a:t>1.</a:t>
            </a: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b="1">
                <a:solidFill>
                  <a:srgbClr val="000000"/>
                </a:solidFill>
                <a:latin typeface="Calibri" panose="020F0502020204030204" pitchFamily="34" charset="0"/>
              </a:rPr>
              <a:t>Continuous</a:t>
            </a: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b="1">
                <a:solidFill>
                  <a:srgbClr val="000000"/>
                </a:solidFill>
                <a:latin typeface="Calibri" panose="020F0502020204030204" pitchFamily="34" charset="0"/>
              </a:rPr>
              <a:t>Capillary Bed</a:t>
            </a:r>
            <a:endParaRPr lang="en-US" altLang="en-US" sz="24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538163" y="4826000"/>
            <a:ext cx="2803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- have tight junctions</a:t>
            </a:r>
          </a:p>
        </p:txBody>
      </p:sp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533400" y="5403850"/>
            <a:ext cx="2549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- ‘leaky’ capillaries</a:t>
            </a:r>
          </a:p>
        </p:txBody>
      </p:sp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538163" y="4271963"/>
            <a:ext cx="43132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- most common type in the body.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461" y="989596"/>
            <a:ext cx="3267739" cy="21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9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1" grpId="0" autoUpdateAnimBg="0"/>
      <p:bldP spid="28682" grpId="0" autoUpdateAnimBg="0"/>
      <p:bldP spid="28683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1938338" y="1119188"/>
            <a:ext cx="5613400" cy="1587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1827213" y="2706688"/>
            <a:ext cx="4691062" cy="476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6194425" y="2641600"/>
            <a:ext cx="604838" cy="395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4895850" y="257175"/>
            <a:ext cx="3754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Calibri" panose="020F0502020204030204" pitchFamily="34" charset="0"/>
              </a:rPr>
              <a:t>2.</a:t>
            </a: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b="1">
                <a:solidFill>
                  <a:srgbClr val="000000"/>
                </a:solidFill>
                <a:latin typeface="Calibri" panose="020F0502020204030204" pitchFamily="34" charset="0"/>
              </a:rPr>
              <a:t>Fenestrated</a:t>
            </a: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b="1">
                <a:solidFill>
                  <a:srgbClr val="000000"/>
                </a:solidFill>
                <a:latin typeface="Calibri" panose="020F0502020204030204" pitchFamily="34" charset="0"/>
              </a:rPr>
              <a:t>Capillary Bed</a:t>
            </a:r>
            <a:endParaRPr lang="en-US" altLang="en-US" sz="24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5095875" y="827088"/>
            <a:ext cx="3989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- have ‘pores’ or </a:t>
            </a:r>
            <a:r>
              <a:rPr lang="en-US" altLang="en-US" sz="2400" i="1">
                <a:solidFill>
                  <a:srgbClr val="000000"/>
                </a:solidFill>
                <a:latin typeface="Calibri" panose="020F0502020204030204" pitchFamily="34" charset="0"/>
              </a:rPr>
              <a:t>fenestrations.</a:t>
            </a:r>
            <a:endParaRPr lang="en-US" altLang="en-US" sz="24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5094288" y="1416791"/>
            <a:ext cx="4073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- more ‘leaky’ than continuous.</a:t>
            </a:r>
          </a:p>
        </p:txBody>
      </p:sp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288925" y="5162550"/>
            <a:ext cx="378033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- specific locations in body: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 e.g., kidney, synovial joints,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          hypothalamus.</a:t>
            </a:r>
          </a:p>
        </p:txBody>
      </p:sp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4514850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210" y="3438525"/>
            <a:ext cx="3743268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09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3" grpId="0" autoUpdateAnimBg="0"/>
      <p:bldP spid="29704" grpId="0" autoUpdateAnimBg="0"/>
      <p:bldP spid="29705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685800"/>
            <a:ext cx="4410075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4686300" y="500063"/>
            <a:ext cx="3546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Calibri" panose="020F0502020204030204" pitchFamily="34" charset="0"/>
              </a:rPr>
              <a:t>3.</a:t>
            </a: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b="1">
                <a:solidFill>
                  <a:srgbClr val="000000"/>
                </a:solidFill>
                <a:latin typeface="Calibri" panose="020F0502020204030204" pitchFamily="34" charset="0"/>
              </a:rPr>
              <a:t>Sinusoidal</a:t>
            </a: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b="1">
                <a:solidFill>
                  <a:srgbClr val="000000"/>
                </a:solidFill>
                <a:latin typeface="Calibri" panose="020F0502020204030204" pitchFamily="34" charset="0"/>
              </a:rPr>
              <a:t>Capillary Bed</a:t>
            </a:r>
            <a:endParaRPr lang="en-US" altLang="en-US" sz="24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4867275" y="1412875"/>
            <a:ext cx="33194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- open ‘flaps’ in adjacent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   endothelial cells. 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4854575" y="2439988"/>
            <a:ext cx="322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- ‘leakiest’ capillary bed.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4860925" y="4529138"/>
            <a:ext cx="357848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- least common in body: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 e.g., liver, spleen, and red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          bone marrow.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4860925" y="3849688"/>
            <a:ext cx="3905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- highly convoluted (twisting).</a:t>
            </a: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4860925" y="3155950"/>
            <a:ext cx="3470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- high degree of exchange.</a:t>
            </a:r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>
            <a:off x="1447800" y="2470150"/>
            <a:ext cx="400050" cy="952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 flipH="1" flipV="1">
            <a:off x="1270000" y="2540000"/>
            <a:ext cx="406400" cy="10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45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 autoUpdateAnimBg="0"/>
      <p:bldP spid="30725" grpId="0" autoUpdateAnimBg="0"/>
      <p:bldP spid="30726" grpId="0" autoUpdateAnimBg="0"/>
      <p:bldP spid="30727" grpId="0" autoUpdateAnimBg="0"/>
      <p:bldP spid="30728" grpId="0" autoUpdateAnimBg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</TotalTime>
  <Words>370</Words>
  <Application>Microsoft Office PowerPoint</Application>
  <PresentationFormat>On-screen Show (4:3)</PresentationFormat>
  <Paragraphs>84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Marie McMahon</dc:creator>
  <cp:lastModifiedBy>Marie Mc Mahon</cp:lastModifiedBy>
  <cp:revision>6</cp:revision>
  <dcterms:created xsi:type="dcterms:W3CDTF">2023-11-05T04:26:13Z</dcterms:created>
  <dcterms:modified xsi:type="dcterms:W3CDTF">2025-04-28T19:49:04Z</dcterms:modified>
</cp:coreProperties>
</file>