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2" r:id="rId15"/>
    <p:sldId id="273" r:id="rId16"/>
    <p:sldId id="275" r:id="rId17"/>
    <p:sldId id="278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450" y="72"/>
      </p:cViewPr>
      <p:guideLst>
        <p:guide orient="horz" pos="148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0141-86E7-427B-BA67-4DDF95E6E56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0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5459-08B7-4323-9469-3BEFCE0EF6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167C-DAF6-48DF-B73D-FAEFF826E0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0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A8E52-2E16-4798-B9A3-FFDDFC0167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5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8FD4E-4B5B-4A26-8B9C-9C63339C6E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6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4B360-4348-4FA2-8781-EB5922550E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5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B619-1E6B-45C6-9214-A0091907795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1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7D67-2C1E-4CDF-994C-2C878D6C06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6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93A32-31B9-4A0E-AC18-85239D55BE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3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2293-6293-48D9-8EF6-80BDCE10FE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8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57784-0446-4D31-A3CE-7A836D82D1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7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01198-C000-48CE-8162-30036102B32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0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sc.edu/hsc/dental/ghisto/bld/d_6.html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24.png"/><Relationship Id="rId2" Type="http://schemas.openxmlformats.org/officeDocument/2006/relationships/hyperlink" Target="http://www.usc.edu/hsc/dental/ghisto/bld/d_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sc.edu/hsc/dental/ghisto/bld/d_5.html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://www.usc.edu/hsc/dental/ghisto/bld/d_3.html" TargetMode="External"/><Relationship Id="rId4" Type="http://schemas.openxmlformats.org/officeDocument/2006/relationships/hyperlink" Target="http://www.usc.edu/hsc/dental/ghisto/bld/d_4.html" TargetMode="External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2109788" y="4622800"/>
            <a:ext cx="34131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733408" y="510142"/>
            <a:ext cx="3435381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990000"/>
                </a:solidFill>
                <a:latin typeface="Calibri" panose="020F0502020204030204" pitchFamily="34" charset="0"/>
              </a:rPr>
              <a:t>Circuits in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990000"/>
                </a:solidFill>
                <a:latin typeface="Calibri" panose="020F0502020204030204" pitchFamily="34" charset="0"/>
              </a:rPr>
              <a:t>Normal Heart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25916" y="4622800"/>
            <a:ext cx="364277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9942E0-9005-4D3F-A382-D1CA2310B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9" y="2211942"/>
            <a:ext cx="4473520" cy="3515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767425-A8A4-4C27-B3C3-89E26535A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01"/>
          <a:stretch/>
        </p:blipFill>
        <p:spPr>
          <a:xfrm>
            <a:off x="5393166" y="2278617"/>
            <a:ext cx="3593645" cy="3750708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0EFDC8E4-FA39-4A2D-9178-0325A603D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5" y="378289"/>
            <a:ext cx="279403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Congenital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Heart Defects</a:t>
            </a:r>
          </a:p>
        </p:txBody>
      </p:sp>
    </p:spTree>
    <p:extLst>
      <p:ext uri="{BB962C8B-B14F-4D97-AF65-F5344CB8AC3E}">
        <p14:creationId xmlns:p14="http://schemas.microsoft.com/office/powerpoint/2010/main" val="25857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E7F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61925" y="304800"/>
            <a:ext cx="8810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Blood = Plasma + Formed (Cellular) Elements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09575" y="1125623"/>
            <a:ext cx="4953000" cy="312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FF9900"/>
                </a:solidFill>
                <a:latin typeface="Calibri" panose="020F0502020204030204" pitchFamily="34" charset="0"/>
              </a:rPr>
              <a:t>Plasma</a:t>
            </a:r>
          </a:p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~ 55% blood volume</a:t>
            </a:r>
          </a:p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~ 92% of plasma is water</a:t>
            </a:r>
          </a:p>
          <a:p>
            <a:pPr fontAlgn="base"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High dissolved O</a:t>
            </a:r>
            <a:r>
              <a:rPr lang="en-US" altLang="en-US" sz="2400" baseline="-2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content</a:t>
            </a:r>
          </a:p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Dissolved proteins</a:t>
            </a:r>
          </a:p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Minerals, glucose, lipids, ions.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181600" y="1361795"/>
            <a:ext cx="3733800" cy="17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990000"/>
                </a:solidFill>
                <a:latin typeface="Calibri" panose="020F0502020204030204" pitchFamily="34" charset="0"/>
              </a:rPr>
              <a:t>Cells</a:t>
            </a:r>
          </a:p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~ 45% blood volume</a:t>
            </a:r>
          </a:p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RBCs (~ 99% of cells)</a:t>
            </a:r>
          </a:p>
          <a:p>
            <a:pPr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WBCs (~ 1% of cells)</a:t>
            </a:r>
          </a:p>
        </p:txBody>
      </p:sp>
    </p:spTree>
    <p:extLst>
      <p:ext uri="{BB962C8B-B14F-4D97-AF65-F5344CB8AC3E}">
        <p14:creationId xmlns:p14="http://schemas.microsoft.com/office/powerpoint/2010/main" val="34269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E7F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1122121"/>
            <a:ext cx="8458200" cy="11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Albumins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60% of plasma proteins.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49450" y="273050"/>
            <a:ext cx="44202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The Proteins in Plasma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2463941"/>
            <a:ext cx="8839200" cy="110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Globulins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 35% of plasma proteins.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4800" y="3797291"/>
            <a:ext cx="845820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Fibrinogen</a:t>
            </a:r>
          </a:p>
          <a:p>
            <a:pPr lvl="1" fontAlgn="base">
              <a:lnSpc>
                <a:spcPct val="80000"/>
              </a:lnSpc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 For clotting reaction, forms </a:t>
            </a:r>
            <a:r>
              <a:rPr lang="en-US" altLang="en-US" sz="3600" i="1" dirty="0">
                <a:solidFill>
                  <a:srgbClr val="000000"/>
                </a:solidFill>
                <a:latin typeface="Calibri" panose="020F0502020204030204" pitchFamily="34" charset="0"/>
              </a:rPr>
              <a:t>Fibrin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47650" y="6105064"/>
            <a:ext cx="868090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990000"/>
                </a:solidFill>
                <a:latin typeface="Calibri" panose="020F0502020204030204" pitchFamily="34" charset="0"/>
              </a:rPr>
              <a:t>*serum = plasma without clotting proteins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6688" y="5143551"/>
            <a:ext cx="816735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+ Regulatory proteins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- various enzymes and hormones.</a:t>
            </a:r>
          </a:p>
        </p:txBody>
      </p:sp>
    </p:spTree>
    <p:extLst>
      <p:ext uri="{BB962C8B-B14F-4D97-AF65-F5344CB8AC3E}">
        <p14:creationId xmlns:p14="http://schemas.microsoft.com/office/powerpoint/2010/main" val="25110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/>
      <p:bldP spid="13317" grpId="0"/>
      <p:bldP spid="1331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red_blood_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122238"/>
            <a:ext cx="6584950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4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84B0DC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2425" y="114300"/>
            <a:ext cx="6296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600" u="sng" dirty="0">
                <a:solidFill>
                  <a:srgbClr val="000000"/>
                </a:solidFill>
                <a:latin typeface="Calibri" panose="020F0502020204030204" pitchFamily="34" charset="0"/>
              </a:rPr>
              <a:t>Cellular Components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06450" y="828675"/>
            <a:ext cx="806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RBCs (erythrocytes) ~ 99% of all cells.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2"/>
          <a:stretch>
            <a:fillRect/>
          </a:stretch>
        </p:blipFill>
        <p:spPr bwMode="auto">
          <a:xfrm>
            <a:off x="3262313" y="3060700"/>
            <a:ext cx="5805487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" y="3247095"/>
            <a:ext cx="2824163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Lacks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: nuclei,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mitochondria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and ribosomes.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7150" y="1616075"/>
            <a:ext cx="9117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CC0000"/>
                </a:solidFill>
                <a:latin typeface="Calibri" panose="020F0502020204030204" pitchFamily="34" charset="0"/>
              </a:rPr>
              <a:t>Hematocrit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</a:rPr>
              <a:t> = % of blood occupied by cellular components. 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36888" y="2120900"/>
            <a:ext cx="33374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</a:rPr>
              <a:t>(packed RBC volume)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5086357"/>
            <a:ext cx="392271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Anaerobic metabolism 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Life span = ~120 days</a:t>
            </a:r>
          </a:p>
        </p:txBody>
      </p:sp>
    </p:spTree>
    <p:extLst>
      <p:ext uri="{BB962C8B-B14F-4D97-AF65-F5344CB8AC3E}">
        <p14:creationId xmlns:p14="http://schemas.microsoft.com/office/powerpoint/2010/main" val="8230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1" grpId="0"/>
      <p:bldP spid="14342" grpId="0"/>
      <p:bldP spid="14343" grpId="0"/>
      <p:bldP spid="143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E7F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42900" y="1977353"/>
            <a:ext cx="852805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Neutrophils </a:t>
            </a: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70% of circulating leukocytes</a:t>
            </a:r>
          </a:p>
          <a:p>
            <a:pPr lvl="1" fontAlgn="base"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Multi-lobed nucleus (3 or more), mobile phagocytes.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2900" y="3372959"/>
            <a:ext cx="875347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Eosinophils </a:t>
            </a:r>
            <a:r>
              <a:rPr lang="en-US" alt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much less common</a:t>
            </a:r>
          </a:p>
          <a:p>
            <a:pPr lvl="1" fontAlgn="base"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Bi-lobed nucleus with ‘</a:t>
            </a:r>
            <a:r>
              <a:rPr lang="en-US" altLang="en-US" i="1" u="sng" dirty="0">
                <a:solidFill>
                  <a:srgbClr val="000000"/>
                </a:solidFill>
                <a:latin typeface="Calibri" panose="020F0502020204030204" pitchFamily="34" charset="0"/>
              </a:rPr>
              <a:t>orange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’ staining granules.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33375" y="4696977"/>
            <a:ext cx="881062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Basophils </a:t>
            </a:r>
            <a:r>
              <a:rPr lang="en-US" altLang="en-US" sz="2800" i="1">
                <a:solidFill>
                  <a:srgbClr val="000000"/>
                </a:solidFill>
                <a:latin typeface="Calibri" panose="020F0502020204030204" pitchFamily="34" charset="0"/>
              </a:rPr>
              <a:t>relatively rare</a:t>
            </a:r>
          </a:p>
          <a:p>
            <a:pPr lvl="1" fontAlgn="base"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Bi-lobed with </a:t>
            </a:r>
            <a:r>
              <a:rPr lang="en-US" altLang="en-US" i="1" u="sng">
                <a:solidFill>
                  <a:srgbClr val="000000"/>
                </a:solidFill>
                <a:latin typeface="Calibri" panose="020F0502020204030204" pitchFamily="34" charset="0"/>
              </a:rPr>
              <a:t>dark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staining granules, releases histamine and heparin.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95350" y="371475"/>
            <a:ext cx="739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White Blood Cells (Leukocytes)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93925" y="968375"/>
            <a:ext cx="44178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u="sng">
                <a:solidFill>
                  <a:srgbClr val="CC3300"/>
                </a:solidFill>
                <a:latin typeface="Calibri" panose="020F0502020204030204" pitchFamily="34" charset="0"/>
              </a:rPr>
              <a:t>Granular Leukocytes</a:t>
            </a:r>
          </a:p>
        </p:txBody>
      </p:sp>
    </p:spTree>
    <p:extLst>
      <p:ext uri="{BB962C8B-B14F-4D97-AF65-F5344CB8AC3E}">
        <p14:creationId xmlns:p14="http://schemas.microsoft.com/office/powerpoint/2010/main" val="22801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E7F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14350" y="3608513"/>
            <a:ext cx="8305800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Monocytes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Large ‘dimpled’ nucleus, differentiate </a:t>
            </a:r>
          </a:p>
          <a:p>
            <a:pPr lvl="1" fontAlgn="base">
              <a:spcAft>
                <a:spcPct val="0"/>
              </a:spcAft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  into</a:t>
            </a: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b="1">
                <a:solidFill>
                  <a:srgbClr val="990000"/>
                </a:solidFill>
                <a:latin typeface="Calibri" panose="020F0502020204030204" pitchFamily="34" charset="0"/>
              </a:rPr>
              <a:t>Macrophages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598738"/>
            <a:ext cx="9350375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Lymphocytes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1">
                <a:solidFill>
                  <a:srgbClr val="000000"/>
                </a:solidFill>
                <a:latin typeface="Calibri" panose="020F0502020204030204" pitchFamily="34" charset="0"/>
              </a:rPr>
              <a:t>primary cell of lymphatic system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fontAlgn="base"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T-cells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 attack foreign cells directly.</a:t>
            </a:r>
          </a:p>
          <a:p>
            <a:pPr lvl="2" fontAlgn="base"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Calibri" panose="020F0502020204030204" pitchFamily="34" charset="0"/>
              </a:rPr>
              <a:t>B-cells</a:t>
            </a:r>
            <a:r>
              <a:rPr lang="en-US" altLang="en-US" sz="3200">
                <a:solidFill>
                  <a:srgbClr val="000000"/>
                </a:solidFill>
                <a:latin typeface="Calibri" panose="020F0502020204030204" pitchFamily="34" charset="0"/>
              </a:rPr>
              <a:t> produce antibodies.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032000" y="244475"/>
            <a:ext cx="463261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Agranular Leukocytes</a:t>
            </a:r>
          </a:p>
        </p:txBody>
      </p:sp>
    </p:spTree>
    <p:extLst>
      <p:ext uri="{BB962C8B-B14F-4D97-AF65-F5344CB8AC3E}">
        <p14:creationId xmlns:p14="http://schemas.microsoft.com/office/powerpoint/2010/main" val="332257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E7F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6084888" y="5435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86000" y="1722438"/>
            <a:ext cx="198515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ever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et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onkeys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ananas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152400" y="309569"/>
            <a:ext cx="83820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Platelet cells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(Thrombocytes)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Fragments of cells (Megakaryocytes) for clotting.</a:t>
            </a: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577975"/>
            <a:ext cx="213995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67263" y="5135563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048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5075238"/>
            <a:ext cx="14335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54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agram of Histology - White Blood Cells | Quizlet">
            <a:extLst>
              <a:ext uri="{FF2B5EF4-FFF2-40B4-BE49-F238E27FC236}">
                <a16:creationId xmlns:a16="http://schemas.microsoft.com/office/drawing/2014/main" id="{FB698217-6EF6-4EE7-92FD-CD103A06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34" y="3733800"/>
            <a:ext cx="40576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logy at SIU, blood cells">
            <a:extLst>
              <a:ext uri="{FF2B5EF4-FFF2-40B4-BE49-F238E27FC236}">
                <a16:creationId xmlns:a16="http://schemas.microsoft.com/office/drawing/2014/main" id="{7D59DC04-F371-41BE-91C7-8BB3B8F1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6" y="369332"/>
            <a:ext cx="4267824" cy="336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86BF90-56B3-4772-A7E2-8BAE70615B5D}"/>
              </a:ext>
            </a:extLst>
          </p:cNvPr>
          <p:cNvSpPr txBox="1"/>
          <p:nvPr/>
        </p:nvSpPr>
        <p:spPr>
          <a:xfrm>
            <a:off x="989623" y="16907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Blood Cell Histology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9E54C-3392-4683-8AE1-844615EEE976}"/>
              </a:ext>
            </a:extLst>
          </p:cNvPr>
          <p:cNvSpPr txBox="1"/>
          <p:nvPr/>
        </p:nvSpPr>
        <p:spPr>
          <a:xfrm>
            <a:off x="5237576" y="3364468"/>
            <a:ext cx="354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Zoom-in on White Blood Cells</a:t>
            </a:r>
          </a:p>
        </p:txBody>
      </p:sp>
    </p:spTree>
    <p:extLst>
      <p:ext uri="{BB962C8B-B14F-4D97-AF65-F5344CB8AC3E}">
        <p14:creationId xmlns:p14="http://schemas.microsoft.com/office/powerpoint/2010/main" val="2542783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_b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14325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4_bb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4857750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5_bb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14325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6_bb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586037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3_bb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67000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DF833F-AAA2-467B-B97B-995A7F447A9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221" t="60621" r="64302" b="21484"/>
          <a:stretch/>
        </p:blipFill>
        <p:spPr>
          <a:xfrm rot="14987693">
            <a:off x="2544217" y="3479997"/>
            <a:ext cx="356740" cy="338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C53EED-5471-445D-ACDC-07E418AA0AF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5186" t="35092" r="2177" b="47849"/>
          <a:stretch/>
        </p:blipFill>
        <p:spPr>
          <a:xfrm>
            <a:off x="4652845" y="5603131"/>
            <a:ext cx="333997" cy="2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5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E7F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late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53" y="3429000"/>
            <a:ext cx="4888945" cy="318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65" y="210773"/>
            <a:ext cx="4211080" cy="31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3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09675" y="464820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705475" y="46482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096584" y="276225"/>
            <a:ext cx="49454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Congenital Heart Defects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45477" y="4630565"/>
            <a:ext cx="28329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44DBA-8547-490D-B100-5E99795A5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771650"/>
            <a:ext cx="3797787" cy="3684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8C6E60-8F0F-43F2-8484-30AE2FB4A3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576"/>
          <a:stretch/>
        </p:blipFill>
        <p:spPr>
          <a:xfrm>
            <a:off x="5051862" y="1771650"/>
            <a:ext cx="409213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15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E7F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285875" y="715963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Arteries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16038" y="5472113"/>
            <a:ext cx="127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Veins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162675" y="3200400"/>
            <a:ext cx="1712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Capillaries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768725" y="1462088"/>
            <a:ext cx="168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Arterioles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976688" y="5070475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Venules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58763" y="2663825"/>
            <a:ext cx="957262" cy="1528763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68300" y="324485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Heart!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942975" y="1255713"/>
            <a:ext cx="777875" cy="117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641600" y="1031875"/>
            <a:ext cx="1341438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284788" y="1998663"/>
            <a:ext cx="1658937" cy="1131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>
            <a:off x="5310188" y="3765550"/>
            <a:ext cx="1539875" cy="127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2355850" y="5456238"/>
            <a:ext cx="1503363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H="1" flipV="1">
            <a:off x="811213" y="4533900"/>
            <a:ext cx="514350" cy="979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239713" y="2355850"/>
            <a:ext cx="11056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Ventricles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25450" y="4129088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Atria</a:t>
            </a:r>
          </a:p>
        </p:txBody>
      </p:sp>
    </p:spTree>
    <p:extLst>
      <p:ext uri="{BB962C8B-B14F-4D97-AF65-F5344CB8AC3E}">
        <p14:creationId xmlns:p14="http://schemas.microsoft.com/office/powerpoint/2010/main" val="36164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59000" y="228600"/>
            <a:ext cx="48420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>
                <a:solidFill>
                  <a:srgbClr val="0070C0"/>
                </a:solidFill>
                <a:latin typeface="Calibri" panose="020F0502020204030204" pitchFamily="34" charset="0"/>
              </a:rPr>
              <a:t>Congenital Heart Defects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09575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752975" y="4343400"/>
            <a:ext cx="257175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CFBC2-9ED3-403D-8050-0DF203C85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18" y="1496295"/>
            <a:ext cx="3783457" cy="3390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52D4D0-8054-4434-8B66-FA539DB06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071" y="1496294"/>
            <a:ext cx="3592907" cy="33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8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r="1662" b="3607"/>
          <a:stretch>
            <a:fillRect/>
          </a:stretch>
        </p:blipFill>
        <p:spPr bwMode="auto">
          <a:xfrm>
            <a:off x="-1588" y="204788"/>
            <a:ext cx="823118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219575" y="311150"/>
            <a:ext cx="4171950" cy="6191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679700" y="4953000"/>
            <a:ext cx="1752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359025" y="0"/>
            <a:ext cx="1943100" cy="1924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44625" y="152400"/>
            <a:ext cx="6251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u="sng" dirty="0">
                <a:solidFill>
                  <a:srgbClr val="000000"/>
                </a:solidFill>
                <a:latin typeface="Calibri" panose="020F0502020204030204" pitchFamily="34" charset="0"/>
              </a:rPr>
              <a:t>Electrical Conduction System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08250" y="1182688"/>
            <a:ext cx="6257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Sino Atrial (SA) Node – </a:t>
            </a:r>
            <a:r>
              <a:rPr lang="en-US" altLang="en-US" sz="2800">
                <a:solidFill>
                  <a:srgbClr val="0033CC"/>
                </a:solidFill>
                <a:latin typeface="Calibri" panose="020F0502020204030204" pitchFamily="34" charset="0"/>
              </a:rPr>
              <a:t>sup/post rt atrium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79700" y="2020888"/>
            <a:ext cx="6492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Atrial Ventricular (AV) Node – </a:t>
            </a:r>
            <a:r>
              <a:rPr lang="en-US" altLang="en-US" sz="2800" dirty="0" err="1">
                <a:solidFill>
                  <a:srgbClr val="0033CC"/>
                </a:solidFill>
                <a:latin typeface="Calibri" panose="020F0502020204030204" pitchFamily="34" charset="0"/>
              </a:rPr>
              <a:t>inf</a:t>
            </a:r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Calibri" panose="020F0502020204030204" pitchFamily="34" charset="0"/>
              </a:rPr>
              <a:t>rt</a:t>
            </a:r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 atrium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001963" y="2973388"/>
            <a:ext cx="52339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AV Bundle (of His) – </a:t>
            </a:r>
            <a:r>
              <a:rPr lang="en-US" altLang="en-US" sz="2800">
                <a:solidFill>
                  <a:srgbClr val="0033CC"/>
                </a:solidFill>
                <a:latin typeface="Calibri" panose="020F0502020204030204" pitchFamily="34" charset="0"/>
              </a:rPr>
              <a:t>sup IV septum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224213" y="3925888"/>
            <a:ext cx="5699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 and R Bundle Branches – </a:t>
            </a:r>
            <a:r>
              <a:rPr lang="en-US" altLang="en-US" sz="2800" dirty="0">
                <a:solidFill>
                  <a:srgbClr val="0033CC"/>
                </a:solidFill>
                <a:latin typeface="Calibri" panose="020F0502020204030204" pitchFamily="34" charset="0"/>
              </a:rPr>
              <a:t>IV septum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162425" y="4926013"/>
            <a:ext cx="4822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Purkinje Fibers – </a:t>
            </a:r>
            <a:r>
              <a:rPr lang="en-US" altLang="en-US" sz="2800">
                <a:solidFill>
                  <a:srgbClr val="0033CC"/>
                </a:solidFill>
                <a:latin typeface="Calibri" panose="020F0502020204030204" pitchFamily="34" charset="0"/>
              </a:rPr>
              <a:t>both ventricles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437063" y="1712913"/>
            <a:ext cx="28575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4975225" y="2557463"/>
            <a:ext cx="3063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410200" y="3570288"/>
            <a:ext cx="350838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5918200" y="4527550"/>
            <a:ext cx="350838" cy="473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  <p:bldP spid="7177" grpId="0"/>
      <p:bldP spid="7178" grpId="0"/>
      <p:bldP spid="7179" grpId="0"/>
      <p:bldP spid="7180" grpId="0" animBg="1"/>
      <p:bldP spid="7181" grpId="0" animBg="1"/>
      <p:bldP spid="7182" grpId="0" animBg="1"/>
      <p:bldP spid="7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42913" y="88900"/>
            <a:ext cx="82264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The Conducting System of the Heart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" r="1985" b="3719"/>
          <a:stretch>
            <a:fillRect/>
          </a:stretch>
        </p:blipFill>
        <p:spPr bwMode="auto">
          <a:xfrm>
            <a:off x="446088" y="760413"/>
            <a:ext cx="823118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30028" y="6509443"/>
            <a:ext cx="2688879" cy="3123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0F3AC-42DA-424F-8925-EBA1FB74FA75}"/>
              </a:ext>
            </a:extLst>
          </p:cNvPr>
          <p:cNvSpPr/>
          <p:nvPr/>
        </p:nvSpPr>
        <p:spPr>
          <a:xfrm>
            <a:off x="2095500" y="5791200"/>
            <a:ext cx="2381250" cy="306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6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183" r="500" b="3909"/>
          <a:stretch>
            <a:fillRect/>
          </a:stretch>
        </p:blipFill>
        <p:spPr bwMode="auto">
          <a:xfrm>
            <a:off x="830263" y="998238"/>
            <a:ext cx="74295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89250" y="148110"/>
            <a:ext cx="6529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993300"/>
                </a:solidFill>
                <a:latin typeface="Calibri" panose="020F0502020204030204" pitchFamily="34" charset="0"/>
              </a:rPr>
              <a:t>An Electrocardiogram (ECG) trace</a:t>
            </a:r>
          </a:p>
        </p:txBody>
      </p:sp>
    </p:spTree>
    <p:extLst>
      <p:ext uri="{BB962C8B-B14F-4D97-AF65-F5344CB8AC3E}">
        <p14:creationId xmlns:p14="http://schemas.microsoft.com/office/powerpoint/2010/main" val="335898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100000">
              <a:srgbClr val="D2E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12800" y="1066800"/>
            <a:ext cx="817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Recording of the electrical activities in the heart</a:t>
            </a:r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53988" y="136525"/>
            <a:ext cx="8820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dirty="0">
                <a:solidFill>
                  <a:srgbClr val="000000"/>
                </a:solidFill>
                <a:latin typeface="Calibri" panose="020F0502020204030204" pitchFamily="34" charset="0"/>
              </a:rPr>
              <a:t>The Electrocardiogram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65200" y="3292475"/>
            <a:ext cx="71628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QRS complex </a:t>
            </a:r>
          </a:p>
          <a:p>
            <a:pPr lvl="2"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= Ventricular Depolarization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39800" y="4752975"/>
            <a:ext cx="65024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T wave</a:t>
            </a:r>
          </a:p>
          <a:p>
            <a:pPr lvl="2"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= Ventricular Repolarization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955675" y="1978025"/>
            <a:ext cx="716280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P wave </a:t>
            </a:r>
          </a:p>
          <a:p>
            <a:pPr lvl="2" fontAlgn="base">
              <a:spcAft>
                <a:spcPct val="0"/>
              </a:spcAft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 = Atrial Depolarization</a:t>
            </a:r>
          </a:p>
        </p:txBody>
      </p:sp>
    </p:spTree>
    <p:extLst>
      <p:ext uri="{BB962C8B-B14F-4D97-AF65-F5344CB8AC3E}">
        <p14:creationId xmlns:p14="http://schemas.microsoft.com/office/powerpoint/2010/main" val="7312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3" y="366713"/>
            <a:ext cx="3694496" cy="6218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201" y="427678"/>
            <a:ext cx="3353091" cy="6157494"/>
          </a:xfrm>
          <a:prstGeom prst="rect">
            <a:avLst/>
          </a:prstGeom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41251" y="28059"/>
            <a:ext cx="2861497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The Systemic Vessels</a:t>
            </a:r>
          </a:p>
        </p:txBody>
      </p:sp>
    </p:spTree>
    <p:extLst>
      <p:ext uri="{BB962C8B-B14F-4D97-AF65-F5344CB8AC3E}">
        <p14:creationId xmlns:p14="http://schemas.microsoft.com/office/powerpoint/2010/main" val="15244115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5283" r="1715" b="5281"/>
          <a:stretch>
            <a:fillRect/>
          </a:stretch>
        </p:blipFill>
        <p:spPr bwMode="auto">
          <a:xfrm>
            <a:off x="173038" y="887413"/>
            <a:ext cx="8734425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62388" y="0"/>
            <a:ext cx="145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Blood</a:t>
            </a:r>
          </a:p>
        </p:txBody>
      </p:sp>
    </p:spTree>
    <p:extLst>
      <p:ext uri="{BB962C8B-B14F-4D97-AF65-F5344CB8AC3E}">
        <p14:creationId xmlns:p14="http://schemas.microsoft.com/office/powerpoint/2010/main" val="16983101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366</Words>
  <Application>Microsoft Office PowerPoint</Application>
  <PresentationFormat>On-screen Show (4:3)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6</cp:revision>
  <dcterms:created xsi:type="dcterms:W3CDTF">2023-11-05T04:06:30Z</dcterms:created>
  <dcterms:modified xsi:type="dcterms:W3CDTF">2025-04-23T19:47:35Z</dcterms:modified>
</cp:coreProperties>
</file>