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89" r:id="rId4"/>
    <p:sldId id="277" r:id="rId5"/>
    <p:sldId id="278" r:id="rId6"/>
    <p:sldId id="276" r:id="rId7"/>
    <p:sldId id="258" r:id="rId8"/>
    <p:sldId id="259" r:id="rId9"/>
    <p:sldId id="260" r:id="rId10"/>
    <p:sldId id="261" r:id="rId11"/>
    <p:sldId id="262" r:id="rId12"/>
    <p:sldId id="264" r:id="rId13"/>
    <p:sldId id="263" r:id="rId14"/>
    <p:sldId id="265" r:id="rId15"/>
    <p:sldId id="285" r:id="rId16"/>
    <p:sldId id="266" r:id="rId17"/>
    <p:sldId id="267" r:id="rId18"/>
    <p:sldId id="286" r:id="rId19"/>
    <p:sldId id="268" r:id="rId20"/>
    <p:sldId id="269" r:id="rId21"/>
    <p:sldId id="270" r:id="rId22"/>
    <p:sldId id="271" r:id="rId23"/>
    <p:sldId id="287" r:id="rId24"/>
    <p:sldId id="272" r:id="rId25"/>
    <p:sldId id="273" r:id="rId26"/>
    <p:sldId id="275" r:id="rId27"/>
    <p:sldId id="284" r:id="rId28"/>
    <p:sldId id="282" r:id="rId29"/>
    <p:sldId id="281" r:id="rId30"/>
    <p:sldId id="279" r:id="rId31"/>
    <p:sldId id="280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76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534" y="72"/>
      </p:cViewPr>
      <p:guideLst>
        <p:guide orient="horz" pos="3576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8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1206D5-81C4-4B71-97AF-B2A00AE9CF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F087E6-B428-41A5-9F55-150D8653BE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654D5F-C1D8-46CD-8633-1ECEFD77C3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C2B39-3565-459F-A2BE-9BCF75153A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21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1AB1FF-227E-413E-9811-83EDAC86D5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426F92-4F4C-4AD5-AA22-156B4BF6F9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7C7D25-E38E-4B4C-AFC7-F0EF56C81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DB3EF-4360-4194-9223-11A28DBFA2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63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4778D6-E7AC-48E3-8593-CF91875301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A45A21-2501-41CF-8C7A-9BC8E2454B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AFD15A-36A0-49F8-9E47-7636BD273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E3C3-5359-4318-A21C-1282B632FE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621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A9C3C4-603E-4E95-B966-C24E4527F5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FF57D7-D46C-4FF3-9942-555D519ED3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63F717-824E-4B5B-89A4-71001B1F70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3514A-5A5B-46C7-8E59-461819A6AA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61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888BCE-8A88-4C6C-8FA8-7AF7EDC422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261809-378C-4D49-A966-15BFA609B2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DCD25C-2181-4806-AB97-07FF60C714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FBD9A-A3EE-4463-8986-AA73F1598A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12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9A0564-6784-403B-98A3-2E7B4C261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DDC291-94F8-4FC4-891E-1F597DBE5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390EE7-9F16-466F-94A7-227C92E59D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35A1-8006-49EE-9EF0-06934701CE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602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AECE94-772E-45B1-A5DC-7A0D8EDAA8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37C999-9DCA-4EAE-88F9-9B1F2D289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BA9C02-2C19-438B-BDDB-D362770CD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DDBB0-43A2-43BA-80BF-FA7F4B2732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2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01DEDB1-75B3-4E3C-A670-5AA4A352B5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4F291EE-B6FE-4586-AA5D-E8292F359F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3A9ABAE-D5DE-4DAA-A8F1-19F436656D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C9795-B2B6-491B-9C5A-D886C87472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834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0ED082-E0E1-4AEA-8226-BFCEB96A27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008590-5F82-4973-BBF3-972FF38F94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3B15DD-B050-48FB-B75F-22453AB9B0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516D3-6663-4E46-933D-44E2E6EA1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128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94C7F3-12DE-49DF-A0E9-769EDDB8D6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E3A3387-1E77-4472-B070-ED10A3E920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502D73D-8D8C-4B98-A984-C6C7F68E3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65FCC-BC87-4F3C-BB3D-AEBD69A925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545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CD6749-5DA1-4250-98D7-96AADFF041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661A7E-FD5A-4D7D-835C-91716D101D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7DD586-F2BF-4ED5-9A95-57658A57A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1902F-DCC9-4522-86E9-663824C92C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71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F8401-0F80-4715-992B-666A74F7B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2D0446-6DE1-49A2-A82E-8BEB7B6F67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C567B9-8BF9-49C7-9F03-B02F4A8AE5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5FF13-6841-4E24-9007-68CA52933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94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24E715-1765-4A6B-BD5B-32DA81EED2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1174C8-846E-4B5C-88DC-21F4291FAD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69C236-EC83-466C-88C1-716BA3B27F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B0338-CE5B-42D1-8C17-687A348CE8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24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1966B0-0F9E-4EC7-B0C5-9C6F0BD7FE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367A39-5F82-41F5-91D9-ABE2542F3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6EA1E7-6CDB-4C96-9846-92B2A9293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B8B61-7CDB-48A5-95D3-CBD243F19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245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9F8CD5-75D8-4DEA-95DD-A2ACBAE78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C13F30-4937-4B13-8064-C40C8CF99D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26C29A-2C7A-415C-9425-2275A6A12D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38DAF-09DA-4D8D-AAB8-CBF1103A8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310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DC4BBC-E726-40D8-BDFF-4B099DDD8F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8F84C1-EE19-4097-A3FE-D2395FF150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26FE76-79CF-45EC-B8B2-A5D61224C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BCEE9-3C33-4970-AC0E-5F258142B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98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82EC27-9744-4F53-893C-123AC81466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F1A58A-7881-42A5-A78C-60EEECFB82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6C9BA5-7C58-44CD-BFF8-EE639756F5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ECEFF-0A9B-48DF-9EE4-A47EF56CFA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70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BEF36B6-895E-4F85-A139-E4A7A8984F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B8F4457-CAE3-4ED7-8212-4A222DDD07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9B9613-B233-4EC7-803B-420958D59E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0D958-FA99-43A2-85CD-85C1202133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58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7F4AB2-4BEE-4F49-B0FA-2DD60E4A13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55B115-2DE6-45F8-82FF-57037F2E7A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67F9CF-B068-4604-9018-8D012BE188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480FA-67EC-4800-8AF9-7760ACD676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33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6EC300-14A0-4A46-B798-D7B3FAC1FF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C23611-0EAC-444B-A185-76781763EA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26D779-9693-41D0-98E7-D145F0CD94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C9261-9489-4AA3-816B-0D06AECB9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47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B29411-5C91-4F2F-B495-74FFD48CC4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E9575D-BB09-40C6-B1D9-DBD5D9CE37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6210C-4A68-4F2F-B0BB-2F0B1EE5A0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7799E-55E6-4A0D-884F-83B563595D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88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17C5CE-66E3-4C11-AFB4-4E16CA394E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AE534E-F27B-424E-9EF9-49FDA44F63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333963-524C-40DC-9AA1-8555E225E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9B45E-39A7-4A64-8E70-AE95840B9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70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0C1865-BB78-48C8-A1E4-02EE1F46CA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43B622-4A02-43AD-8C6A-2B9EE05A0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F98D4F-BD36-468E-9A2D-699EBD3283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6CE3F7C-6F1B-45DE-827E-7EC268E249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54A22E1-A663-4C8D-A6E1-99AD1678B7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3BF0A63-06F5-4E59-B463-E990DA3A3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87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91E0BE5-3003-4824-8CF7-F4F34A216D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35FCD7E-6E6F-4065-ACEB-961789393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422762A-E692-4291-AC4A-1BB836BFF1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C862418-5ECD-41E3-9653-6E01BB72C2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12EB5CC-EAF6-4304-855A-1082AD4DBD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B7DF58-2F2E-43F2-B14B-790489397C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0893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worldinvisible.com/apologet/humbody/heart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50FA25CA-BA35-45AA-A23F-82397DFC3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1564" r="14932" b="3719"/>
          <a:stretch>
            <a:fillRect/>
          </a:stretch>
        </p:blipFill>
        <p:spPr bwMode="auto">
          <a:xfrm>
            <a:off x="2965450" y="746125"/>
            <a:ext cx="5768975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7">
            <a:extLst>
              <a:ext uri="{FF2B5EF4-FFF2-40B4-BE49-F238E27FC236}">
                <a16:creationId xmlns:a16="http://schemas.microsoft.com/office/drawing/2014/main" id="{83725D48-E09A-43AA-9CCF-1650F9F27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295" y="-6350"/>
            <a:ext cx="5847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Cardiovascular System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3F7D7C5D-CB16-4725-9BD3-76D7BE757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3694113"/>
            <a:ext cx="38163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Blood Vessels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Transport Blood</a:t>
            </a:r>
          </a:p>
        </p:txBody>
      </p:sp>
      <p:sp>
        <p:nvSpPr>
          <p:cNvPr id="3077" name="Rectangle 2">
            <a:extLst>
              <a:ext uri="{FF2B5EF4-FFF2-40B4-BE49-F238E27FC236}">
                <a16:creationId xmlns:a16="http://schemas.microsoft.com/office/drawing/2014/main" id="{B5914A15-F090-4A68-A9F9-685CB2457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5425"/>
            <a:ext cx="34417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Heart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Central Pump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178D117C-49C2-4953-AC2B-E3257E298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2" b="12422"/>
          <a:stretch>
            <a:fillRect/>
          </a:stretch>
        </p:blipFill>
        <p:spPr bwMode="auto">
          <a:xfrm>
            <a:off x="377825" y="198438"/>
            <a:ext cx="8888413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DD01FDF7-7FDE-4A31-ABD3-05FB92095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00288"/>
            <a:ext cx="3438525" cy="290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97BC92D5-5C92-4B1E-9C46-5F694B5CC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3230563"/>
            <a:ext cx="457200" cy="1258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917087AB-064A-45ED-BAD9-4A449A5F5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401784"/>
            <a:ext cx="9182100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Epicardium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Visceral pericardium (a serous membrane)</a:t>
            </a:r>
          </a:p>
        </p:txBody>
      </p:sp>
      <p:sp>
        <p:nvSpPr>
          <p:cNvPr id="12294" name="Rectangle 7">
            <a:extLst>
              <a:ext uri="{FF2B5EF4-FFF2-40B4-BE49-F238E27FC236}">
                <a16:creationId xmlns:a16="http://schemas.microsoft.com/office/drawing/2014/main" id="{A16CC82D-5A1A-42DC-B15C-E65905C77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563" y="4578350"/>
            <a:ext cx="141922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1B1B3EC6-6AF4-4D35-8CB0-CE39F820E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535"/>
            <a:ext cx="3948113" cy="23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Endocardium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Endothelium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CT of inner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surface</a:t>
            </a: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15130DB4-06D2-493C-A0A1-D1D0DC2AE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76197"/>
            <a:ext cx="8867775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Myocardium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Cardiac Muscle (thickest layer of heart)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2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7C85E3B8-0572-492F-8735-A101402BF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" b="4042"/>
          <a:stretch>
            <a:fillRect/>
          </a:stretch>
        </p:blipFill>
        <p:spPr bwMode="auto">
          <a:xfrm>
            <a:off x="292100" y="601663"/>
            <a:ext cx="8531225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3A12639E-E129-4914-92DE-F5FB5E761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543050"/>
            <a:ext cx="1371600" cy="3048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203D02-6721-4FA4-ACB9-550341109954}"/>
              </a:ext>
            </a:extLst>
          </p:cNvPr>
          <p:cNvSpPr/>
          <p:nvPr/>
        </p:nvSpPr>
        <p:spPr>
          <a:xfrm>
            <a:off x="2967038" y="6351588"/>
            <a:ext cx="330200" cy="379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D2E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93DC028-2195-4CAC-9AFC-1C4D2B8DB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17525"/>
            <a:ext cx="6781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Fibrous Skeleton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77A5217-C33B-4C1E-9A53-379DFD205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1371600"/>
            <a:ext cx="8532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 internal connective tissue of the heart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B1064EAE-55C0-4144-B299-2AF14B5A8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0200" y="2667000"/>
            <a:ext cx="891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Provides attachment for heart’s valves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AB1AA663-AACB-41BB-8251-0A07756D7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1313" y="3900488"/>
            <a:ext cx="960755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Evenly distributes the force of contraction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98F15D2D-08C3-4EEC-A93C-49CD34883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1313" y="5195888"/>
            <a:ext cx="914400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Electrically isolates atria from ventricles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08F741C3-BE56-461B-94C6-ED9A7D54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9" t="1239" r="16330" b="3719"/>
          <a:stretch>
            <a:fillRect/>
          </a:stretch>
        </p:blipFill>
        <p:spPr bwMode="auto">
          <a:xfrm>
            <a:off x="1828800" y="742950"/>
            <a:ext cx="5599113" cy="60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E970C258-7D6D-4546-BBB4-6BCB7F804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52388"/>
            <a:ext cx="6634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Surface Anatomy of the Heart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888B39-F374-40D4-AE4A-AB0C43BBF0A9}"/>
              </a:ext>
            </a:extLst>
          </p:cNvPr>
          <p:cNvSpPr/>
          <p:nvPr/>
        </p:nvSpPr>
        <p:spPr>
          <a:xfrm>
            <a:off x="1828800" y="6514011"/>
            <a:ext cx="269966" cy="2344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6441363B-FADE-49B9-BA4C-E84D63E35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260350"/>
            <a:ext cx="4514850" cy="634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>
            <a:extLst>
              <a:ext uri="{FF2B5EF4-FFF2-40B4-BE49-F238E27FC236}">
                <a16:creationId xmlns:a16="http://schemas.microsoft.com/office/drawing/2014/main" id="{0B6A250F-30D2-4CFD-96A1-C897B502B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260350"/>
            <a:ext cx="302935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Image from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Cardiovascular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Worksheet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EAB8A1D5-F349-41C4-8A31-F94FE0CC3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40" t="601" r="4393" b="6648"/>
          <a:stretch>
            <a:fillRect/>
          </a:stretch>
        </p:blipFill>
        <p:spPr bwMode="auto">
          <a:xfrm>
            <a:off x="192088" y="611188"/>
            <a:ext cx="873125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F4D1CF-A5AB-47FB-A319-AEB8D9FFAF18}"/>
              </a:ext>
            </a:extLst>
          </p:cNvPr>
          <p:cNvSpPr/>
          <p:nvPr/>
        </p:nvSpPr>
        <p:spPr>
          <a:xfrm>
            <a:off x="5808617" y="6331131"/>
            <a:ext cx="261257" cy="3014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D185528-5478-4198-961A-D8DDD9225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79375"/>
            <a:ext cx="8226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Sectional Anatomy of the Heart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EB911253-3009-494D-811A-B1C29B27D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" b="4042"/>
          <a:stretch>
            <a:fillRect/>
          </a:stretch>
        </p:blipFill>
        <p:spPr bwMode="auto">
          <a:xfrm>
            <a:off x="314325" y="738188"/>
            <a:ext cx="8485188" cy="6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5C6520A-3510-42B5-B27E-040BDA5FC3E1}"/>
              </a:ext>
            </a:extLst>
          </p:cNvPr>
          <p:cNvSpPr/>
          <p:nvPr/>
        </p:nvSpPr>
        <p:spPr>
          <a:xfrm>
            <a:off x="1811380" y="6566263"/>
            <a:ext cx="296091" cy="2123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91B1C1A9-819B-469E-941A-9AE6CC154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190500"/>
            <a:ext cx="501808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D2E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F418F9E-AE8A-4D40-81EE-9DECE6B3F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489" y="152400"/>
            <a:ext cx="6513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Atria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760DAF2-A53D-4D3D-896D-878DDDD55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9" y="790575"/>
            <a:ext cx="9420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 Atrium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receives blood from systemic circuit: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1) Superior vena cava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2) Inferior vena cava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3) Coronary Sinus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186FB7B-41BA-4FEC-B740-34893BA54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14" y="4464050"/>
            <a:ext cx="7539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Walls of both Atria have Pectinate muscles.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C1EEF829-3BB1-4F6A-A289-66D0CB1F2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9" y="5343525"/>
            <a:ext cx="752456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Foramen ovale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open in utero –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closes to become the 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Fossa ovalis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after birth.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4CEC45F4-04D5-4FA7-AD81-8F46F823B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9" y="3160713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 Atrium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receives blood from pulmonary circuit: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From L and R Pulmonary veins.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D2E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050A616-8799-4D86-AAA2-08A152F91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134938"/>
            <a:ext cx="6858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Ventricles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982B35F-E21F-4CAC-87C2-8FC451103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5188"/>
            <a:ext cx="8943975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Blood from atria goes through (AV) valves: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Tricuspid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AV valve 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(Rt) 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Bicuspid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AV valve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(Lt)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87A27D34-6E44-4FA0-BBFF-6EC0D2451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4918075"/>
            <a:ext cx="87884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Blood leaves via pulmonary trunk and aorta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Pulmonary semilunar valve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(Rt) 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Aortic semilunar valve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(Lt)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D154F0E7-A65E-4045-837C-B8C9356B3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2898775"/>
            <a:ext cx="6427788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Chordae Tendineae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Papillary Muscles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Trabeculae Carneae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21AF31C-CFF7-4852-984D-67ECD5B811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9231"/>
            <a:ext cx="8229600" cy="9032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Functions of Cardiovascular System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3F52A78-2D6F-406C-A384-E4663D667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58913"/>
            <a:ext cx="8229600" cy="47482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 around the body of: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en-US" baseline="-25000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the lungs to body tissues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n-US" altLang="en-US" baseline="-25000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body tissues to lungs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Delivery of Nutrients to cells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Removal of Waste (+ toxins) from cells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Hormone circulation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Healing and repair of body tissues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Thermoregulation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E967B554-865A-4F94-9823-DD5634272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" b="3719"/>
          <a:stretch>
            <a:fillRect/>
          </a:stretch>
        </p:blipFill>
        <p:spPr bwMode="auto">
          <a:xfrm>
            <a:off x="3810000" y="1676400"/>
            <a:ext cx="5562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22CE234F-8389-4EDB-9CB6-DA660F4D2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6" t="1859" b="6845"/>
          <a:stretch>
            <a:fillRect/>
          </a:stretch>
        </p:blipFill>
        <p:spPr bwMode="auto">
          <a:xfrm>
            <a:off x="838200" y="1235075"/>
            <a:ext cx="4103688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5">
            <a:extLst>
              <a:ext uri="{FF2B5EF4-FFF2-40B4-BE49-F238E27FC236}">
                <a16:creationId xmlns:a16="http://schemas.microsoft.com/office/drawing/2014/main" id="{8510071F-74AC-4EFC-945B-246AEAE3A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71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3" name="Rectangle 6">
            <a:extLst>
              <a:ext uri="{FF2B5EF4-FFF2-40B4-BE49-F238E27FC236}">
                <a16:creationId xmlns:a16="http://schemas.microsoft.com/office/drawing/2014/main" id="{9BFB2857-633D-4D9E-BAD5-B36B59D50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420" y="228600"/>
            <a:ext cx="525077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Valves of the Heart</a:t>
            </a:r>
          </a:p>
        </p:txBody>
      </p:sp>
      <p:sp>
        <p:nvSpPr>
          <p:cNvPr id="22534" name="Rectangle 7">
            <a:extLst>
              <a:ext uri="{FF2B5EF4-FFF2-40B4-BE49-F238E27FC236}">
                <a16:creationId xmlns:a16="http://schemas.microsoft.com/office/drawing/2014/main" id="{90830394-1383-4B63-9125-220F6D696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791200"/>
            <a:ext cx="65135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do papillary muscles work?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B073A9-255A-4A1F-9001-95CBACC57D8B}"/>
              </a:ext>
            </a:extLst>
          </p:cNvPr>
          <p:cNvSpPr/>
          <p:nvPr/>
        </p:nvSpPr>
        <p:spPr>
          <a:xfrm>
            <a:off x="407988" y="1312863"/>
            <a:ext cx="963612" cy="1920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419EF6-851C-4A2E-9C14-8E427A083457}"/>
              </a:ext>
            </a:extLst>
          </p:cNvPr>
          <p:cNvSpPr/>
          <p:nvPr/>
        </p:nvSpPr>
        <p:spPr>
          <a:xfrm>
            <a:off x="1219200" y="2868613"/>
            <a:ext cx="51276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969A1A-C6A8-46A9-A2CE-CDFE944EC0D8}"/>
              </a:ext>
            </a:extLst>
          </p:cNvPr>
          <p:cNvSpPr/>
          <p:nvPr/>
        </p:nvSpPr>
        <p:spPr>
          <a:xfrm>
            <a:off x="563563" y="4814888"/>
            <a:ext cx="1771650" cy="293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08361E1-E807-4586-9395-AF98F2378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8425"/>
            <a:ext cx="82264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Heart Valves and Heart Sounds</a:t>
            </a:r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6F6BBB8E-2A36-40B0-9952-9F51F9D10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" t="1564" r="11893" b="4662"/>
          <a:stretch>
            <a:fillRect/>
          </a:stretch>
        </p:blipFill>
        <p:spPr bwMode="auto">
          <a:xfrm>
            <a:off x="3373438" y="1235075"/>
            <a:ext cx="5618162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17C715B5-2138-41C6-9593-2D4E01230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1613"/>
            <a:ext cx="3302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Closure of AV valves creates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heart sound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‘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’ 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AA45F9D6-1C1F-41A6-810C-639E3DFE3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4125"/>
            <a:ext cx="396716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Closure of semilunar valves creates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altLang="en-US" sz="2800" b="0" i="0" u="none" strike="noStrike" kern="1200" cap="none" spc="0" normalizeH="0" baseline="30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nd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heart sound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‘Dupp’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80D146B-7179-467C-9866-972E8F6A7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3" y="1004888"/>
            <a:ext cx="405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Stethoscope  Placement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alve1">
            <a:extLst>
              <a:ext uri="{FF2B5EF4-FFF2-40B4-BE49-F238E27FC236}">
                <a16:creationId xmlns:a16="http://schemas.microsoft.com/office/drawing/2014/main" id="{534FB266-6373-4E5E-98F5-605DF0A75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860550"/>
            <a:ext cx="151765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valve2">
            <a:extLst>
              <a:ext uri="{FF2B5EF4-FFF2-40B4-BE49-F238E27FC236}">
                <a16:creationId xmlns:a16="http://schemas.microsoft.com/office/drawing/2014/main" id="{33441903-4F14-4DA4-9D2B-414CC6787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216400"/>
            <a:ext cx="1458913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>
            <a:extLst>
              <a:ext uri="{FF2B5EF4-FFF2-40B4-BE49-F238E27FC236}">
                <a16:creationId xmlns:a16="http://schemas.microsoft.com/office/drawing/2014/main" id="{F297B31A-0C26-4294-BBF6-A59528C47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062038"/>
            <a:ext cx="14871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Normal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Heart Valves</a:t>
            </a:r>
          </a:p>
        </p:txBody>
      </p:sp>
      <p:pic>
        <p:nvPicPr>
          <p:cNvPr id="43013" name="Picture 5" descr="valve5">
            <a:extLst>
              <a:ext uri="{FF2B5EF4-FFF2-40B4-BE49-F238E27FC236}">
                <a16:creationId xmlns:a16="http://schemas.microsoft.com/office/drawing/2014/main" id="{33BE07C8-2F90-471E-BACB-DE00AEFA9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4127500"/>
            <a:ext cx="14351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valve4">
            <a:extLst>
              <a:ext uri="{FF2B5EF4-FFF2-40B4-BE49-F238E27FC236}">
                <a16:creationId xmlns:a16="http://schemas.microsoft.com/office/drawing/2014/main" id="{6FC88B9E-E6CC-4456-A8DA-BBA38F57C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1833563"/>
            <a:ext cx="1465262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7">
            <a:extLst>
              <a:ext uri="{FF2B5EF4-FFF2-40B4-BE49-F238E27FC236}">
                <a16:creationId xmlns:a16="http://schemas.microsoft.com/office/drawing/2014/main" id="{4E1EF9F4-F351-4EA4-8BDC-00AAB438D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1242964"/>
            <a:ext cx="39651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Problems Opening: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Stenosis – narrowing of valve,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when a valve doesn't open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completely.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Turbulence = noise =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murmur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016" name="Rectangle 8">
            <a:extLst>
              <a:ext uri="{FF2B5EF4-FFF2-40B4-BE49-F238E27FC236}">
                <a16:creationId xmlns:a16="http://schemas.microsoft.com/office/drawing/2014/main" id="{160DFF26-A254-43BC-9B76-9645FF30E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2113" y="4042797"/>
            <a:ext cx="456541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Problems Closing: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Prolapse – overlapping or when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valve doesn't close tightly. Also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termed valvular insufficiency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(regurgitation)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Retrograde flow = noise =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murmur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4585" name="Rectangle 9">
            <a:extLst>
              <a:ext uri="{FF2B5EF4-FFF2-40B4-BE49-F238E27FC236}">
                <a16:creationId xmlns:a16="http://schemas.microsoft.com/office/drawing/2014/main" id="{4BA2B272-6C96-447F-B9CA-900F453E4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55563"/>
            <a:ext cx="75438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Disorders of Heart Valves</a:t>
            </a:r>
          </a:p>
        </p:txBody>
      </p:sp>
      <p:sp>
        <p:nvSpPr>
          <p:cNvPr id="43018" name="Text Box 10">
            <a:extLst>
              <a:ext uri="{FF2B5EF4-FFF2-40B4-BE49-F238E27FC236}">
                <a16:creationId xmlns:a16="http://schemas.microsoft.com/office/drawing/2014/main" id="{27DD794F-2D08-4238-9520-FDBD16D1C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363" y="1071563"/>
            <a:ext cx="14871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Problem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Heart Valves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43016" grpId="0"/>
      <p:bldP spid="430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>
            <a:extLst>
              <a:ext uri="{FF2B5EF4-FFF2-40B4-BE49-F238E27FC236}">
                <a16:creationId xmlns:a16="http://schemas.microsoft.com/office/drawing/2014/main" id="{5ACBAEC3-4AF1-4A9E-8437-62F9EA8AD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9" t="2106" r="13535" b="4367"/>
          <a:stretch>
            <a:fillRect/>
          </a:stretch>
        </p:blipFill>
        <p:spPr bwMode="auto">
          <a:xfrm>
            <a:off x="2771775" y="431800"/>
            <a:ext cx="62198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>
            <a:extLst>
              <a:ext uri="{FF2B5EF4-FFF2-40B4-BE49-F238E27FC236}">
                <a16:creationId xmlns:a16="http://schemas.microsoft.com/office/drawing/2014/main" id="{86D0F10C-9922-43D4-86F6-DFA4497EC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950"/>
            <a:ext cx="375443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Coronary </a:t>
            </a:r>
            <a:b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Circulation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AD409698-72A4-4587-B768-C1991A163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54" y="2559050"/>
            <a:ext cx="184697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Blood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Supply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Heart!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86EA305-32D5-41F3-BDA3-3E2D21041498}"/>
              </a:ext>
            </a:extLst>
          </p:cNvPr>
          <p:cNvSpPr/>
          <p:nvPr/>
        </p:nvSpPr>
        <p:spPr>
          <a:xfrm>
            <a:off x="5808619" y="6209211"/>
            <a:ext cx="235131" cy="34834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FF0B1859-8D9A-4BCE-806F-989701D97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7" b="4042"/>
          <a:stretch>
            <a:fillRect/>
          </a:stretch>
        </p:blipFill>
        <p:spPr bwMode="auto">
          <a:xfrm>
            <a:off x="190500" y="620713"/>
            <a:ext cx="8732838" cy="60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B4ED15-B38B-4C0E-A5D5-0A6FCFCAC0C9}"/>
              </a:ext>
            </a:extLst>
          </p:cNvPr>
          <p:cNvSpPr/>
          <p:nvPr/>
        </p:nvSpPr>
        <p:spPr>
          <a:xfrm>
            <a:off x="3735977" y="6374674"/>
            <a:ext cx="252549" cy="2610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C27D71A-9C67-45D4-B169-EB5F6A878F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325" y="160338"/>
            <a:ext cx="7743825" cy="66675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990000"/>
                </a:solidFill>
              </a:rPr>
              <a:t>Fetal Circulation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4D39C0-8741-445D-83EB-0711E5FDF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230" y="1068591"/>
            <a:ext cx="5023539" cy="34323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F42639-892E-48E7-89FE-881659A10215}"/>
              </a:ext>
            </a:extLst>
          </p:cNvPr>
          <p:cNvSpPr/>
          <p:nvPr/>
        </p:nvSpPr>
        <p:spPr>
          <a:xfrm>
            <a:off x="2452253" y="1402773"/>
            <a:ext cx="1226127" cy="166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61FD98-F3C4-428A-B1A7-0CFBD4D512A9}"/>
              </a:ext>
            </a:extLst>
          </p:cNvPr>
          <p:cNvSpPr/>
          <p:nvPr/>
        </p:nvSpPr>
        <p:spPr>
          <a:xfrm>
            <a:off x="4073235" y="4212677"/>
            <a:ext cx="768927" cy="2614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fetal-circulation">
            <a:extLst>
              <a:ext uri="{FF2B5EF4-FFF2-40B4-BE49-F238E27FC236}">
                <a16:creationId xmlns:a16="http://schemas.microsoft.com/office/drawing/2014/main" id="{D6727832-B37B-4236-97F0-27C03B2E2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-1587"/>
            <a:ext cx="6127750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5">
            <a:extLst>
              <a:ext uri="{FF2B5EF4-FFF2-40B4-BE49-F238E27FC236}">
                <a16:creationId xmlns:a16="http://schemas.microsoft.com/office/drawing/2014/main" id="{C086BECE-5867-4E27-8E8F-693C10C3A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1833243"/>
            <a:ext cx="1209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Fossa Ovalis</a:t>
            </a:r>
          </a:p>
        </p:txBody>
      </p:sp>
      <p:sp>
        <p:nvSpPr>
          <p:cNvPr id="30726" name="Text Box 8">
            <a:extLst>
              <a:ext uri="{FF2B5EF4-FFF2-40B4-BE49-F238E27FC236}">
                <a16:creationId xmlns:a16="http://schemas.microsoft.com/office/drawing/2014/main" id="{C074F1F1-52B9-4B02-AD0F-83AD572E3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916" y="5292405"/>
            <a:ext cx="1739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Ligamentum Teres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C97480D-D045-91B5-17AC-F079DBD87BA9}"/>
              </a:ext>
            </a:extLst>
          </p:cNvPr>
          <p:cNvSpPr/>
          <p:nvPr/>
        </p:nvSpPr>
        <p:spPr>
          <a:xfrm rot="20104840">
            <a:off x="3747640" y="3317604"/>
            <a:ext cx="218073" cy="2425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5" name="Text Box 6">
            <a:extLst>
              <a:ext uri="{FF2B5EF4-FFF2-40B4-BE49-F238E27FC236}">
                <a16:creationId xmlns:a16="http://schemas.microsoft.com/office/drawing/2014/main" id="{9BD62DC6-6230-4811-BE08-342708ACF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252" y="3205416"/>
            <a:ext cx="1960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Ligamentum Venous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D02179-49D6-DB08-593F-269D0E551376}"/>
              </a:ext>
            </a:extLst>
          </p:cNvPr>
          <p:cNvSpPr/>
          <p:nvPr/>
        </p:nvSpPr>
        <p:spPr>
          <a:xfrm>
            <a:off x="6961734" y="711253"/>
            <a:ext cx="238206" cy="276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833726-0D5C-3879-F3CA-CBF1E664F23F}"/>
              </a:ext>
            </a:extLst>
          </p:cNvPr>
          <p:cNvCxnSpPr/>
          <p:nvPr/>
        </p:nvCxnSpPr>
        <p:spPr>
          <a:xfrm>
            <a:off x="6769634" y="749673"/>
            <a:ext cx="192100" cy="24589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23" name="Text Box 4">
            <a:extLst>
              <a:ext uri="{FF2B5EF4-FFF2-40B4-BE49-F238E27FC236}">
                <a16:creationId xmlns:a16="http://schemas.microsoft.com/office/drawing/2014/main" id="{0F45A562-5A54-40ED-A102-DB9382F7B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313" y="665149"/>
            <a:ext cx="1282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Ligamentum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Arteriosum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8E9CF-34FF-4251-B917-D554E753BB8D}"/>
              </a:ext>
            </a:extLst>
          </p:cNvPr>
          <p:cNvSpPr/>
          <p:nvPr/>
        </p:nvSpPr>
        <p:spPr>
          <a:xfrm>
            <a:off x="3562350" y="35151"/>
            <a:ext cx="2154637" cy="466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1E7A40F-22C6-98C1-71D9-259AAFDD9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423" y="268627"/>
            <a:ext cx="2250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Fetal Circulation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Schematic diagram of fetal circulation, with red indicating the highest level of oxygen saturation, blue the lowest, and purple an intermediate level.">
            <a:extLst>
              <a:ext uri="{FF2B5EF4-FFF2-40B4-BE49-F238E27FC236}">
                <a16:creationId xmlns:a16="http://schemas.microsoft.com/office/drawing/2014/main" id="{BDEFB5D7-931B-4D52-8D16-99CBD1FF5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2" y="523875"/>
            <a:ext cx="3766203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8">
            <a:extLst>
              <a:ext uri="{FF2B5EF4-FFF2-40B4-BE49-F238E27FC236}">
                <a16:creationId xmlns:a16="http://schemas.microsoft.com/office/drawing/2014/main" id="{1AD4C4B6-673A-4279-865E-BF318E242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1" y="508506"/>
            <a:ext cx="437801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</a:rPr>
              <a:t>1 Umbilical Vein  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</a:rPr>
              <a:t>Delivers O</a:t>
            </a:r>
            <a:r>
              <a:rPr kumimoji="0" lang="en-US" altLang="en-US" i="0" u="none" strike="noStrike" kern="1200" cap="none" spc="0" normalizeH="0" baseline="-25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</a:rPr>
              <a:t>2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</a:rPr>
              <a:t> and nutrient</a:t>
            </a:r>
            <a:r>
              <a:rPr kumimoji="0" lang="en-US" altLang="en-US" i="0" u="none" strike="noStrike" kern="1200" cap="none" spc="0" normalizeH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</a:rPr>
              <a:t> rich blood from placenta to the fetus.</a:t>
            </a:r>
            <a:endParaRPr kumimoji="0" lang="en-US" altLang="en-US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8676" name="Text Box 9">
            <a:extLst>
              <a:ext uri="{FF2B5EF4-FFF2-40B4-BE49-F238E27FC236}">
                <a16:creationId xmlns:a16="http://schemas.microsoft.com/office/drawing/2014/main" id="{935B94E7-F08B-44B7-8206-24E02235D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3055680"/>
            <a:ext cx="4572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</a:rPr>
              <a:t>2 Umbilical </a:t>
            </a:r>
            <a:r>
              <a:rPr lang="en-US" altLang="en-US" b="1" dirty="0">
                <a:solidFill>
                  <a:srgbClr val="660066"/>
                </a:solidFill>
                <a:latin typeface="Calibri" panose="020F0502020204030204" pitchFamily="34" charset="0"/>
              </a:rPr>
              <a:t>Arteries  </a:t>
            </a:r>
            <a:r>
              <a:rPr lang="en-US" altLang="en-US" dirty="0">
                <a:solidFill>
                  <a:srgbClr val="660066"/>
                </a:solidFill>
                <a:latin typeface="Calibri" panose="020F0502020204030204" pitchFamily="34" charset="0"/>
              </a:rPr>
              <a:t>Returns O</a:t>
            </a:r>
            <a:r>
              <a:rPr lang="en-US" altLang="en-US" baseline="-25000" dirty="0">
                <a:solidFill>
                  <a:srgbClr val="660066"/>
                </a:solidFill>
                <a:latin typeface="Calibri" panose="020F0502020204030204" pitchFamily="34" charset="0"/>
              </a:rPr>
              <a:t>2</a:t>
            </a:r>
            <a:r>
              <a:rPr lang="en-US" altLang="en-US" dirty="0">
                <a:solidFill>
                  <a:srgbClr val="660066"/>
                </a:solidFill>
                <a:latin typeface="Calibri" panose="020F0502020204030204" pitchFamily="34" charset="0"/>
              </a:rPr>
              <a:t> and nutrient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dirty="0">
                <a:solidFill>
                  <a:srgbClr val="660066"/>
                </a:solidFill>
                <a:latin typeface="Calibri" panose="020F0502020204030204" pitchFamily="34" charset="0"/>
              </a:rPr>
              <a:t>poor blood from the fetus to placenta.</a:t>
            </a:r>
            <a:endParaRPr kumimoji="0" lang="en-US" altLang="en-US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9C8631-B0F4-45B4-9FBD-2F36955FFAC6}"/>
              </a:ext>
            </a:extLst>
          </p:cNvPr>
          <p:cNvSpPr txBox="1"/>
          <p:nvPr/>
        </p:nvSpPr>
        <p:spPr>
          <a:xfrm>
            <a:off x="4438650" y="5707629"/>
            <a:ext cx="48101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Umbilical vein is carrying blood to fetal heart.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Umbilical arteries are carrying blood away from fetal heart.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49BC2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F4D9625E-FECE-4B84-9366-9769A38B6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706" y="3989388"/>
            <a:ext cx="8788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Ductus 			Ligamentum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Venosus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 	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Venosum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7DE7F997-6AA5-405E-8D34-1D6533F4B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" y="252413"/>
            <a:ext cx="79438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Changes in Heart After Birth</a:t>
            </a:r>
          </a:p>
        </p:txBody>
      </p:sp>
      <p:sp>
        <p:nvSpPr>
          <p:cNvPr id="29700" name="Rectangle 5">
            <a:extLst>
              <a:ext uri="{FF2B5EF4-FFF2-40B4-BE49-F238E27FC236}">
                <a16:creationId xmlns:a16="http://schemas.microsoft.com/office/drawing/2014/main" id="{FED42E81-C7B8-435A-9C37-C652D26AA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40" y="1046163"/>
            <a:ext cx="8293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Foramen Ovale		Fossa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Ovalis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701" name="Rectangle 6">
            <a:extLst>
              <a:ext uri="{FF2B5EF4-FFF2-40B4-BE49-F238E27FC236}">
                <a16:creationId xmlns:a16="http://schemas.microsoft.com/office/drawing/2014/main" id="{C9F3A677-FA88-4866-BA7E-2CFBADC8D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78" y="1820863"/>
            <a:ext cx="85407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Ductus 			Ligamentum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Arteriosus			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Arteriosum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C49BDC9E-D8C8-4749-8886-E69116DD0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5362575"/>
            <a:ext cx="853757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Umbilical 			Ligamentum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Vein			 	Teres</a:t>
            </a:r>
          </a:p>
        </p:txBody>
      </p:sp>
      <p:sp>
        <p:nvSpPr>
          <p:cNvPr id="27657" name="Rectangle 9">
            <a:extLst>
              <a:ext uri="{FF2B5EF4-FFF2-40B4-BE49-F238E27FC236}">
                <a16:creationId xmlns:a16="http://schemas.microsoft.com/office/drawing/2014/main" id="{DC4527E0-C976-43E0-A05F-B753CE44A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3" y="3317875"/>
            <a:ext cx="79295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Changes in Vessels After Birth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C135AC-E198-456F-A6D2-653036EBBC3E}"/>
              </a:ext>
            </a:extLst>
          </p:cNvPr>
          <p:cNvCxnSpPr/>
          <p:nvPr/>
        </p:nvCxnSpPr>
        <p:spPr>
          <a:xfrm>
            <a:off x="3927213" y="1392238"/>
            <a:ext cx="614362" cy="158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4B8DCD-60FF-4EDE-A1E5-1C7564B32CF2}"/>
              </a:ext>
            </a:extLst>
          </p:cNvPr>
          <p:cNvCxnSpPr/>
          <p:nvPr/>
        </p:nvCxnSpPr>
        <p:spPr>
          <a:xfrm>
            <a:off x="3904317" y="2417763"/>
            <a:ext cx="614362" cy="158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C62729-E851-4F6B-9742-0957E2EA2BC3}"/>
              </a:ext>
            </a:extLst>
          </p:cNvPr>
          <p:cNvCxnSpPr/>
          <p:nvPr/>
        </p:nvCxnSpPr>
        <p:spPr>
          <a:xfrm>
            <a:off x="3619500" y="5816600"/>
            <a:ext cx="614363" cy="1588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8F563F-12CC-4243-9F8A-4C582773134E}"/>
              </a:ext>
            </a:extLst>
          </p:cNvPr>
          <p:cNvCxnSpPr/>
          <p:nvPr/>
        </p:nvCxnSpPr>
        <p:spPr>
          <a:xfrm>
            <a:off x="3648075" y="4725988"/>
            <a:ext cx="614363" cy="1587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5" grpId="0"/>
      <p:bldP spid="276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49BC2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1045DAE-A6A1-4007-AE6E-E75CA74C7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109538"/>
            <a:ext cx="79613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Control of the Heart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5A1C425-AB23-4358-82F6-A5BEB27A7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60425"/>
            <a:ext cx="87884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Basic rate established by pacemaker cells inside heart (myocardium)  	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“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intrinsic myogenic control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C9B57E63-DD51-47CB-880F-6F8806757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867025"/>
            <a:ext cx="8445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Modified by Autonomic N.S. (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ANS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58700CA1-9019-40D3-9805-8EFF2955F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5900" y="3932238"/>
            <a:ext cx="9715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Para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decreases rate via Vagus n. X.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750897C6-59AC-44C8-84D6-555C53724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1463" y="4781550"/>
            <a:ext cx="9674226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Sym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increases heart rate and force of contraction via cardiac accelerator n.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DDE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BFDC42E-04FF-4174-A5DF-D4A8DD1D6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3754438"/>
            <a:ext cx="87836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Ventricles – pump blood</a:t>
            </a: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294389D3-959B-41BD-B19C-2D8F4C88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479425"/>
            <a:ext cx="8707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Heart has 4 Chambers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48D604D5-B4C7-4638-A365-7AB384D40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8" y="2070100"/>
            <a:ext cx="8035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Atria – receive blood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B544A79-3227-4E6C-B653-E0CA98632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79375"/>
            <a:ext cx="822642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Autonomic Innervation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the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Heart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D94A9D0C-C18C-4955-897F-5F850B206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t="937" r="21684" b="4332"/>
          <a:stretch>
            <a:fillRect/>
          </a:stretch>
        </p:blipFill>
        <p:spPr bwMode="auto">
          <a:xfrm>
            <a:off x="2122488" y="1308100"/>
            <a:ext cx="467360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7361976-D365-4BC2-814F-9A7AC9C1C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435350"/>
            <a:ext cx="7467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These </a:t>
            </a: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centers (above) receive input from: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93DCBE1-773E-4CF7-BE00-8AF2FCA66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4100046"/>
            <a:ext cx="661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Higher brain centers (e.g., cerebrum).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F2B517A7-C799-4451-9CE6-2E0B20B7B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420" y="185857"/>
            <a:ext cx="66556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Cardiac Centers in CNS (Medulla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Oblongata)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3B24ACA8-5A92-48A9-9835-1A8845A5B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815975"/>
            <a:ext cx="82931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 fontAlgn="base"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Cardioacceleratory Center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M.O. activates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Sympathetic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neurons.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D31D596B-1825-4871-BE94-E6CB097E5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2035175"/>
            <a:ext cx="80359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Cardioinhibitory Center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M. O. activates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Parasympathetic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neurons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5EE8524A-8264-4EE4-9FFD-79495BA6D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4873625"/>
            <a:ext cx="764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Receptors monitoring blood pressure.</a:t>
            </a:r>
          </a:p>
        </p:txBody>
      </p:sp>
      <p:sp>
        <p:nvSpPr>
          <p:cNvPr id="29704" name="Rectangle 8">
            <a:extLst>
              <a:ext uri="{FF2B5EF4-FFF2-40B4-BE49-F238E27FC236}">
                <a16:creationId xmlns:a16="http://schemas.microsoft.com/office/drawing/2014/main" id="{1F92B173-C90B-4A13-8BFE-9F6BD1135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5706720"/>
            <a:ext cx="764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Receptors monitoring dissolved gases in blood.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  <p:bldP spid="29702" grpId="0"/>
      <p:bldP spid="29703" grpId="0"/>
      <p:bldP spid="297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5FE15BB-9AB6-47A5-AF03-59D07B565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227013"/>
            <a:ext cx="28892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Pulmonary</a:t>
            </a: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Circuit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72BB9DC-2A6F-4399-A8D4-4DF6D466D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3286125"/>
            <a:ext cx="30448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Systemic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Circuit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6DA6C45D-291A-42AD-8BBF-D851E3EEB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1564" r="14932" b="3719"/>
          <a:stretch>
            <a:fillRect/>
          </a:stretch>
        </p:blipFill>
        <p:spPr bwMode="auto">
          <a:xfrm>
            <a:off x="3363913" y="757238"/>
            <a:ext cx="5768975" cy="611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>
            <a:extLst>
              <a:ext uri="{FF2B5EF4-FFF2-40B4-BE49-F238E27FC236}">
                <a16:creationId xmlns:a16="http://schemas.microsoft.com/office/drawing/2014/main" id="{CB2A001F-E096-4363-8DA4-43A4C5E7F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3" y="1939042"/>
            <a:ext cx="42830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From heart to lu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ngs back to heart</a:t>
            </a:r>
          </a:p>
          <a:p>
            <a:pPr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(From RV to LA)</a:t>
            </a:r>
          </a:p>
          <a:p>
            <a:pPr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Purpose: </a:t>
            </a:r>
          </a:p>
          <a:p>
            <a:pPr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0" lang="en-US" altLang="en-US" sz="2000" b="0" i="0" u="none" strike="noStrike" kern="1200" cap="none" spc="0" normalizeH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exchange gasses with lungs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0305EA5B-AE21-4ED1-9196-FC09A0AA4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3" y="4757738"/>
            <a:ext cx="44084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rom heart to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body back to heart</a:t>
            </a:r>
          </a:p>
          <a:p>
            <a:pPr lvl="1" indent="-457200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(From LV to RA)</a:t>
            </a:r>
          </a:p>
          <a:p>
            <a:pPr lvl="1" indent="-457200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000" dirty="0">
                <a:solidFill>
                  <a:srgbClr val="33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Purpose: </a:t>
            </a:r>
          </a:p>
          <a:p>
            <a:pPr lvl="1" indent="-457200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000" dirty="0">
                <a:solidFill>
                  <a:srgbClr val="33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exchange gasses with tissues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0C595921-A3A8-4788-965A-CD7295F47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5" y="0"/>
            <a:ext cx="2894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2 Circuits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A98DED7-8B7D-49EC-88E0-FDCE1A7AA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13" y="6264275"/>
            <a:ext cx="1765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Vein = 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0E7E6A-9826-4873-8933-F5127AB81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8563" y="5870575"/>
            <a:ext cx="1765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Artery =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1" grpId="0"/>
      <p:bldP spid="24582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beatpaleheartani">
            <a:hlinkClick r:id="rId2"/>
            <a:extLst>
              <a:ext uri="{FF2B5EF4-FFF2-40B4-BE49-F238E27FC236}">
                <a16:creationId xmlns:a16="http://schemas.microsoft.com/office/drawing/2014/main" id="{FADA506D-CDC5-4BBB-A63B-0D26CB38CA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334963"/>
            <a:ext cx="23891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7" descr="heart3a">
            <a:extLst>
              <a:ext uri="{FF2B5EF4-FFF2-40B4-BE49-F238E27FC236}">
                <a16:creationId xmlns:a16="http://schemas.microsoft.com/office/drawing/2014/main" id="{8659756A-C485-466B-88A8-1E6B5D32E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80963"/>
            <a:ext cx="22098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8">
            <a:extLst>
              <a:ext uri="{FF2B5EF4-FFF2-40B4-BE49-F238E27FC236}">
                <a16:creationId xmlns:a16="http://schemas.microsoft.com/office/drawing/2014/main" id="{9A85551D-2111-4CBC-9584-597FEEEDC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75" y="3135313"/>
            <a:ext cx="1270000" cy="31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3" name="Rectangle 10">
            <a:extLst>
              <a:ext uri="{FF2B5EF4-FFF2-40B4-BE49-F238E27FC236}">
                <a16:creationId xmlns:a16="http://schemas.microsoft.com/office/drawing/2014/main" id="{CC673827-A698-4FAA-A55E-B14645D16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3059113"/>
            <a:ext cx="88296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 Atrium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receives blood from body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IVC, SVC).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b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 Ventricle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pumps blood to Lungs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(PT).</a:t>
            </a:r>
          </a:p>
        </p:txBody>
      </p:sp>
      <p:sp>
        <p:nvSpPr>
          <p:cNvPr id="7174" name="Rectangle 12">
            <a:extLst>
              <a:ext uri="{FF2B5EF4-FFF2-40B4-BE49-F238E27FC236}">
                <a16:creationId xmlns:a16="http://schemas.microsoft.com/office/drawing/2014/main" id="{3BA33DCD-CDB6-4ACF-ABFC-D9BAF17B5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8" y="4870450"/>
            <a:ext cx="870902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 Atrium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receives blood from lungs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(L&amp;R PV).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b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 Ventricle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pumps blood to Body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(Aorta)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175" name="Rectangle 4">
            <a:extLst>
              <a:ext uri="{FF2B5EF4-FFF2-40B4-BE49-F238E27FC236}">
                <a16:creationId xmlns:a16="http://schemas.microsoft.com/office/drawing/2014/main" id="{720D8FD6-70DE-442E-B890-E1B645C21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277" y="3548063"/>
            <a:ext cx="1735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Coronary sinus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39D8EFA-A349-4622-B717-A83BAA136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752" r="36185" b="3163"/>
          <a:stretch>
            <a:fillRect/>
          </a:stretch>
        </p:blipFill>
        <p:spPr bwMode="auto">
          <a:xfrm>
            <a:off x="3911600" y="271735"/>
            <a:ext cx="4811712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B5313719-89C5-4204-ACD3-504A566A0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" y="831850"/>
            <a:ext cx="81057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Heart Tissue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Pericardial Sac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Fibroskeleton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Surface Structures 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2D10B46D-6602-4C0C-BA52-6CFFFB233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182563"/>
            <a:ext cx="2282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Heart</a:t>
            </a:r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id="{38853CD6-1A17-4187-9E59-A068E2C3C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5094288"/>
            <a:ext cx="3630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(one-way-flow)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9EFF76E-3742-4219-A9A0-8B563D665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" b="4958"/>
          <a:stretch>
            <a:fillRect/>
          </a:stretch>
        </p:blipFill>
        <p:spPr bwMode="auto">
          <a:xfrm>
            <a:off x="685800" y="762000"/>
            <a:ext cx="8031163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646038-52AE-4293-B600-6DD4230E2E48}"/>
              </a:ext>
            </a:extLst>
          </p:cNvPr>
          <p:cNvSpPr/>
          <p:nvPr/>
        </p:nvSpPr>
        <p:spPr>
          <a:xfrm>
            <a:off x="3979817" y="6043749"/>
            <a:ext cx="243840" cy="37446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60FCBCC7-2247-44F5-B116-BE68149A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b="15845"/>
          <a:stretch>
            <a:fillRect/>
          </a:stretch>
        </p:blipFill>
        <p:spPr bwMode="auto">
          <a:xfrm>
            <a:off x="317500" y="1809750"/>
            <a:ext cx="8528050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CDDCF054-3237-4B43-817B-DE755B698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" y="441325"/>
            <a:ext cx="82264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Position and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Orientation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of the Heart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378C7032-6B2F-4907-A42A-12DD24132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5" b="20183"/>
          <a:stretch>
            <a:fillRect/>
          </a:stretch>
        </p:blipFill>
        <p:spPr bwMode="auto">
          <a:xfrm>
            <a:off x="0" y="1860550"/>
            <a:ext cx="91440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7B467A55-343A-4DA9-8EAA-BA50B039D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323850"/>
            <a:ext cx="822642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Pericardial Sac and Location of the Heart in the Thoracic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Cavity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BB6BED-84B7-47A1-B93A-651CD93EDB26}"/>
              </a:ext>
            </a:extLst>
          </p:cNvPr>
          <p:cNvSpPr/>
          <p:nvPr/>
        </p:nvSpPr>
        <p:spPr>
          <a:xfrm>
            <a:off x="4197530" y="5730240"/>
            <a:ext cx="409303" cy="3396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745</Words>
  <Application>Microsoft Office PowerPoint</Application>
  <PresentationFormat>On-screen Show (4:3)</PresentationFormat>
  <Paragraphs>155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Default Design</vt:lpstr>
      <vt:lpstr>1_Default Design</vt:lpstr>
      <vt:lpstr>PowerPoint Presentation</vt:lpstr>
      <vt:lpstr>Functions of Cardiovascular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Fetal Circulation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 Mahon</dc:creator>
  <cp:lastModifiedBy>Marie Mc Mahon</cp:lastModifiedBy>
  <cp:revision>13</cp:revision>
  <dcterms:created xsi:type="dcterms:W3CDTF">2023-11-01T00:50:53Z</dcterms:created>
  <dcterms:modified xsi:type="dcterms:W3CDTF">2025-04-23T19:35:09Z</dcterms:modified>
</cp:coreProperties>
</file>