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4" r:id="rId3"/>
    <p:sldId id="277" r:id="rId4"/>
    <p:sldId id="280" r:id="rId5"/>
    <p:sldId id="269" r:id="rId6"/>
    <p:sldId id="270" r:id="rId7"/>
    <p:sldId id="283" r:id="rId8"/>
    <p:sldId id="271" r:id="rId9"/>
    <p:sldId id="257" r:id="rId10"/>
    <p:sldId id="265" r:id="rId11"/>
    <p:sldId id="260" r:id="rId12"/>
    <p:sldId id="268" r:id="rId13"/>
    <p:sldId id="264" r:id="rId14"/>
    <p:sldId id="276" r:id="rId15"/>
    <p:sldId id="262" r:id="rId16"/>
    <p:sldId id="279" r:id="rId17"/>
    <p:sldId id="263" r:id="rId18"/>
    <p:sldId id="266" r:id="rId19"/>
    <p:sldId id="267" r:id="rId20"/>
    <p:sldId id="272" r:id="rId21"/>
    <p:sldId id="261" r:id="rId22"/>
    <p:sldId id="284"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592"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0000"/>
    <a:srgbClr val="CC0000"/>
    <a:srgbClr val="FF66CC"/>
    <a:srgbClr val="003399"/>
    <a:srgbClr val="CC3300"/>
    <a:srgbClr val="99CC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1" autoAdjust="0"/>
    <p:restoredTop sz="94698" autoAdjust="0"/>
  </p:normalViewPr>
  <p:slideViewPr>
    <p:cSldViewPr snapToGrid="0">
      <p:cViewPr varScale="1">
        <p:scale>
          <a:sx n="120" d="100"/>
          <a:sy n="120" d="100"/>
        </p:scale>
        <p:origin x="3042" y="96"/>
      </p:cViewPr>
      <p:guideLst>
        <p:guide pos="5592"/>
        <p:guide orient="horz" pos="2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B340B56-9711-45F3-ADE8-2D969CC21BFE}" type="datetimeFigureOut">
              <a:rPr lang="en-US"/>
              <a:pPr>
                <a:defRPr/>
              </a:pPr>
              <a:t>4/6/2025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A52096-5E0B-405B-9495-BD1EB924F1A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2E9BC4-A89F-4C09-BCD4-DC4EB40BB4A4}" type="datetimeFigureOut">
              <a:rPr lang="en-US"/>
              <a:pPr>
                <a:defRPr/>
              </a:pPr>
              <a:t>4/6/2025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311613-671C-4ACA-87F5-41261E058B4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B80044F-DB0F-4370-8161-47B663991375}" type="datetimeFigureOut">
              <a:rPr lang="en-US"/>
              <a:pPr>
                <a:defRPr/>
              </a:pPr>
              <a:t>4/6/2025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32D45B-DA81-4C33-82E3-F49F3ECD9A6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15F752-3CF7-46C5-AE0B-ACC3A6A0BED8}" type="datetimeFigureOut">
              <a:rPr lang="en-US"/>
              <a:pPr>
                <a:defRPr/>
              </a:pPr>
              <a:t>4/6/2025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66099E-CB2F-4176-A27C-69A598A36DA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E1AD619-7CB8-498D-9288-BF88395E505E}" type="datetimeFigureOut">
              <a:rPr lang="en-US"/>
              <a:pPr>
                <a:defRPr/>
              </a:pPr>
              <a:t>4/6/2025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44B10D-61CC-457E-A31C-D4384BC9DB3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A6C2ED1-4ACD-42FB-A819-CB499A1452CC}" type="datetimeFigureOut">
              <a:rPr lang="en-US"/>
              <a:pPr>
                <a:defRPr/>
              </a:pPr>
              <a:t>4/6/2025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DD4FA5-ED39-47EC-A31F-6E5D56AA6C3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0FB35B4-7B07-4B5F-9151-8DC4C9CC3BD9}" type="datetimeFigureOut">
              <a:rPr lang="en-US"/>
              <a:pPr>
                <a:defRPr/>
              </a:pPr>
              <a:t>4/6/2025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5D6084-795C-4CB1-ABFE-95CCA3EDC8F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D2F1614-B591-4F9C-873D-CABC6B7EED1A}" type="datetimeFigureOut">
              <a:rPr lang="en-US"/>
              <a:pPr>
                <a:defRPr/>
              </a:pPr>
              <a:t>4/6/2025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101258-3E3D-4431-941B-D59B795ACBE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BDA987-8D5C-42F8-B11D-CC0CB1A039B4}" type="datetimeFigureOut">
              <a:rPr lang="en-US"/>
              <a:pPr>
                <a:defRPr/>
              </a:pPr>
              <a:t>4/6/2025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F61E39-E958-409F-9F6D-BBD75E0E3FA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CF341D-FDDE-41B0-AB21-91D9AC9327D7}" type="datetimeFigureOut">
              <a:rPr lang="en-US"/>
              <a:pPr>
                <a:defRPr/>
              </a:pPr>
              <a:t>4/6/2025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B088BE-92A1-4873-9F23-A60175F077A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8894C2-07F6-4481-8EDC-830AD3B5A0CD}" type="datetimeFigureOut">
              <a:rPr lang="en-US"/>
              <a:pPr>
                <a:defRPr/>
              </a:pPr>
              <a:t>4/6/2025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16DC5B-577F-4F77-AEF3-F6415E9ADC4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2">
                <a:lumMod val="60000"/>
                <a:lumOff val="40000"/>
                <a:alpha val="16000"/>
              </a:schemeClr>
            </a:gs>
            <a:gs pos="100000">
              <a:srgbClr val="99CCFF"/>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84632AD-8985-4A16-862B-1FFCA71DAFDD}" type="datetimeFigureOut">
              <a:rPr lang="en-US"/>
              <a:pPr>
                <a:defRPr/>
              </a:pPr>
              <a:t>4/6/2025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4953A5-BB98-41BD-BF43-C39352F62C6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UDY TOPICS IN SEQU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64" y="484676"/>
            <a:ext cx="7439711" cy="55797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bwMode="auto">
          <a:xfrm>
            <a:off x="716735" y="50797"/>
            <a:ext cx="7620000" cy="6191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800" b="1" dirty="0">
                <a:latin typeface="Chiller" pitchFamily="82" charset="0"/>
              </a:rPr>
              <a:t>The Nervous System</a:t>
            </a:r>
          </a:p>
        </p:txBody>
      </p:sp>
      <p:sp>
        <p:nvSpPr>
          <p:cNvPr id="4" name="Rectangle 2"/>
          <p:cNvSpPr txBox="1">
            <a:spLocks noChangeArrowheads="1"/>
          </p:cNvSpPr>
          <p:nvPr/>
        </p:nvSpPr>
        <p:spPr bwMode="auto">
          <a:xfrm>
            <a:off x="232833" y="6064459"/>
            <a:ext cx="8678333" cy="6081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800" b="1" dirty="0">
                <a:latin typeface="Chiller" pitchFamily="82" charset="0"/>
              </a:rPr>
              <a:t>Spotlight on the </a:t>
            </a:r>
            <a:r>
              <a:rPr lang="en-US" sz="4800" b="1" dirty="0">
                <a:solidFill>
                  <a:srgbClr val="008000"/>
                </a:solidFill>
                <a:latin typeface="Chiller" pitchFamily="82" charset="0"/>
              </a:rPr>
              <a:t>Peripheral</a:t>
            </a:r>
            <a:r>
              <a:rPr lang="en-US" sz="4800" b="1" dirty="0">
                <a:latin typeface="Chiller" pitchFamily="82" charset="0"/>
              </a:rPr>
              <a:t> Nervous System</a:t>
            </a:r>
          </a:p>
        </p:txBody>
      </p:sp>
      <p:sp>
        <p:nvSpPr>
          <p:cNvPr id="2" name="Rectangle 1"/>
          <p:cNvSpPr/>
          <p:nvPr/>
        </p:nvSpPr>
        <p:spPr>
          <a:xfrm>
            <a:off x="5044292" y="5239434"/>
            <a:ext cx="3734555" cy="646331"/>
          </a:xfrm>
          <a:prstGeom prst="rect">
            <a:avLst/>
          </a:prstGeom>
        </p:spPr>
        <p:txBody>
          <a:bodyPr wrap="square">
            <a:spAutoFit/>
          </a:bodyPr>
          <a:lstStyle/>
          <a:p>
            <a:pPr algn="just" eaLnBrk="0" hangingPunct="0"/>
            <a:r>
              <a:rPr lang="en-US" dirty="0">
                <a:latin typeface="+mn-lt"/>
                <a:ea typeface="Times New Roman" pitchFamily="18" charset="0"/>
                <a:cs typeface="Arial" charset="0"/>
              </a:rPr>
              <a:t>The Peripheral Nervous System (PNS) is composed of </a:t>
            </a:r>
            <a:r>
              <a:rPr lang="en-US" b="1" dirty="0">
                <a:latin typeface="+mn-lt"/>
                <a:ea typeface="Times New Roman" pitchFamily="18" charset="0"/>
                <a:cs typeface="Arial" charset="0"/>
              </a:rPr>
              <a:t>Ganglia and Nerves</a:t>
            </a:r>
            <a:endParaRPr lang="en-US" dirty="0">
              <a:latin typeface="+mn-lt"/>
              <a:ea typeface="Times New Roman" pitchFamily="18" charset="0"/>
              <a:cs typeface="Arial" charset="0"/>
            </a:endParaRPr>
          </a:p>
        </p:txBody>
      </p:sp>
      <p:sp>
        <p:nvSpPr>
          <p:cNvPr id="6" name="Rectangle 5"/>
          <p:cNvSpPr/>
          <p:nvPr/>
        </p:nvSpPr>
        <p:spPr>
          <a:xfrm>
            <a:off x="437856" y="598665"/>
            <a:ext cx="3883936" cy="646331"/>
          </a:xfrm>
          <a:prstGeom prst="rect">
            <a:avLst/>
          </a:prstGeom>
        </p:spPr>
        <p:txBody>
          <a:bodyPr wrap="square">
            <a:spAutoFit/>
          </a:bodyPr>
          <a:lstStyle/>
          <a:p>
            <a:pPr algn="just" eaLnBrk="0" hangingPunct="0"/>
            <a:r>
              <a:rPr lang="en-US" dirty="0">
                <a:latin typeface="+mn-lt"/>
                <a:ea typeface="Times New Roman" pitchFamily="18" charset="0"/>
                <a:cs typeface="Arial" charset="0"/>
              </a:rPr>
              <a:t>The Central Nervous System (CNS) is composed of the </a:t>
            </a:r>
            <a:r>
              <a:rPr lang="en-US" b="1" dirty="0">
                <a:latin typeface="+mn-lt"/>
                <a:ea typeface="Times New Roman" pitchFamily="18" charset="0"/>
                <a:cs typeface="Arial" charset="0"/>
              </a:rPr>
              <a:t>Brain </a:t>
            </a:r>
            <a:r>
              <a:rPr lang="en-US" dirty="0">
                <a:latin typeface="+mn-lt"/>
                <a:ea typeface="Times New Roman" pitchFamily="18" charset="0"/>
                <a:cs typeface="Arial" charset="0"/>
              </a:rPr>
              <a:t>and</a:t>
            </a:r>
            <a:r>
              <a:rPr lang="en-US" b="1" dirty="0">
                <a:latin typeface="+mn-lt"/>
                <a:ea typeface="Times New Roman" pitchFamily="18" charset="0"/>
                <a:cs typeface="Arial" charset="0"/>
              </a:rPr>
              <a:t> Spinal cord</a:t>
            </a:r>
            <a:endParaRPr lang="en-US" dirty="0">
              <a:latin typeface="+mn-lt"/>
              <a:ea typeface="Times New Roman" pitchFamily="18" charset="0"/>
              <a:cs typeface="Arial" charset="0"/>
            </a:endParaRPr>
          </a:p>
        </p:txBody>
      </p:sp>
    </p:spTree>
    <p:extLst>
      <p:ext uri="{BB962C8B-B14F-4D97-AF65-F5344CB8AC3E}">
        <p14:creationId xmlns:p14="http://schemas.microsoft.com/office/powerpoint/2010/main" val="2266734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3" name="Picture 2" descr="C:\Users\marie\Desktop\ANS Bronchioles Para.jpg"/>
          <p:cNvPicPr>
            <a:picLocks noChangeAspect="1" noChangeArrowheads="1"/>
          </p:cNvPicPr>
          <p:nvPr/>
        </p:nvPicPr>
        <p:blipFill>
          <a:blip r:embed="rId2"/>
          <a:srcRect/>
          <a:stretch>
            <a:fillRect/>
          </a:stretch>
        </p:blipFill>
        <p:spPr bwMode="auto">
          <a:xfrm>
            <a:off x="1138238" y="1371600"/>
            <a:ext cx="2601912" cy="3808413"/>
          </a:xfrm>
          <a:prstGeom prst="rect">
            <a:avLst/>
          </a:prstGeom>
          <a:noFill/>
          <a:ln w="9525">
            <a:noFill/>
            <a:miter lim="800000"/>
            <a:headEnd/>
            <a:tailEnd/>
          </a:ln>
        </p:spPr>
      </p:pic>
      <p:pic>
        <p:nvPicPr>
          <p:cNvPr id="18434" name="Picture 3" descr="C:\Users\marie\Desktop\ANS Bronchioles Sym.jpg"/>
          <p:cNvPicPr>
            <a:picLocks noChangeAspect="1" noChangeArrowheads="1"/>
          </p:cNvPicPr>
          <p:nvPr/>
        </p:nvPicPr>
        <p:blipFill>
          <a:blip r:embed="rId3"/>
          <a:srcRect/>
          <a:stretch>
            <a:fillRect/>
          </a:stretch>
        </p:blipFill>
        <p:spPr bwMode="auto">
          <a:xfrm>
            <a:off x="5226050" y="1360488"/>
            <a:ext cx="2390775" cy="3813175"/>
          </a:xfrm>
          <a:prstGeom prst="rect">
            <a:avLst/>
          </a:prstGeom>
          <a:noFill/>
          <a:ln w="9525">
            <a:noFill/>
            <a:miter lim="800000"/>
            <a:headEnd/>
            <a:tailEnd/>
          </a:ln>
        </p:spPr>
      </p:pic>
      <p:sp>
        <p:nvSpPr>
          <p:cNvPr id="20484" name="TextBox 3"/>
          <p:cNvSpPr txBox="1">
            <a:spLocks noChangeArrowheads="1"/>
          </p:cNvSpPr>
          <p:nvPr/>
        </p:nvSpPr>
        <p:spPr bwMode="auto">
          <a:xfrm>
            <a:off x="1387475" y="228600"/>
            <a:ext cx="1736725" cy="1108075"/>
          </a:xfrm>
          <a:prstGeom prst="rect">
            <a:avLst/>
          </a:prstGeom>
          <a:noFill/>
          <a:ln w="9525">
            <a:noFill/>
            <a:miter lim="800000"/>
            <a:headEnd/>
            <a:tailEnd/>
          </a:ln>
        </p:spPr>
        <p:txBody>
          <a:bodyPr wrap="none">
            <a:spAutoFit/>
          </a:bodyPr>
          <a:lstStyle/>
          <a:p>
            <a:r>
              <a:rPr lang="en-US" sz="6600" b="1" dirty="0">
                <a:solidFill>
                  <a:srgbClr val="0070C0"/>
                </a:solidFill>
                <a:latin typeface="Chiller" pitchFamily="82" charset="0"/>
              </a:rPr>
              <a:t>PARA</a:t>
            </a:r>
          </a:p>
        </p:txBody>
      </p:sp>
      <p:sp>
        <p:nvSpPr>
          <p:cNvPr id="20485" name="TextBox 4"/>
          <p:cNvSpPr txBox="1">
            <a:spLocks noChangeArrowheads="1"/>
          </p:cNvSpPr>
          <p:nvPr/>
        </p:nvSpPr>
        <p:spPr bwMode="auto">
          <a:xfrm>
            <a:off x="5867400" y="228600"/>
            <a:ext cx="1289050" cy="1108075"/>
          </a:xfrm>
          <a:prstGeom prst="rect">
            <a:avLst/>
          </a:prstGeom>
          <a:noFill/>
          <a:ln w="9525">
            <a:noFill/>
            <a:miter lim="800000"/>
            <a:headEnd/>
            <a:tailEnd/>
          </a:ln>
        </p:spPr>
        <p:txBody>
          <a:bodyPr wrap="none">
            <a:spAutoFit/>
          </a:bodyPr>
          <a:lstStyle/>
          <a:p>
            <a:r>
              <a:rPr lang="en-US" sz="6600" b="1">
                <a:solidFill>
                  <a:srgbClr val="C00000"/>
                </a:solidFill>
                <a:latin typeface="Chiller" pitchFamily="82" charset="0"/>
              </a:rPr>
              <a:t>SYM</a:t>
            </a:r>
          </a:p>
        </p:txBody>
      </p:sp>
      <p:sp>
        <p:nvSpPr>
          <p:cNvPr id="18437" name="TextBox 6"/>
          <p:cNvSpPr txBox="1">
            <a:spLocks noChangeArrowheads="1"/>
          </p:cNvSpPr>
          <p:nvPr/>
        </p:nvSpPr>
        <p:spPr bwMode="auto">
          <a:xfrm>
            <a:off x="627063" y="1600200"/>
            <a:ext cx="1491114" cy="1231106"/>
          </a:xfrm>
          <a:prstGeom prst="rect">
            <a:avLst/>
          </a:prstGeom>
          <a:noFill/>
          <a:ln w="9525">
            <a:noFill/>
            <a:miter lim="800000"/>
            <a:headEnd/>
            <a:tailEnd/>
          </a:ln>
        </p:spPr>
        <p:txBody>
          <a:bodyPr wrap="none">
            <a:spAutoFit/>
          </a:bodyPr>
          <a:lstStyle/>
          <a:p>
            <a:pPr algn="ctr"/>
            <a:r>
              <a:rPr lang="en-US" sz="2800" dirty="0">
                <a:latin typeface="Chiller" pitchFamily="82" charset="0"/>
              </a:rPr>
              <a:t>Diameter of </a:t>
            </a:r>
          </a:p>
          <a:p>
            <a:pPr algn="ctr"/>
            <a:r>
              <a:rPr lang="en-US" sz="2800" dirty="0">
                <a:latin typeface="Chiller" pitchFamily="82" charset="0"/>
              </a:rPr>
              <a:t>Bronchioles</a:t>
            </a:r>
          </a:p>
          <a:p>
            <a:pPr algn="ctr"/>
            <a:r>
              <a:rPr lang="en-US" dirty="0">
                <a:latin typeface="+mn-lt"/>
              </a:rPr>
              <a:t>(constriction)</a:t>
            </a:r>
          </a:p>
        </p:txBody>
      </p:sp>
      <p:cxnSp>
        <p:nvCxnSpPr>
          <p:cNvPr id="8" name="Straight Arrow Connector 7"/>
          <p:cNvCxnSpPr/>
          <p:nvPr/>
        </p:nvCxnSpPr>
        <p:spPr>
          <a:xfrm rot="5400000" flipH="1" flipV="1">
            <a:off x="211932" y="2056606"/>
            <a:ext cx="457200" cy="1587"/>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903244" y="2132806"/>
            <a:ext cx="457200" cy="1588"/>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440" name="TextBox 10"/>
          <p:cNvSpPr txBox="1">
            <a:spLocks noChangeArrowheads="1"/>
          </p:cNvSpPr>
          <p:nvPr/>
        </p:nvSpPr>
        <p:spPr bwMode="auto">
          <a:xfrm>
            <a:off x="7283450" y="1624013"/>
            <a:ext cx="1491114" cy="1231106"/>
          </a:xfrm>
          <a:prstGeom prst="rect">
            <a:avLst/>
          </a:prstGeom>
          <a:noFill/>
          <a:ln w="9525">
            <a:noFill/>
            <a:miter lim="800000"/>
            <a:headEnd/>
            <a:tailEnd/>
          </a:ln>
        </p:spPr>
        <p:txBody>
          <a:bodyPr wrap="none">
            <a:spAutoFit/>
          </a:bodyPr>
          <a:lstStyle/>
          <a:p>
            <a:pPr algn="ctr"/>
            <a:r>
              <a:rPr lang="en-US" sz="2800" dirty="0">
                <a:latin typeface="Chiller" pitchFamily="82" charset="0"/>
              </a:rPr>
              <a:t>Diameter of </a:t>
            </a:r>
          </a:p>
          <a:p>
            <a:pPr algn="ctr"/>
            <a:r>
              <a:rPr lang="en-US" sz="2800" dirty="0">
                <a:latin typeface="Chiller" pitchFamily="82" charset="0"/>
              </a:rPr>
              <a:t>Bronchioles</a:t>
            </a:r>
          </a:p>
          <a:p>
            <a:pPr algn="ctr"/>
            <a:r>
              <a:rPr lang="en-US" dirty="0">
                <a:latin typeface="+mn-lt"/>
              </a:rPr>
              <a:t>(dilation)</a:t>
            </a:r>
          </a:p>
        </p:txBody>
      </p:sp>
      <p:sp>
        <p:nvSpPr>
          <p:cNvPr id="12" name="TextBox 11"/>
          <p:cNvSpPr txBox="1">
            <a:spLocks noChangeArrowheads="1"/>
          </p:cNvSpPr>
          <p:nvPr/>
        </p:nvSpPr>
        <p:spPr bwMode="auto">
          <a:xfrm>
            <a:off x="994659" y="5587489"/>
            <a:ext cx="7166504" cy="461665"/>
          </a:xfrm>
          <a:prstGeom prst="rect">
            <a:avLst/>
          </a:prstGeom>
          <a:noFill/>
          <a:ln w="9525">
            <a:noFill/>
            <a:miter lim="800000"/>
            <a:headEnd/>
            <a:tailEnd/>
          </a:ln>
        </p:spPr>
        <p:txBody>
          <a:bodyPr wrap="square">
            <a:spAutoFit/>
          </a:bodyPr>
          <a:lstStyle/>
          <a:p>
            <a:pPr algn="ctr"/>
            <a:r>
              <a:rPr lang="en-US" sz="2400" dirty="0">
                <a:solidFill>
                  <a:schemeClr val="folHlink"/>
                </a:solidFill>
                <a:latin typeface="+mj-lt"/>
              </a:rPr>
              <a:t>What is the direct “effector tissue” for the bronchioles? </a:t>
            </a:r>
          </a:p>
        </p:txBody>
      </p:sp>
      <p:sp>
        <p:nvSpPr>
          <p:cNvPr id="2" name="TextBox 11"/>
          <p:cNvSpPr txBox="1">
            <a:spLocks noChangeArrowheads="1"/>
          </p:cNvSpPr>
          <p:nvPr/>
        </p:nvSpPr>
        <p:spPr bwMode="auto">
          <a:xfrm>
            <a:off x="1466711" y="6106835"/>
            <a:ext cx="6232693" cy="461665"/>
          </a:xfrm>
          <a:prstGeom prst="rect">
            <a:avLst/>
          </a:prstGeom>
          <a:noFill/>
          <a:ln w="9525">
            <a:noFill/>
            <a:miter lim="800000"/>
            <a:headEnd/>
            <a:tailEnd/>
          </a:ln>
        </p:spPr>
        <p:txBody>
          <a:bodyPr wrap="square">
            <a:spAutoFit/>
          </a:bodyPr>
          <a:lstStyle/>
          <a:p>
            <a:pPr algn="ctr"/>
            <a:r>
              <a:rPr lang="en-US" sz="2400" dirty="0">
                <a:solidFill>
                  <a:srgbClr val="008000"/>
                </a:solidFill>
                <a:latin typeface="+mj-lt"/>
              </a:rPr>
              <a:t>Remember, there are only </a:t>
            </a:r>
            <a:r>
              <a:rPr lang="en-US" sz="2400" b="1" dirty="0">
                <a:solidFill>
                  <a:srgbClr val="008000"/>
                </a:solidFill>
                <a:latin typeface="+mj-lt"/>
              </a:rPr>
              <a:t>3</a:t>
            </a:r>
            <a:r>
              <a:rPr lang="en-US" sz="2400" dirty="0">
                <a:solidFill>
                  <a:srgbClr val="008000"/>
                </a:solidFill>
                <a:latin typeface="+mj-lt"/>
              </a:rPr>
              <a:t> basic choices! </a:t>
            </a:r>
          </a:p>
        </p:txBody>
      </p:sp>
      <p:sp>
        <p:nvSpPr>
          <p:cNvPr id="20492" name="TextBox 12"/>
          <p:cNvSpPr txBox="1">
            <a:spLocks noChangeArrowheads="1"/>
          </p:cNvSpPr>
          <p:nvPr/>
        </p:nvSpPr>
        <p:spPr bwMode="auto">
          <a:xfrm>
            <a:off x="3620293" y="289500"/>
            <a:ext cx="1903413" cy="1939925"/>
          </a:xfrm>
          <a:prstGeom prst="rect">
            <a:avLst/>
          </a:prstGeom>
          <a:noFill/>
          <a:ln w="9525">
            <a:noFill/>
            <a:miter lim="800000"/>
            <a:headEnd/>
            <a:tailEnd/>
          </a:ln>
        </p:spPr>
        <p:txBody>
          <a:bodyPr>
            <a:spAutoFit/>
          </a:bodyPr>
          <a:lstStyle/>
          <a:p>
            <a:pPr algn="ctr"/>
            <a:r>
              <a:rPr lang="en-US" sz="4400" b="1" dirty="0">
                <a:solidFill>
                  <a:srgbClr val="008000"/>
                </a:solidFill>
                <a:latin typeface="Chiller" pitchFamily="82" charset="0"/>
              </a:rPr>
              <a:t>The</a:t>
            </a:r>
          </a:p>
          <a:p>
            <a:pPr algn="ctr"/>
            <a:r>
              <a:rPr lang="en-US" sz="4400" b="1" dirty="0">
                <a:solidFill>
                  <a:srgbClr val="008000"/>
                </a:solidFill>
                <a:latin typeface="Chiller" pitchFamily="82" charset="0"/>
              </a:rPr>
              <a:t>Lungs?</a:t>
            </a:r>
          </a:p>
          <a:p>
            <a:pPr algn="ctr"/>
            <a:r>
              <a:rPr lang="en-US" sz="3200" b="1" dirty="0">
                <a:solidFill>
                  <a:srgbClr val="008000"/>
                </a:solidFill>
                <a:latin typeface="Chiller" pitchFamily="82" charset="0"/>
              </a:rPr>
              <a:t>(Bronchioles)</a:t>
            </a:r>
          </a:p>
        </p:txBody>
      </p:sp>
      <p:sp>
        <p:nvSpPr>
          <p:cNvPr id="3" name="TextBox 2"/>
          <p:cNvSpPr txBox="1"/>
          <p:nvPr/>
        </p:nvSpPr>
        <p:spPr>
          <a:xfrm>
            <a:off x="3962400" y="2229425"/>
            <a:ext cx="1263650" cy="830997"/>
          </a:xfrm>
          <a:prstGeom prst="rect">
            <a:avLst/>
          </a:prstGeom>
          <a:noFill/>
        </p:spPr>
        <p:txBody>
          <a:bodyPr wrap="square" rtlCol="0">
            <a:spAutoFit/>
          </a:bodyPr>
          <a:lstStyle/>
          <a:p>
            <a:pPr algn="ctr"/>
            <a:r>
              <a:rPr lang="en-US" sz="1200" dirty="0">
                <a:latin typeface="+mn-lt"/>
              </a:rPr>
              <a:t>Bronchioles are tiny tubes in the lungs that air flows through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40" grpId="0"/>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7" name="Picture 2" descr="C:\Users\marie\Desktop\ANS Pupil Para.jpg"/>
          <p:cNvPicPr>
            <a:picLocks noChangeAspect="1" noChangeArrowheads="1"/>
          </p:cNvPicPr>
          <p:nvPr/>
        </p:nvPicPr>
        <p:blipFill>
          <a:blip r:embed="rId2"/>
          <a:srcRect/>
          <a:stretch>
            <a:fillRect/>
          </a:stretch>
        </p:blipFill>
        <p:spPr bwMode="auto">
          <a:xfrm>
            <a:off x="590550" y="1404938"/>
            <a:ext cx="3255963" cy="3606800"/>
          </a:xfrm>
          <a:prstGeom prst="rect">
            <a:avLst/>
          </a:prstGeom>
          <a:noFill/>
          <a:ln w="9525">
            <a:noFill/>
            <a:miter lim="800000"/>
            <a:headEnd/>
            <a:tailEnd/>
          </a:ln>
        </p:spPr>
      </p:pic>
      <p:pic>
        <p:nvPicPr>
          <p:cNvPr id="19458" name="Picture 3" descr="C:\Users\marie\Desktop\ANS Pupil Sym.jpg"/>
          <p:cNvPicPr>
            <a:picLocks noChangeAspect="1" noChangeArrowheads="1"/>
          </p:cNvPicPr>
          <p:nvPr/>
        </p:nvPicPr>
        <p:blipFill>
          <a:blip r:embed="rId3"/>
          <a:srcRect/>
          <a:stretch>
            <a:fillRect/>
          </a:stretch>
        </p:blipFill>
        <p:spPr bwMode="auto">
          <a:xfrm>
            <a:off x="5276850" y="1510528"/>
            <a:ext cx="2876550" cy="3716337"/>
          </a:xfrm>
          <a:prstGeom prst="rect">
            <a:avLst/>
          </a:prstGeom>
          <a:noFill/>
          <a:ln w="9525">
            <a:noFill/>
            <a:miter lim="800000"/>
            <a:headEnd/>
            <a:tailEnd/>
          </a:ln>
        </p:spPr>
      </p:pic>
      <p:sp>
        <p:nvSpPr>
          <p:cNvPr id="21508" name="TextBox 3"/>
          <p:cNvSpPr txBox="1">
            <a:spLocks noChangeArrowheads="1"/>
          </p:cNvSpPr>
          <p:nvPr/>
        </p:nvSpPr>
        <p:spPr bwMode="auto">
          <a:xfrm>
            <a:off x="1311275" y="228600"/>
            <a:ext cx="1736725" cy="1108075"/>
          </a:xfrm>
          <a:prstGeom prst="rect">
            <a:avLst/>
          </a:prstGeom>
          <a:noFill/>
          <a:ln w="9525">
            <a:noFill/>
            <a:miter lim="800000"/>
            <a:headEnd/>
            <a:tailEnd/>
          </a:ln>
        </p:spPr>
        <p:txBody>
          <a:bodyPr wrap="none">
            <a:spAutoFit/>
          </a:bodyPr>
          <a:lstStyle/>
          <a:p>
            <a:r>
              <a:rPr lang="en-US" sz="6600" b="1" dirty="0">
                <a:solidFill>
                  <a:srgbClr val="0070C0"/>
                </a:solidFill>
                <a:latin typeface="Chiller" pitchFamily="82" charset="0"/>
              </a:rPr>
              <a:t>PARA</a:t>
            </a:r>
          </a:p>
        </p:txBody>
      </p:sp>
      <p:sp>
        <p:nvSpPr>
          <p:cNvPr id="21509" name="TextBox 4"/>
          <p:cNvSpPr txBox="1">
            <a:spLocks noChangeArrowheads="1"/>
          </p:cNvSpPr>
          <p:nvPr/>
        </p:nvSpPr>
        <p:spPr bwMode="auto">
          <a:xfrm>
            <a:off x="5867400" y="228600"/>
            <a:ext cx="1289050" cy="1108075"/>
          </a:xfrm>
          <a:prstGeom prst="rect">
            <a:avLst/>
          </a:prstGeom>
          <a:noFill/>
          <a:ln w="9525">
            <a:noFill/>
            <a:miter lim="800000"/>
            <a:headEnd/>
            <a:tailEnd/>
          </a:ln>
        </p:spPr>
        <p:txBody>
          <a:bodyPr wrap="none">
            <a:spAutoFit/>
          </a:bodyPr>
          <a:lstStyle/>
          <a:p>
            <a:r>
              <a:rPr lang="en-US" sz="6600" b="1">
                <a:solidFill>
                  <a:srgbClr val="C00000"/>
                </a:solidFill>
                <a:latin typeface="Chiller" pitchFamily="82" charset="0"/>
              </a:rPr>
              <a:t>SYM</a:t>
            </a:r>
          </a:p>
        </p:txBody>
      </p:sp>
      <p:sp>
        <p:nvSpPr>
          <p:cNvPr id="19462" name="TextBox 6"/>
          <p:cNvSpPr txBox="1">
            <a:spLocks noChangeArrowheads="1"/>
          </p:cNvSpPr>
          <p:nvPr/>
        </p:nvSpPr>
        <p:spPr bwMode="auto">
          <a:xfrm>
            <a:off x="5756954" y="5203338"/>
            <a:ext cx="3050860" cy="738664"/>
          </a:xfrm>
          <a:prstGeom prst="rect">
            <a:avLst/>
          </a:prstGeom>
          <a:noFill/>
          <a:ln w="9525">
            <a:noFill/>
            <a:miter lim="800000"/>
            <a:headEnd/>
            <a:tailEnd/>
          </a:ln>
        </p:spPr>
        <p:txBody>
          <a:bodyPr wrap="square">
            <a:spAutoFit/>
          </a:bodyPr>
          <a:lstStyle/>
          <a:p>
            <a:r>
              <a:rPr lang="en-US" sz="1400" b="1" dirty="0">
                <a:solidFill>
                  <a:srgbClr val="663300"/>
                </a:solidFill>
                <a:latin typeface="+mn-lt"/>
              </a:rPr>
              <a:t>Note: Similar effects to Sympathetic stimulation are found from being in Love – seriously.</a:t>
            </a:r>
          </a:p>
        </p:txBody>
      </p:sp>
      <p:sp>
        <p:nvSpPr>
          <p:cNvPr id="21512" name="TextBox 7"/>
          <p:cNvSpPr txBox="1">
            <a:spLocks noChangeArrowheads="1"/>
          </p:cNvSpPr>
          <p:nvPr/>
        </p:nvSpPr>
        <p:spPr bwMode="auto">
          <a:xfrm>
            <a:off x="3605213" y="471488"/>
            <a:ext cx="1817687" cy="769937"/>
          </a:xfrm>
          <a:prstGeom prst="rect">
            <a:avLst/>
          </a:prstGeom>
          <a:noFill/>
          <a:ln w="9525">
            <a:noFill/>
            <a:miter lim="800000"/>
            <a:headEnd/>
            <a:tailEnd/>
          </a:ln>
        </p:spPr>
        <p:txBody>
          <a:bodyPr>
            <a:spAutoFit/>
          </a:bodyPr>
          <a:lstStyle/>
          <a:p>
            <a:pPr algn="ctr"/>
            <a:r>
              <a:rPr lang="en-US" sz="4400" b="1" dirty="0">
                <a:solidFill>
                  <a:srgbClr val="008000"/>
                </a:solidFill>
                <a:latin typeface="Chiller" pitchFamily="82" charset="0"/>
              </a:rPr>
              <a:t>Vision?</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386" y="2227898"/>
            <a:ext cx="1746504" cy="3177540"/>
          </a:xfrm>
          <a:prstGeom prst="rect">
            <a:avLst/>
          </a:prstGeom>
        </p:spPr>
      </p:pic>
      <p:sp>
        <p:nvSpPr>
          <p:cNvPr id="10" name="Rectangle 9"/>
          <p:cNvSpPr/>
          <p:nvPr/>
        </p:nvSpPr>
        <p:spPr>
          <a:xfrm>
            <a:off x="1582670" y="6266034"/>
            <a:ext cx="6434676" cy="430887"/>
          </a:xfrm>
          <a:prstGeom prst="rect">
            <a:avLst/>
          </a:prstGeom>
        </p:spPr>
        <p:txBody>
          <a:bodyPr wrap="square">
            <a:spAutoFit/>
          </a:bodyPr>
          <a:lstStyle/>
          <a:p>
            <a:r>
              <a:rPr lang="en-US" sz="1100" dirty="0">
                <a:latin typeface="+mn-lt"/>
              </a:rPr>
              <a:t>The pupil is a hole in the center of the iris (colored part) of the eye. It has two sets of intrinsic ‘muscles’ that can change pupil diameter, which changes the amount of light allowed in to hit the retina and photoreceptors. </a:t>
            </a:r>
          </a:p>
        </p:txBody>
      </p:sp>
      <p:sp>
        <p:nvSpPr>
          <p:cNvPr id="11" name="TextBox 5"/>
          <p:cNvSpPr txBox="1">
            <a:spLocks noChangeArrowheads="1"/>
          </p:cNvSpPr>
          <p:nvPr/>
        </p:nvSpPr>
        <p:spPr bwMode="auto">
          <a:xfrm>
            <a:off x="1358975" y="2407387"/>
            <a:ext cx="1171294" cy="307777"/>
          </a:xfrm>
          <a:prstGeom prst="rect">
            <a:avLst/>
          </a:prstGeom>
          <a:noFill/>
          <a:ln w="9525">
            <a:noFill/>
            <a:miter lim="800000"/>
            <a:headEnd/>
            <a:tailEnd/>
          </a:ln>
        </p:spPr>
        <p:txBody>
          <a:bodyPr wrap="square">
            <a:spAutoFit/>
          </a:bodyPr>
          <a:lstStyle/>
          <a:p>
            <a:pPr algn="ctr"/>
            <a:r>
              <a:rPr lang="en-US" sz="1400" b="1" dirty="0">
                <a:solidFill>
                  <a:srgbClr val="663300"/>
                </a:solidFill>
                <a:latin typeface="+mj-lt"/>
              </a:rPr>
              <a:t>(constriction)</a:t>
            </a:r>
          </a:p>
        </p:txBody>
      </p:sp>
      <p:sp>
        <p:nvSpPr>
          <p:cNvPr id="12" name="TextBox 5"/>
          <p:cNvSpPr txBox="1">
            <a:spLocks noChangeArrowheads="1"/>
          </p:cNvSpPr>
          <p:nvPr/>
        </p:nvSpPr>
        <p:spPr bwMode="auto">
          <a:xfrm>
            <a:off x="5656682" y="2409862"/>
            <a:ext cx="1033825" cy="307777"/>
          </a:xfrm>
          <a:prstGeom prst="rect">
            <a:avLst/>
          </a:prstGeom>
          <a:noFill/>
          <a:ln w="9525">
            <a:noFill/>
            <a:miter lim="800000"/>
            <a:headEnd/>
            <a:tailEnd/>
          </a:ln>
        </p:spPr>
        <p:txBody>
          <a:bodyPr wrap="square">
            <a:spAutoFit/>
          </a:bodyPr>
          <a:lstStyle/>
          <a:p>
            <a:pPr algn="ctr"/>
            <a:r>
              <a:rPr lang="en-US" sz="1400" b="1" dirty="0">
                <a:solidFill>
                  <a:srgbClr val="663300"/>
                </a:solidFill>
                <a:latin typeface="+mj-lt"/>
              </a:rPr>
              <a:t>(dilation)</a:t>
            </a:r>
          </a:p>
        </p:txBody>
      </p:sp>
      <p:sp>
        <p:nvSpPr>
          <p:cNvPr id="19461" name="TextBox 5"/>
          <p:cNvSpPr txBox="1">
            <a:spLocks noChangeArrowheads="1"/>
          </p:cNvSpPr>
          <p:nvPr/>
        </p:nvSpPr>
        <p:spPr bwMode="auto">
          <a:xfrm>
            <a:off x="238539" y="5190653"/>
            <a:ext cx="3607974" cy="954107"/>
          </a:xfrm>
          <a:prstGeom prst="rect">
            <a:avLst/>
          </a:prstGeom>
          <a:noFill/>
          <a:ln w="9525">
            <a:noFill/>
            <a:miter lim="800000"/>
            <a:headEnd/>
            <a:tailEnd/>
          </a:ln>
        </p:spPr>
        <p:txBody>
          <a:bodyPr wrap="square">
            <a:spAutoFit/>
          </a:bodyPr>
          <a:lstStyle/>
          <a:p>
            <a:r>
              <a:rPr lang="en-US" sz="1400" b="1" dirty="0">
                <a:solidFill>
                  <a:srgbClr val="663300"/>
                </a:solidFill>
                <a:latin typeface="+mj-lt"/>
              </a:rPr>
              <a:t>Hmmm, coconut oil and butter are natural saturated fats with excellent medium chain fatty acids for human health.</a:t>
            </a:r>
          </a:p>
          <a:p>
            <a:r>
              <a:rPr lang="en-US" sz="1400" b="1" dirty="0">
                <a:solidFill>
                  <a:srgbClr val="663300"/>
                </a:solidFill>
                <a:latin typeface="+mj-lt"/>
              </a:rPr>
              <a:t>Good thing I read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0" grpId="0"/>
      <p:bldP spid="11" grpId="0"/>
      <p:bldP spid="12" grpId="0"/>
      <p:bldP spid="194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descr="C:\Users\marie\Desktop\ANS Magazine\ANS Spider.jpg"/>
          <p:cNvPicPr>
            <a:picLocks noChangeAspect="1" noChangeArrowheads="1"/>
          </p:cNvPicPr>
          <p:nvPr/>
        </p:nvPicPr>
        <p:blipFill>
          <a:blip r:embed="rId2"/>
          <a:srcRect/>
          <a:stretch>
            <a:fillRect/>
          </a:stretch>
        </p:blipFill>
        <p:spPr bwMode="auto">
          <a:xfrm>
            <a:off x="7467600" y="1600200"/>
            <a:ext cx="1235075" cy="1001713"/>
          </a:xfrm>
          <a:prstGeom prst="rect">
            <a:avLst/>
          </a:prstGeom>
          <a:noFill/>
          <a:ln w="9525">
            <a:noFill/>
            <a:miter lim="800000"/>
            <a:headEnd/>
            <a:tailEnd/>
          </a:ln>
        </p:spPr>
      </p:pic>
      <p:pic>
        <p:nvPicPr>
          <p:cNvPr id="22531" name="Picture 3" descr="C:\Users\marie\Desktop\ANS Magazine\ANS Sweat Skin.jpg"/>
          <p:cNvPicPr>
            <a:picLocks noChangeAspect="1" noChangeArrowheads="1"/>
          </p:cNvPicPr>
          <p:nvPr/>
        </p:nvPicPr>
        <p:blipFill>
          <a:blip r:embed="rId3"/>
          <a:srcRect/>
          <a:stretch>
            <a:fillRect/>
          </a:stretch>
        </p:blipFill>
        <p:spPr bwMode="auto">
          <a:xfrm>
            <a:off x="5029200" y="2832100"/>
            <a:ext cx="3095625" cy="2806700"/>
          </a:xfrm>
          <a:prstGeom prst="rect">
            <a:avLst/>
          </a:prstGeom>
          <a:noFill/>
          <a:ln w="9525">
            <a:noFill/>
            <a:miter lim="800000"/>
            <a:headEnd/>
            <a:tailEnd/>
          </a:ln>
        </p:spPr>
      </p:pic>
      <p:pic>
        <p:nvPicPr>
          <p:cNvPr id="22532" name="Picture 2" descr="C:\Users\marie\Desktop\ANS Salivary Glands.jpg"/>
          <p:cNvPicPr>
            <a:picLocks noChangeAspect="1" noChangeArrowheads="1"/>
          </p:cNvPicPr>
          <p:nvPr/>
        </p:nvPicPr>
        <p:blipFill>
          <a:blip r:embed="rId4"/>
          <a:srcRect/>
          <a:stretch>
            <a:fillRect/>
          </a:stretch>
        </p:blipFill>
        <p:spPr bwMode="auto">
          <a:xfrm>
            <a:off x="536575" y="1471613"/>
            <a:ext cx="2887663" cy="4032250"/>
          </a:xfrm>
          <a:prstGeom prst="rect">
            <a:avLst/>
          </a:prstGeom>
          <a:noFill/>
          <a:ln w="9525">
            <a:noFill/>
            <a:miter lim="800000"/>
            <a:headEnd/>
            <a:tailEnd/>
          </a:ln>
        </p:spPr>
      </p:pic>
      <p:sp>
        <p:nvSpPr>
          <p:cNvPr id="22533" name="TextBox 4"/>
          <p:cNvSpPr txBox="1">
            <a:spLocks noChangeArrowheads="1"/>
          </p:cNvSpPr>
          <p:nvPr/>
        </p:nvSpPr>
        <p:spPr bwMode="auto">
          <a:xfrm>
            <a:off x="1387475" y="228600"/>
            <a:ext cx="1736725" cy="1108075"/>
          </a:xfrm>
          <a:prstGeom prst="rect">
            <a:avLst/>
          </a:prstGeom>
          <a:noFill/>
          <a:ln w="9525">
            <a:noFill/>
            <a:miter lim="800000"/>
            <a:headEnd/>
            <a:tailEnd/>
          </a:ln>
        </p:spPr>
        <p:txBody>
          <a:bodyPr wrap="none">
            <a:spAutoFit/>
          </a:bodyPr>
          <a:lstStyle/>
          <a:p>
            <a:r>
              <a:rPr lang="en-US" sz="6600" b="1">
                <a:solidFill>
                  <a:srgbClr val="0070C0"/>
                </a:solidFill>
                <a:latin typeface="Chiller" pitchFamily="82" charset="0"/>
              </a:rPr>
              <a:t>PARA</a:t>
            </a:r>
          </a:p>
        </p:txBody>
      </p:sp>
      <p:sp>
        <p:nvSpPr>
          <p:cNvPr id="22534" name="TextBox 5"/>
          <p:cNvSpPr txBox="1">
            <a:spLocks noChangeArrowheads="1"/>
          </p:cNvSpPr>
          <p:nvPr/>
        </p:nvSpPr>
        <p:spPr bwMode="auto">
          <a:xfrm>
            <a:off x="5791200" y="228600"/>
            <a:ext cx="1289050" cy="1108075"/>
          </a:xfrm>
          <a:prstGeom prst="rect">
            <a:avLst/>
          </a:prstGeom>
          <a:noFill/>
          <a:ln w="9525">
            <a:noFill/>
            <a:miter lim="800000"/>
            <a:headEnd/>
            <a:tailEnd/>
          </a:ln>
        </p:spPr>
        <p:txBody>
          <a:bodyPr wrap="none">
            <a:spAutoFit/>
          </a:bodyPr>
          <a:lstStyle/>
          <a:p>
            <a:r>
              <a:rPr lang="en-US" sz="6600" b="1">
                <a:solidFill>
                  <a:srgbClr val="C00000"/>
                </a:solidFill>
                <a:latin typeface="Chiller" pitchFamily="82" charset="0"/>
              </a:rPr>
              <a:t>SYM</a:t>
            </a:r>
          </a:p>
        </p:txBody>
      </p:sp>
      <p:pic>
        <p:nvPicPr>
          <p:cNvPr id="22535" name="Picture 4" descr="C:\Users\marie\Desktop\ANS Magazine\ANS Hi.jpg"/>
          <p:cNvPicPr>
            <a:picLocks noChangeAspect="1" noChangeArrowheads="1"/>
          </p:cNvPicPr>
          <p:nvPr/>
        </p:nvPicPr>
        <p:blipFill>
          <a:blip r:embed="rId5"/>
          <a:srcRect/>
          <a:stretch>
            <a:fillRect/>
          </a:stretch>
        </p:blipFill>
        <p:spPr bwMode="auto">
          <a:xfrm>
            <a:off x="7105650" y="2514600"/>
            <a:ext cx="2038350" cy="969963"/>
          </a:xfrm>
          <a:prstGeom prst="rect">
            <a:avLst/>
          </a:prstGeom>
          <a:noFill/>
          <a:ln w="9525">
            <a:noFill/>
            <a:miter lim="800000"/>
            <a:headEnd/>
            <a:tailEnd/>
          </a:ln>
        </p:spPr>
      </p:pic>
      <p:sp>
        <p:nvSpPr>
          <p:cNvPr id="8" name="Freeform 7"/>
          <p:cNvSpPr/>
          <p:nvPr/>
        </p:nvSpPr>
        <p:spPr>
          <a:xfrm>
            <a:off x="7997825" y="76200"/>
            <a:ext cx="222250" cy="1624013"/>
          </a:xfrm>
          <a:custGeom>
            <a:avLst/>
            <a:gdLst>
              <a:gd name="connsiteX0" fmla="*/ 85060 w 223284"/>
              <a:gd name="connsiteY0" fmla="*/ 0 h 1623588"/>
              <a:gd name="connsiteX1" fmla="*/ 95693 w 223284"/>
              <a:gd name="connsiteY1" fmla="*/ 31898 h 1623588"/>
              <a:gd name="connsiteX2" fmla="*/ 63795 w 223284"/>
              <a:gd name="connsiteY2" fmla="*/ 116958 h 1623588"/>
              <a:gd name="connsiteX3" fmla="*/ 0 w 223284"/>
              <a:gd name="connsiteY3" fmla="*/ 159488 h 1623588"/>
              <a:gd name="connsiteX4" fmla="*/ 10632 w 223284"/>
              <a:gd name="connsiteY4" fmla="*/ 244549 h 1623588"/>
              <a:gd name="connsiteX5" fmla="*/ 53163 w 223284"/>
              <a:gd name="connsiteY5" fmla="*/ 297712 h 1623588"/>
              <a:gd name="connsiteX6" fmla="*/ 63795 w 223284"/>
              <a:gd name="connsiteY6" fmla="*/ 329609 h 1623588"/>
              <a:gd name="connsiteX7" fmla="*/ 95693 w 223284"/>
              <a:gd name="connsiteY7" fmla="*/ 393405 h 1623588"/>
              <a:gd name="connsiteX8" fmla="*/ 74428 w 223284"/>
              <a:gd name="connsiteY8" fmla="*/ 499730 h 1623588"/>
              <a:gd name="connsiteX9" fmla="*/ 42530 w 223284"/>
              <a:gd name="connsiteY9" fmla="*/ 531628 h 1623588"/>
              <a:gd name="connsiteX10" fmla="*/ 31897 w 223284"/>
              <a:gd name="connsiteY10" fmla="*/ 563526 h 1623588"/>
              <a:gd name="connsiteX11" fmla="*/ 53163 w 223284"/>
              <a:gd name="connsiteY11" fmla="*/ 648586 h 1623588"/>
              <a:gd name="connsiteX12" fmla="*/ 63795 w 223284"/>
              <a:gd name="connsiteY12" fmla="*/ 754912 h 1623588"/>
              <a:gd name="connsiteX13" fmla="*/ 74428 w 223284"/>
              <a:gd name="connsiteY13" fmla="*/ 786809 h 1623588"/>
              <a:gd name="connsiteX14" fmla="*/ 95693 w 223284"/>
              <a:gd name="connsiteY14" fmla="*/ 839972 h 1623588"/>
              <a:gd name="connsiteX15" fmla="*/ 159488 w 223284"/>
              <a:gd name="connsiteY15" fmla="*/ 861237 h 1623588"/>
              <a:gd name="connsiteX16" fmla="*/ 180753 w 223284"/>
              <a:gd name="connsiteY16" fmla="*/ 903767 h 1623588"/>
              <a:gd name="connsiteX17" fmla="*/ 212651 w 223284"/>
              <a:gd name="connsiteY17" fmla="*/ 893135 h 1623588"/>
              <a:gd name="connsiteX18" fmla="*/ 223284 w 223284"/>
              <a:gd name="connsiteY18" fmla="*/ 925033 h 1623588"/>
              <a:gd name="connsiteX19" fmla="*/ 202018 w 223284"/>
              <a:gd name="connsiteY19" fmla="*/ 1031358 h 1623588"/>
              <a:gd name="connsiteX20" fmla="*/ 191386 w 223284"/>
              <a:gd name="connsiteY20" fmla="*/ 1063256 h 1623588"/>
              <a:gd name="connsiteX21" fmla="*/ 159488 w 223284"/>
              <a:gd name="connsiteY21" fmla="*/ 1084521 h 1623588"/>
              <a:gd name="connsiteX22" fmla="*/ 148856 w 223284"/>
              <a:gd name="connsiteY22" fmla="*/ 1116419 h 1623588"/>
              <a:gd name="connsiteX23" fmla="*/ 106325 w 223284"/>
              <a:gd name="connsiteY23" fmla="*/ 1169581 h 1623588"/>
              <a:gd name="connsiteX24" fmla="*/ 138223 w 223284"/>
              <a:gd name="connsiteY24" fmla="*/ 1254642 h 1623588"/>
              <a:gd name="connsiteX25" fmla="*/ 170121 w 223284"/>
              <a:gd name="connsiteY25" fmla="*/ 1265274 h 1623588"/>
              <a:gd name="connsiteX26" fmla="*/ 170121 w 223284"/>
              <a:gd name="connsiteY26" fmla="*/ 1350335 h 1623588"/>
              <a:gd name="connsiteX27" fmla="*/ 159488 w 223284"/>
              <a:gd name="connsiteY27" fmla="*/ 1382233 h 1623588"/>
              <a:gd name="connsiteX28" fmla="*/ 127591 w 223284"/>
              <a:gd name="connsiteY28" fmla="*/ 1392865 h 1623588"/>
              <a:gd name="connsiteX29" fmla="*/ 116958 w 223284"/>
              <a:gd name="connsiteY29" fmla="*/ 1424763 h 1623588"/>
              <a:gd name="connsiteX30" fmla="*/ 95693 w 223284"/>
              <a:gd name="connsiteY30" fmla="*/ 1456660 h 1623588"/>
              <a:gd name="connsiteX31" fmla="*/ 116958 w 223284"/>
              <a:gd name="connsiteY31" fmla="*/ 1520456 h 1623588"/>
              <a:gd name="connsiteX32" fmla="*/ 127591 w 223284"/>
              <a:gd name="connsiteY32" fmla="*/ 1552353 h 1623588"/>
              <a:gd name="connsiteX33" fmla="*/ 116958 w 223284"/>
              <a:gd name="connsiteY33" fmla="*/ 1584251 h 162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3284" h="1623588">
                <a:moveTo>
                  <a:pt x="85060" y="0"/>
                </a:moveTo>
                <a:cubicBezTo>
                  <a:pt x="88604" y="10633"/>
                  <a:pt x="95693" y="20690"/>
                  <a:pt x="95693" y="31898"/>
                </a:cubicBezTo>
                <a:cubicBezTo>
                  <a:pt x="95693" y="58437"/>
                  <a:pt x="85793" y="97709"/>
                  <a:pt x="63795" y="116958"/>
                </a:cubicBezTo>
                <a:cubicBezTo>
                  <a:pt x="44561" y="133788"/>
                  <a:pt x="0" y="159488"/>
                  <a:pt x="0" y="159488"/>
                </a:cubicBezTo>
                <a:cubicBezTo>
                  <a:pt x="3544" y="187842"/>
                  <a:pt x="3114" y="216982"/>
                  <a:pt x="10632" y="244549"/>
                </a:cubicBezTo>
                <a:cubicBezTo>
                  <a:pt x="15661" y="262991"/>
                  <a:pt x="39961" y="284510"/>
                  <a:pt x="53163" y="297712"/>
                </a:cubicBezTo>
                <a:cubicBezTo>
                  <a:pt x="56707" y="308344"/>
                  <a:pt x="58783" y="319585"/>
                  <a:pt x="63795" y="329609"/>
                </a:cubicBezTo>
                <a:cubicBezTo>
                  <a:pt x="105020" y="412060"/>
                  <a:pt x="68965" y="313225"/>
                  <a:pt x="95693" y="393405"/>
                </a:cubicBezTo>
                <a:cubicBezTo>
                  <a:pt x="94793" y="399703"/>
                  <a:pt x="87923" y="479487"/>
                  <a:pt x="74428" y="499730"/>
                </a:cubicBezTo>
                <a:cubicBezTo>
                  <a:pt x="66087" y="512241"/>
                  <a:pt x="53163" y="520995"/>
                  <a:pt x="42530" y="531628"/>
                </a:cubicBezTo>
                <a:cubicBezTo>
                  <a:pt x="38986" y="542261"/>
                  <a:pt x="31897" y="552318"/>
                  <a:pt x="31897" y="563526"/>
                </a:cubicBezTo>
                <a:cubicBezTo>
                  <a:pt x="31897" y="589186"/>
                  <a:pt x="44773" y="623416"/>
                  <a:pt x="53163" y="648586"/>
                </a:cubicBezTo>
                <a:cubicBezTo>
                  <a:pt x="37093" y="712862"/>
                  <a:pt x="37909" y="677254"/>
                  <a:pt x="63795" y="754912"/>
                </a:cubicBezTo>
                <a:lnTo>
                  <a:pt x="74428" y="786809"/>
                </a:lnTo>
                <a:cubicBezTo>
                  <a:pt x="62086" y="823832"/>
                  <a:pt x="51810" y="820469"/>
                  <a:pt x="95693" y="839972"/>
                </a:cubicBezTo>
                <a:cubicBezTo>
                  <a:pt x="116176" y="849076"/>
                  <a:pt x="159488" y="861237"/>
                  <a:pt x="159488" y="861237"/>
                </a:cubicBezTo>
                <a:cubicBezTo>
                  <a:pt x="166576" y="875414"/>
                  <a:pt x="167162" y="895612"/>
                  <a:pt x="180753" y="903767"/>
                </a:cubicBezTo>
                <a:cubicBezTo>
                  <a:pt x="190364" y="909533"/>
                  <a:pt x="202627" y="888123"/>
                  <a:pt x="212651" y="893135"/>
                </a:cubicBezTo>
                <a:cubicBezTo>
                  <a:pt x="222676" y="898147"/>
                  <a:pt x="219740" y="914400"/>
                  <a:pt x="223284" y="925033"/>
                </a:cubicBezTo>
                <a:cubicBezTo>
                  <a:pt x="216195" y="960475"/>
                  <a:pt x="213447" y="997069"/>
                  <a:pt x="202018" y="1031358"/>
                </a:cubicBezTo>
                <a:cubicBezTo>
                  <a:pt x="198474" y="1041991"/>
                  <a:pt x="198387" y="1054504"/>
                  <a:pt x="191386" y="1063256"/>
                </a:cubicBezTo>
                <a:cubicBezTo>
                  <a:pt x="183403" y="1073235"/>
                  <a:pt x="170121" y="1077433"/>
                  <a:pt x="159488" y="1084521"/>
                </a:cubicBezTo>
                <a:cubicBezTo>
                  <a:pt x="155944" y="1095154"/>
                  <a:pt x="153868" y="1106394"/>
                  <a:pt x="148856" y="1116419"/>
                </a:cubicBezTo>
                <a:cubicBezTo>
                  <a:pt x="135444" y="1143244"/>
                  <a:pt x="126104" y="1149803"/>
                  <a:pt x="106325" y="1169581"/>
                </a:cubicBezTo>
                <a:cubicBezTo>
                  <a:pt x="112089" y="1198398"/>
                  <a:pt x="112149" y="1233783"/>
                  <a:pt x="138223" y="1254642"/>
                </a:cubicBezTo>
                <a:cubicBezTo>
                  <a:pt x="146975" y="1261643"/>
                  <a:pt x="159488" y="1261730"/>
                  <a:pt x="170121" y="1265274"/>
                </a:cubicBezTo>
                <a:cubicBezTo>
                  <a:pt x="185331" y="1310906"/>
                  <a:pt x="184784" y="1291682"/>
                  <a:pt x="170121" y="1350335"/>
                </a:cubicBezTo>
                <a:cubicBezTo>
                  <a:pt x="167403" y="1361208"/>
                  <a:pt x="167413" y="1374308"/>
                  <a:pt x="159488" y="1382233"/>
                </a:cubicBezTo>
                <a:cubicBezTo>
                  <a:pt x="151563" y="1390158"/>
                  <a:pt x="138223" y="1389321"/>
                  <a:pt x="127591" y="1392865"/>
                </a:cubicBezTo>
                <a:cubicBezTo>
                  <a:pt x="124047" y="1403498"/>
                  <a:pt x="121970" y="1414738"/>
                  <a:pt x="116958" y="1424763"/>
                </a:cubicBezTo>
                <a:cubicBezTo>
                  <a:pt x="111243" y="1436192"/>
                  <a:pt x="95693" y="1443881"/>
                  <a:pt x="95693" y="1456660"/>
                </a:cubicBezTo>
                <a:cubicBezTo>
                  <a:pt x="95693" y="1479076"/>
                  <a:pt x="109869" y="1499191"/>
                  <a:pt x="116958" y="1520456"/>
                </a:cubicBezTo>
                <a:lnTo>
                  <a:pt x="127591" y="1552353"/>
                </a:lnTo>
                <a:cubicBezTo>
                  <a:pt x="115568" y="1612467"/>
                  <a:pt x="116958" y="1623588"/>
                  <a:pt x="116958" y="1584251"/>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2537" name="TextBox 8"/>
          <p:cNvSpPr txBox="1">
            <a:spLocks noChangeArrowheads="1"/>
          </p:cNvSpPr>
          <p:nvPr/>
        </p:nvSpPr>
        <p:spPr bwMode="auto">
          <a:xfrm>
            <a:off x="1865313" y="4254500"/>
            <a:ext cx="1816100" cy="1200150"/>
          </a:xfrm>
          <a:prstGeom prst="rect">
            <a:avLst/>
          </a:prstGeom>
          <a:noFill/>
          <a:ln w="9525">
            <a:noFill/>
            <a:miter lim="800000"/>
            <a:headEnd/>
            <a:tailEnd/>
          </a:ln>
        </p:spPr>
        <p:txBody>
          <a:bodyPr wrap="none">
            <a:spAutoFit/>
          </a:bodyPr>
          <a:lstStyle/>
          <a:p>
            <a:r>
              <a:rPr lang="en-US" sz="2400">
                <a:latin typeface="Chiller" pitchFamily="82" charset="0"/>
              </a:rPr>
              <a:t>Yum, I can just </a:t>
            </a:r>
          </a:p>
          <a:p>
            <a:r>
              <a:rPr lang="en-US" sz="2400">
                <a:latin typeface="Chiller" pitchFamily="82" charset="0"/>
              </a:rPr>
              <a:t>Imagine how nice </a:t>
            </a:r>
          </a:p>
          <a:p>
            <a:r>
              <a:rPr lang="en-US" sz="2400">
                <a:latin typeface="Chiller" pitchFamily="82" charset="0"/>
              </a:rPr>
              <a:t>this will taste!</a:t>
            </a:r>
          </a:p>
        </p:txBody>
      </p:sp>
      <p:sp>
        <p:nvSpPr>
          <p:cNvPr id="22538" name="TextBox 9"/>
          <p:cNvSpPr txBox="1">
            <a:spLocks noChangeArrowheads="1"/>
          </p:cNvSpPr>
          <p:nvPr/>
        </p:nvSpPr>
        <p:spPr bwMode="auto">
          <a:xfrm>
            <a:off x="5622925" y="1339850"/>
            <a:ext cx="1828800" cy="923925"/>
          </a:xfrm>
          <a:prstGeom prst="rect">
            <a:avLst/>
          </a:prstGeom>
          <a:noFill/>
          <a:ln w="9525">
            <a:noFill/>
            <a:miter lim="800000"/>
            <a:headEnd/>
            <a:tailEnd/>
          </a:ln>
        </p:spPr>
        <p:txBody>
          <a:bodyPr>
            <a:spAutoFit/>
          </a:bodyPr>
          <a:lstStyle/>
          <a:p>
            <a:r>
              <a:rPr lang="en-US" dirty="0">
                <a:latin typeface="Chiller" pitchFamily="82" charset="0"/>
              </a:rPr>
              <a:t>“What a tangled web </a:t>
            </a:r>
          </a:p>
          <a:p>
            <a:r>
              <a:rPr lang="en-US" dirty="0">
                <a:latin typeface="Chiller" pitchFamily="82" charset="0"/>
              </a:rPr>
              <a:t>we weave, when our </a:t>
            </a:r>
          </a:p>
          <a:p>
            <a:r>
              <a:rPr lang="en-US" dirty="0">
                <a:latin typeface="Chiller" pitchFamily="82" charset="0"/>
              </a:rPr>
              <a:t>aim is to deceive!”</a:t>
            </a:r>
          </a:p>
        </p:txBody>
      </p:sp>
      <p:sp>
        <p:nvSpPr>
          <p:cNvPr id="20490" name="TextBox 10"/>
          <p:cNvSpPr txBox="1">
            <a:spLocks noChangeArrowheads="1"/>
          </p:cNvSpPr>
          <p:nvPr/>
        </p:nvSpPr>
        <p:spPr bwMode="auto">
          <a:xfrm>
            <a:off x="1339850" y="5761038"/>
            <a:ext cx="2870200" cy="830262"/>
          </a:xfrm>
          <a:prstGeom prst="rect">
            <a:avLst/>
          </a:prstGeom>
          <a:noFill/>
          <a:ln w="9525">
            <a:noFill/>
            <a:miter lim="800000"/>
            <a:headEnd/>
            <a:tailEnd/>
          </a:ln>
        </p:spPr>
        <p:txBody>
          <a:bodyPr>
            <a:spAutoFit/>
          </a:bodyPr>
          <a:lstStyle/>
          <a:p>
            <a:r>
              <a:rPr lang="en-US" sz="2400" dirty="0">
                <a:solidFill>
                  <a:srgbClr val="CC3300"/>
                </a:solidFill>
                <a:latin typeface="Chiller" pitchFamily="82" charset="0"/>
              </a:rPr>
              <a:t>Make sure it’s Organic, </a:t>
            </a:r>
            <a:r>
              <a:rPr lang="en-US" sz="2400" b="1" dirty="0" err="1">
                <a:solidFill>
                  <a:srgbClr val="CC3300"/>
                </a:solidFill>
                <a:latin typeface="Chiller" pitchFamily="82" charset="0"/>
              </a:rPr>
              <a:t>salvesterols</a:t>
            </a:r>
            <a:r>
              <a:rPr lang="en-US" sz="2400" dirty="0">
                <a:solidFill>
                  <a:srgbClr val="CC3300"/>
                </a:solidFill>
                <a:latin typeface="Chiller" pitchFamily="82" charset="0"/>
              </a:rPr>
              <a:t> are good for you.</a:t>
            </a:r>
          </a:p>
        </p:txBody>
      </p:sp>
      <p:sp>
        <p:nvSpPr>
          <p:cNvPr id="12" name="Rectangle 11"/>
          <p:cNvSpPr/>
          <p:nvPr/>
        </p:nvSpPr>
        <p:spPr>
          <a:xfrm>
            <a:off x="4800600" y="5181600"/>
            <a:ext cx="9906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2" name="TextBox 12"/>
          <p:cNvSpPr txBox="1">
            <a:spLocks noChangeArrowheads="1"/>
          </p:cNvSpPr>
          <p:nvPr/>
        </p:nvSpPr>
        <p:spPr bwMode="auto">
          <a:xfrm>
            <a:off x="5532438" y="5864185"/>
            <a:ext cx="2377574" cy="707886"/>
          </a:xfrm>
          <a:prstGeom prst="rect">
            <a:avLst/>
          </a:prstGeom>
          <a:noFill/>
          <a:ln w="9525">
            <a:noFill/>
            <a:miter lim="800000"/>
            <a:headEnd/>
            <a:tailEnd/>
          </a:ln>
        </p:spPr>
        <p:txBody>
          <a:bodyPr wrap="none">
            <a:spAutoFit/>
          </a:bodyPr>
          <a:lstStyle/>
          <a:p>
            <a:r>
              <a:rPr lang="en-US" sz="2000" dirty="0">
                <a:solidFill>
                  <a:srgbClr val="CC3300"/>
                </a:solidFill>
                <a:latin typeface="Chiller" pitchFamily="82" charset="0"/>
              </a:rPr>
              <a:t>Note: Not telling the truth </a:t>
            </a:r>
          </a:p>
          <a:p>
            <a:r>
              <a:rPr lang="en-US" sz="2000" dirty="0">
                <a:solidFill>
                  <a:srgbClr val="CC3300"/>
                </a:solidFill>
                <a:latin typeface="Chiller" pitchFamily="82" charset="0"/>
              </a:rPr>
              <a:t>will also make you sweat!</a:t>
            </a:r>
          </a:p>
        </p:txBody>
      </p:sp>
      <p:sp>
        <p:nvSpPr>
          <p:cNvPr id="22542" name="TextBox 13"/>
          <p:cNvSpPr txBox="1">
            <a:spLocks noChangeArrowheads="1"/>
          </p:cNvSpPr>
          <p:nvPr/>
        </p:nvSpPr>
        <p:spPr bwMode="auto">
          <a:xfrm>
            <a:off x="3605213" y="460375"/>
            <a:ext cx="1817687" cy="1446213"/>
          </a:xfrm>
          <a:prstGeom prst="rect">
            <a:avLst/>
          </a:prstGeom>
          <a:noFill/>
          <a:ln w="9525">
            <a:noFill/>
            <a:miter lim="800000"/>
            <a:headEnd/>
            <a:tailEnd/>
          </a:ln>
        </p:spPr>
        <p:txBody>
          <a:bodyPr>
            <a:spAutoFit/>
          </a:bodyPr>
          <a:lstStyle/>
          <a:p>
            <a:pPr algn="ctr"/>
            <a:r>
              <a:rPr lang="en-US" sz="4400" b="1">
                <a:solidFill>
                  <a:srgbClr val="008000"/>
                </a:solidFill>
                <a:latin typeface="Chiller" pitchFamily="82" charset="0"/>
              </a:rPr>
              <a:t>Saliva </a:t>
            </a:r>
            <a:r>
              <a:rPr lang="en-US" sz="3600" b="1">
                <a:solidFill>
                  <a:srgbClr val="008000"/>
                </a:solidFill>
                <a:latin typeface="Chiller" pitchFamily="82" charset="0"/>
              </a:rPr>
              <a:t>&amp;</a:t>
            </a:r>
            <a:r>
              <a:rPr lang="en-US" sz="4400" b="1">
                <a:solidFill>
                  <a:srgbClr val="008000"/>
                </a:solidFill>
                <a:latin typeface="Chiller" pitchFamily="82" charset="0"/>
              </a:rPr>
              <a:t> Sweat?</a:t>
            </a:r>
          </a:p>
        </p:txBody>
      </p:sp>
      <p:cxnSp>
        <p:nvCxnSpPr>
          <p:cNvPr id="16" name="Straight Arrow Connector 15"/>
          <p:cNvCxnSpPr/>
          <p:nvPr/>
        </p:nvCxnSpPr>
        <p:spPr>
          <a:xfrm flipH="1" flipV="1">
            <a:off x="3062289" y="649288"/>
            <a:ext cx="764644" cy="20584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140960" y="966789"/>
            <a:ext cx="685165" cy="504824"/>
          </a:xfrm>
          <a:prstGeom prst="straightConnector1">
            <a:avLst/>
          </a:prstGeom>
          <a:ln w="190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888871" y="4744016"/>
            <a:ext cx="443620" cy="543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537" grpId="0"/>
      <p:bldP spid="22538" grpId="0"/>
      <p:bldP spid="20490" grpId="0"/>
      <p:bldP spid="12" grpId="0" animBg="1"/>
      <p:bldP spid="20492"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C:\Users\marie\Desktop\ANS GI Tract.jpg"/>
          <p:cNvPicPr>
            <a:picLocks noChangeAspect="1" noChangeArrowheads="1"/>
          </p:cNvPicPr>
          <p:nvPr/>
        </p:nvPicPr>
        <p:blipFill>
          <a:blip r:embed="rId2"/>
          <a:srcRect/>
          <a:stretch>
            <a:fillRect/>
          </a:stretch>
        </p:blipFill>
        <p:spPr bwMode="auto">
          <a:xfrm>
            <a:off x="1295400" y="2057400"/>
            <a:ext cx="1544638" cy="2395538"/>
          </a:xfrm>
          <a:prstGeom prst="rect">
            <a:avLst/>
          </a:prstGeom>
          <a:noFill/>
          <a:ln w="9525">
            <a:noFill/>
            <a:miter lim="800000"/>
            <a:headEnd/>
            <a:tailEnd/>
          </a:ln>
        </p:spPr>
      </p:pic>
      <p:pic>
        <p:nvPicPr>
          <p:cNvPr id="23555" name="Picture 3" descr="C:\Users\marie\Desktop\ANS GI Tract.jpg"/>
          <p:cNvPicPr>
            <a:picLocks noChangeAspect="1" noChangeArrowheads="1"/>
          </p:cNvPicPr>
          <p:nvPr/>
        </p:nvPicPr>
        <p:blipFill>
          <a:blip r:embed="rId2"/>
          <a:srcRect/>
          <a:stretch>
            <a:fillRect/>
          </a:stretch>
        </p:blipFill>
        <p:spPr bwMode="auto">
          <a:xfrm>
            <a:off x="5867400" y="1905000"/>
            <a:ext cx="1544638" cy="2395538"/>
          </a:xfrm>
          <a:prstGeom prst="rect">
            <a:avLst/>
          </a:prstGeom>
          <a:noFill/>
          <a:ln w="9525">
            <a:noFill/>
            <a:miter lim="800000"/>
            <a:headEnd/>
            <a:tailEnd/>
          </a:ln>
        </p:spPr>
      </p:pic>
      <p:sp>
        <p:nvSpPr>
          <p:cNvPr id="23556" name="TextBox 3"/>
          <p:cNvSpPr txBox="1">
            <a:spLocks noChangeArrowheads="1"/>
          </p:cNvSpPr>
          <p:nvPr/>
        </p:nvSpPr>
        <p:spPr bwMode="auto">
          <a:xfrm>
            <a:off x="1235075" y="228600"/>
            <a:ext cx="1736725" cy="1108075"/>
          </a:xfrm>
          <a:prstGeom prst="rect">
            <a:avLst/>
          </a:prstGeom>
          <a:noFill/>
          <a:ln w="9525">
            <a:noFill/>
            <a:miter lim="800000"/>
            <a:headEnd/>
            <a:tailEnd/>
          </a:ln>
        </p:spPr>
        <p:txBody>
          <a:bodyPr wrap="none">
            <a:spAutoFit/>
          </a:bodyPr>
          <a:lstStyle/>
          <a:p>
            <a:r>
              <a:rPr lang="en-US" sz="6600" b="1">
                <a:solidFill>
                  <a:srgbClr val="0070C0"/>
                </a:solidFill>
                <a:latin typeface="Chiller" pitchFamily="82" charset="0"/>
              </a:rPr>
              <a:t>PARA</a:t>
            </a:r>
          </a:p>
        </p:txBody>
      </p:sp>
      <p:sp>
        <p:nvSpPr>
          <p:cNvPr id="23557" name="TextBox 4"/>
          <p:cNvSpPr txBox="1">
            <a:spLocks noChangeArrowheads="1"/>
          </p:cNvSpPr>
          <p:nvPr/>
        </p:nvSpPr>
        <p:spPr bwMode="auto">
          <a:xfrm>
            <a:off x="5943600" y="228600"/>
            <a:ext cx="1289050" cy="1108075"/>
          </a:xfrm>
          <a:prstGeom prst="rect">
            <a:avLst/>
          </a:prstGeom>
          <a:noFill/>
          <a:ln w="9525">
            <a:noFill/>
            <a:miter lim="800000"/>
            <a:headEnd/>
            <a:tailEnd/>
          </a:ln>
        </p:spPr>
        <p:txBody>
          <a:bodyPr wrap="none">
            <a:spAutoFit/>
          </a:bodyPr>
          <a:lstStyle/>
          <a:p>
            <a:r>
              <a:rPr lang="en-US" sz="6600" b="1">
                <a:solidFill>
                  <a:srgbClr val="C00000"/>
                </a:solidFill>
                <a:latin typeface="Chiller" pitchFamily="82" charset="0"/>
              </a:rPr>
              <a:t>SYM</a:t>
            </a:r>
          </a:p>
        </p:txBody>
      </p:sp>
      <p:sp>
        <p:nvSpPr>
          <p:cNvPr id="6" name="Arc 5"/>
          <p:cNvSpPr/>
          <p:nvPr/>
        </p:nvSpPr>
        <p:spPr>
          <a:xfrm>
            <a:off x="2667000" y="2667000"/>
            <a:ext cx="228600" cy="3048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Arc 6"/>
          <p:cNvSpPr/>
          <p:nvPr/>
        </p:nvSpPr>
        <p:spPr>
          <a:xfrm>
            <a:off x="2819400" y="3124200"/>
            <a:ext cx="152400" cy="7620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Arc 7"/>
          <p:cNvSpPr/>
          <p:nvPr/>
        </p:nvSpPr>
        <p:spPr>
          <a:xfrm rot="15016039">
            <a:off x="1570038" y="2670175"/>
            <a:ext cx="457200" cy="5334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9" name="Arc 8"/>
          <p:cNvSpPr/>
          <p:nvPr/>
        </p:nvSpPr>
        <p:spPr>
          <a:xfrm>
            <a:off x="2438400" y="2590800"/>
            <a:ext cx="228600" cy="3048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Arc 9"/>
          <p:cNvSpPr/>
          <p:nvPr/>
        </p:nvSpPr>
        <p:spPr>
          <a:xfrm rot="4868973">
            <a:off x="2200275" y="3827463"/>
            <a:ext cx="381000" cy="7620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Arc 10"/>
          <p:cNvSpPr/>
          <p:nvPr/>
        </p:nvSpPr>
        <p:spPr>
          <a:xfrm rot="13838885">
            <a:off x="1066800" y="2895600"/>
            <a:ext cx="457200" cy="5334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12" name="Arc 11"/>
          <p:cNvSpPr/>
          <p:nvPr/>
        </p:nvSpPr>
        <p:spPr>
          <a:xfrm rot="9799726">
            <a:off x="1209675" y="3482975"/>
            <a:ext cx="457200" cy="5334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13" name="Arc 12"/>
          <p:cNvSpPr/>
          <p:nvPr/>
        </p:nvSpPr>
        <p:spPr>
          <a:xfrm rot="13838885">
            <a:off x="1722438" y="3965575"/>
            <a:ext cx="457200" cy="5334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14" name="Arc 13"/>
          <p:cNvSpPr/>
          <p:nvPr/>
        </p:nvSpPr>
        <p:spPr>
          <a:xfrm>
            <a:off x="2514600" y="2438400"/>
            <a:ext cx="228600" cy="3048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 name="Arc 14"/>
          <p:cNvSpPr/>
          <p:nvPr/>
        </p:nvSpPr>
        <p:spPr>
          <a:xfrm>
            <a:off x="2667000" y="2819400"/>
            <a:ext cx="152400" cy="7620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 name="Arc 15"/>
          <p:cNvSpPr/>
          <p:nvPr/>
        </p:nvSpPr>
        <p:spPr>
          <a:xfrm rot="12942871">
            <a:off x="2005013" y="2095500"/>
            <a:ext cx="457200" cy="5334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17" name="Arc 16"/>
          <p:cNvSpPr/>
          <p:nvPr/>
        </p:nvSpPr>
        <p:spPr>
          <a:xfrm rot="856586">
            <a:off x="2209800" y="2057400"/>
            <a:ext cx="282575" cy="568325"/>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 name="Arc 17"/>
          <p:cNvSpPr/>
          <p:nvPr/>
        </p:nvSpPr>
        <p:spPr>
          <a:xfrm rot="4244529">
            <a:off x="2212975" y="3581400"/>
            <a:ext cx="381000" cy="7620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 name="Arc 18"/>
          <p:cNvSpPr/>
          <p:nvPr/>
        </p:nvSpPr>
        <p:spPr>
          <a:xfrm rot="13838885">
            <a:off x="1265238" y="2974975"/>
            <a:ext cx="457200" cy="5334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20" name="Arc 19"/>
          <p:cNvSpPr/>
          <p:nvPr/>
        </p:nvSpPr>
        <p:spPr>
          <a:xfrm rot="9799726">
            <a:off x="1133475" y="3635375"/>
            <a:ext cx="457200" cy="5334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21" name="Arc 20"/>
          <p:cNvSpPr/>
          <p:nvPr/>
        </p:nvSpPr>
        <p:spPr>
          <a:xfrm rot="13838885">
            <a:off x="1798638" y="3965575"/>
            <a:ext cx="457200" cy="5334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22" name="TextBox 21"/>
          <p:cNvSpPr txBox="1">
            <a:spLocks noChangeArrowheads="1"/>
          </p:cNvSpPr>
          <p:nvPr/>
        </p:nvSpPr>
        <p:spPr bwMode="auto">
          <a:xfrm>
            <a:off x="990600" y="4800600"/>
            <a:ext cx="2652713" cy="523875"/>
          </a:xfrm>
          <a:prstGeom prst="rect">
            <a:avLst/>
          </a:prstGeom>
          <a:noFill/>
          <a:ln w="9525">
            <a:noFill/>
            <a:miter lim="800000"/>
            <a:headEnd/>
            <a:tailEnd/>
          </a:ln>
        </p:spPr>
        <p:txBody>
          <a:bodyPr wrap="none">
            <a:spAutoFit/>
          </a:bodyPr>
          <a:lstStyle/>
          <a:p>
            <a:r>
              <a:rPr lang="en-US" sz="2800" b="1">
                <a:latin typeface="Chiller" pitchFamily="82" charset="0"/>
              </a:rPr>
              <a:t>In G. I. Tract </a:t>
            </a:r>
            <a:r>
              <a:rPr lang="en-US" sz="2800" b="1">
                <a:solidFill>
                  <a:srgbClr val="0033CC"/>
                </a:solidFill>
                <a:latin typeface="Chiller" pitchFamily="82" charset="0"/>
              </a:rPr>
              <a:t>Motility</a:t>
            </a:r>
          </a:p>
        </p:txBody>
      </p:sp>
      <p:cxnSp>
        <p:nvCxnSpPr>
          <p:cNvPr id="24" name="Straight Arrow Connector 23"/>
          <p:cNvCxnSpPr/>
          <p:nvPr/>
        </p:nvCxnSpPr>
        <p:spPr>
          <a:xfrm rot="5400000">
            <a:off x="610394" y="5866606"/>
            <a:ext cx="457200" cy="1588"/>
          </a:xfrm>
          <a:prstGeom prst="straightConnector1">
            <a:avLst/>
          </a:prstGeom>
          <a:ln w="38100">
            <a:solidFill>
              <a:srgbClr val="00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5029994" y="5028406"/>
            <a:ext cx="45720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990600" y="5648325"/>
            <a:ext cx="2881313" cy="523875"/>
          </a:xfrm>
          <a:prstGeom prst="rect">
            <a:avLst/>
          </a:prstGeom>
          <a:noFill/>
          <a:ln w="9525">
            <a:noFill/>
            <a:miter lim="800000"/>
            <a:headEnd/>
            <a:tailEnd/>
          </a:ln>
        </p:spPr>
        <p:txBody>
          <a:bodyPr wrap="none">
            <a:spAutoFit/>
          </a:bodyPr>
          <a:lstStyle/>
          <a:p>
            <a:r>
              <a:rPr lang="en-US" sz="2800" b="1">
                <a:latin typeface="Chiller" pitchFamily="82" charset="0"/>
              </a:rPr>
              <a:t>In G. I. Tract </a:t>
            </a:r>
            <a:r>
              <a:rPr lang="en-US" sz="2800" b="1">
                <a:solidFill>
                  <a:srgbClr val="0033CC"/>
                </a:solidFill>
                <a:latin typeface="Chiller" pitchFamily="82" charset="0"/>
              </a:rPr>
              <a:t>Secretions</a:t>
            </a:r>
          </a:p>
        </p:txBody>
      </p:sp>
      <p:cxnSp>
        <p:nvCxnSpPr>
          <p:cNvPr id="33" name="Straight Arrow Connector 32"/>
          <p:cNvCxnSpPr/>
          <p:nvPr/>
        </p:nvCxnSpPr>
        <p:spPr>
          <a:xfrm rot="5400000">
            <a:off x="610394" y="5028406"/>
            <a:ext cx="457200" cy="1588"/>
          </a:xfrm>
          <a:prstGeom prst="straightConnector1">
            <a:avLst/>
          </a:prstGeom>
          <a:ln w="38100">
            <a:solidFill>
              <a:srgbClr val="00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5410200" y="4800600"/>
            <a:ext cx="2652713" cy="523875"/>
          </a:xfrm>
          <a:prstGeom prst="rect">
            <a:avLst/>
          </a:prstGeom>
          <a:noFill/>
          <a:ln w="9525">
            <a:noFill/>
            <a:miter lim="800000"/>
            <a:headEnd/>
            <a:tailEnd/>
          </a:ln>
        </p:spPr>
        <p:txBody>
          <a:bodyPr wrap="none">
            <a:spAutoFit/>
          </a:bodyPr>
          <a:lstStyle/>
          <a:p>
            <a:r>
              <a:rPr lang="en-US" sz="2800" b="1">
                <a:latin typeface="Chiller" pitchFamily="82" charset="0"/>
              </a:rPr>
              <a:t>In G. I. Tract </a:t>
            </a:r>
            <a:r>
              <a:rPr lang="en-US" sz="2800" b="1">
                <a:solidFill>
                  <a:srgbClr val="C00000"/>
                </a:solidFill>
                <a:latin typeface="Chiller" pitchFamily="82" charset="0"/>
              </a:rPr>
              <a:t>Motility</a:t>
            </a:r>
          </a:p>
        </p:txBody>
      </p:sp>
      <p:sp>
        <p:nvSpPr>
          <p:cNvPr id="39" name="TextBox 38"/>
          <p:cNvSpPr txBox="1">
            <a:spLocks noChangeArrowheads="1"/>
          </p:cNvSpPr>
          <p:nvPr/>
        </p:nvSpPr>
        <p:spPr bwMode="auto">
          <a:xfrm>
            <a:off x="5410200" y="5648325"/>
            <a:ext cx="2881313" cy="523875"/>
          </a:xfrm>
          <a:prstGeom prst="rect">
            <a:avLst/>
          </a:prstGeom>
          <a:noFill/>
          <a:ln w="9525">
            <a:noFill/>
            <a:miter lim="800000"/>
            <a:headEnd/>
            <a:tailEnd/>
          </a:ln>
        </p:spPr>
        <p:txBody>
          <a:bodyPr wrap="none">
            <a:spAutoFit/>
          </a:bodyPr>
          <a:lstStyle/>
          <a:p>
            <a:r>
              <a:rPr lang="en-US" sz="2800" b="1">
                <a:latin typeface="Chiller" pitchFamily="82" charset="0"/>
              </a:rPr>
              <a:t>In G. I. Tract </a:t>
            </a:r>
            <a:r>
              <a:rPr lang="en-US" sz="2800" b="1">
                <a:solidFill>
                  <a:srgbClr val="C00000"/>
                </a:solidFill>
                <a:latin typeface="Chiller" pitchFamily="82" charset="0"/>
              </a:rPr>
              <a:t>Secretions</a:t>
            </a:r>
          </a:p>
        </p:txBody>
      </p:sp>
      <p:cxnSp>
        <p:nvCxnSpPr>
          <p:cNvPr id="40" name="Straight Arrow Connector 39"/>
          <p:cNvCxnSpPr/>
          <p:nvPr/>
        </p:nvCxnSpPr>
        <p:spPr>
          <a:xfrm rot="5400000" flipH="1" flipV="1">
            <a:off x="5029994" y="5866606"/>
            <a:ext cx="45720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582" name="TextBox 40"/>
          <p:cNvSpPr txBox="1">
            <a:spLocks noChangeArrowheads="1"/>
          </p:cNvSpPr>
          <p:nvPr/>
        </p:nvSpPr>
        <p:spPr bwMode="auto">
          <a:xfrm>
            <a:off x="1066800" y="1367631"/>
            <a:ext cx="2039938" cy="523875"/>
          </a:xfrm>
          <a:prstGeom prst="rect">
            <a:avLst/>
          </a:prstGeom>
          <a:noFill/>
          <a:ln w="9525">
            <a:noFill/>
            <a:miter lim="800000"/>
            <a:headEnd/>
            <a:tailEnd/>
          </a:ln>
        </p:spPr>
        <p:txBody>
          <a:bodyPr wrap="none">
            <a:spAutoFit/>
          </a:bodyPr>
          <a:lstStyle/>
          <a:p>
            <a:r>
              <a:rPr lang="en-US" sz="2800" dirty="0">
                <a:latin typeface="Chiller" pitchFamily="82" charset="0"/>
              </a:rPr>
              <a:t>Rest and </a:t>
            </a:r>
            <a:r>
              <a:rPr lang="en-US" sz="2800" b="1" dirty="0">
                <a:latin typeface="Chiller" pitchFamily="82" charset="0"/>
              </a:rPr>
              <a:t>DIGEST</a:t>
            </a:r>
          </a:p>
        </p:txBody>
      </p:sp>
      <p:sp>
        <p:nvSpPr>
          <p:cNvPr id="23583" name="TextBox 41"/>
          <p:cNvSpPr txBox="1">
            <a:spLocks noChangeArrowheads="1"/>
          </p:cNvSpPr>
          <p:nvPr/>
        </p:nvSpPr>
        <p:spPr bwMode="auto">
          <a:xfrm>
            <a:off x="5395124" y="1364460"/>
            <a:ext cx="3605212" cy="522287"/>
          </a:xfrm>
          <a:prstGeom prst="rect">
            <a:avLst/>
          </a:prstGeom>
          <a:noFill/>
          <a:ln w="9525">
            <a:noFill/>
            <a:miter lim="800000"/>
            <a:headEnd/>
            <a:tailEnd/>
          </a:ln>
        </p:spPr>
        <p:txBody>
          <a:bodyPr>
            <a:spAutoFit/>
          </a:bodyPr>
          <a:lstStyle/>
          <a:p>
            <a:r>
              <a:rPr lang="en-US" sz="2800" b="1" dirty="0">
                <a:latin typeface="Chiller" pitchFamily="82" charset="0"/>
              </a:rPr>
              <a:t>Emergency</a:t>
            </a:r>
            <a:r>
              <a:rPr lang="en-US" sz="2800" dirty="0">
                <a:latin typeface="Chiller" pitchFamily="82" charset="0"/>
              </a:rPr>
              <a:t> - no time to digest!</a:t>
            </a:r>
          </a:p>
        </p:txBody>
      </p:sp>
      <p:sp>
        <p:nvSpPr>
          <p:cNvPr id="23584" name="TextBox 31"/>
          <p:cNvSpPr txBox="1">
            <a:spLocks noChangeArrowheads="1"/>
          </p:cNvSpPr>
          <p:nvPr/>
        </p:nvSpPr>
        <p:spPr bwMode="auto">
          <a:xfrm>
            <a:off x="3577754" y="566420"/>
            <a:ext cx="2000250" cy="1384995"/>
          </a:xfrm>
          <a:prstGeom prst="rect">
            <a:avLst/>
          </a:prstGeom>
          <a:noFill/>
          <a:ln w="9525">
            <a:noFill/>
            <a:miter lim="800000"/>
            <a:headEnd/>
            <a:tailEnd/>
          </a:ln>
        </p:spPr>
        <p:txBody>
          <a:bodyPr>
            <a:spAutoFit/>
          </a:bodyPr>
          <a:lstStyle/>
          <a:p>
            <a:pPr algn="ctr"/>
            <a:r>
              <a:rPr lang="en-US" sz="2800" b="1" dirty="0">
                <a:solidFill>
                  <a:srgbClr val="008000"/>
                </a:solidFill>
                <a:latin typeface="Calibri" panose="020F0502020204030204" pitchFamily="34" charset="0"/>
                <a:ea typeface="Calibri" panose="020F0502020204030204" pitchFamily="34" charset="0"/>
                <a:cs typeface="Calibri" panose="020F0502020204030204" pitchFamily="34" charset="0"/>
              </a:rPr>
              <a:t>G.I. Tract</a:t>
            </a:r>
          </a:p>
          <a:p>
            <a:pPr algn="ctr"/>
            <a:r>
              <a:rPr lang="en-US" sz="2800" b="1" dirty="0">
                <a:solidFill>
                  <a:srgbClr val="008000"/>
                </a:solidFill>
                <a:latin typeface="Calibri" panose="020F0502020204030204" pitchFamily="34" charset="0"/>
                <a:ea typeface="Calibri" panose="020F0502020204030204" pitchFamily="34" charset="0"/>
                <a:cs typeface="Calibri" panose="020F0502020204030204" pitchFamily="34" charset="0"/>
              </a:rPr>
              <a:t>Alimentary Canal?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8"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79023" y="705532"/>
            <a:ext cx="8975725" cy="707886"/>
          </a:xfrm>
          <a:prstGeom prst="rect">
            <a:avLst/>
          </a:prstGeom>
          <a:noFill/>
          <a:ln w="9525">
            <a:noFill/>
            <a:miter lim="800000"/>
            <a:headEnd/>
            <a:tailEnd/>
          </a:ln>
        </p:spPr>
        <p:txBody>
          <a:bodyPr wrap="square" anchor="ctr">
            <a:spAutoFit/>
          </a:bodyPr>
          <a:lstStyle/>
          <a:p>
            <a:pPr algn="just"/>
            <a:r>
              <a:rPr lang="en-US" sz="2000" b="1" dirty="0">
                <a:latin typeface="+mn-lt"/>
                <a:ea typeface="Times New Roman" pitchFamily="18" charset="0"/>
                <a:cs typeface="Arial" charset="0"/>
              </a:rPr>
              <a:t>Vascular Smooth Muscle </a:t>
            </a:r>
            <a:r>
              <a:rPr lang="en-US" sz="2000" dirty="0">
                <a:latin typeface="+mn-lt"/>
                <a:ea typeface="Times New Roman" pitchFamily="18" charset="0"/>
                <a:cs typeface="Arial" charset="0"/>
              </a:rPr>
              <a:t>(</a:t>
            </a:r>
            <a:r>
              <a:rPr lang="en-US" sz="2000" b="1" dirty="0">
                <a:solidFill>
                  <a:srgbClr val="C00000"/>
                </a:solidFill>
                <a:latin typeface="+mn-lt"/>
                <a:ea typeface="Times New Roman" pitchFamily="18" charset="0"/>
                <a:cs typeface="Arial" charset="0"/>
              </a:rPr>
              <a:t>VSM</a:t>
            </a:r>
            <a:r>
              <a:rPr lang="en-US" sz="2000" dirty="0">
                <a:latin typeface="+mn-lt"/>
                <a:ea typeface="Times New Roman" pitchFamily="18" charset="0"/>
                <a:cs typeface="Arial" charset="0"/>
              </a:rPr>
              <a:t>) is around blood vessel walls and is predominantly controlled by the </a:t>
            </a:r>
            <a:r>
              <a:rPr lang="en-US" sz="2000" b="1" dirty="0" err="1">
                <a:latin typeface="+mn-lt"/>
                <a:ea typeface="Times New Roman" pitchFamily="18" charset="0"/>
                <a:cs typeface="Arial" charset="0"/>
              </a:rPr>
              <a:t>Sym</a:t>
            </a:r>
            <a:r>
              <a:rPr lang="en-US" sz="2000" dirty="0">
                <a:latin typeface="+mn-lt"/>
                <a:ea typeface="Times New Roman" pitchFamily="18" charset="0"/>
                <a:cs typeface="Arial" charset="0"/>
              </a:rPr>
              <a:t> division of ANS, causing </a:t>
            </a:r>
            <a:r>
              <a:rPr lang="en-US" sz="2000" b="1" dirty="0">
                <a:solidFill>
                  <a:srgbClr val="0070C0"/>
                </a:solidFill>
                <a:latin typeface="+mn-lt"/>
                <a:ea typeface="Times New Roman" pitchFamily="18" charset="0"/>
                <a:cs typeface="Arial" charset="0"/>
              </a:rPr>
              <a:t>vasoconstriction</a:t>
            </a:r>
            <a:r>
              <a:rPr lang="en-US" sz="2000" dirty="0">
                <a:latin typeface="+mn-lt"/>
                <a:ea typeface="Times New Roman" pitchFamily="18" charset="0"/>
                <a:cs typeface="Arial" charset="0"/>
              </a:rPr>
              <a:t> and </a:t>
            </a:r>
            <a:r>
              <a:rPr lang="en-US" sz="2000" b="1" dirty="0">
                <a:solidFill>
                  <a:srgbClr val="0070C0"/>
                </a:solidFill>
                <a:latin typeface="+mn-lt"/>
                <a:ea typeface="Times New Roman" pitchFamily="18" charset="0"/>
                <a:cs typeface="Arial" charset="0"/>
              </a:rPr>
              <a:t>vasodilation</a:t>
            </a:r>
            <a:r>
              <a:rPr lang="en-US" sz="2000" dirty="0">
                <a:latin typeface="+mn-lt"/>
                <a:ea typeface="Times New Roman" pitchFamily="18" charset="0"/>
                <a:cs typeface="Arial" charset="0"/>
              </a:rPr>
              <a:t>.</a:t>
            </a:r>
          </a:p>
        </p:txBody>
      </p:sp>
      <p:sp>
        <p:nvSpPr>
          <p:cNvPr id="24579" name="TextBox 1"/>
          <p:cNvSpPr txBox="1">
            <a:spLocks noChangeArrowheads="1"/>
          </p:cNvSpPr>
          <p:nvPr/>
        </p:nvSpPr>
        <p:spPr bwMode="auto">
          <a:xfrm>
            <a:off x="161919" y="70432"/>
            <a:ext cx="2509844" cy="584775"/>
          </a:xfrm>
          <a:prstGeom prst="rect">
            <a:avLst/>
          </a:prstGeom>
          <a:noFill/>
          <a:ln w="9525">
            <a:noFill/>
            <a:miter lim="800000"/>
            <a:headEnd/>
            <a:tailEnd/>
          </a:ln>
        </p:spPr>
        <p:txBody>
          <a:bodyPr wrap="square">
            <a:spAutoFit/>
          </a:bodyPr>
          <a:lstStyle/>
          <a:p>
            <a:r>
              <a:rPr lang="en-US" sz="3200" b="1" dirty="0">
                <a:latin typeface="Chiller" pitchFamily="82" charset="0"/>
              </a:rPr>
              <a:t>More ANS Notes:</a:t>
            </a:r>
          </a:p>
        </p:txBody>
      </p:sp>
      <p:sp>
        <p:nvSpPr>
          <p:cNvPr id="5" name="Rectangle 1"/>
          <p:cNvSpPr>
            <a:spLocks noChangeArrowheads="1"/>
          </p:cNvSpPr>
          <p:nvPr/>
        </p:nvSpPr>
        <p:spPr bwMode="auto">
          <a:xfrm>
            <a:off x="187324" y="3633840"/>
            <a:ext cx="8813800" cy="2862322"/>
          </a:xfrm>
          <a:prstGeom prst="rect">
            <a:avLst/>
          </a:prstGeom>
          <a:noFill/>
          <a:ln w="9525">
            <a:noFill/>
            <a:miter lim="800000"/>
            <a:headEnd/>
            <a:tailEnd/>
          </a:ln>
        </p:spPr>
        <p:txBody>
          <a:bodyPr anchor="ctr">
            <a:spAutoFit/>
          </a:bodyPr>
          <a:lstStyle/>
          <a:p>
            <a:pPr algn="just" eaLnBrk="0" hangingPunct="0"/>
            <a:r>
              <a:rPr lang="en-US" sz="2000" dirty="0">
                <a:solidFill>
                  <a:srgbClr val="CC3300"/>
                </a:solidFill>
                <a:latin typeface="+mn-lt"/>
                <a:ea typeface="Times New Roman" pitchFamily="18" charset="0"/>
                <a:cs typeface="Arial" charset="0"/>
              </a:rPr>
              <a:t>Sympathetic postganglionic neurons release </a:t>
            </a:r>
            <a:r>
              <a:rPr lang="en-US" sz="2000" b="1" dirty="0">
                <a:solidFill>
                  <a:srgbClr val="CC3300"/>
                </a:solidFill>
                <a:latin typeface="+mn-lt"/>
                <a:ea typeface="Times New Roman" pitchFamily="18" charset="0"/>
                <a:cs typeface="Arial" charset="0"/>
              </a:rPr>
              <a:t>norepinephrine</a:t>
            </a:r>
            <a:r>
              <a:rPr lang="en-US" sz="2000" dirty="0">
                <a:solidFill>
                  <a:srgbClr val="CC3300"/>
                </a:solidFill>
                <a:latin typeface="+mn-lt"/>
                <a:ea typeface="Times New Roman" pitchFamily="18" charset="0"/>
                <a:cs typeface="Arial" charset="0"/>
              </a:rPr>
              <a:t> (NE) and:</a:t>
            </a:r>
          </a:p>
          <a:p>
            <a:pPr algn="just" eaLnBrk="0" hangingPunct="0"/>
            <a:endParaRPr lang="en-US" sz="2000" b="1" dirty="0">
              <a:latin typeface="+mn-lt"/>
              <a:ea typeface="Times New Roman" pitchFamily="18" charset="0"/>
              <a:cs typeface="Arial" charset="0"/>
            </a:endParaRPr>
          </a:p>
          <a:p>
            <a:pPr algn="just" eaLnBrk="0" hangingPunct="0"/>
            <a:r>
              <a:rPr lang="en-US" sz="2000" b="1" dirty="0">
                <a:latin typeface="+mn-lt"/>
                <a:ea typeface="Times New Roman" pitchFamily="18" charset="0"/>
                <a:cs typeface="Arial" charset="0"/>
              </a:rPr>
              <a:t>a)</a:t>
            </a:r>
            <a:r>
              <a:rPr lang="en-US" sz="2000" dirty="0">
                <a:latin typeface="+mn-lt"/>
                <a:ea typeface="Times New Roman" pitchFamily="18" charset="0"/>
                <a:cs typeface="Arial" charset="0"/>
              </a:rPr>
              <a:t> if </a:t>
            </a:r>
            <a:r>
              <a:rPr lang="el-GR" sz="2000" dirty="0">
                <a:latin typeface="+mn-lt"/>
                <a:ea typeface="Times New Roman" pitchFamily="18" charset="0"/>
                <a:cs typeface="Arial" charset="0"/>
              </a:rPr>
              <a:t>α</a:t>
            </a:r>
            <a:r>
              <a:rPr lang="en-US" sz="2000" dirty="0">
                <a:latin typeface="+mn-lt"/>
                <a:ea typeface="Times New Roman" pitchFamily="18" charset="0"/>
                <a:cs typeface="Arial" charset="0"/>
              </a:rPr>
              <a:t> (alpha) receptors present = </a:t>
            </a:r>
            <a:r>
              <a:rPr lang="en-US" sz="2000" b="1" dirty="0">
                <a:latin typeface="+mn-lt"/>
                <a:ea typeface="Times New Roman" pitchFamily="18" charset="0"/>
                <a:cs typeface="Arial" charset="0"/>
              </a:rPr>
              <a:t>vasoconstriction</a:t>
            </a:r>
            <a:r>
              <a:rPr lang="en-US" sz="2000" dirty="0">
                <a:latin typeface="+mn-lt"/>
                <a:ea typeface="Times New Roman" pitchFamily="18" charset="0"/>
                <a:cs typeface="Arial" charset="0"/>
              </a:rPr>
              <a:t> = ↓Flow,  ↑ Blood Pressure</a:t>
            </a:r>
          </a:p>
          <a:p>
            <a:pPr algn="just" eaLnBrk="0" hangingPunct="0"/>
            <a:endParaRPr lang="en-US" sz="2000" dirty="0">
              <a:latin typeface="+mn-lt"/>
              <a:ea typeface="Times New Roman" pitchFamily="18" charset="0"/>
              <a:cs typeface="Arial" charset="0"/>
            </a:endParaRPr>
          </a:p>
          <a:p>
            <a:pPr algn="just" eaLnBrk="0" hangingPunct="0"/>
            <a:r>
              <a:rPr lang="en-US" sz="2000" b="1" dirty="0">
                <a:latin typeface="+mn-lt"/>
                <a:ea typeface="Times New Roman" pitchFamily="18" charset="0"/>
                <a:cs typeface="Arial" charset="0"/>
              </a:rPr>
              <a:t>b)</a:t>
            </a:r>
            <a:r>
              <a:rPr lang="en-US" sz="2000" dirty="0">
                <a:latin typeface="+mn-lt"/>
                <a:ea typeface="Times New Roman" pitchFamily="18" charset="0"/>
                <a:cs typeface="Arial" charset="0"/>
              </a:rPr>
              <a:t> if </a:t>
            </a:r>
            <a:r>
              <a:rPr lang="el-GR" sz="2000" dirty="0">
                <a:latin typeface="+mn-lt"/>
                <a:ea typeface="Times New Roman" pitchFamily="18" charset="0"/>
                <a:cs typeface="Arial" charset="0"/>
              </a:rPr>
              <a:t>β</a:t>
            </a:r>
            <a:r>
              <a:rPr lang="en-US" sz="2000" dirty="0">
                <a:latin typeface="+mn-lt"/>
                <a:ea typeface="Times New Roman" pitchFamily="18" charset="0"/>
                <a:cs typeface="Arial" charset="0"/>
              </a:rPr>
              <a:t> (beta) receptors present   = </a:t>
            </a:r>
            <a:r>
              <a:rPr lang="en-US" sz="2000" b="1" dirty="0">
                <a:latin typeface="+mn-lt"/>
                <a:ea typeface="Times New Roman" pitchFamily="18" charset="0"/>
                <a:cs typeface="Arial" charset="0"/>
              </a:rPr>
              <a:t>vasodilation</a:t>
            </a:r>
            <a:r>
              <a:rPr lang="en-US" sz="2000" dirty="0">
                <a:latin typeface="+mn-lt"/>
                <a:ea typeface="Times New Roman" pitchFamily="18" charset="0"/>
                <a:cs typeface="Arial" charset="0"/>
              </a:rPr>
              <a:t>         = ↑Flow,  ↓ Blood Pressure</a:t>
            </a:r>
          </a:p>
          <a:p>
            <a:pPr algn="just" eaLnBrk="0" hangingPunct="0"/>
            <a:endParaRPr lang="en-US" sz="2000" dirty="0">
              <a:latin typeface="+mn-lt"/>
              <a:ea typeface="Times New Roman" pitchFamily="18" charset="0"/>
              <a:cs typeface="Arial" charset="0"/>
            </a:endParaRPr>
          </a:p>
          <a:p>
            <a:pPr algn="just" eaLnBrk="0" hangingPunct="0"/>
            <a:r>
              <a:rPr lang="en-US" sz="2000" dirty="0">
                <a:solidFill>
                  <a:srgbClr val="0000FF"/>
                </a:solidFill>
                <a:latin typeface="+mn-lt"/>
                <a:ea typeface="Times New Roman" pitchFamily="18" charset="0"/>
                <a:cs typeface="Arial" charset="0"/>
              </a:rPr>
              <a:t>The rule of thumb is: The more </a:t>
            </a:r>
            <a:r>
              <a:rPr lang="en-US" sz="2000" b="1" dirty="0" err="1">
                <a:solidFill>
                  <a:srgbClr val="0000FF"/>
                </a:solidFill>
                <a:latin typeface="+mn-lt"/>
                <a:ea typeface="Times New Roman" pitchFamily="18" charset="0"/>
                <a:cs typeface="Arial" charset="0"/>
              </a:rPr>
              <a:t>Sym</a:t>
            </a:r>
            <a:r>
              <a:rPr lang="en-US" sz="2000" dirty="0">
                <a:solidFill>
                  <a:srgbClr val="0000FF"/>
                </a:solidFill>
                <a:latin typeface="+mn-lt"/>
                <a:ea typeface="Times New Roman" pitchFamily="18" charset="0"/>
                <a:cs typeface="Arial" charset="0"/>
              </a:rPr>
              <a:t> stimulation there is, the more </a:t>
            </a:r>
            <a:r>
              <a:rPr lang="en-US" sz="2000" b="1" dirty="0">
                <a:solidFill>
                  <a:srgbClr val="0000FF"/>
                </a:solidFill>
                <a:latin typeface="+mn-lt"/>
                <a:ea typeface="Times New Roman" pitchFamily="18" charset="0"/>
                <a:cs typeface="Arial" charset="0"/>
              </a:rPr>
              <a:t>constricted</a:t>
            </a:r>
            <a:r>
              <a:rPr lang="en-US" sz="2000" dirty="0">
                <a:solidFill>
                  <a:srgbClr val="0000FF"/>
                </a:solidFill>
                <a:latin typeface="+mn-lt"/>
                <a:ea typeface="Times New Roman" pitchFamily="18" charset="0"/>
                <a:cs typeface="Arial" charset="0"/>
              </a:rPr>
              <a:t> blood vessels become (</a:t>
            </a:r>
            <a:r>
              <a:rPr lang="en-US" sz="2000" i="1" dirty="0">
                <a:solidFill>
                  <a:srgbClr val="0000FF"/>
                </a:solidFill>
                <a:latin typeface="+mn-lt"/>
                <a:ea typeface="Times New Roman" pitchFamily="18" charset="0"/>
                <a:cs typeface="Arial" charset="0"/>
              </a:rPr>
              <a:t>except for blood vessels supplying skeletal muscle!</a:t>
            </a:r>
            <a:r>
              <a:rPr lang="en-US" sz="2000" dirty="0">
                <a:solidFill>
                  <a:srgbClr val="0000FF"/>
                </a:solidFill>
                <a:latin typeface="+mn-lt"/>
                <a:ea typeface="Times New Roman" pitchFamily="18" charset="0"/>
                <a:cs typeface="Arial" charset="0"/>
              </a:rPr>
              <a:t>). This is why your blood pressure goes up when you get scared or excited!!!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2381" y="1673728"/>
            <a:ext cx="1512887"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5297" y="2072052"/>
            <a:ext cx="29784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dirty="0">
                <a:latin typeface="Calibri" panose="020F0502020204030204" pitchFamily="34" charset="0"/>
              </a:rPr>
              <a:t>Blood Vessel Diameter </a:t>
            </a:r>
          </a:p>
          <a:p>
            <a:pPr algn="ctr">
              <a:spcBef>
                <a:spcPct val="0"/>
              </a:spcBef>
              <a:buFontTx/>
              <a:buNone/>
            </a:pPr>
            <a:r>
              <a:rPr lang="en-US" altLang="en-US" sz="1600" dirty="0">
                <a:latin typeface="Calibri" panose="020F0502020204030204" pitchFamily="34" charset="0"/>
              </a:rPr>
              <a:t>Controls Blood Flow and Pressure</a:t>
            </a:r>
          </a:p>
        </p:txBody>
      </p:sp>
      <p:cxnSp>
        <p:nvCxnSpPr>
          <p:cNvPr id="8" name="Straight Arrow Connector 7"/>
          <p:cNvCxnSpPr>
            <a:cxnSpLocks noChangeShapeType="1"/>
          </p:cNvCxnSpPr>
          <p:nvPr/>
        </p:nvCxnSpPr>
        <p:spPr bwMode="auto">
          <a:xfrm flipV="1">
            <a:off x="3377406" y="1867403"/>
            <a:ext cx="434975" cy="4476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a:off x="3385343" y="2604003"/>
            <a:ext cx="427038" cy="5032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 name="Rectangle 6"/>
          <p:cNvSpPr>
            <a:spLocks noChangeArrowheads="1"/>
          </p:cNvSpPr>
          <p:nvPr/>
        </p:nvSpPr>
        <p:spPr bwMode="auto">
          <a:xfrm>
            <a:off x="5536406" y="1673728"/>
            <a:ext cx="24963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latin typeface="Calibri" panose="020F0502020204030204" pitchFamily="34" charset="0"/>
              </a:rPr>
              <a:t>Vasoconstriction = increased BP</a:t>
            </a:r>
          </a:p>
        </p:txBody>
      </p:sp>
      <p:sp>
        <p:nvSpPr>
          <p:cNvPr id="11" name="Rectangle 10"/>
          <p:cNvSpPr>
            <a:spLocks noChangeArrowheads="1"/>
          </p:cNvSpPr>
          <p:nvPr/>
        </p:nvSpPr>
        <p:spPr bwMode="auto">
          <a:xfrm>
            <a:off x="5720512" y="3090842"/>
            <a:ext cx="2235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latin typeface="Calibri" panose="020F0502020204030204" pitchFamily="34" charset="0"/>
              </a:rPr>
              <a:t>Vasodilation = decreased BP</a:t>
            </a:r>
          </a:p>
        </p:txBody>
      </p:sp>
      <p:sp>
        <p:nvSpPr>
          <p:cNvPr id="12" name="Down Arrow 11"/>
          <p:cNvSpPr>
            <a:spLocks noChangeArrowheads="1"/>
          </p:cNvSpPr>
          <p:nvPr/>
        </p:nvSpPr>
        <p:spPr bwMode="auto">
          <a:xfrm>
            <a:off x="4534693" y="2673853"/>
            <a:ext cx="120650" cy="214312"/>
          </a:xfrm>
          <a:prstGeom prst="downArrow">
            <a:avLst>
              <a:gd name="adj1" fmla="val 50000"/>
              <a:gd name="adj2" fmla="val 50189"/>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Up Arrow 12"/>
          <p:cNvSpPr>
            <a:spLocks noChangeArrowheads="1"/>
          </p:cNvSpPr>
          <p:nvPr/>
        </p:nvSpPr>
        <p:spPr bwMode="auto">
          <a:xfrm>
            <a:off x="4533106" y="1981703"/>
            <a:ext cx="122237" cy="234950"/>
          </a:xfrm>
          <a:prstGeom prst="upArrow">
            <a:avLst>
              <a:gd name="adj1" fmla="val 50000"/>
              <a:gd name="adj2" fmla="val 50072"/>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Up-Down Arrow 13"/>
          <p:cNvSpPr/>
          <p:nvPr/>
        </p:nvSpPr>
        <p:spPr>
          <a:xfrm>
            <a:off x="6350051" y="2216653"/>
            <a:ext cx="187325" cy="638968"/>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943955" y="2322142"/>
            <a:ext cx="1178301" cy="246221"/>
          </a:xfrm>
          <a:prstGeom prst="rect">
            <a:avLst/>
          </a:prstGeom>
          <a:noFill/>
        </p:spPr>
        <p:txBody>
          <a:bodyPr wrap="square" rtlCol="0">
            <a:spAutoFit/>
          </a:bodyPr>
          <a:lstStyle/>
          <a:p>
            <a:pPr algn="ctr"/>
            <a:r>
              <a:rPr lang="en-US" sz="1000" dirty="0">
                <a:latin typeface="+mn-lt"/>
              </a:rPr>
              <a:t>Blood vessel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3" descr="C:\Users\marie\Desktop\ANS Sym Blood Vessels.jpg"/>
          <p:cNvPicPr>
            <a:picLocks noChangeAspect="1" noChangeArrowheads="1"/>
          </p:cNvPicPr>
          <p:nvPr/>
        </p:nvPicPr>
        <p:blipFill>
          <a:blip r:embed="rId2"/>
          <a:srcRect/>
          <a:stretch>
            <a:fillRect/>
          </a:stretch>
        </p:blipFill>
        <p:spPr bwMode="auto">
          <a:xfrm>
            <a:off x="855134" y="1143000"/>
            <a:ext cx="7693025" cy="5087938"/>
          </a:xfrm>
          <a:prstGeom prst="rect">
            <a:avLst/>
          </a:prstGeom>
          <a:noFill/>
          <a:ln w="9525">
            <a:noFill/>
            <a:miter lim="800000"/>
            <a:headEnd/>
            <a:tailEnd/>
          </a:ln>
        </p:spPr>
      </p:pic>
      <p:sp>
        <p:nvSpPr>
          <p:cNvPr id="25603" name="TextBox 3"/>
          <p:cNvSpPr txBox="1">
            <a:spLocks noChangeArrowheads="1"/>
          </p:cNvSpPr>
          <p:nvPr/>
        </p:nvSpPr>
        <p:spPr bwMode="auto">
          <a:xfrm>
            <a:off x="314618" y="139956"/>
            <a:ext cx="8514767" cy="830997"/>
          </a:xfrm>
          <a:prstGeom prst="rect">
            <a:avLst/>
          </a:prstGeom>
          <a:noFill/>
          <a:ln w="9525">
            <a:noFill/>
            <a:miter lim="800000"/>
            <a:headEnd/>
            <a:tailEnd/>
          </a:ln>
        </p:spPr>
        <p:txBody>
          <a:bodyPr wrap="none">
            <a:spAutoFit/>
          </a:bodyPr>
          <a:lstStyle/>
          <a:p>
            <a:pPr algn="ctr"/>
            <a:r>
              <a:rPr lang="en-US" sz="2800" b="1" dirty="0">
                <a:solidFill>
                  <a:srgbClr val="002060"/>
                </a:solidFill>
                <a:latin typeface="+mj-lt"/>
              </a:rPr>
              <a:t>Blood Vessel Diameter: Mostly controlled by the </a:t>
            </a:r>
            <a:r>
              <a:rPr lang="en-US" sz="2800" b="1" dirty="0">
                <a:solidFill>
                  <a:srgbClr val="C00000"/>
                </a:solidFill>
                <a:latin typeface="+mj-lt"/>
              </a:rPr>
              <a:t>SYM</a:t>
            </a:r>
          </a:p>
          <a:p>
            <a:pPr algn="ctr"/>
            <a:r>
              <a:rPr lang="en-US" sz="2000" dirty="0">
                <a:latin typeface="+mj-lt"/>
              </a:rPr>
              <a:t>(usually, </a:t>
            </a:r>
            <a:r>
              <a:rPr lang="en-US" sz="2000" i="1" u="sng" dirty="0">
                <a:latin typeface="+mj-lt"/>
              </a:rPr>
              <a:t>more</a:t>
            </a:r>
            <a:r>
              <a:rPr lang="en-US" sz="2000" dirty="0">
                <a:latin typeface="+mj-lt"/>
              </a:rPr>
              <a:t> </a:t>
            </a:r>
            <a:r>
              <a:rPr lang="en-US" sz="2000" dirty="0" err="1">
                <a:latin typeface="+mj-lt"/>
              </a:rPr>
              <a:t>Sym</a:t>
            </a:r>
            <a:r>
              <a:rPr lang="en-US" sz="2000" dirty="0">
                <a:latin typeface="+mj-lt"/>
              </a:rPr>
              <a:t> innervation means </a:t>
            </a:r>
            <a:r>
              <a:rPr lang="en-US" sz="2000" i="1" u="sng" dirty="0">
                <a:latin typeface="+mj-lt"/>
              </a:rPr>
              <a:t>more</a:t>
            </a:r>
            <a:r>
              <a:rPr lang="en-US" sz="2000" dirty="0">
                <a:latin typeface="+mj-lt"/>
              </a:rPr>
              <a:t> vessel constriction - if </a:t>
            </a:r>
            <a:r>
              <a:rPr lang="el-GR" sz="2000" dirty="0">
                <a:latin typeface="+mj-lt"/>
              </a:rPr>
              <a:t>α’</a:t>
            </a:r>
            <a:r>
              <a:rPr lang="en-US" sz="2000" dirty="0">
                <a:latin typeface="+mj-lt"/>
              </a:rPr>
              <a:t>s receptors)</a:t>
            </a:r>
          </a:p>
        </p:txBody>
      </p:sp>
      <p:sp>
        <p:nvSpPr>
          <p:cNvPr id="25604" name="TextBox 4"/>
          <p:cNvSpPr txBox="1">
            <a:spLocks noChangeArrowheads="1"/>
          </p:cNvSpPr>
          <p:nvPr/>
        </p:nvSpPr>
        <p:spPr bwMode="auto">
          <a:xfrm>
            <a:off x="457200" y="6319838"/>
            <a:ext cx="8382000" cy="369332"/>
          </a:xfrm>
          <a:prstGeom prst="rect">
            <a:avLst/>
          </a:prstGeom>
          <a:noFill/>
          <a:ln w="9525">
            <a:noFill/>
            <a:miter lim="800000"/>
            <a:headEnd/>
            <a:tailEnd/>
          </a:ln>
        </p:spPr>
        <p:txBody>
          <a:bodyPr>
            <a:spAutoFit/>
          </a:bodyPr>
          <a:lstStyle/>
          <a:p>
            <a:r>
              <a:rPr lang="el-GR" b="1" dirty="0">
                <a:solidFill>
                  <a:srgbClr val="0000FF"/>
                </a:solidFill>
                <a:latin typeface="+mj-lt"/>
              </a:rPr>
              <a:t>α</a:t>
            </a:r>
            <a:r>
              <a:rPr lang="en-US" dirty="0">
                <a:solidFill>
                  <a:srgbClr val="0000FF"/>
                </a:solidFill>
                <a:latin typeface="+mj-lt"/>
              </a:rPr>
              <a:t>’s = constriction</a:t>
            </a:r>
            <a:r>
              <a:rPr lang="en-US" dirty="0">
                <a:latin typeface="+mj-lt"/>
              </a:rPr>
              <a:t>;</a:t>
            </a:r>
            <a:r>
              <a:rPr lang="el-GR" dirty="0">
                <a:latin typeface="+mj-lt"/>
              </a:rPr>
              <a:t> </a:t>
            </a:r>
            <a:r>
              <a:rPr lang="el-GR" b="1" dirty="0">
                <a:solidFill>
                  <a:srgbClr val="C00000"/>
                </a:solidFill>
                <a:latin typeface="+mj-lt"/>
              </a:rPr>
              <a:t>β</a:t>
            </a:r>
            <a:r>
              <a:rPr lang="en-US" dirty="0">
                <a:solidFill>
                  <a:srgbClr val="C00000"/>
                </a:solidFill>
                <a:latin typeface="+mj-lt"/>
              </a:rPr>
              <a:t>’s = dilation</a:t>
            </a:r>
            <a:r>
              <a:rPr lang="en-US" dirty="0">
                <a:latin typeface="+mj-lt"/>
              </a:rPr>
              <a:t>. The vessel above must have which receptors? Alpha! </a:t>
            </a:r>
          </a:p>
        </p:txBody>
      </p:sp>
      <p:sp>
        <p:nvSpPr>
          <p:cNvPr id="7" name="Rectangle 6"/>
          <p:cNvSpPr/>
          <p:nvPr/>
        </p:nvSpPr>
        <p:spPr>
          <a:xfrm>
            <a:off x="6477000" y="11430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6" name="TextBox 7"/>
          <p:cNvSpPr txBox="1">
            <a:spLocks noChangeArrowheads="1"/>
          </p:cNvSpPr>
          <p:nvPr/>
        </p:nvSpPr>
        <p:spPr bwMode="auto">
          <a:xfrm>
            <a:off x="3352800" y="5467350"/>
            <a:ext cx="2584450" cy="400050"/>
          </a:xfrm>
          <a:prstGeom prst="rect">
            <a:avLst/>
          </a:prstGeom>
          <a:noFill/>
          <a:ln w="9525">
            <a:noFill/>
            <a:miter lim="800000"/>
            <a:headEnd/>
            <a:tailEnd/>
          </a:ln>
        </p:spPr>
        <p:txBody>
          <a:bodyPr wrap="none">
            <a:spAutoFit/>
          </a:bodyPr>
          <a:lstStyle/>
          <a:p>
            <a:r>
              <a:rPr lang="en-US" sz="2000" b="1" dirty="0">
                <a:cs typeface="Arial" charset="0"/>
              </a:rPr>
              <a:t>↑</a:t>
            </a:r>
            <a:r>
              <a:rPr lang="en-US" sz="2000" b="1" dirty="0">
                <a:latin typeface="Chiller" pitchFamily="82" charset="0"/>
              </a:rPr>
              <a:t>r -&gt;    </a:t>
            </a:r>
            <a:r>
              <a:rPr lang="en-US" sz="2000" b="1" dirty="0">
                <a:cs typeface="Arial" charset="0"/>
              </a:rPr>
              <a:t>↓</a:t>
            </a:r>
            <a:r>
              <a:rPr lang="en-US" sz="2000" b="1" dirty="0">
                <a:latin typeface="Chiller" pitchFamily="82" charset="0"/>
              </a:rPr>
              <a:t>R -&gt; </a:t>
            </a:r>
            <a:r>
              <a:rPr lang="en-US" sz="2000" b="1" dirty="0">
                <a:cs typeface="Arial" charset="0"/>
              </a:rPr>
              <a:t>↓</a:t>
            </a:r>
            <a:r>
              <a:rPr lang="en-US" sz="2000" b="1" dirty="0">
                <a:latin typeface="Chiller" pitchFamily="82" charset="0"/>
              </a:rPr>
              <a:t>BP -&gt;</a:t>
            </a:r>
            <a:r>
              <a:rPr lang="en-US" sz="2000" b="1" dirty="0">
                <a:cs typeface="Arial" charset="0"/>
              </a:rPr>
              <a:t>↑</a:t>
            </a:r>
            <a:r>
              <a:rPr lang="en-US" sz="2000" b="1" dirty="0">
                <a:latin typeface="Chiller" pitchFamily="82" charset="0"/>
              </a:rPr>
              <a:t>flow</a:t>
            </a:r>
          </a:p>
        </p:txBody>
      </p:sp>
      <p:sp>
        <p:nvSpPr>
          <p:cNvPr id="25607" name="TextBox 8"/>
          <p:cNvSpPr txBox="1">
            <a:spLocks noChangeArrowheads="1"/>
          </p:cNvSpPr>
          <p:nvPr/>
        </p:nvSpPr>
        <p:spPr bwMode="auto">
          <a:xfrm>
            <a:off x="3276600" y="1733550"/>
            <a:ext cx="2657475" cy="400050"/>
          </a:xfrm>
          <a:prstGeom prst="rect">
            <a:avLst/>
          </a:prstGeom>
          <a:noFill/>
          <a:ln w="9525">
            <a:noFill/>
            <a:miter lim="800000"/>
            <a:headEnd/>
            <a:tailEnd/>
          </a:ln>
        </p:spPr>
        <p:txBody>
          <a:bodyPr wrap="none">
            <a:spAutoFit/>
          </a:bodyPr>
          <a:lstStyle/>
          <a:p>
            <a:r>
              <a:rPr lang="en-US" sz="2000" b="1">
                <a:cs typeface="Arial" charset="0"/>
              </a:rPr>
              <a:t>↓</a:t>
            </a:r>
            <a:r>
              <a:rPr lang="en-US" sz="2000" b="1">
                <a:latin typeface="Chiller" pitchFamily="82" charset="0"/>
              </a:rPr>
              <a:t>r -&gt;    </a:t>
            </a:r>
            <a:r>
              <a:rPr lang="en-US" sz="2000" b="1">
                <a:cs typeface="Arial" charset="0"/>
              </a:rPr>
              <a:t>↑</a:t>
            </a:r>
            <a:r>
              <a:rPr lang="en-US" sz="2000" b="1">
                <a:latin typeface="Chiller" pitchFamily="82" charset="0"/>
              </a:rPr>
              <a:t>R -&gt; </a:t>
            </a:r>
            <a:r>
              <a:rPr lang="en-US" sz="2000" b="1">
                <a:cs typeface="Arial" charset="0"/>
              </a:rPr>
              <a:t>↑</a:t>
            </a:r>
            <a:r>
              <a:rPr lang="en-US" sz="2000" b="1">
                <a:latin typeface="Chiller" pitchFamily="82" charset="0"/>
              </a:rPr>
              <a:t>BP -&gt; </a:t>
            </a:r>
            <a:r>
              <a:rPr lang="en-US" sz="2000" b="1">
                <a:cs typeface="Arial" charset="0"/>
              </a:rPr>
              <a:t>↓</a:t>
            </a:r>
            <a:r>
              <a:rPr lang="en-US" sz="2000" b="1">
                <a:latin typeface="Chiller" pitchFamily="82" charset="0"/>
              </a:rPr>
              <a:t>flow</a:t>
            </a:r>
          </a:p>
        </p:txBody>
      </p:sp>
      <p:grpSp>
        <p:nvGrpSpPr>
          <p:cNvPr id="27" name="Group 26"/>
          <p:cNvGrpSpPr/>
          <p:nvPr/>
        </p:nvGrpSpPr>
        <p:grpSpPr>
          <a:xfrm>
            <a:off x="364068" y="1405467"/>
            <a:ext cx="795868" cy="769598"/>
            <a:chOff x="381000" y="1405467"/>
            <a:chExt cx="778935" cy="711200"/>
          </a:xfrm>
        </p:grpSpPr>
        <p:sp>
          <p:nvSpPr>
            <p:cNvPr id="2" name="Freeform 1"/>
            <p:cNvSpPr/>
            <p:nvPr/>
          </p:nvSpPr>
          <p:spPr>
            <a:xfrm>
              <a:off x="381000" y="1405467"/>
              <a:ext cx="778933" cy="711200"/>
            </a:xfrm>
            <a:custGeom>
              <a:avLst/>
              <a:gdLst>
                <a:gd name="connsiteX0" fmla="*/ 0 w 778933"/>
                <a:gd name="connsiteY0" fmla="*/ 711200 h 711200"/>
                <a:gd name="connsiteX1" fmla="*/ 8467 w 778933"/>
                <a:gd name="connsiteY1" fmla="*/ 635000 h 711200"/>
                <a:gd name="connsiteX2" fmla="*/ 16933 w 778933"/>
                <a:gd name="connsiteY2" fmla="*/ 609600 h 711200"/>
                <a:gd name="connsiteX3" fmla="*/ 25400 w 778933"/>
                <a:gd name="connsiteY3" fmla="*/ 541866 h 711200"/>
                <a:gd name="connsiteX4" fmla="*/ 33867 w 778933"/>
                <a:gd name="connsiteY4" fmla="*/ 482600 h 711200"/>
                <a:gd name="connsiteX5" fmla="*/ 42333 w 778933"/>
                <a:gd name="connsiteY5" fmla="*/ 440266 h 711200"/>
                <a:gd name="connsiteX6" fmla="*/ 50800 w 778933"/>
                <a:gd name="connsiteY6" fmla="*/ 355600 h 711200"/>
                <a:gd name="connsiteX7" fmla="*/ 59267 w 778933"/>
                <a:gd name="connsiteY7" fmla="*/ 330200 h 711200"/>
                <a:gd name="connsiteX8" fmla="*/ 67733 w 778933"/>
                <a:gd name="connsiteY8" fmla="*/ 287866 h 711200"/>
                <a:gd name="connsiteX9" fmla="*/ 84667 w 778933"/>
                <a:gd name="connsiteY9" fmla="*/ 270933 h 711200"/>
                <a:gd name="connsiteX10" fmla="*/ 110067 w 778933"/>
                <a:gd name="connsiteY10" fmla="*/ 186266 h 711200"/>
                <a:gd name="connsiteX11" fmla="*/ 118533 w 778933"/>
                <a:gd name="connsiteY11" fmla="*/ 152400 h 711200"/>
                <a:gd name="connsiteX12" fmla="*/ 135467 w 778933"/>
                <a:gd name="connsiteY12" fmla="*/ 135466 h 711200"/>
                <a:gd name="connsiteX13" fmla="*/ 160867 w 778933"/>
                <a:gd name="connsiteY13" fmla="*/ 101600 h 711200"/>
                <a:gd name="connsiteX14" fmla="*/ 177800 w 778933"/>
                <a:gd name="connsiteY14" fmla="*/ 84666 h 711200"/>
                <a:gd name="connsiteX15" fmla="*/ 220133 w 778933"/>
                <a:gd name="connsiteY15" fmla="*/ 42333 h 711200"/>
                <a:gd name="connsiteX16" fmla="*/ 270933 w 778933"/>
                <a:gd name="connsiteY16" fmla="*/ 25400 h 711200"/>
                <a:gd name="connsiteX17" fmla="*/ 296333 w 778933"/>
                <a:gd name="connsiteY17" fmla="*/ 16933 h 711200"/>
                <a:gd name="connsiteX18" fmla="*/ 321733 w 778933"/>
                <a:gd name="connsiteY18" fmla="*/ 8466 h 711200"/>
                <a:gd name="connsiteX19" fmla="*/ 347133 w 778933"/>
                <a:gd name="connsiteY19" fmla="*/ 0 h 711200"/>
                <a:gd name="connsiteX20" fmla="*/ 584200 w 778933"/>
                <a:gd name="connsiteY20" fmla="*/ 8466 h 711200"/>
                <a:gd name="connsiteX21" fmla="*/ 635000 w 778933"/>
                <a:gd name="connsiteY21" fmla="*/ 42333 h 711200"/>
                <a:gd name="connsiteX22" fmla="*/ 660400 w 778933"/>
                <a:gd name="connsiteY22" fmla="*/ 76200 h 711200"/>
                <a:gd name="connsiteX23" fmla="*/ 694267 w 778933"/>
                <a:gd name="connsiteY23" fmla="*/ 127000 h 711200"/>
                <a:gd name="connsiteX24" fmla="*/ 745067 w 778933"/>
                <a:gd name="connsiteY24" fmla="*/ 160866 h 711200"/>
                <a:gd name="connsiteX25" fmla="*/ 778933 w 778933"/>
                <a:gd name="connsiteY25" fmla="*/ 186266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8933" h="711200">
                  <a:moveTo>
                    <a:pt x="0" y="711200"/>
                  </a:moveTo>
                  <a:cubicBezTo>
                    <a:pt x="2822" y="685800"/>
                    <a:pt x="4266" y="660209"/>
                    <a:pt x="8467" y="635000"/>
                  </a:cubicBezTo>
                  <a:cubicBezTo>
                    <a:pt x="9934" y="626197"/>
                    <a:pt x="15337" y="618381"/>
                    <a:pt x="16933" y="609600"/>
                  </a:cubicBezTo>
                  <a:cubicBezTo>
                    <a:pt x="21003" y="587213"/>
                    <a:pt x="22393" y="564420"/>
                    <a:pt x="25400" y="541866"/>
                  </a:cubicBezTo>
                  <a:cubicBezTo>
                    <a:pt x="28038" y="522085"/>
                    <a:pt x="30586" y="502284"/>
                    <a:pt x="33867" y="482600"/>
                  </a:cubicBezTo>
                  <a:cubicBezTo>
                    <a:pt x="36233" y="468405"/>
                    <a:pt x="40431" y="454531"/>
                    <a:pt x="42333" y="440266"/>
                  </a:cubicBezTo>
                  <a:cubicBezTo>
                    <a:pt x="46081" y="412152"/>
                    <a:pt x="46487" y="383633"/>
                    <a:pt x="50800" y="355600"/>
                  </a:cubicBezTo>
                  <a:cubicBezTo>
                    <a:pt x="52157" y="346779"/>
                    <a:pt x="57103" y="338858"/>
                    <a:pt x="59267" y="330200"/>
                  </a:cubicBezTo>
                  <a:cubicBezTo>
                    <a:pt x="62757" y="316239"/>
                    <a:pt x="62064" y="301093"/>
                    <a:pt x="67733" y="287866"/>
                  </a:cubicBezTo>
                  <a:cubicBezTo>
                    <a:pt x="70877" y="280529"/>
                    <a:pt x="79022" y="276577"/>
                    <a:pt x="84667" y="270933"/>
                  </a:cubicBezTo>
                  <a:cubicBezTo>
                    <a:pt x="101902" y="167514"/>
                    <a:pt x="80534" y="265021"/>
                    <a:pt x="110067" y="186266"/>
                  </a:cubicBezTo>
                  <a:cubicBezTo>
                    <a:pt x="114153" y="175371"/>
                    <a:pt x="113329" y="162808"/>
                    <a:pt x="118533" y="152400"/>
                  </a:cubicBezTo>
                  <a:cubicBezTo>
                    <a:pt x="122103" y="145260"/>
                    <a:pt x="130357" y="141598"/>
                    <a:pt x="135467" y="135466"/>
                  </a:cubicBezTo>
                  <a:cubicBezTo>
                    <a:pt x="144501" y="124626"/>
                    <a:pt x="151833" y="112440"/>
                    <a:pt x="160867" y="101600"/>
                  </a:cubicBezTo>
                  <a:cubicBezTo>
                    <a:pt x="165977" y="95468"/>
                    <a:pt x="172813" y="90899"/>
                    <a:pt x="177800" y="84666"/>
                  </a:cubicBezTo>
                  <a:cubicBezTo>
                    <a:pt x="198041" y="59363"/>
                    <a:pt x="188602" y="56346"/>
                    <a:pt x="220133" y="42333"/>
                  </a:cubicBezTo>
                  <a:cubicBezTo>
                    <a:pt x="236444" y="35084"/>
                    <a:pt x="254000" y="31044"/>
                    <a:pt x="270933" y="25400"/>
                  </a:cubicBezTo>
                  <a:lnTo>
                    <a:pt x="296333" y="16933"/>
                  </a:lnTo>
                  <a:lnTo>
                    <a:pt x="321733" y="8466"/>
                  </a:lnTo>
                  <a:lnTo>
                    <a:pt x="347133" y="0"/>
                  </a:lnTo>
                  <a:cubicBezTo>
                    <a:pt x="426155" y="2822"/>
                    <a:pt x="505291" y="3375"/>
                    <a:pt x="584200" y="8466"/>
                  </a:cubicBezTo>
                  <a:cubicBezTo>
                    <a:pt x="608419" y="10028"/>
                    <a:pt x="620114" y="24966"/>
                    <a:pt x="635000" y="42333"/>
                  </a:cubicBezTo>
                  <a:cubicBezTo>
                    <a:pt x="644183" y="53047"/>
                    <a:pt x="652308" y="64640"/>
                    <a:pt x="660400" y="76200"/>
                  </a:cubicBezTo>
                  <a:cubicBezTo>
                    <a:pt x="672071" y="92873"/>
                    <a:pt x="677334" y="115711"/>
                    <a:pt x="694267" y="127000"/>
                  </a:cubicBezTo>
                  <a:cubicBezTo>
                    <a:pt x="711200" y="138289"/>
                    <a:pt x="730677" y="146475"/>
                    <a:pt x="745067" y="160866"/>
                  </a:cubicBezTo>
                  <a:cubicBezTo>
                    <a:pt x="766462" y="182262"/>
                    <a:pt x="754860" y="174230"/>
                    <a:pt x="778933" y="186266"/>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982133" y="1608666"/>
              <a:ext cx="177800" cy="3386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104901" y="1413405"/>
              <a:ext cx="55034" cy="17832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6530" y="2136002"/>
            <a:ext cx="1316514" cy="830997"/>
          </a:xfrm>
          <a:prstGeom prst="rect">
            <a:avLst/>
          </a:prstGeom>
          <a:noFill/>
        </p:spPr>
        <p:txBody>
          <a:bodyPr wrap="none" rtlCol="0">
            <a:spAutoFit/>
          </a:bodyPr>
          <a:lstStyle/>
          <a:p>
            <a:r>
              <a:rPr lang="en-US" sz="1200" dirty="0">
                <a:latin typeface="+mn-lt"/>
              </a:rPr>
              <a:t>These are </a:t>
            </a:r>
          </a:p>
          <a:p>
            <a:r>
              <a:rPr lang="en-US" sz="1200" dirty="0">
                <a:latin typeface="+mn-lt"/>
              </a:rPr>
              <a:t>the </a:t>
            </a:r>
            <a:r>
              <a:rPr lang="el-GR" sz="1200" b="1" dirty="0">
                <a:solidFill>
                  <a:srgbClr val="0000FF"/>
                </a:solidFill>
                <a:latin typeface="Calibri" pitchFamily="34" charset="0"/>
              </a:rPr>
              <a:t>α</a:t>
            </a:r>
            <a:r>
              <a:rPr lang="el-GR" sz="1200" dirty="0">
                <a:solidFill>
                  <a:srgbClr val="0000FF"/>
                </a:solidFill>
                <a:latin typeface="Calibri" pitchFamily="34" charset="0"/>
              </a:rPr>
              <a:t> </a:t>
            </a:r>
            <a:r>
              <a:rPr lang="en-US" sz="1200" dirty="0">
                <a:latin typeface="+mn-lt"/>
              </a:rPr>
              <a:t>receptors</a:t>
            </a:r>
          </a:p>
          <a:p>
            <a:r>
              <a:rPr lang="en-US" sz="1200" dirty="0">
                <a:latin typeface="+mn-lt"/>
              </a:rPr>
              <a:t>and NE is binding</a:t>
            </a:r>
          </a:p>
          <a:p>
            <a:r>
              <a:rPr lang="en-US" sz="1200" dirty="0">
                <a:latin typeface="+mn-lt"/>
              </a:rPr>
              <a:t>to them, big time!</a:t>
            </a:r>
          </a:p>
        </p:txBody>
      </p:sp>
      <p:sp>
        <p:nvSpPr>
          <p:cNvPr id="22" name="TextBox 21"/>
          <p:cNvSpPr txBox="1"/>
          <p:nvPr/>
        </p:nvSpPr>
        <p:spPr>
          <a:xfrm>
            <a:off x="42333" y="4037373"/>
            <a:ext cx="1743939" cy="1015663"/>
          </a:xfrm>
          <a:prstGeom prst="rect">
            <a:avLst/>
          </a:prstGeom>
          <a:noFill/>
        </p:spPr>
        <p:txBody>
          <a:bodyPr wrap="none" rtlCol="0">
            <a:spAutoFit/>
          </a:bodyPr>
          <a:lstStyle/>
          <a:p>
            <a:r>
              <a:rPr lang="en-US" sz="1200" dirty="0">
                <a:latin typeface="+mn-lt"/>
              </a:rPr>
              <a:t>These are </a:t>
            </a:r>
            <a:r>
              <a:rPr lang="en-US" sz="1200" dirty="0">
                <a:latin typeface="Calibri" pitchFamily="34" charset="0"/>
              </a:rPr>
              <a:t>the </a:t>
            </a:r>
          </a:p>
          <a:p>
            <a:r>
              <a:rPr lang="en-US" sz="1200" dirty="0">
                <a:latin typeface="Calibri" pitchFamily="34" charset="0"/>
              </a:rPr>
              <a:t>same </a:t>
            </a:r>
            <a:r>
              <a:rPr lang="el-GR" sz="1200" b="1" dirty="0">
                <a:solidFill>
                  <a:srgbClr val="0000FF"/>
                </a:solidFill>
                <a:latin typeface="Calibri" pitchFamily="34" charset="0"/>
              </a:rPr>
              <a:t>α</a:t>
            </a:r>
            <a:r>
              <a:rPr lang="el-GR" sz="1200" dirty="0">
                <a:solidFill>
                  <a:srgbClr val="0000FF"/>
                </a:solidFill>
                <a:latin typeface="Calibri" pitchFamily="34" charset="0"/>
              </a:rPr>
              <a:t> </a:t>
            </a:r>
            <a:r>
              <a:rPr lang="en-US" sz="1200" dirty="0">
                <a:latin typeface="+mn-lt"/>
              </a:rPr>
              <a:t>receptors but</a:t>
            </a:r>
          </a:p>
          <a:p>
            <a:r>
              <a:rPr lang="en-US" sz="1200" dirty="0">
                <a:latin typeface="+mn-lt"/>
              </a:rPr>
              <a:t>there is less NE and thus</a:t>
            </a:r>
          </a:p>
          <a:p>
            <a:r>
              <a:rPr lang="en-US" sz="1200" dirty="0">
                <a:latin typeface="+mn-lt"/>
              </a:rPr>
              <a:t>it is not binding to </a:t>
            </a:r>
          </a:p>
          <a:p>
            <a:r>
              <a:rPr lang="en-US" sz="1200" dirty="0">
                <a:latin typeface="+mn-lt"/>
              </a:rPr>
              <a:t>all of them!</a:t>
            </a:r>
          </a:p>
        </p:txBody>
      </p:sp>
      <p:grpSp>
        <p:nvGrpSpPr>
          <p:cNvPr id="28" name="Group 27"/>
          <p:cNvGrpSpPr/>
          <p:nvPr/>
        </p:nvGrpSpPr>
        <p:grpSpPr>
          <a:xfrm>
            <a:off x="364067" y="4951963"/>
            <a:ext cx="770466" cy="339704"/>
            <a:chOff x="364067" y="4951963"/>
            <a:chExt cx="770466" cy="339704"/>
          </a:xfrm>
        </p:grpSpPr>
        <p:sp>
          <p:nvSpPr>
            <p:cNvPr id="17" name="Freeform 16"/>
            <p:cNvSpPr/>
            <p:nvPr/>
          </p:nvSpPr>
          <p:spPr>
            <a:xfrm>
              <a:off x="364067" y="4995333"/>
              <a:ext cx="770466" cy="296334"/>
            </a:xfrm>
            <a:custGeom>
              <a:avLst/>
              <a:gdLst>
                <a:gd name="connsiteX0" fmla="*/ 0 w 770466"/>
                <a:gd name="connsiteY0" fmla="*/ 0 h 296334"/>
                <a:gd name="connsiteX1" fmla="*/ 8466 w 770466"/>
                <a:gd name="connsiteY1" fmla="*/ 194734 h 296334"/>
                <a:gd name="connsiteX2" fmla="*/ 16933 w 770466"/>
                <a:gd name="connsiteY2" fmla="*/ 220134 h 296334"/>
                <a:gd name="connsiteX3" fmla="*/ 50800 w 770466"/>
                <a:gd name="connsiteY3" fmla="*/ 262467 h 296334"/>
                <a:gd name="connsiteX4" fmla="*/ 143933 w 770466"/>
                <a:gd name="connsiteY4" fmla="*/ 287867 h 296334"/>
                <a:gd name="connsiteX5" fmla="*/ 177800 w 770466"/>
                <a:gd name="connsiteY5" fmla="*/ 296334 h 296334"/>
                <a:gd name="connsiteX6" fmla="*/ 330200 w 770466"/>
                <a:gd name="connsiteY6" fmla="*/ 287867 h 296334"/>
                <a:gd name="connsiteX7" fmla="*/ 355600 w 770466"/>
                <a:gd name="connsiteY7" fmla="*/ 270934 h 296334"/>
                <a:gd name="connsiteX8" fmla="*/ 381000 w 770466"/>
                <a:gd name="connsiteY8" fmla="*/ 262467 h 296334"/>
                <a:gd name="connsiteX9" fmla="*/ 406400 w 770466"/>
                <a:gd name="connsiteY9" fmla="*/ 237067 h 296334"/>
                <a:gd name="connsiteX10" fmla="*/ 431800 w 770466"/>
                <a:gd name="connsiteY10" fmla="*/ 220134 h 296334"/>
                <a:gd name="connsiteX11" fmla="*/ 474133 w 770466"/>
                <a:gd name="connsiteY11" fmla="*/ 177800 h 296334"/>
                <a:gd name="connsiteX12" fmla="*/ 508000 w 770466"/>
                <a:gd name="connsiteY12" fmla="*/ 135467 h 296334"/>
                <a:gd name="connsiteX13" fmla="*/ 533400 w 770466"/>
                <a:gd name="connsiteY13" fmla="*/ 118534 h 296334"/>
                <a:gd name="connsiteX14" fmla="*/ 626533 w 770466"/>
                <a:gd name="connsiteY14" fmla="*/ 42334 h 296334"/>
                <a:gd name="connsiteX15" fmla="*/ 770466 w 770466"/>
                <a:gd name="connsiteY15" fmla="*/ 25400 h 2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0466" h="296334">
                  <a:moveTo>
                    <a:pt x="0" y="0"/>
                  </a:moveTo>
                  <a:cubicBezTo>
                    <a:pt x="2822" y="64911"/>
                    <a:pt x="3483" y="129953"/>
                    <a:pt x="8466" y="194734"/>
                  </a:cubicBezTo>
                  <a:cubicBezTo>
                    <a:pt x="9150" y="203632"/>
                    <a:pt x="12942" y="212152"/>
                    <a:pt x="16933" y="220134"/>
                  </a:cubicBezTo>
                  <a:cubicBezTo>
                    <a:pt x="20922" y="228112"/>
                    <a:pt x="40298" y="257216"/>
                    <a:pt x="50800" y="262467"/>
                  </a:cubicBezTo>
                  <a:cubicBezTo>
                    <a:pt x="82517" y="278325"/>
                    <a:pt x="110489" y="280435"/>
                    <a:pt x="143933" y="287867"/>
                  </a:cubicBezTo>
                  <a:cubicBezTo>
                    <a:pt x="155292" y="290391"/>
                    <a:pt x="166511" y="293512"/>
                    <a:pt x="177800" y="296334"/>
                  </a:cubicBezTo>
                  <a:cubicBezTo>
                    <a:pt x="228600" y="293512"/>
                    <a:pt x="279833" y="295062"/>
                    <a:pt x="330200" y="287867"/>
                  </a:cubicBezTo>
                  <a:cubicBezTo>
                    <a:pt x="340273" y="286428"/>
                    <a:pt x="346499" y="275485"/>
                    <a:pt x="355600" y="270934"/>
                  </a:cubicBezTo>
                  <a:cubicBezTo>
                    <a:pt x="363582" y="266943"/>
                    <a:pt x="372533" y="265289"/>
                    <a:pt x="381000" y="262467"/>
                  </a:cubicBezTo>
                  <a:cubicBezTo>
                    <a:pt x="389467" y="254000"/>
                    <a:pt x="397202" y="244732"/>
                    <a:pt x="406400" y="237067"/>
                  </a:cubicBezTo>
                  <a:cubicBezTo>
                    <a:pt x="414217" y="230553"/>
                    <a:pt x="424605" y="227329"/>
                    <a:pt x="431800" y="220134"/>
                  </a:cubicBezTo>
                  <a:cubicBezTo>
                    <a:pt x="488248" y="163686"/>
                    <a:pt x="406395" y="222960"/>
                    <a:pt x="474133" y="177800"/>
                  </a:cubicBezTo>
                  <a:cubicBezTo>
                    <a:pt x="486708" y="158938"/>
                    <a:pt x="490763" y="149256"/>
                    <a:pt x="508000" y="135467"/>
                  </a:cubicBezTo>
                  <a:cubicBezTo>
                    <a:pt x="515946" y="129110"/>
                    <a:pt x="525742" y="125235"/>
                    <a:pt x="533400" y="118534"/>
                  </a:cubicBezTo>
                  <a:cubicBezTo>
                    <a:pt x="554935" y="99691"/>
                    <a:pt x="595013" y="48638"/>
                    <a:pt x="626533" y="42334"/>
                  </a:cubicBezTo>
                  <a:cubicBezTo>
                    <a:pt x="730572" y="21526"/>
                    <a:pt x="682419" y="25400"/>
                    <a:pt x="770466" y="25400"/>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flipV="1">
              <a:off x="982133" y="4951963"/>
              <a:ext cx="150286" cy="43413"/>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57276" y="5003636"/>
              <a:ext cx="75143" cy="13986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rot="5400000">
            <a:off x="6999705" y="3548087"/>
            <a:ext cx="2481833" cy="369332"/>
          </a:xfrm>
          <a:prstGeom prst="rect">
            <a:avLst/>
          </a:prstGeom>
          <a:noFill/>
        </p:spPr>
        <p:txBody>
          <a:bodyPr wrap="none" rtlCol="0">
            <a:spAutoFit/>
          </a:bodyPr>
          <a:lstStyle/>
          <a:p>
            <a:r>
              <a:rPr lang="en-US" dirty="0">
                <a:solidFill>
                  <a:srgbClr val="CC3300"/>
                </a:solidFill>
                <a:latin typeface="+mn-lt"/>
              </a:rPr>
              <a:t>Sympathetic Innervation</a:t>
            </a:r>
          </a:p>
        </p:txBody>
      </p:sp>
      <p:sp>
        <p:nvSpPr>
          <p:cNvPr id="19" name="TextBox 18"/>
          <p:cNvSpPr txBox="1"/>
          <p:nvPr/>
        </p:nvSpPr>
        <p:spPr>
          <a:xfrm>
            <a:off x="4984423" y="3898873"/>
            <a:ext cx="1721177" cy="646331"/>
          </a:xfrm>
          <a:prstGeom prst="rect">
            <a:avLst/>
          </a:prstGeom>
          <a:noFill/>
        </p:spPr>
        <p:txBody>
          <a:bodyPr wrap="none" rtlCol="0">
            <a:spAutoFit/>
          </a:bodyPr>
          <a:lstStyle/>
          <a:p>
            <a:r>
              <a:rPr lang="en-US" sz="1200" dirty="0">
                <a:latin typeface="+mn-lt"/>
              </a:rPr>
              <a:t>r = radius of blood vessel</a:t>
            </a:r>
          </a:p>
          <a:p>
            <a:r>
              <a:rPr lang="en-US" sz="1200" dirty="0">
                <a:latin typeface="+mn-lt"/>
              </a:rPr>
              <a:t>R = peripheral resistance</a:t>
            </a:r>
          </a:p>
          <a:p>
            <a:r>
              <a:rPr lang="en-US" sz="1200" dirty="0">
                <a:latin typeface="+mn-lt"/>
              </a:rPr>
              <a:t>BP = Blood pressure</a:t>
            </a:r>
          </a:p>
        </p:txBody>
      </p:sp>
      <p:sp>
        <p:nvSpPr>
          <p:cNvPr id="3" name="TextBox 2">
            <a:extLst>
              <a:ext uri="{FF2B5EF4-FFF2-40B4-BE49-F238E27FC236}">
                <a16:creationId xmlns:a16="http://schemas.microsoft.com/office/drawing/2014/main" id="{A730A603-CFBA-1C28-B3AD-CE861B910355}"/>
              </a:ext>
            </a:extLst>
          </p:cNvPr>
          <p:cNvSpPr txBox="1"/>
          <p:nvPr/>
        </p:nvSpPr>
        <p:spPr>
          <a:xfrm>
            <a:off x="2242535" y="3621874"/>
            <a:ext cx="1475340" cy="276999"/>
          </a:xfrm>
          <a:prstGeom prst="rect">
            <a:avLst/>
          </a:prstGeom>
          <a:noFill/>
        </p:spPr>
        <p:txBody>
          <a:bodyPr wrap="none" rtlCol="0">
            <a:spAutoFit/>
          </a:bodyPr>
          <a:lstStyle/>
          <a:p>
            <a:r>
              <a:rPr lang="en-US" sz="1200" dirty="0">
                <a:solidFill>
                  <a:srgbClr val="0070C0"/>
                </a:solidFill>
                <a:latin typeface="+mn-lt"/>
              </a:rPr>
              <a:t>Blood vessel at ‘rest’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
          <p:cNvSpPr>
            <a:spLocks noChangeArrowheads="1"/>
          </p:cNvSpPr>
          <p:nvPr/>
        </p:nvSpPr>
        <p:spPr bwMode="auto">
          <a:xfrm>
            <a:off x="165100" y="19960"/>
            <a:ext cx="8813800" cy="3693319"/>
          </a:xfrm>
          <a:prstGeom prst="rect">
            <a:avLst/>
          </a:prstGeom>
          <a:noFill/>
          <a:ln w="9525">
            <a:noFill/>
            <a:miter lim="800000"/>
            <a:headEnd/>
            <a:tailEnd/>
          </a:ln>
        </p:spPr>
        <p:txBody>
          <a:bodyPr anchor="ctr">
            <a:spAutoFit/>
          </a:bodyPr>
          <a:lstStyle/>
          <a:p>
            <a:pPr algn="just" eaLnBrk="0" hangingPunct="0"/>
            <a:r>
              <a:rPr lang="en-US" sz="2000" b="1" u="sng" dirty="0">
                <a:latin typeface="+mn-lt"/>
                <a:ea typeface="Times New Roman" pitchFamily="18" charset="0"/>
                <a:cs typeface="Arial" charset="0"/>
              </a:rPr>
              <a:t>Please Note</a:t>
            </a:r>
            <a:r>
              <a:rPr lang="en-US" sz="2000" b="1" dirty="0">
                <a:latin typeface="+mn-lt"/>
                <a:ea typeface="Times New Roman" pitchFamily="18" charset="0"/>
                <a:cs typeface="Arial" charset="0"/>
              </a:rPr>
              <a:t>: </a:t>
            </a:r>
          </a:p>
          <a:p>
            <a:pPr algn="just" eaLnBrk="0" hangingPunct="0"/>
            <a:endParaRPr lang="en-US" sz="1400" dirty="0">
              <a:solidFill>
                <a:srgbClr val="008000"/>
              </a:solidFill>
              <a:latin typeface="+mn-lt"/>
              <a:ea typeface="Times New Roman" pitchFamily="18" charset="0"/>
              <a:cs typeface="Arial" charset="0"/>
            </a:endParaRPr>
          </a:p>
          <a:p>
            <a:pPr algn="just" eaLnBrk="0" hangingPunct="0"/>
            <a:r>
              <a:rPr lang="en-US" sz="2000" b="1" u="sng" dirty="0">
                <a:solidFill>
                  <a:srgbClr val="008000"/>
                </a:solidFill>
                <a:latin typeface="+mn-lt"/>
                <a:ea typeface="Times New Roman" pitchFamily="18" charset="0"/>
                <a:cs typeface="Arial" charset="0"/>
              </a:rPr>
              <a:t>Skeletal muscle</a:t>
            </a:r>
            <a:r>
              <a:rPr lang="en-US" sz="2000" b="1" dirty="0">
                <a:solidFill>
                  <a:srgbClr val="008000"/>
                </a:solidFill>
                <a:latin typeface="+mn-lt"/>
                <a:ea typeface="Times New Roman" pitchFamily="18" charset="0"/>
                <a:cs typeface="Arial" charset="0"/>
              </a:rPr>
              <a:t> </a:t>
            </a:r>
            <a:r>
              <a:rPr lang="en-US" sz="2000" dirty="0">
                <a:solidFill>
                  <a:srgbClr val="008000"/>
                </a:solidFill>
                <a:latin typeface="+mn-lt"/>
                <a:ea typeface="Times New Roman" pitchFamily="18" charset="0"/>
                <a:cs typeface="Arial" charset="0"/>
              </a:rPr>
              <a:t>is controlled by the </a:t>
            </a:r>
            <a:r>
              <a:rPr lang="en-US" sz="2000" b="1" dirty="0">
                <a:solidFill>
                  <a:srgbClr val="008000"/>
                </a:solidFill>
                <a:latin typeface="+mn-lt"/>
                <a:ea typeface="Times New Roman" pitchFamily="18" charset="0"/>
                <a:cs typeface="Arial" charset="0"/>
              </a:rPr>
              <a:t>Somatic</a:t>
            </a:r>
            <a:r>
              <a:rPr lang="en-US" sz="2000" dirty="0">
                <a:solidFill>
                  <a:srgbClr val="008000"/>
                </a:solidFill>
                <a:latin typeface="+mn-lt"/>
                <a:ea typeface="Times New Roman" pitchFamily="18" charset="0"/>
                <a:cs typeface="Arial" charset="0"/>
              </a:rPr>
              <a:t> (soma = body) </a:t>
            </a:r>
            <a:r>
              <a:rPr lang="en-US" sz="2000" b="1" dirty="0">
                <a:solidFill>
                  <a:srgbClr val="008000"/>
                </a:solidFill>
                <a:latin typeface="+mn-lt"/>
                <a:ea typeface="Times New Roman" pitchFamily="18" charset="0"/>
                <a:cs typeface="Arial" charset="0"/>
              </a:rPr>
              <a:t>nervous system </a:t>
            </a:r>
            <a:r>
              <a:rPr lang="en-US" sz="2000" dirty="0">
                <a:solidFill>
                  <a:srgbClr val="008000"/>
                </a:solidFill>
                <a:latin typeface="+mn-lt"/>
                <a:ea typeface="Times New Roman" pitchFamily="18" charset="0"/>
                <a:cs typeface="Arial" charset="0"/>
              </a:rPr>
              <a:t>(SNS), it is </a:t>
            </a:r>
            <a:r>
              <a:rPr lang="en-US" sz="2000" b="1" u="sng" dirty="0">
                <a:solidFill>
                  <a:srgbClr val="FF0000"/>
                </a:solidFill>
                <a:latin typeface="+mn-lt"/>
                <a:ea typeface="Times New Roman" pitchFamily="18" charset="0"/>
                <a:cs typeface="Arial" charset="0"/>
              </a:rPr>
              <a:t>not</a:t>
            </a:r>
            <a:r>
              <a:rPr lang="en-US" sz="2000" dirty="0">
                <a:solidFill>
                  <a:srgbClr val="FF0000"/>
                </a:solidFill>
                <a:latin typeface="+mn-lt"/>
                <a:ea typeface="Times New Roman" pitchFamily="18" charset="0"/>
                <a:cs typeface="Arial" charset="0"/>
              </a:rPr>
              <a:t> </a:t>
            </a:r>
            <a:r>
              <a:rPr lang="en-US" sz="2000" dirty="0">
                <a:solidFill>
                  <a:srgbClr val="008000"/>
                </a:solidFill>
                <a:latin typeface="+mn-lt"/>
                <a:ea typeface="Times New Roman" pitchFamily="18" charset="0"/>
                <a:cs typeface="Arial" charset="0"/>
              </a:rPr>
              <a:t>controlled by the Autonomic nervous system (ANS). </a:t>
            </a:r>
          </a:p>
          <a:p>
            <a:pPr algn="just" eaLnBrk="0" hangingPunct="0"/>
            <a:endParaRPr lang="en-US" sz="2000" dirty="0">
              <a:solidFill>
                <a:srgbClr val="008000"/>
              </a:solidFill>
              <a:latin typeface="+mn-lt"/>
              <a:ea typeface="Times New Roman" pitchFamily="18" charset="0"/>
              <a:cs typeface="Arial" charset="0"/>
            </a:endParaRPr>
          </a:p>
          <a:p>
            <a:pPr algn="just" eaLnBrk="0" hangingPunct="0"/>
            <a:r>
              <a:rPr lang="en-US" sz="2000" dirty="0">
                <a:solidFill>
                  <a:srgbClr val="008000"/>
                </a:solidFill>
                <a:latin typeface="+mn-lt"/>
                <a:ea typeface="Times New Roman" pitchFamily="18" charset="0"/>
                <a:cs typeface="Arial" charset="0"/>
              </a:rPr>
              <a:t>However, the SNS and the ANS do work together. The blood vessels supplying skeletal muscles have </a:t>
            </a:r>
            <a:r>
              <a:rPr lang="el-GR" sz="2000" b="1" dirty="0">
                <a:solidFill>
                  <a:srgbClr val="008000"/>
                </a:solidFill>
                <a:latin typeface="+mn-lt"/>
                <a:ea typeface="Times New Roman" pitchFamily="18" charset="0"/>
                <a:cs typeface="Arial" charset="0"/>
              </a:rPr>
              <a:t>β</a:t>
            </a:r>
            <a:r>
              <a:rPr lang="en-US" sz="2000" b="1" dirty="0">
                <a:solidFill>
                  <a:srgbClr val="008000"/>
                </a:solidFill>
                <a:latin typeface="+mn-lt"/>
                <a:ea typeface="Times New Roman" pitchFamily="18" charset="0"/>
                <a:cs typeface="Arial" charset="0"/>
              </a:rPr>
              <a:t> receptors </a:t>
            </a:r>
            <a:r>
              <a:rPr lang="en-US" sz="2000" dirty="0">
                <a:solidFill>
                  <a:srgbClr val="008000"/>
                </a:solidFill>
                <a:latin typeface="+mn-lt"/>
                <a:ea typeface="Times New Roman" pitchFamily="18" charset="0"/>
                <a:cs typeface="Arial" charset="0"/>
              </a:rPr>
              <a:t>on them. When </a:t>
            </a:r>
            <a:r>
              <a:rPr lang="en-US" sz="2000" b="1" dirty="0">
                <a:solidFill>
                  <a:srgbClr val="008000"/>
                </a:solidFill>
                <a:latin typeface="+mn-lt"/>
                <a:ea typeface="Times New Roman" pitchFamily="18" charset="0"/>
                <a:cs typeface="Arial" charset="0"/>
              </a:rPr>
              <a:t>sympathetic postganglionic </a:t>
            </a:r>
            <a:r>
              <a:rPr lang="en-US" sz="2000" dirty="0">
                <a:solidFill>
                  <a:srgbClr val="008000"/>
                </a:solidFill>
                <a:latin typeface="+mn-lt"/>
                <a:ea typeface="Times New Roman" pitchFamily="18" charset="0"/>
                <a:cs typeface="Arial" charset="0"/>
              </a:rPr>
              <a:t>neurons release </a:t>
            </a:r>
            <a:r>
              <a:rPr lang="en-US" sz="2000" b="1" dirty="0">
                <a:solidFill>
                  <a:srgbClr val="008000"/>
                </a:solidFill>
                <a:latin typeface="+mn-lt"/>
                <a:ea typeface="Times New Roman" pitchFamily="18" charset="0"/>
                <a:cs typeface="Arial" charset="0"/>
              </a:rPr>
              <a:t>norepinephrine</a:t>
            </a:r>
            <a:r>
              <a:rPr lang="en-US" sz="2000" dirty="0">
                <a:solidFill>
                  <a:srgbClr val="008000"/>
                </a:solidFill>
                <a:latin typeface="+mn-lt"/>
                <a:ea typeface="Times New Roman" pitchFamily="18" charset="0"/>
                <a:cs typeface="Arial" charset="0"/>
              </a:rPr>
              <a:t> (</a:t>
            </a:r>
            <a:r>
              <a:rPr lang="en-US" sz="2000" b="1" dirty="0">
                <a:solidFill>
                  <a:srgbClr val="008000"/>
                </a:solidFill>
                <a:latin typeface="+mn-lt"/>
                <a:ea typeface="Times New Roman" pitchFamily="18" charset="0"/>
                <a:cs typeface="Arial" charset="0"/>
              </a:rPr>
              <a:t>NE</a:t>
            </a:r>
            <a:r>
              <a:rPr lang="en-US" sz="2000" dirty="0">
                <a:solidFill>
                  <a:srgbClr val="008000"/>
                </a:solidFill>
                <a:latin typeface="+mn-lt"/>
                <a:ea typeface="Times New Roman" pitchFamily="18" charset="0"/>
                <a:cs typeface="Arial" charset="0"/>
              </a:rPr>
              <a:t>), it binds to these </a:t>
            </a:r>
            <a:r>
              <a:rPr lang="el-GR" sz="2000" dirty="0">
                <a:solidFill>
                  <a:srgbClr val="008000"/>
                </a:solidFill>
                <a:latin typeface="+mn-lt"/>
                <a:ea typeface="Times New Roman" pitchFamily="18" charset="0"/>
                <a:cs typeface="Arial" charset="0"/>
              </a:rPr>
              <a:t>β</a:t>
            </a:r>
            <a:r>
              <a:rPr lang="en-US" sz="2000" b="1" dirty="0">
                <a:solidFill>
                  <a:srgbClr val="008000"/>
                </a:solidFill>
                <a:latin typeface="+mn-lt"/>
                <a:ea typeface="Times New Roman" pitchFamily="18" charset="0"/>
                <a:cs typeface="Arial" charset="0"/>
              </a:rPr>
              <a:t> </a:t>
            </a:r>
            <a:r>
              <a:rPr lang="en-US" sz="2000" dirty="0">
                <a:solidFill>
                  <a:srgbClr val="008000"/>
                </a:solidFill>
                <a:latin typeface="+mn-lt"/>
                <a:ea typeface="Times New Roman" pitchFamily="18" charset="0"/>
                <a:cs typeface="Arial" charset="0"/>
              </a:rPr>
              <a:t>receptors, causing </a:t>
            </a:r>
            <a:r>
              <a:rPr lang="en-US" sz="2000" b="1" dirty="0">
                <a:latin typeface="+mn-lt"/>
                <a:ea typeface="Times New Roman" pitchFamily="18" charset="0"/>
                <a:cs typeface="Arial" charset="0"/>
              </a:rPr>
              <a:t>vasodilation</a:t>
            </a:r>
            <a:r>
              <a:rPr lang="en-US" sz="2000" dirty="0">
                <a:latin typeface="+mn-lt"/>
                <a:ea typeface="Times New Roman" pitchFamily="18" charset="0"/>
                <a:cs typeface="Arial" charset="0"/>
              </a:rPr>
              <a:t> </a:t>
            </a:r>
            <a:r>
              <a:rPr lang="en-US" sz="2000" dirty="0">
                <a:solidFill>
                  <a:srgbClr val="008000"/>
                </a:solidFill>
                <a:latin typeface="+mn-lt"/>
                <a:ea typeface="Times New Roman" pitchFamily="18" charset="0"/>
                <a:cs typeface="Arial" charset="0"/>
              </a:rPr>
              <a:t>of blood vessels supplying skeletal muscle</a:t>
            </a:r>
            <a:r>
              <a:rPr lang="en-US" sz="2000" dirty="0">
                <a:latin typeface="+mn-lt"/>
                <a:ea typeface="Times New Roman" pitchFamily="18" charset="0"/>
                <a:cs typeface="Arial" charset="0"/>
              </a:rPr>
              <a:t> </a:t>
            </a:r>
            <a:r>
              <a:rPr lang="en-US" sz="2000" dirty="0">
                <a:solidFill>
                  <a:srgbClr val="008000"/>
                </a:solidFill>
                <a:latin typeface="+mn-lt"/>
                <a:ea typeface="Times New Roman" pitchFamily="18" charset="0"/>
                <a:cs typeface="Arial" charset="0"/>
              </a:rPr>
              <a:t>– this results in an </a:t>
            </a:r>
            <a:r>
              <a:rPr lang="en-US" sz="2000" u="sng" dirty="0">
                <a:solidFill>
                  <a:srgbClr val="008000"/>
                </a:solidFill>
                <a:latin typeface="+mn-lt"/>
                <a:ea typeface="Times New Roman" pitchFamily="18" charset="0"/>
                <a:cs typeface="Arial" charset="0"/>
              </a:rPr>
              <a:t>increase in blood flow to skeletal muscles</a:t>
            </a:r>
            <a:r>
              <a:rPr lang="en-US" sz="2000" dirty="0">
                <a:solidFill>
                  <a:srgbClr val="008000"/>
                </a:solidFill>
                <a:latin typeface="+mn-lt"/>
                <a:ea typeface="Times New Roman" pitchFamily="18" charset="0"/>
                <a:cs typeface="Arial" charset="0"/>
              </a:rPr>
              <a:t> - so you can run faster, swing your arms harder! </a:t>
            </a:r>
          </a:p>
          <a:p>
            <a:pPr algn="just" eaLnBrk="0" hangingPunct="0"/>
            <a:endParaRPr lang="en-US" sz="2000" dirty="0">
              <a:solidFill>
                <a:srgbClr val="008000"/>
              </a:solidFill>
              <a:latin typeface="+mn-lt"/>
              <a:ea typeface="Times New Roman" pitchFamily="18" charset="0"/>
              <a:cs typeface="Arial" charset="0"/>
            </a:endParaRPr>
          </a:p>
          <a:p>
            <a:pPr algn="just" eaLnBrk="0" hangingPunct="0"/>
            <a:r>
              <a:rPr lang="en-US" sz="2000" dirty="0">
                <a:solidFill>
                  <a:srgbClr val="008000"/>
                </a:solidFill>
                <a:latin typeface="+mn-lt"/>
                <a:ea typeface="Times New Roman" pitchFamily="18" charset="0"/>
                <a:cs typeface="Arial" charset="0"/>
              </a:rPr>
              <a:t>Makes sense, right?!</a:t>
            </a:r>
          </a:p>
        </p:txBody>
      </p:sp>
      <p:sp>
        <p:nvSpPr>
          <p:cNvPr id="13" name="Rectangle 1"/>
          <p:cNvSpPr>
            <a:spLocks noChangeArrowheads="1"/>
          </p:cNvSpPr>
          <p:nvPr/>
        </p:nvSpPr>
        <p:spPr bwMode="auto">
          <a:xfrm>
            <a:off x="165100" y="3831697"/>
            <a:ext cx="8813800" cy="2585323"/>
          </a:xfrm>
          <a:prstGeom prst="rect">
            <a:avLst/>
          </a:prstGeom>
          <a:noFill/>
          <a:ln w="9525">
            <a:noFill/>
            <a:miter lim="800000"/>
            <a:headEnd/>
            <a:tailEnd/>
          </a:ln>
        </p:spPr>
        <p:txBody>
          <a:bodyPr anchor="ctr">
            <a:spAutoFit/>
          </a:bodyPr>
          <a:lstStyle/>
          <a:p>
            <a:pPr algn="just" eaLnBrk="0" hangingPunct="0"/>
            <a:r>
              <a:rPr lang="en-US" u="sng" dirty="0">
                <a:latin typeface="+mn-lt"/>
                <a:ea typeface="Times New Roman" pitchFamily="18" charset="0"/>
                <a:cs typeface="Arial" charset="0"/>
              </a:rPr>
              <a:t>We will </a:t>
            </a:r>
            <a:r>
              <a:rPr lang="en-US" b="1" u="sng" dirty="0">
                <a:latin typeface="+mn-lt"/>
                <a:ea typeface="Times New Roman" pitchFamily="18" charset="0"/>
                <a:cs typeface="Arial" charset="0"/>
              </a:rPr>
              <a:t>not</a:t>
            </a:r>
            <a:r>
              <a:rPr lang="en-US" u="sng" dirty="0">
                <a:latin typeface="+mn-lt"/>
                <a:ea typeface="Times New Roman" pitchFamily="18" charset="0"/>
                <a:cs typeface="Arial" charset="0"/>
              </a:rPr>
              <a:t> go into details about neurotransmitters and receptors, but</a:t>
            </a:r>
            <a:r>
              <a:rPr lang="en-US" dirty="0">
                <a:latin typeface="+mn-lt"/>
                <a:ea typeface="Times New Roman" pitchFamily="18" charset="0"/>
                <a:cs typeface="Arial" charset="0"/>
              </a:rPr>
              <a:t>… </a:t>
            </a:r>
          </a:p>
          <a:p>
            <a:pPr algn="just" eaLnBrk="0" hangingPunct="0"/>
            <a:endParaRPr lang="en-US" dirty="0">
              <a:latin typeface="+mn-lt"/>
              <a:ea typeface="Times New Roman" pitchFamily="18" charset="0"/>
              <a:cs typeface="Arial" charset="0"/>
            </a:endParaRPr>
          </a:p>
          <a:p>
            <a:pPr marL="285750" indent="-285750" algn="just" eaLnBrk="0" hangingPunct="0">
              <a:buFont typeface="Arial" panose="020B0604020202020204" pitchFamily="34" charset="0"/>
              <a:buChar char="•"/>
            </a:pPr>
            <a:r>
              <a:rPr lang="en-US" dirty="0">
                <a:latin typeface="+mn-lt"/>
                <a:ea typeface="Times New Roman" pitchFamily="18" charset="0"/>
                <a:cs typeface="Arial" charset="0"/>
              </a:rPr>
              <a:t>At the ganglion, all preganglionic neurons release </a:t>
            </a:r>
            <a:r>
              <a:rPr lang="en-US" b="1" dirty="0">
                <a:latin typeface="+mn-lt"/>
                <a:ea typeface="Times New Roman" pitchFamily="18" charset="0"/>
                <a:cs typeface="Arial" charset="0"/>
              </a:rPr>
              <a:t>ACh</a:t>
            </a:r>
            <a:r>
              <a:rPr lang="en-US" dirty="0">
                <a:latin typeface="+mn-lt"/>
                <a:ea typeface="Times New Roman" pitchFamily="18" charset="0"/>
                <a:cs typeface="Arial" charset="0"/>
              </a:rPr>
              <a:t> on to </a:t>
            </a:r>
            <a:r>
              <a:rPr lang="en-US" b="1" dirty="0">
                <a:latin typeface="+mn-lt"/>
                <a:ea typeface="Times New Roman" pitchFamily="18" charset="0"/>
                <a:cs typeface="Arial" charset="0"/>
              </a:rPr>
              <a:t>nicotinic</a:t>
            </a:r>
            <a:r>
              <a:rPr lang="en-US" dirty="0">
                <a:latin typeface="+mn-lt"/>
                <a:ea typeface="Times New Roman" pitchFamily="18" charset="0"/>
                <a:cs typeface="Arial" charset="0"/>
              </a:rPr>
              <a:t> receptors.</a:t>
            </a:r>
          </a:p>
          <a:p>
            <a:pPr marL="285750" indent="-285750" algn="just" eaLnBrk="0" hangingPunct="0">
              <a:buFont typeface="Arial" panose="020B0604020202020204" pitchFamily="34" charset="0"/>
              <a:buChar char="•"/>
            </a:pPr>
            <a:endParaRPr lang="en-US" dirty="0">
              <a:latin typeface="+mn-lt"/>
              <a:ea typeface="Times New Roman" pitchFamily="18" charset="0"/>
              <a:cs typeface="Arial" charset="0"/>
            </a:endParaRPr>
          </a:p>
          <a:p>
            <a:pPr marL="285750" indent="-285750" algn="just" eaLnBrk="0" hangingPunct="0">
              <a:buFont typeface="Arial" panose="020B0604020202020204" pitchFamily="34" charset="0"/>
              <a:buChar char="•"/>
            </a:pPr>
            <a:r>
              <a:rPr lang="en-US" dirty="0">
                <a:latin typeface="+mn-lt"/>
                <a:ea typeface="Times New Roman" pitchFamily="18" charset="0"/>
                <a:cs typeface="Arial" charset="0"/>
              </a:rPr>
              <a:t>The postganglionic neurons for the </a:t>
            </a:r>
            <a:r>
              <a:rPr lang="en-US" b="1" dirty="0">
                <a:solidFill>
                  <a:srgbClr val="0000FF"/>
                </a:solidFill>
                <a:latin typeface="+mn-lt"/>
                <a:ea typeface="Times New Roman" pitchFamily="18" charset="0"/>
                <a:cs typeface="Arial" charset="0"/>
              </a:rPr>
              <a:t>Para</a:t>
            </a:r>
            <a:r>
              <a:rPr lang="en-US" dirty="0">
                <a:solidFill>
                  <a:srgbClr val="0000FF"/>
                </a:solidFill>
                <a:latin typeface="+mn-lt"/>
                <a:ea typeface="Times New Roman" pitchFamily="18" charset="0"/>
                <a:cs typeface="Arial" charset="0"/>
              </a:rPr>
              <a:t> </a:t>
            </a:r>
            <a:r>
              <a:rPr lang="en-US" dirty="0">
                <a:latin typeface="+mn-lt"/>
                <a:ea typeface="Times New Roman" pitchFamily="18" charset="0"/>
                <a:cs typeface="Arial" charset="0"/>
              </a:rPr>
              <a:t>division release </a:t>
            </a:r>
            <a:r>
              <a:rPr lang="en-US" b="1" dirty="0">
                <a:latin typeface="+mn-lt"/>
                <a:ea typeface="Times New Roman" pitchFamily="18" charset="0"/>
                <a:cs typeface="Arial" charset="0"/>
              </a:rPr>
              <a:t>ACh</a:t>
            </a:r>
            <a:r>
              <a:rPr lang="en-US" dirty="0">
                <a:latin typeface="+mn-lt"/>
                <a:ea typeface="Times New Roman" pitchFamily="18" charset="0"/>
                <a:cs typeface="Arial" charset="0"/>
              </a:rPr>
              <a:t> on to </a:t>
            </a:r>
            <a:r>
              <a:rPr lang="en-US" b="1" dirty="0">
                <a:latin typeface="+mn-lt"/>
                <a:ea typeface="Times New Roman" pitchFamily="18" charset="0"/>
                <a:cs typeface="Arial" charset="0"/>
              </a:rPr>
              <a:t>muscarinic</a:t>
            </a:r>
            <a:r>
              <a:rPr lang="en-US" dirty="0">
                <a:latin typeface="+mn-lt"/>
                <a:ea typeface="Times New Roman" pitchFamily="18" charset="0"/>
                <a:cs typeface="Arial" charset="0"/>
              </a:rPr>
              <a:t> receptors at the effector tissue. Effect is usually inhibitory.</a:t>
            </a:r>
          </a:p>
          <a:p>
            <a:pPr marL="285750" indent="-285750" algn="just" eaLnBrk="0" hangingPunct="0">
              <a:buFont typeface="Arial" panose="020B0604020202020204" pitchFamily="34" charset="0"/>
              <a:buChar char="•"/>
            </a:pPr>
            <a:endParaRPr lang="en-US" dirty="0">
              <a:latin typeface="+mn-lt"/>
              <a:ea typeface="Times New Roman" pitchFamily="18" charset="0"/>
              <a:cs typeface="Arial" charset="0"/>
            </a:endParaRPr>
          </a:p>
          <a:p>
            <a:pPr marL="285750" indent="-285750" algn="just" eaLnBrk="0" hangingPunct="0">
              <a:buFont typeface="Arial" panose="020B0604020202020204" pitchFamily="34" charset="0"/>
              <a:buChar char="•"/>
            </a:pPr>
            <a:r>
              <a:rPr lang="en-US" dirty="0">
                <a:latin typeface="+mn-lt"/>
                <a:ea typeface="Times New Roman" pitchFamily="18" charset="0"/>
                <a:cs typeface="Arial" charset="0"/>
              </a:rPr>
              <a:t>The postganglionic neurons for the </a:t>
            </a:r>
            <a:r>
              <a:rPr lang="en-US" b="1" dirty="0" err="1">
                <a:solidFill>
                  <a:srgbClr val="C00000"/>
                </a:solidFill>
                <a:latin typeface="+mn-lt"/>
                <a:ea typeface="Times New Roman" pitchFamily="18" charset="0"/>
                <a:cs typeface="Arial" charset="0"/>
              </a:rPr>
              <a:t>Sym</a:t>
            </a:r>
            <a:r>
              <a:rPr lang="en-US" dirty="0">
                <a:solidFill>
                  <a:srgbClr val="C00000"/>
                </a:solidFill>
                <a:latin typeface="+mn-lt"/>
                <a:ea typeface="Times New Roman" pitchFamily="18" charset="0"/>
                <a:cs typeface="Arial" charset="0"/>
              </a:rPr>
              <a:t> </a:t>
            </a:r>
            <a:r>
              <a:rPr lang="en-US" dirty="0">
                <a:latin typeface="+mn-lt"/>
                <a:ea typeface="Times New Roman" pitchFamily="18" charset="0"/>
                <a:cs typeface="Arial" charset="0"/>
              </a:rPr>
              <a:t>division release </a:t>
            </a:r>
            <a:r>
              <a:rPr lang="en-US" b="1" dirty="0">
                <a:latin typeface="+mn-lt"/>
                <a:ea typeface="Times New Roman" pitchFamily="18" charset="0"/>
                <a:cs typeface="Arial" charset="0"/>
              </a:rPr>
              <a:t>NE</a:t>
            </a:r>
            <a:r>
              <a:rPr lang="en-US" dirty="0">
                <a:latin typeface="+mn-lt"/>
                <a:ea typeface="Times New Roman" pitchFamily="18" charset="0"/>
                <a:cs typeface="Arial" charset="0"/>
              </a:rPr>
              <a:t> on to </a:t>
            </a:r>
            <a:r>
              <a:rPr lang="en-US" b="1" dirty="0">
                <a:latin typeface="+mn-lt"/>
                <a:ea typeface="Times New Roman" pitchFamily="18" charset="0"/>
                <a:cs typeface="Arial" charset="0"/>
              </a:rPr>
              <a:t>alpha</a:t>
            </a:r>
            <a:r>
              <a:rPr lang="en-US" dirty="0">
                <a:latin typeface="+mn-lt"/>
                <a:ea typeface="Times New Roman" pitchFamily="18" charset="0"/>
                <a:cs typeface="Arial" charset="0"/>
              </a:rPr>
              <a:t> or </a:t>
            </a:r>
            <a:r>
              <a:rPr lang="en-US" b="1" dirty="0">
                <a:latin typeface="+mn-lt"/>
                <a:ea typeface="Times New Roman" pitchFamily="18" charset="0"/>
                <a:cs typeface="Arial" charset="0"/>
              </a:rPr>
              <a:t>beta</a:t>
            </a:r>
            <a:r>
              <a:rPr lang="en-US" dirty="0">
                <a:latin typeface="+mn-lt"/>
                <a:ea typeface="Times New Roman" pitchFamily="18" charset="0"/>
                <a:cs typeface="Arial" charset="0"/>
              </a:rPr>
              <a:t> receptors at the effector tissue. Effect is usually excitatory.</a:t>
            </a:r>
          </a:p>
        </p:txBody>
      </p:sp>
    </p:spTree>
    <p:extLst>
      <p:ext uri="{BB962C8B-B14F-4D97-AF65-F5344CB8AC3E}">
        <p14:creationId xmlns:p14="http://schemas.microsoft.com/office/powerpoint/2010/main" val="406474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descr="C:\Users\marie\Desktop\ANS Sym Blood Vessels Skel Mus.jpg"/>
          <p:cNvPicPr>
            <a:picLocks noChangeAspect="1" noChangeArrowheads="1"/>
          </p:cNvPicPr>
          <p:nvPr/>
        </p:nvPicPr>
        <p:blipFill>
          <a:blip r:embed="rId2"/>
          <a:srcRect/>
          <a:stretch>
            <a:fillRect/>
          </a:stretch>
        </p:blipFill>
        <p:spPr bwMode="auto">
          <a:xfrm>
            <a:off x="762000" y="1194308"/>
            <a:ext cx="7796213" cy="4876800"/>
          </a:xfrm>
          <a:prstGeom prst="rect">
            <a:avLst/>
          </a:prstGeom>
          <a:noFill/>
          <a:ln w="9525">
            <a:noFill/>
            <a:miter lim="800000"/>
            <a:headEnd/>
            <a:tailEnd/>
          </a:ln>
        </p:spPr>
      </p:pic>
      <p:sp>
        <p:nvSpPr>
          <p:cNvPr id="26627" name="TextBox 2"/>
          <p:cNvSpPr txBox="1">
            <a:spLocks noChangeArrowheads="1"/>
          </p:cNvSpPr>
          <p:nvPr/>
        </p:nvSpPr>
        <p:spPr bwMode="auto">
          <a:xfrm>
            <a:off x="561735" y="112671"/>
            <a:ext cx="8020529" cy="584775"/>
          </a:xfrm>
          <a:prstGeom prst="rect">
            <a:avLst/>
          </a:prstGeom>
          <a:noFill/>
          <a:ln w="9525">
            <a:noFill/>
            <a:miter lim="800000"/>
            <a:headEnd/>
            <a:tailEnd/>
          </a:ln>
        </p:spPr>
        <p:txBody>
          <a:bodyPr wrap="none">
            <a:spAutoFit/>
          </a:bodyPr>
          <a:lstStyle/>
          <a:p>
            <a:pPr algn="ctr"/>
            <a:r>
              <a:rPr lang="en-US" sz="3200" b="1" dirty="0">
                <a:solidFill>
                  <a:srgbClr val="002060"/>
                </a:solidFill>
                <a:latin typeface="+mj-lt"/>
              </a:rPr>
              <a:t>Diverting Blood Flow is an important strategy!</a:t>
            </a:r>
            <a:endParaRPr lang="en-US" sz="3200" b="1" dirty="0">
              <a:solidFill>
                <a:srgbClr val="C00000"/>
              </a:solidFill>
              <a:latin typeface="+mj-lt"/>
            </a:endParaRPr>
          </a:p>
        </p:txBody>
      </p:sp>
      <p:sp>
        <p:nvSpPr>
          <p:cNvPr id="26628" name="TextBox 3"/>
          <p:cNvSpPr txBox="1">
            <a:spLocks noChangeArrowheads="1"/>
          </p:cNvSpPr>
          <p:nvPr/>
        </p:nvSpPr>
        <p:spPr bwMode="auto">
          <a:xfrm>
            <a:off x="152399" y="1418146"/>
            <a:ext cx="3324131" cy="584775"/>
          </a:xfrm>
          <a:prstGeom prst="rect">
            <a:avLst/>
          </a:prstGeom>
          <a:noFill/>
          <a:ln w="9525">
            <a:noFill/>
            <a:miter lim="800000"/>
            <a:headEnd/>
            <a:tailEnd/>
          </a:ln>
        </p:spPr>
        <p:txBody>
          <a:bodyPr wrap="square">
            <a:spAutoFit/>
          </a:bodyPr>
          <a:lstStyle/>
          <a:p>
            <a:r>
              <a:rPr lang="el-GR" sz="3200" b="1" dirty="0">
                <a:latin typeface="Calibri" pitchFamily="34" charset="0"/>
              </a:rPr>
              <a:t>α</a:t>
            </a:r>
            <a:r>
              <a:rPr lang="en-US" sz="3200" dirty="0">
                <a:latin typeface="Chiller" pitchFamily="82" charset="0"/>
              </a:rPr>
              <a:t> R’s = </a:t>
            </a:r>
            <a:r>
              <a:rPr lang="en-US" sz="3200" dirty="0">
                <a:solidFill>
                  <a:srgbClr val="0000FF"/>
                </a:solidFill>
                <a:latin typeface="Chiller" pitchFamily="82" charset="0"/>
              </a:rPr>
              <a:t>Vasoconstriction*</a:t>
            </a:r>
          </a:p>
        </p:txBody>
      </p:sp>
      <p:sp>
        <p:nvSpPr>
          <p:cNvPr id="26629" name="TextBox 4"/>
          <p:cNvSpPr txBox="1">
            <a:spLocks noChangeArrowheads="1"/>
          </p:cNvSpPr>
          <p:nvPr/>
        </p:nvSpPr>
        <p:spPr bwMode="auto">
          <a:xfrm>
            <a:off x="6019800" y="1448308"/>
            <a:ext cx="2925024" cy="584200"/>
          </a:xfrm>
          <a:prstGeom prst="rect">
            <a:avLst/>
          </a:prstGeom>
          <a:noFill/>
          <a:ln w="9525">
            <a:noFill/>
            <a:miter lim="800000"/>
            <a:headEnd/>
            <a:tailEnd/>
          </a:ln>
        </p:spPr>
        <p:txBody>
          <a:bodyPr wrap="square">
            <a:spAutoFit/>
          </a:bodyPr>
          <a:lstStyle/>
          <a:p>
            <a:r>
              <a:rPr lang="el-GR" sz="3200" b="1" dirty="0">
                <a:latin typeface="Calibri" pitchFamily="34" charset="0"/>
              </a:rPr>
              <a:t>β</a:t>
            </a:r>
            <a:r>
              <a:rPr lang="en-US" sz="3200" dirty="0">
                <a:latin typeface="Chiller" pitchFamily="82" charset="0"/>
              </a:rPr>
              <a:t> R’s = </a:t>
            </a:r>
            <a:r>
              <a:rPr lang="en-US" sz="3200" dirty="0">
                <a:solidFill>
                  <a:srgbClr val="C00000"/>
                </a:solidFill>
                <a:latin typeface="Chiller" pitchFamily="82" charset="0"/>
              </a:rPr>
              <a:t>Vasodilation*</a:t>
            </a:r>
          </a:p>
        </p:txBody>
      </p:sp>
      <p:sp>
        <p:nvSpPr>
          <p:cNvPr id="26630" name="Rectangle 5"/>
          <p:cNvSpPr>
            <a:spLocks noChangeArrowheads="1"/>
          </p:cNvSpPr>
          <p:nvPr/>
        </p:nvSpPr>
        <p:spPr bwMode="auto">
          <a:xfrm>
            <a:off x="4811709" y="6283052"/>
            <a:ext cx="4261103" cy="400110"/>
          </a:xfrm>
          <a:prstGeom prst="rect">
            <a:avLst/>
          </a:prstGeom>
          <a:noFill/>
          <a:ln w="9525">
            <a:noFill/>
            <a:miter lim="800000"/>
            <a:headEnd/>
            <a:tailEnd/>
          </a:ln>
        </p:spPr>
        <p:txBody>
          <a:bodyPr wrap="none">
            <a:spAutoFit/>
          </a:bodyPr>
          <a:lstStyle/>
          <a:p>
            <a:pPr marL="514350" indent="-514350"/>
            <a:r>
              <a:rPr lang="en-US" sz="2000" dirty="0">
                <a:solidFill>
                  <a:srgbClr val="008000"/>
                </a:solidFill>
                <a:latin typeface="Chiller" pitchFamily="82" charset="0"/>
                <a:cs typeface="Arial" charset="0"/>
              </a:rPr>
              <a:t>Note: The ANS does not innervate Skeletal Muscle!</a:t>
            </a:r>
          </a:p>
        </p:txBody>
      </p:sp>
      <p:sp>
        <p:nvSpPr>
          <p:cNvPr id="26631" name="TextBox 7"/>
          <p:cNvSpPr txBox="1">
            <a:spLocks noChangeArrowheads="1"/>
          </p:cNvSpPr>
          <p:nvPr/>
        </p:nvSpPr>
        <p:spPr bwMode="auto">
          <a:xfrm>
            <a:off x="126443" y="6176410"/>
            <a:ext cx="4454525" cy="461962"/>
          </a:xfrm>
          <a:prstGeom prst="rect">
            <a:avLst/>
          </a:prstGeom>
          <a:noFill/>
          <a:ln w="9525">
            <a:noFill/>
            <a:miter lim="800000"/>
            <a:headEnd/>
            <a:tailEnd/>
          </a:ln>
        </p:spPr>
        <p:txBody>
          <a:bodyPr>
            <a:spAutoFit/>
          </a:bodyPr>
          <a:lstStyle/>
          <a:p>
            <a:r>
              <a:rPr lang="en-US" sz="2400" dirty="0">
                <a:latin typeface="Chiller" pitchFamily="82" charset="0"/>
              </a:rPr>
              <a:t>What’s the Effector Tissue for blood vessels?</a:t>
            </a:r>
          </a:p>
        </p:txBody>
      </p:sp>
      <p:sp>
        <p:nvSpPr>
          <p:cNvPr id="26632" name="TextBox 8"/>
          <p:cNvSpPr txBox="1">
            <a:spLocks noChangeArrowheads="1"/>
          </p:cNvSpPr>
          <p:nvPr/>
        </p:nvSpPr>
        <p:spPr bwMode="auto">
          <a:xfrm rot="-181866">
            <a:off x="4500563" y="3077083"/>
            <a:ext cx="304800" cy="2862263"/>
          </a:xfrm>
          <a:prstGeom prst="rect">
            <a:avLst/>
          </a:prstGeom>
          <a:noFill/>
          <a:ln w="9525">
            <a:noFill/>
            <a:miter lim="800000"/>
            <a:headEnd/>
            <a:tailEnd/>
          </a:ln>
        </p:spPr>
        <p:txBody>
          <a:bodyPr>
            <a:spAutoFit/>
          </a:bodyPr>
          <a:lstStyle/>
          <a:p>
            <a:r>
              <a:rPr lang="en-US" sz="2000" b="1">
                <a:latin typeface="Chiller" pitchFamily="82" charset="0"/>
              </a:rPr>
              <a:t>b</a:t>
            </a:r>
          </a:p>
          <a:p>
            <a:r>
              <a:rPr lang="en-US" sz="2000" b="1">
                <a:latin typeface="Chiller" pitchFamily="82" charset="0"/>
              </a:rPr>
              <a:t>l</a:t>
            </a:r>
          </a:p>
          <a:p>
            <a:r>
              <a:rPr lang="en-US" sz="2000" b="1">
                <a:latin typeface="Chiller" pitchFamily="82" charset="0"/>
              </a:rPr>
              <a:t>o</a:t>
            </a:r>
          </a:p>
          <a:p>
            <a:r>
              <a:rPr lang="en-US" sz="2000" b="1">
                <a:latin typeface="Chiller" pitchFamily="82" charset="0"/>
              </a:rPr>
              <a:t>o</a:t>
            </a:r>
          </a:p>
          <a:p>
            <a:r>
              <a:rPr lang="en-US" sz="2000" b="1">
                <a:latin typeface="Chiller" pitchFamily="82" charset="0"/>
              </a:rPr>
              <a:t>d</a:t>
            </a:r>
          </a:p>
          <a:p>
            <a:endParaRPr lang="en-US" sz="2000" b="1">
              <a:latin typeface="Chiller" pitchFamily="82" charset="0"/>
            </a:endParaRPr>
          </a:p>
          <a:p>
            <a:r>
              <a:rPr lang="en-US" sz="2000" b="1">
                <a:latin typeface="Chiller" pitchFamily="82" charset="0"/>
              </a:rPr>
              <a:t>v</a:t>
            </a:r>
          </a:p>
          <a:p>
            <a:r>
              <a:rPr lang="en-US" sz="2000" b="1">
                <a:latin typeface="Chiller" pitchFamily="82" charset="0"/>
              </a:rPr>
              <a:t>e</a:t>
            </a:r>
          </a:p>
          <a:p>
            <a:r>
              <a:rPr lang="en-US" sz="2000" b="1">
                <a:latin typeface="Chiller" pitchFamily="82" charset="0"/>
              </a:rPr>
              <a:t>s</a:t>
            </a:r>
          </a:p>
        </p:txBody>
      </p:sp>
      <p:sp>
        <p:nvSpPr>
          <p:cNvPr id="26633" name="TextBox 3"/>
          <p:cNvSpPr txBox="1">
            <a:spLocks noChangeArrowheads="1"/>
          </p:cNvSpPr>
          <p:nvPr/>
        </p:nvSpPr>
        <p:spPr bwMode="auto">
          <a:xfrm>
            <a:off x="666750" y="1889633"/>
            <a:ext cx="2076450" cy="461963"/>
          </a:xfrm>
          <a:prstGeom prst="rect">
            <a:avLst/>
          </a:prstGeom>
          <a:noFill/>
          <a:ln w="9525">
            <a:noFill/>
            <a:miter lim="800000"/>
            <a:headEnd/>
            <a:tailEnd/>
          </a:ln>
        </p:spPr>
        <p:txBody>
          <a:bodyPr>
            <a:spAutoFit/>
          </a:bodyPr>
          <a:lstStyle/>
          <a:p>
            <a:r>
              <a:rPr lang="el-GR" sz="2000">
                <a:latin typeface="Calibri" pitchFamily="34" charset="0"/>
              </a:rPr>
              <a:t>α</a:t>
            </a:r>
            <a:r>
              <a:rPr lang="en-US" sz="2000">
                <a:latin typeface="Chiller" pitchFamily="82" charset="0"/>
              </a:rPr>
              <a:t> </a:t>
            </a:r>
            <a:r>
              <a:rPr lang="en-US" sz="2400">
                <a:latin typeface="Chiller" pitchFamily="82" charset="0"/>
              </a:rPr>
              <a:t>= alpha receptors</a:t>
            </a:r>
          </a:p>
        </p:txBody>
      </p:sp>
      <p:sp>
        <p:nvSpPr>
          <p:cNvPr id="26634" name="TextBox 3"/>
          <p:cNvSpPr txBox="1">
            <a:spLocks noChangeArrowheads="1"/>
          </p:cNvSpPr>
          <p:nvPr/>
        </p:nvSpPr>
        <p:spPr bwMode="auto">
          <a:xfrm>
            <a:off x="6411913" y="1903921"/>
            <a:ext cx="2076450" cy="461962"/>
          </a:xfrm>
          <a:prstGeom prst="rect">
            <a:avLst/>
          </a:prstGeom>
          <a:noFill/>
          <a:ln w="9525">
            <a:noFill/>
            <a:miter lim="800000"/>
            <a:headEnd/>
            <a:tailEnd/>
          </a:ln>
        </p:spPr>
        <p:txBody>
          <a:bodyPr>
            <a:spAutoFit/>
          </a:bodyPr>
          <a:lstStyle/>
          <a:p>
            <a:r>
              <a:rPr lang="el-GR" sz="2000">
                <a:latin typeface="Calibri" pitchFamily="34" charset="0"/>
              </a:rPr>
              <a:t>β </a:t>
            </a:r>
            <a:r>
              <a:rPr lang="en-US" sz="2400">
                <a:latin typeface="Chiller" pitchFamily="82" charset="0"/>
              </a:rPr>
              <a:t>= beta receptors</a:t>
            </a:r>
          </a:p>
        </p:txBody>
      </p:sp>
      <p:sp>
        <p:nvSpPr>
          <p:cNvPr id="26635" name="TextBox 7"/>
          <p:cNvSpPr txBox="1">
            <a:spLocks noChangeArrowheads="1"/>
          </p:cNvSpPr>
          <p:nvPr/>
        </p:nvSpPr>
        <p:spPr bwMode="auto">
          <a:xfrm>
            <a:off x="1131683" y="636133"/>
            <a:ext cx="6880632" cy="461665"/>
          </a:xfrm>
          <a:prstGeom prst="rect">
            <a:avLst/>
          </a:prstGeom>
          <a:noFill/>
          <a:ln w="9525">
            <a:noFill/>
            <a:miter lim="800000"/>
            <a:headEnd/>
            <a:tailEnd/>
          </a:ln>
        </p:spPr>
        <p:txBody>
          <a:bodyPr wrap="square">
            <a:spAutoFit/>
          </a:bodyPr>
          <a:lstStyle/>
          <a:p>
            <a:pPr algn="ctr"/>
            <a:r>
              <a:rPr lang="en-US" sz="2400" dirty="0">
                <a:solidFill>
                  <a:srgbClr val="FF0000"/>
                </a:solidFill>
                <a:latin typeface="Chiller" pitchFamily="82" charset="0"/>
              </a:rPr>
              <a:t>In times of Emergency, this is what the </a:t>
            </a:r>
            <a:r>
              <a:rPr lang="en-US" sz="2400" b="1" dirty="0">
                <a:solidFill>
                  <a:srgbClr val="FF0000"/>
                </a:solidFill>
                <a:latin typeface="Chiller" pitchFamily="82" charset="0"/>
              </a:rPr>
              <a:t>SYM</a:t>
            </a:r>
            <a:r>
              <a:rPr lang="en-US" sz="2400" dirty="0">
                <a:solidFill>
                  <a:srgbClr val="FF0000"/>
                </a:solidFill>
                <a:latin typeface="Chiller" pitchFamily="82" charset="0"/>
              </a:rPr>
              <a:t> division does!!!</a:t>
            </a:r>
          </a:p>
        </p:txBody>
      </p:sp>
      <p:sp>
        <p:nvSpPr>
          <p:cNvPr id="12" name="TextBox 11"/>
          <p:cNvSpPr txBox="1"/>
          <p:nvPr/>
        </p:nvSpPr>
        <p:spPr>
          <a:xfrm>
            <a:off x="2703923" y="3905148"/>
            <a:ext cx="1388243" cy="830997"/>
          </a:xfrm>
          <a:prstGeom prst="rect">
            <a:avLst/>
          </a:prstGeom>
          <a:noFill/>
        </p:spPr>
        <p:txBody>
          <a:bodyPr wrap="square" rtlCol="0">
            <a:spAutoFit/>
          </a:bodyPr>
          <a:lstStyle/>
          <a:p>
            <a:r>
              <a:rPr lang="en-US" sz="1200" dirty="0">
                <a:solidFill>
                  <a:srgbClr val="0000FF"/>
                </a:solidFill>
                <a:latin typeface="+mn-lt"/>
              </a:rPr>
              <a:t>*Shuts down the blood supply that is unnecessary when in danger.</a:t>
            </a:r>
          </a:p>
        </p:txBody>
      </p:sp>
      <p:sp>
        <p:nvSpPr>
          <p:cNvPr id="13" name="TextBox 12"/>
          <p:cNvSpPr txBox="1"/>
          <p:nvPr/>
        </p:nvSpPr>
        <p:spPr>
          <a:xfrm>
            <a:off x="5236738" y="3905148"/>
            <a:ext cx="1480933" cy="830997"/>
          </a:xfrm>
          <a:prstGeom prst="rect">
            <a:avLst/>
          </a:prstGeom>
          <a:noFill/>
        </p:spPr>
        <p:txBody>
          <a:bodyPr wrap="square" rtlCol="0">
            <a:spAutoFit/>
          </a:bodyPr>
          <a:lstStyle/>
          <a:p>
            <a:r>
              <a:rPr lang="en-US" sz="1200" dirty="0">
                <a:solidFill>
                  <a:srgbClr val="C00000"/>
                </a:solidFill>
                <a:latin typeface="+mn-lt"/>
              </a:rPr>
              <a:t>*Opens up blood supply to skeletal muscle when in danger or exercising.</a:t>
            </a:r>
          </a:p>
        </p:txBody>
      </p:sp>
      <p:sp>
        <p:nvSpPr>
          <p:cNvPr id="14" name="TextBox 13"/>
          <p:cNvSpPr txBox="1"/>
          <p:nvPr/>
        </p:nvSpPr>
        <p:spPr>
          <a:xfrm>
            <a:off x="3246884" y="1083362"/>
            <a:ext cx="2650229" cy="276999"/>
          </a:xfrm>
          <a:prstGeom prst="rect">
            <a:avLst/>
          </a:prstGeom>
          <a:noFill/>
        </p:spPr>
        <p:txBody>
          <a:bodyPr wrap="square" rtlCol="0">
            <a:spAutoFit/>
          </a:bodyPr>
          <a:lstStyle/>
          <a:p>
            <a:pPr algn="ctr"/>
            <a:r>
              <a:rPr lang="en-US" sz="1200" b="1" dirty="0">
                <a:latin typeface="+mn-lt"/>
              </a:rPr>
              <a:t>Sympathetic</a:t>
            </a:r>
            <a:r>
              <a:rPr lang="en-US" sz="1200" dirty="0">
                <a:latin typeface="+mn-lt"/>
              </a:rPr>
              <a:t> postganglionic neuron </a:t>
            </a:r>
          </a:p>
        </p:txBody>
      </p:sp>
      <p:sp>
        <p:nvSpPr>
          <p:cNvPr id="2" name="TextBox 1">
            <a:extLst>
              <a:ext uri="{FF2B5EF4-FFF2-40B4-BE49-F238E27FC236}">
                <a16:creationId xmlns:a16="http://schemas.microsoft.com/office/drawing/2014/main" id="{62B92240-90FC-2A91-E3DA-699EFFFB7EDE}"/>
              </a:ext>
            </a:extLst>
          </p:cNvPr>
          <p:cNvSpPr txBox="1"/>
          <p:nvPr/>
        </p:nvSpPr>
        <p:spPr>
          <a:xfrm>
            <a:off x="5616780" y="3290500"/>
            <a:ext cx="806040" cy="276999"/>
          </a:xfrm>
          <a:prstGeom prst="rect">
            <a:avLst/>
          </a:prstGeom>
          <a:noFill/>
        </p:spPr>
        <p:txBody>
          <a:bodyPr wrap="square" rtlCol="0">
            <a:spAutoFit/>
          </a:bodyPr>
          <a:lstStyle/>
          <a:p>
            <a:r>
              <a:rPr lang="en-US" sz="1200" b="1" dirty="0">
                <a:solidFill>
                  <a:srgbClr val="FF0000"/>
                </a:solidFill>
                <a:latin typeface="+mn-lt"/>
              </a:rPr>
              <a:t>Dilation</a:t>
            </a:r>
            <a:endParaRPr lang="en-US" sz="1200" dirty="0">
              <a:solidFill>
                <a:srgbClr val="FF0000"/>
              </a:solidFill>
              <a:latin typeface="+mn-lt"/>
            </a:endParaRPr>
          </a:p>
        </p:txBody>
      </p:sp>
      <p:sp>
        <p:nvSpPr>
          <p:cNvPr id="3" name="TextBox 2">
            <a:extLst>
              <a:ext uri="{FF2B5EF4-FFF2-40B4-BE49-F238E27FC236}">
                <a16:creationId xmlns:a16="http://schemas.microsoft.com/office/drawing/2014/main" id="{29576BB3-40B5-60A9-C33A-744211D0EEB6}"/>
              </a:ext>
            </a:extLst>
          </p:cNvPr>
          <p:cNvSpPr txBox="1"/>
          <p:nvPr/>
        </p:nvSpPr>
        <p:spPr>
          <a:xfrm rot="21417090">
            <a:off x="3144602" y="3279474"/>
            <a:ext cx="947564" cy="246221"/>
          </a:xfrm>
          <a:prstGeom prst="rect">
            <a:avLst/>
          </a:prstGeom>
          <a:noFill/>
        </p:spPr>
        <p:txBody>
          <a:bodyPr wrap="square" rtlCol="0">
            <a:spAutoFit/>
          </a:bodyPr>
          <a:lstStyle/>
          <a:p>
            <a:r>
              <a:rPr lang="en-US" sz="1000" b="1" dirty="0">
                <a:solidFill>
                  <a:srgbClr val="0000FF"/>
                </a:solidFill>
                <a:latin typeface="+mn-lt"/>
              </a:rPr>
              <a:t>Constriction</a:t>
            </a:r>
            <a:endParaRPr lang="en-US" sz="1000" dirty="0">
              <a:solidFill>
                <a:srgbClr val="0000FF"/>
              </a:solidFill>
              <a:latin typeface="+mn-lt"/>
            </a:endParaRPr>
          </a:p>
        </p:txBody>
      </p:sp>
      <p:sp>
        <p:nvSpPr>
          <p:cNvPr id="4" name="Oval 3">
            <a:extLst>
              <a:ext uri="{FF2B5EF4-FFF2-40B4-BE49-F238E27FC236}">
                <a16:creationId xmlns:a16="http://schemas.microsoft.com/office/drawing/2014/main" id="{3C07D9B6-FFEE-DF1F-8654-993900D6E5D6}"/>
              </a:ext>
            </a:extLst>
          </p:cNvPr>
          <p:cNvSpPr/>
          <p:nvPr/>
        </p:nvSpPr>
        <p:spPr>
          <a:xfrm>
            <a:off x="5045973" y="3324508"/>
            <a:ext cx="239533" cy="27699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3784C96-9449-8E7D-CE8B-4098984346D6}"/>
              </a:ext>
            </a:extLst>
          </p:cNvPr>
          <p:cNvSpPr/>
          <p:nvPr/>
        </p:nvSpPr>
        <p:spPr>
          <a:xfrm>
            <a:off x="6200776" y="3779443"/>
            <a:ext cx="211138" cy="18320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C:\Users\marie\Desktop\ANS Errectile Male.jpg"/>
          <p:cNvPicPr>
            <a:picLocks noChangeAspect="1" noChangeArrowheads="1"/>
          </p:cNvPicPr>
          <p:nvPr/>
        </p:nvPicPr>
        <p:blipFill>
          <a:blip r:embed="rId2"/>
          <a:srcRect/>
          <a:stretch>
            <a:fillRect/>
          </a:stretch>
        </p:blipFill>
        <p:spPr bwMode="auto">
          <a:xfrm>
            <a:off x="382588" y="1225722"/>
            <a:ext cx="4068762" cy="2230437"/>
          </a:xfrm>
          <a:prstGeom prst="rect">
            <a:avLst/>
          </a:prstGeom>
          <a:noFill/>
          <a:ln w="9525">
            <a:noFill/>
            <a:miter lim="800000"/>
            <a:headEnd/>
            <a:tailEnd/>
          </a:ln>
        </p:spPr>
      </p:pic>
      <p:pic>
        <p:nvPicPr>
          <p:cNvPr id="27651" name="Picture 3" descr="C:\Users\marie\Desktop\ANS Errectile Male.jpg"/>
          <p:cNvPicPr>
            <a:picLocks noChangeAspect="1" noChangeArrowheads="1"/>
          </p:cNvPicPr>
          <p:nvPr/>
        </p:nvPicPr>
        <p:blipFill>
          <a:blip r:embed="rId2"/>
          <a:srcRect/>
          <a:stretch>
            <a:fillRect/>
          </a:stretch>
        </p:blipFill>
        <p:spPr bwMode="auto">
          <a:xfrm>
            <a:off x="381000" y="3968922"/>
            <a:ext cx="4068763" cy="2230437"/>
          </a:xfrm>
          <a:prstGeom prst="rect">
            <a:avLst/>
          </a:prstGeom>
          <a:noFill/>
          <a:ln w="9525">
            <a:noFill/>
            <a:miter lim="800000"/>
            <a:headEnd/>
            <a:tailEnd/>
          </a:ln>
        </p:spPr>
      </p:pic>
      <p:sp>
        <p:nvSpPr>
          <p:cNvPr id="27652" name="TextBox 3"/>
          <p:cNvSpPr txBox="1">
            <a:spLocks noChangeArrowheads="1"/>
          </p:cNvSpPr>
          <p:nvPr/>
        </p:nvSpPr>
        <p:spPr bwMode="auto">
          <a:xfrm>
            <a:off x="2602170" y="10209"/>
            <a:ext cx="3872983" cy="646331"/>
          </a:xfrm>
          <a:prstGeom prst="rect">
            <a:avLst/>
          </a:prstGeom>
          <a:noFill/>
          <a:ln w="9525">
            <a:noFill/>
            <a:miter lim="800000"/>
            <a:headEnd/>
            <a:tailEnd/>
          </a:ln>
        </p:spPr>
        <p:txBody>
          <a:bodyPr wrap="none">
            <a:spAutoFit/>
          </a:bodyPr>
          <a:lstStyle/>
          <a:p>
            <a:pPr algn="ctr"/>
            <a:r>
              <a:rPr lang="en-US" sz="3600" b="1" dirty="0">
                <a:solidFill>
                  <a:srgbClr val="0070C0"/>
                </a:solidFill>
                <a:latin typeface="+mj-lt"/>
              </a:rPr>
              <a:t>PARASYMPATHETIC</a:t>
            </a:r>
          </a:p>
        </p:txBody>
      </p:sp>
      <p:pic>
        <p:nvPicPr>
          <p:cNvPr id="27653" name="Picture 4" descr="C:\Users\marie\Desktop\ANS Increase Blood Flow.jpg"/>
          <p:cNvPicPr>
            <a:picLocks noChangeAspect="1" noChangeArrowheads="1"/>
          </p:cNvPicPr>
          <p:nvPr/>
        </p:nvPicPr>
        <p:blipFill>
          <a:blip r:embed="rId3"/>
          <a:srcRect/>
          <a:stretch>
            <a:fillRect/>
          </a:stretch>
        </p:blipFill>
        <p:spPr bwMode="auto">
          <a:xfrm>
            <a:off x="3276600" y="2291277"/>
            <a:ext cx="2524125" cy="1019175"/>
          </a:xfrm>
          <a:prstGeom prst="rect">
            <a:avLst/>
          </a:prstGeom>
          <a:noFill/>
          <a:ln w="9525">
            <a:noFill/>
            <a:miter lim="800000"/>
            <a:headEnd/>
            <a:tailEnd/>
          </a:ln>
        </p:spPr>
      </p:pic>
      <p:pic>
        <p:nvPicPr>
          <p:cNvPr id="27654" name="Picture 5" descr="C:\Users\marie\Desktop\ANS Increase Blood Flow.jpg"/>
          <p:cNvPicPr>
            <a:picLocks noChangeAspect="1" noChangeArrowheads="1"/>
          </p:cNvPicPr>
          <p:nvPr/>
        </p:nvPicPr>
        <p:blipFill>
          <a:blip r:embed="rId3"/>
          <a:srcRect/>
          <a:stretch>
            <a:fillRect/>
          </a:stretch>
        </p:blipFill>
        <p:spPr bwMode="auto">
          <a:xfrm>
            <a:off x="3190875" y="5159718"/>
            <a:ext cx="2524125" cy="1019175"/>
          </a:xfrm>
          <a:prstGeom prst="rect">
            <a:avLst/>
          </a:prstGeom>
          <a:noFill/>
          <a:ln w="9525">
            <a:noFill/>
            <a:miter lim="800000"/>
            <a:headEnd/>
            <a:tailEnd/>
          </a:ln>
        </p:spPr>
      </p:pic>
      <p:sp>
        <p:nvSpPr>
          <p:cNvPr id="27657" name="TextBox 8"/>
          <p:cNvSpPr txBox="1">
            <a:spLocks noChangeArrowheads="1"/>
          </p:cNvSpPr>
          <p:nvPr/>
        </p:nvSpPr>
        <p:spPr bwMode="auto">
          <a:xfrm>
            <a:off x="4876800" y="3815277"/>
            <a:ext cx="3962400" cy="584200"/>
          </a:xfrm>
          <a:prstGeom prst="rect">
            <a:avLst/>
          </a:prstGeom>
          <a:noFill/>
          <a:ln w="9525">
            <a:noFill/>
            <a:miter lim="800000"/>
            <a:headEnd/>
            <a:tailEnd/>
          </a:ln>
        </p:spPr>
        <p:txBody>
          <a:bodyPr>
            <a:spAutoFit/>
          </a:bodyPr>
          <a:lstStyle/>
          <a:p>
            <a:r>
              <a:rPr lang="en-US" sz="3200" b="1" dirty="0">
                <a:latin typeface="Chiller" pitchFamily="82" charset="0"/>
              </a:rPr>
              <a:t>Yep –&gt; Engorged and Tingly </a:t>
            </a:r>
          </a:p>
        </p:txBody>
      </p:sp>
      <p:sp>
        <p:nvSpPr>
          <p:cNvPr id="27658" name="TextBox 9"/>
          <p:cNvSpPr txBox="1">
            <a:spLocks noChangeArrowheads="1"/>
          </p:cNvSpPr>
          <p:nvPr/>
        </p:nvSpPr>
        <p:spPr bwMode="auto">
          <a:xfrm>
            <a:off x="1371600" y="2627484"/>
            <a:ext cx="1371600" cy="523875"/>
          </a:xfrm>
          <a:prstGeom prst="rect">
            <a:avLst/>
          </a:prstGeom>
          <a:noFill/>
          <a:ln w="9525">
            <a:noFill/>
            <a:miter lim="800000"/>
            <a:headEnd/>
            <a:tailEnd/>
          </a:ln>
        </p:spPr>
        <p:txBody>
          <a:bodyPr>
            <a:spAutoFit/>
          </a:bodyPr>
          <a:lstStyle/>
          <a:p>
            <a:r>
              <a:rPr lang="en-US" sz="2800">
                <a:latin typeface="Chiller" pitchFamily="82" charset="0"/>
              </a:rPr>
              <a:t>vasodilation</a:t>
            </a:r>
          </a:p>
        </p:txBody>
      </p:sp>
      <p:sp>
        <p:nvSpPr>
          <p:cNvPr id="27659" name="TextBox 10"/>
          <p:cNvSpPr txBox="1">
            <a:spLocks noChangeArrowheads="1"/>
          </p:cNvSpPr>
          <p:nvPr/>
        </p:nvSpPr>
        <p:spPr bwMode="auto">
          <a:xfrm>
            <a:off x="1371600" y="5361159"/>
            <a:ext cx="1371600" cy="523875"/>
          </a:xfrm>
          <a:prstGeom prst="rect">
            <a:avLst/>
          </a:prstGeom>
          <a:noFill/>
          <a:ln w="9525">
            <a:noFill/>
            <a:miter lim="800000"/>
            <a:headEnd/>
            <a:tailEnd/>
          </a:ln>
        </p:spPr>
        <p:txBody>
          <a:bodyPr>
            <a:spAutoFit/>
          </a:bodyPr>
          <a:lstStyle/>
          <a:p>
            <a:r>
              <a:rPr lang="en-US" sz="2800">
                <a:latin typeface="Chiller" pitchFamily="82" charset="0"/>
              </a:rPr>
              <a:t>vasodilation</a:t>
            </a:r>
          </a:p>
        </p:txBody>
      </p:sp>
      <p:sp>
        <p:nvSpPr>
          <p:cNvPr id="27660" name="TextBox 11"/>
          <p:cNvSpPr txBox="1">
            <a:spLocks noChangeArrowheads="1"/>
          </p:cNvSpPr>
          <p:nvPr/>
        </p:nvSpPr>
        <p:spPr bwMode="auto">
          <a:xfrm>
            <a:off x="5638800" y="2519877"/>
            <a:ext cx="457200" cy="523875"/>
          </a:xfrm>
          <a:prstGeom prst="rect">
            <a:avLst/>
          </a:prstGeom>
          <a:noFill/>
          <a:ln w="9525">
            <a:noFill/>
            <a:miter lim="800000"/>
            <a:headEnd/>
            <a:tailEnd/>
          </a:ln>
        </p:spPr>
        <p:txBody>
          <a:bodyPr>
            <a:spAutoFit/>
          </a:bodyPr>
          <a:lstStyle/>
          <a:p>
            <a:r>
              <a:rPr lang="en-US" sz="2800" dirty="0">
                <a:latin typeface="Chiller" pitchFamily="82" charset="0"/>
              </a:rPr>
              <a:t>to</a:t>
            </a:r>
          </a:p>
        </p:txBody>
      </p:sp>
      <p:sp>
        <p:nvSpPr>
          <p:cNvPr id="27661" name="TextBox 12"/>
          <p:cNvSpPr txBox="1">
            <a:spLocks noChangeArrowheads="1"/>
          </p:cNvSpPr>
          <p:nvPr/>
        </p:nvSpPr>
        <p:spPr bwMode="auto">
          <a:xfrm>
            <a:off x="5638800" y="5415477"/>
            <a:ext cx="457200" cy="523875"/>
          </a:xfrm>
          <a:prstGeom prst="rect">
            <a:avLst/>
          </a:prstGeom>
          <a:noFill/>
          <a:ln w="9525">
            <a:noFill/>
            <a:miter lim="800000"/>
            <a:headEnd/>
            <a:tailEnd/>
          </a:ln>
        </p:spPr>
        <p:txBody>
          <a:bodyPr>
            <a:spAutoFit/>
          </a:bodyPr>
          <a:lstStyle/>
          <a:p>
            <a:r>
              <a:rPr lang="en-US" sz="2800">
                <a:latin typeface="Chiller" pitchFamily="82" charset="0"/>
              </a:rPr>
              <a:t>to</a:t>
            </a:r>
          </a:p>
        </p:txBody>
      </p:sp>
      <p:sp>
        <p:nvSpPr>
          <p:cNvPr id="27662" name="TextBox 8"/>
          <p:cNvSpPr txBox="1">
            <a:spLocks noChangeArrowheads="1"/>
          </p:cNvSpPr>
          <p:nvPr/>
        </p:nvSpPr>
        <p:spPr bwMode="auto">
          <a:xfrm>
            <a:off x="192088" y="3721272"/>
            <a:ext cx="1912937" cy="954087"/>
          </a:xfrm>
          <a:prstGeom prst="rect">
            <a:avLst/>
          </a:prstGeom>
          <a:noFill/>
          <a:ln w="9525">
            <a:noFill/>
            <a:miter lim="800000"/>
            <a:headEnd/>
            <a:tailEnd/>
          </a:ln>
        </p:spPr>
        <p:txBody>
          <a:bodyPr>
            <a:spAutoFit/>
          </a:bodyPr>
          <a:lstStyle/>
          <a:p>
            <a:r>
              <a:rPr lang="en-US" sz="2800">
                <a:latin typeface="Chiller" pitchFamily="82" charset="0"/>
              </a:rPr>
              <a:t>blood vessels to erectile tissue</a:t>
            </a:r>
          </a:p>
        </p:txBody>
      </p:sp>
      <p:cxnSp>
        <p:nvCxnSpPr>
          <p:cNvPr id="16" name="Straight Arrow Connector 15"/>
          <p:cNvCxnSpPr/>
          <p:nvPr/>
        </p:nvCxnSpPr>
        <p:spPr>
          <a:xfrm rot="5400000" flipH="1" flipV="1">
            <a:off x="350838" y="3164059"/>
            <a:ext cx="935038" cy="3190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69925" y="4599159"/>
            <a:ext cx="307978" cy="102447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65" name="TextBox 8"/>
          <p:cNvSpPr txBox="1">
            <a:spLocks noChangeArrowheads="1"/>
          </p:cNvSpPr>
          <p:nvPr/>
        </p:nvSpPr>
        <p:spPr bwMode="auto">
          <a:xfrm>
            <a:off x="759748" y="535560"/>
            <a:ext cx="7624503" cy="584775"/>
          </a:xfrm>
          <a:prstGeom prst="rect">
            <a:avLst/>
          </a:prstGeom>
          <a:noFill/>
          <a:ln w="9525">
            <a:noFill/>
            <a:miter lim="800000"/>
            <a:headEnd/>
            <a:tailEnd/>
          </a:ln>
        </p:spPr>
        <p:txBody>
          <a:bodyPr wrap="square">
            <a:spAutoFit/>
          </a:bodyPr>
          <a:lstStyle/>
          <a:p>
            <a:pPr algn="ctr"/>
            <a:r>
              <a:rPr lang="en-US" sz="1600" dirty="0">
                <a:solidFill>
                  <a:srgbClr val="C00000"/>
                </a:solidFill>
                <a:latin typeface="+mn-lt"/>
              </a:rPr>
              <a:t>*The PARA division has no effect on blood vessels or blood flow, </a:t>
            </a:r>
            <a:r>
              <a:rPr lang="en-US" sz="1600" b="1" u="sng" dirty="0">
                <a:solidFill>
                  <a:srgbClr val="C00000"/>
                </a:solidFill>
                <a:latin typeface="+mn-lt"/>
              </a:rPr>
              <a:t>Except</a:t>
            </a:r>
            <a:r>
              <a:rPr lang="en-US" sz="1600" dirty="0">
                <a:solidFill>
                  <a:srgbClr val="C00000"/>
                </a:solidFill>
                <a:latin typeface="+mn-lt"/>
              </a:rPr>
              <a:t> to erectile tissue!</a:t>
            </a:r>
          </a:p>
          <a:p>
            <a:pPr algn="ctr"/>
            <a:r>
              <a:rPr lang="en-US" sz="1600" dirty="0">
                <a:latin typeface="+mn-lt"/>
              </a:rPr>
              <a:t>Here it causes </a:t>
            </a:r>
            <a:r>
              <a:rPr lang="en-US" sz="1600" b="1" dirty="0">
                <a:solidFill>
                  <a:srgbClr val="C00000"/>
                </a:solidFill>
                <a:latin typeface="+mn-lt"/>
              </a:rPr>
              <a:t>vasodilation</a:t>
            </a:r>
            <a:r>
              <a:rPr lang="en-US" sz="1600" dirty="0">
                <a:solidFill>
                  <a:srgbClr val="C00000"/>
                </a:solidFill>
                <a:latin typeface="+mn-lt"/>
              </a:rPr>
              <a:t> </a:t>
            </a:r>
            <a:r>
              <a:rPr lang="en-US" sz="1600" dirty="0">
                <a:latin typeface="+mn-lt"/>
              </a:rPr>
              <a:t>which we know </a:t>
            </a:r>
            <a:r>
              <a:rPr lang="en-US" sz="1600" b="1" u="sng" dirty="0">
                <a:latin typeface="+mn-lt"/>
              </a:rPr>
              <a:t>increases</a:t>
            </a:r>
            <a:r>
              <a:rPr lang="en-US" sz="1600" dirty="0">
                <a:latin typeface="+mn-lt"/>
              </a:rPr>
              <a:t> blood flow to a region. </a:t>
            </a:r>
          </a:p>
        </p:txBody>
      </p:sp>
      <p:sp>
        <p:nvSpPr>
          <p:cNvPr id="18" name="Rectangle 17"/>
          <p:cNvSpPr/>
          <p:nvPr/>
        </p:nvSpPr>
        <p:spPr>
          <a:xfrm>
            <a:off x="471488" y="2652884"/>
            <a:ext cx="219075" cy="42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471488" y="5464347"/>
            <a:ext cx="180975" cy="42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6" name="Picture 2" descr="http://www.backgroundsy.com/file/male-symbo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39" y="5912312"/>
            <a:ext cx="1043471" cy="782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sdgraphics.com/file/female-gender-sig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429" y="1592664"/>
            <a:ext cx="1076768" cy="8614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54310" y="2395309"/>
            <a:ext cx="2560319" cy="830997"/>
          </a:xfrm>
          <a:prstGeom prst="rect">
            <a:avLst/>
          </a:prstGeom>
          <a:noFill/>
        </p:spPr>
        <p:txBody>
          <a:bodyPr wrap="square" rtlCol="0">
            <a:spAutoFit/>
          </a:bodyPr>
          <a:lstStyle/>
          <a:p>
            <a:pPr algn="ctr"/>
            <a:r>
              <a:rPr lang="en-US" sz="2400" dirty="0">
                <a:latin typeface="+mn-lt"/>
              </a:rPr>
              <a:t>Erectile tissue of </a:t>
            </a:r>
          </a:p>
          <a:p>
            <a:pPr algn="ctr"/>
            <a:r>
              <a:rPr lang="en-US" sz="2400" u="sng" dirty="0">
                <a:latin typeface="+mn-lt"/>
              </a:rPr>
              <a:t>clitoris for females</a:t>
            </a:r>
          </a:p>
        </p:txBody>
      </p:sp>
      <p:sp>
        <p:nvSpPr>
          <p:cNvPr id="23" name="TextBox 22"/>
          <p:cNvSpPr txBox="1"/>
          <p:nvPr/>
        </p:nvSpPr>
        <p:spPr>
          <a:xfrm>
            <a:off x="6155636" y="5298861"/>
            <a:ext cx="2560319" cy="830997"/>
          </a:xfrm>
          <a:prstGeom prst="rect">
            <a:avLst/>
          </a:prstGeom>
          <a:noFill/>
        </p:spPr>
        <p:txBody>
          <a:bodyPr wrap="square" rtlCol="0">
            <a:spAutoFit/>
          </a:bodyPr>
          <a:lstStyle/>
          <a:p>
            <a:pPr algn="ctr"/>
            <a:r>
              <a:rPr lang="en-US" sz="2400" dirty="0">
                <a:latin typeface="+mn-lt"/>
              </a:rPr>
              <a:t>Erectile tissue of </a:t>
            </a:r>
          </a:p>
          <a:p>
            <a:pPr algn="ctr"/>
            <a:r>
              <a:rPr lang="en-US" sz="2400" u="sng" dirty="0">
                <a:latin typeface="+mn-lt"/>
              </a:rPr>
              <a:t>penis for males</a:t>
            </a:r>
          </a:p>
        </p:txBody>
      </p:sp>
      <p:sp>
        <p:nvSpPr>
          <p:cNvPr id="22" name="TextBox 21"/>
          <p:cNvSpPr txBox="1"/>
          <p:nvPr/>
        </p:nvSpPr>
        <p:spPr>
          <a:xfrm>
            <a:off x="2602170" y="1093392"/>
            <a:ext cx="2650229" cy="276999"/>
          </a:xfrm>
          <a:prstGeom prst="rect">
            <a:avLst/>
          </a:prstGeom>
          <a:noFill/>
        </p:spPr>
        <p:txBody>
          <a:bodyPr wrap="square" rtlCol="0">
            <a:spAutoFit/>
          </a:bodyPr>
          <a:lstStyle/>
          <a:p>
            <a:pPr algn="ctr"/>
            <a:r>
              <a:rPr lang="en-US" sz="1200" b="1" dirty="0">
                <a:latin typeface="+mn-lt"/>
              </a:rPr>
              <a:t>Parasympathetic</a:t>
            </a:r>
            <a:r>
              <a:rPr lang="en-US" sz="1200" dirty="0">
                <a:latin typeface="+mn-lt"/>
              </a:rPr>
              <a:t> postganglionic neuron </a:t>
            </a:r>
          </a:p>
        </p:txBody>
      </p:sp>
      <p:sp>
        <p:nvSpPr>
          <p:cNvPr id="3" name="TextBox 2">
            <a:extLst>
              <a:ext uri="{FF2B5EF4-FFF2-40B4-BE49-F238E27FC236}">
                <a16:creationId xmlns:a16="http://schemas.microsoft.com/office/drawing/2014/main" id="{5B715DB3-0A89-AB72-9820-0243A3C6A934}"/>
              </a:ext>
            </a:extLst>
          </p:cNvPr>
          <p:cNvSpPr txBox="1"/>
          <p:nvPr/>
        </p:nvSpPr>
        <p:spPr>
          <a:xfrm>
            <a:off x="3642815" y="1916507"/>
            <a:ext cx="806040" cy="276999"/>
          </a:xfrm>
          <a:prstGeom prst="rect">
            <a:avLst/>
          </a:prstGeom>
          <a:noFill/>
        </p:spPr>
        <p:txBody>
          <a:bodyPr wrap="square" rtlCol="0">
            <a:spAutoFit/>
          </a:bodyPr>
          <a:lstStyle/>
          <a:p>
            <a:pPr algn="ctr"/>
            <a:r>
              <a:rPr lang="en-US" sz="1200" b="1" dirty="0">
                <a:solidFill>
                  <a:srgbClr val="0070C0"/>
                </a:solidFill>
                <a:latin typeface="+mn-lt"/>
              </a:rPr>
              <a:t>PARA</a:t>
            </a:r>
          </a:p>
        </p:txBody>
      </p:sp>
      <p:sp>
        <p:nvSpPr>
          <p:cNvPr id="4" name="TextBox 3">
            <a:extLst>
              <a:ext uri="{FF2B5EF4-FFF2-40B4-BE49-F238E27FC236}">
                <a16:creationId xmlns:a16="http://schemas.microsoft.com/office/drawing/2014/main" id="{A0B0BE0E-F663-FD00-AA2B-6C70FBDC8084}"/>
              </a:ext>
            </a:extLst>
          </p:cNvPr>
          <p:cNvSpPr txBox="1"/>
          <p:nvPr/>
        </p:nvSpPr>
        <p:spPr>
          <a:xfrm>
            <a:off x="3642815" y="4655320"/>
            <a:ext cx="806040" cy="276999"/>
          </a:xfrm>
          <a:prstGeom prst="rect">
            <a:avLst/>
          </a:prstGeom>
          <a:noFill/>
        </p:spPr>
        <p:txBody>
          <a:bodyPr wrap="square" rtlCol="0">
            <a:spAutoFit/>
          </a:bodyPr>
          <a:lstStyle/>
          <a:p>
            <a:pPr algn="ctr"/>
            <a:r>
              <a:rPr lang="en-US" sz="1200" b="1" dirty="0">
                <a:solidFill>
                  <a:srgbClr val="0070C0"/>
                </a:solidFill>
                <a:latin typeface="+mn-lt"/>
              </a:rPr>
              <a:t>PARA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p:bldP spid="27660" grpId="0"/>
      <p:bldP spid="27661" grpId="0"/>
      <p:bldP spid="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2" descr="C:\Users\marie\Desktop\ANS Female Tract.jpg"/>
          <p:cNvPicPr>
            <a:picLocks noChangeAspect="1" noChangeArrowheads="1"/>
          </p:cNvPicPr>
          <p:nvPr/>
        </p:nvPicPr>
        <p:blipFill>
          <a:blip r:embed="rId2"/>
          <a:srcRect/>
          <a:stretch>
            <a:fillRect/>
          </a:stretch>
        </p:blipFill>
        <p:spPr bwMode="auto">
          <a:xfrm>
            <a:off x="762000" y="1219200"/>
            <a:ext cx="3859213" cy="2076450"/>
          </a:xfrm>
          <a:prstGeom prst="rect">
            <a:avLst/>
          </a:prstGeom>
          <a:noFill/>
          <a:ln w="9525">
            <a:noFill/>
            <a:miter lim="800000"/>
            <a:headEnd/>
            <a:tailEnd/>
          </a:ln>
        </p:spPr>
      </p:pic>
      <p:sp>
        <p:nvSpPr>
          <p:cNvPr id="28675" name="TextBox 2"/>
          <p:cNvSpPr txBox="1">
            <a:spLocks noChangeArrowheads="1"/>
          </p:cNvSpPr>
          <p:nvPr/>
        </p:nvSpPr>
        <p:spPr bwMode="auto">
          <a:xfrm>
            <a:off x="3152829" y="4633"/>
            <a:ext cx="2838341" cy="646331"/>
          </a:xfrm>
          <a:prstGeom prst="rect">
            <a:avLst/>
          </a:prstGeom>
          <a:noFill/>
          <a:ln w="9525">
            <a:noFill/>
            <a:miter lim="800000"/>
            <a:headEnd/>
            <a:tailEnd/>
          </a:ln>
        </p:spPr>
        <p:txBody>
          <a:bodyPr wrap="none">
            <a:spAutoFit/>
          </a:bodyPr>
          <a:lstStyle/>
          <a:p>
            <a:pPr algn="ctr"/>
            <a:r>
              <a:rPr lang="en-US" sz="3600" b="1" dirty="0">
                <a:solidFill>
                  <a:srgbClr val="C00000"/>
                </a:solidFill>
                <a:latin typeface="+mn-lt"/>
              </a:rPr>
              <a:t>SYMPATHETIC</a:t>
            </a:r>
          </a:p>
        </p:txBody>
      </p:sp>
      <p:pic>
        <p:nvPicPr>
          <p:cNvPr id="28676" name="Picture 3" descr="C:\Users\marie\Desktop\ANS Male Tract.jpg"/>
          <p:cNvPicPr>
            <a:picLocks noChangeAspect="1" noChangeArrowheads="1"/>
          </p:cNvPicPr>
          <p:nvPr/>
        </p:nvPicPr>
        <p:blipFill>
          <a:blip r:embed="rId3"/>
          <a:srcRect/>
          <a:stretch>
            <a:fillRect/>
          </a:stretch>
        </p:blipFill>
        <p:spPr bwMode="auto">
          <a:xfrm>
            <a:off x="762000" y="4114800"/>
            <a:ext cx="3895725" cy="1920875"/>
          </a:xfrm>
          <a:prstGeom prst="rect">
            <a:avLst/>
          </a:prstGeom>
          <a:noFill/>
          <a:ln w="9525">
            <a:noFill/>
            <a:miter lim="800000"/>
            <a:headEnd/>
            <a:tailEnd/>
          </a:ln>
        </p:spPr>
      </p:pic>
      <p:pic>
        <p:nvPicPr>
          <p:cNvPr id="28677" name="Picture 4" descr="C:\Users\marie\Desktop\ANS Contract Male.jpg"/>
          <p:cNvPicPr>
            <a:picLocks noChangeAspect="1" noChangeArrowheads="1"/>
          </p:cNvPicPr>
          <p:nvPr/>
        </p:nvPicPr>
        <p:blipFill>
          <a:blip r:embed="rId4"/>
          <a:srcRect/>
          <a:stretch>
            <a:fillRect/>
          </a:stretch>
        </p:blipFill>
        <p:spPr bwMode="auto">
          <a:xfrm>
            <a:off x="5562600" y="1524000"/>
            <a:ext cx="3046413" cy="1463675"/>
          </a:xfrm>
          <a:prstGeom prst="rect">
            <a:avLst/>
          </a:prstGeom>
          <a:noFill/>
          <a:ln w="9525">
            <a:noFill/>
            <a:miter lim="800000"/>
            <a:headEnd/>
            <a:tailEnd/>
          </a:ln>
        </p:spPr>
      </p:pic>
      <p:pic>
        <p:nvPicPr>
          <p:cNvPr id="28678" name="Picture 5" descr="C:\Users\marie\Desktop\ANS Contract Female.jpg"/>
          <p:cNvPicPr>
            <a:picLocks noChangeAspect="1" noChangeArrowheads="1"/>
          </p:cNvPicPr>
          <p:nvPr/>
        </p:nvPicPr>
        <p:blipFill>
          <a:blip r:embed="rId5"/>
          <a:srcRect/>
          <a:stretch>
            <a:fillRect/>
          </a:stretch>
        </p:blipFill>
        <p:spPr bwMode="auto">
          <a:xfrm>
            <a:off x="5640388" y="4327525"/>
            <a:ext cx="3046412" cy="1457325"/>
          </a:xfrm>
          <a:prstGeom prst="rect">
            <a:avLst/>
          </a:prstGeom>
          <a:noFill/>
          <a:ln w="9525">
            <a:noFill/>
            <a:miter lim="800000"/>
            <a:headEnd/>
            <a:tailEnd/>
          </a:ln>
        </p:spPr>
      </p:pic>
      <p:sp>
        <p:nvSpPr>
          <p:cNvPr id="28679" name="TextBox 6"/>
          <p:cNvSpPr txBox="1">
            <a:spLocks noChangeArrowheads="1"/>
          </p:cNvSpPr>
          <p:nvPr/>
        </p:nvSpPr>
        <p:spPr bwMode="auto">
          <a:xfrm>
            <a:off x="5029200" y="3429000"/>
            <a:ext cx="3581400" cy="584200"/>
          </a:xfrm>
          <a:prstGeom prst="rect">
            <a:avLst/>
          </a:prstGeom>
          <a:noFill/>
          <a:ln w="9525">
            <a:noFill/>
            <a:miter lim="800000"/>
            <a:headEnd/>
            <a:tailEnd/>
          </a:ln>
        </p:spPr>
        <p:txBody>
          <a:bodyPr>
            <a:spAutoFit/>
          </a:bodyPr>
          <a:lstStyle/>
          <a:p>
            <a:r>
              <a:rPr lang="en-US" sz="3200" b="1" dirty="0">
                <a:latin typeface="Chiller" pitchFamily="82" charset="0"/>
              </a:rPr>
              <a:t>Yep –&gt; Ejection of Fluids</a:t>
            </a:r>
          </a:p>
        </p:txBody>
      </p:sp>
      <p:sp>
        <p:nvSpPr>
          <p:cNvPr id="28680" name="TextBox 7"/>
          <p:cNvSpPr txBox="1">
            <a:spLocks noChangeArrowheads="1"/>
          </p:cNvSpPr>
          <p:nvPr/>
        </p:nvSpPr>
        <p:spPr bwMode="auto">
          <a:xfrm>
            <a:off x="304799" y="6204636"/>
            <a:ext cx="8449902" cy="400110"/>
          </a:xfrm>
          <a:prstGeom prst="rect">
            <a:avLst/>
          </a:prstGeom>
          <a:noFill/>
          <a:ln w="9525">
            <a:noFill/>
            <a:miter lim="800000"/>
            <a:headEnd/>
            <a:tailEnd/>
          </a:ln>
        </p:spPr>
        <p:txBody>
          <a:bodyPr wrap="square">
            <a:spAutoFit/>
          </a:bodyPr>
          <a:lstStyle/>
          <a:p>
            <a:r>
              <a:rPr lang="en-US" sz="2000" dirty="0">
                <a:latin typeface="+mj-lt"/>
              </a:rPr>
              <a:t>Q: What’s the Effector Tissue that lines these ducts? Only have 3 basic choices!</a:t>
            </a:r>
          </a:p>
        </p:txBody>
      </p:sp>
      <p:sp>
        <p:nvSpPr>
          <p:cNvPr id="28681" name="TextBox 7"/>
          <p:cNvSpPr txBox="1">
            <a:spLocks noChangeArrowheads="1"/>
          </p:cNvSpPr>
          <p:nvPr/>
        </p:nvSpPr>
        <p:spPr bwMode="auto">
          <a:xfrm>
            <a:off x="158750" y="1333500"/>
            <a:ext cx="2489200" cy="522288"/>
          </a:xfrm>
          <a:prstGeom prst="rect">
            <a:avLst/>
          </a:prstGeom>
          <a:noFill/>
          <a:ln w="9525">
            <a:noFill/>
            <a:miter lim="800000"/>
            <a:headEnd/>
            <a:tailEnd/>
          </a:ln>
        </p:spPr>
        <p:txBody>
          <a:bodyPr>
            <a:spAutoFit/>
          </a:bodyPr>
          <a:lstStyle/>
          <a:p>
            <a:r>
              <a:rPr lang="en-US" sz="2800" b="1">
                <a:solidFill>
                  <a:srgbClr val="C00000"/>
                </a:solidFill>
                <a:latin typeface="Chiller" pitchFamily="82" charset="0"/>
              </a:rPr>
              <a:t>Lining of Repro tract</a:t>
            </a:r>
          </a:p>
        </p:txBody>
      </p:sp>
      <p:sp>
        <p:nvSpPr>
          <p:cNvPr id="28682" name="Rectangle 9"/>
          <p:cNvSpPr>
            <a:spLocks noChangeArrowheads="1"/>
          </p:cNvSpPr>
          <p:nvPr/>
        </p:nvSpPr>
        <p:spPr bwMode="auto">
          <a:xfrm>
            <a:off x="128588" y="3776663"/>
            <a:ext cx="2359025" cy="522287"/>
          </a:xfrm>
          <a:prstGeom prst="rect">
            <a:avLst/>
          </a:prstGeom>
          <a:noFill/>
          <a:ln w="9525">
            <a:noFill/>
            <a:miter lim="800000"/>
            <a:headEnd/>
            <a:tailEnd/>
          </a:ln>
        </p:spPr>
        <p:txBody>
          <a:bodyPr wrap="none">
            <a:spAutoFit/>
          </a:bodyPr>
          <a:lstStyle/>
          <a:p>
            <a:r>
              <a:rPr lang="en-US" sz="2800" b="1">
                <a:solidFill>
                  <a:srgbClr val="C00000"/>
                </a:solidFill>
                <a:latin typeface="Chiller" pitchFamily="82" charset="0"/>
              </a:rPr>
              <a:t>Lining of Repro duct</a:t>
            </a:r>
          </a:p>
        </p:txBody>
      </p:sp>
      <p:cxnSp>
        <p:nvCxnSpPr>
          <p:cNvPr id="11" name="Straight Arrow Connector 10"/>
          <p:cNvCxnSpPr/>
          <p:nvPr/>
        </p:nvCxnSpPr>
        <p:spPr>
          <a:xfrm>
            <a:off x="1254125" y="1903413"/>
            <a:ext cx="1000125" cy="8286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8682" idx="2"/>
          </p:cNvCxnSpPr>
          <p:nvPr/>
        </p:nvCxnSpPr>
        <p:spPr>
          <a:xfrm rot="16200000" flipH="1">
            <a:off x="1325562" y="4281488"/>
            <a:ext cx="741363" cy="7762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8"/>
          <p:cNvSpPr txBox="1">
            <a:spLocks noChangeArrowheads="1"/>
          </p:cNvSpPr>
          <p:nvPr/>
        </p:nvSpPr>
        <p:spPr bwMode="auto">
          <a:xfrm>
            <a:off x="759748" y="589401"/>
            <a:ext cx="7624503" cy="338554"/>
          </a:xfrm>
          <a:prstGeom prst="rect">
            <a:avLst/>
          </a:prstGeom>
          <a:noFill/>
          <a:ln w="9525">
            <a:noFill/>
            <a:miter lim="800000"/>
            <a:headEnd/>
            <a:tailEnd/>
          </a:ln>
        </p:spPr>
        <p:txBody>
          <a:bodyPr wrap="square">
            <a:spAutoFit/>
          </a:bodyPr>
          <a:lstStyle/>
          <a:p>
            <a:pPr algn="ctr"/>
            <a:r>
              <a:rPr lang="en-US" sz="1600" dirty="0">
                <a:latin typeface="+mn-lt"/>
              </a:rPr>
              <a:t>The SYM division acts on the </a:t>
            </a:r>
            <a:r>
              <a:rPr lang="en-US" sz="1600" b="1" dirty="0">
                <a:latin typeface="+mn-lt"/>
              </a:rPr>
              <a:t>tracts</a:t>
            </a:r>
            <a:r>
              <a:rPr lang="en-US" sz="1600" dirty="0">
                <a:latin typeface="+mn-lt"/>
              </a:rPr>
              <a:t> and </a:t>
            </a:r>
            <a:r>
              <a:rPr lang="en-US" sz="1600" b="1" dirty="0">
                <a:latin typeface="+mn-lt"/>
              </a:rPr>
              <a:t>ducts</a:t>
            </a:r>
            <a:r>
              <a:rPr lang="en-US" sz="1600" dirty="0">
                <a:latin typeface="+mn-lt"/>
              </a:rPr>
              <a:t> of the Reproductive System  </a:t>
            </a:r>
          </a:p>
        </p:txBody>
      </p:sp>
      <p:sp>
        <p:nvSpPr>
          <p:cNvPr id="2" name="TextBox 1">
            <a:extLst>
              <a:ext uri="{FF2B5EF4-FFF2-40B4-BE49-F238E27FC236}">
                <a16:creationId xmlns:a16="http://schemas.microsoft.com/office/drawing/2014/main" id="{249BF765-2364-43B0-5167-37521305C1DC}"/>
              </a:ext>
            </a:extLst>
          </p:cNvPr>
          <p:cNvSpPr txBox="1"/>
          <p:nvPr/>
        </p:nvSpPr>
        <p:spPr>
          <a:xfrm>
            <a:off x="3939996" y="1870498"/>
            <a:ext cx="806040" cy="276999"/>
          </a:xfrm>
          <a:prstGeom prst="rect">
            <a:avLst/>
          </a:prstGeom>
          <a:noFill/>
        </p:spPr>
        <p:txBody>
          <a:bodyPr wrap="square" rtlCol="0">
            <a:spAutoFit/>
          </a:bodyPr>
          <a:lstStyle/>
          <a:p>
            <a:pPr algn="ctr"/>
            <a:r>
              <a:rPr lang="en-US" sz="1200" b="1" dirty="0">
                <a:solidFill>
                  <a:srgbClr val="C00000"/>
                </a:solidFill>
                <a:latin typeface="+mn-lt"/>
              </a:rPr>
              <a:t>SYM</a:t>
            </a:r>
          </a:p>
        </p:txBody>
      </p:sp>
      <p:sp>
        <p:nvSpPr>
          <p:cNvPr id="4" name="TextBox 3">
            <a:extLst>
              <a:ext uri="{FF2B5EF4-FFF2-40B4-BE49-F238E27FC236}">
                <a16:creationId xmlns:a16="http://schemas.microsoft.com/office/drawing/2014/main" id="{89885C06-326E-4208-1BE7-7C0F8F99B7B7}"/>
              </a:ext>
            </a:extLst>
          </p:cNvPr>
          <p:cNvSpPr txBox="1"/>
          <p:nvPr/>
        </p:nvSpPr>
        <p:spPr>
          <a:xfrm>
            <a:off x="3939996" y="4917468"/>
            <a:ext cx="806040" cy="276999"/>
          </a:xfrm>
          <a:prstGeom prst="rect">
            <a:avLst/>
          </a:prstGeom>
          <a:noFill/>
        </p:spPr>
        <p:txBody>
          <a:bodyPr wrap="square" rtlCol="0">
            <a:spAutoFit/>
          </a:bodyPr>
          <a:lstStyle/>
          <a:p>
            <a:pPr algn="ctr"/>
            <a:r>
              <a:rPr lang="en-US" sz="1200" b="1" dirty="0">
                <a:solidFill>
                  <a:srgbClr val="C00000"/>
                </a:solidFill>
                <a:latin typeface="+mn-lt"/>
              </a:rPr>
              <a:t>SYM</a:t>
            </a:r>
          </a:p>
        </p:txBody>
      </p:sp>
      <p:sp>
        <p:nvSpPr>
          <p:cNvPr id="5" name="Oval 4">
            <a:extLst>
              <a:ext uri="{FF2B5EF4-FFF2-40B4-BE49-F238E27FC236}">
                <a16:creationId xmlns:a16="http://schemas.microsoft.com/office/drawing/2014/main" id="{F8A8CDD5-8137-77E8-2B85-0270AC52C145}"/>
              </a:ext>
            </a:extLst>
          </p:cNvPr>
          <p:cNvSpPr/>
          <p:nvPr/>
        </p:nvSpPr>
        <p:spPr>
          <a:xfrm>
            <a:off x="3700463" y="1785595"/>
            <a:ext cx="239533" cy="27699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762000" y="127000"/>
            <a:ext cx="7620000" cy="914400"/>
          </a:xfrm>
        </p:spPr>
        <p:txBody>
          <a:bodyPr/>
          <a:lstStyle/>
          <a:p>
            <a:pPr eaLnBrk="1" hangingPunct="1"/>
            <a:r>
              <a:rPr lang="en-US" sz="4800" b="1" dirty="0">
                <a:solidFill>
                  <a:schemeClr val="accent6">
                    <a:lumMod val="50000"/>
                  </a:schemeClr>
                </a:solidFill>
                <a:latin typeface="Chiller" pitchFamily="82" charset="0"/>
              </a:rPr>
              <a:t>Central Nervous System</a:t>
            </a:r>
          </a:p>
        </p:txBody>
      </p:sp>
      <p:sp>
        <p:nvSpPr>
          <p:cNvPr id="11267" name="Rectangle 3"/>
          <p:cNvSpPr>
            <a:spLocks noGrp="1" noChangeArrowheads="1"/>
          </p:cNvSpPr>
          <p:nvPr>
            <p:ph type="body" sz="half" idx="4294967295"/>
          </p:nvPr>
        </p:nvSpPr>
        <p:spPr>
          <a:xfrm>
            <a:off x="169910" y="3082061"/>
            <a:ext cx="4119327" cy="833114"/>
          </a:xfrm>
        </p:spPr>
        <p:txBody>
          <a:bodyPr/>
          <a:lstStyle/>
          <a:p>
            <a:pPr algn="ctr" eaLnBrk="1" hangingPunct="1">
              <a:buNone/>
            </a:pPr>
            <a:r>
              <a:rPr lang="en-US" sz="2200" b="1" dirty="0"/>
              <a:t>Somatic Nervous System</a:t>
            </a:r>
          </a:p>
          <a:p>
            <a:pPr algn="ctr" eaLnBrk="1" hangingPunct="1">
              <a:buNone/>
            </a:pPr>
            <a:r>
              <a:rPr lang="en-US" sz="2200" b="1" dirty="0"/>
              <a:t>(SNS)</a:t>
            </a:r>
            <a:endParaRPr lang="en-US" sz="2200" dirty="0"/>
          </a:p>
        </p:txBody>
      </p:sp>
      <p:sp>
        <p:nvSpPr>
          <p:cNvPr id="11268" name="Rectangle 4"/>
          <p:cNvSpPr>
            <a:spLocks noGrp="1" noChangeArrowheads="1"/>
          </p:cNvSpPr>
          <p:nvPr>
            <p:ph type="body" sz="half" idx="4294967295"/>
          </p:nvPr>
        </p:nvSpPr>
        <p:spPr>
          <a:xfrm>
            <a:off x="4422016" y="3081353"/>
            <a:ext cx="3965637" cy="746271"/>
          </a:xfrm>
        </p:spPr>
        <p:txBody>
          <a:bodyPr/>
          <a:lstStyle/>
          <a:p>
            <a:pPr algn="ctr" eaLnBrk="1" hangingPunct="1">
              <a:buNone/>
            </a:pPr>
            <a:r>
              <a:rPr lang="en-US" sz="2200" b="1" dirty="0"/>
              <a:t>Autonomic Nervous System </a:t>
            </a:r>
          </a:p>
          <a:p>
            <a:pPr algn="ctr" eaLnBrk="1" hangingPunct="1">
              <a:buNone/>
            </a:pPr>
            <a:r>
              <a:rPr lang="en-US" sz="2200" b="1" dirty="0"/>
              <a:t>(ANS)</a:t>
            </a:r>
          </a:p>
        </p:txBody>
      </p:sp>
      <p:sp>
        <p:nvSpPr>
          <p:cNvPr id="13317" name="Line 5"/>
          <p:cNvSpPr>
            <a:spLocks noChangeShapeType="1"/>
          </p:cNvSpPr>
          <p:nvPr/>
        </p:nvSpPr>
        <p:spPr bwMode="auto">
          <a:xfrm flipH="1">
            <a:off x="2514600" y="2344052"/>
            <a:ext cx="2033588" cy="609600"/>
          </a:xfrm>
          <a:prstGeom prst="line">
            <a:avLst/>
          </a:prstGeom>
          <a:noFill/>
          <a:ln w="57150">
            <a:solidFill>
              <a:schemeClr val="tx1"/>
            </a:solidFill>
            <a:round/>
            <a:headEnd/>
            <a:tailEnd type="triangle" w="med" len="med"/>
          </a:ln>
        </p:spPr>
        <p:txBody>
          <a:bodyPr wrap="none" anchor="ctr"/>
          <a:lstStyle/>
          <a:p>
            <a:endParaRPr lang="en-US"/>
          </a:p>
        </p:txBody>
      </p:sp>
      <p:sp>
        <p:nvSpPr>
          <p:cNvPr id="13318" name="Line 8"/>
          <p:cNvSpPr>
            <a:spLocks noChangeShapeType="1"/>
          </p:cNvSpPr>
          <p:nvPr/>
        </p:nvSpPr>
        <p:spPr bwMode="auto">
          <a:xfrm>
            <a:off x="4560888" y="2340877"/>
            <a:ext cx="1839912" cy="622300"/>
          </a:xfrm>
          <a:prstGeom prst="line">
            <a:avLst/>
          </a:prstGeom>
          <a:noFill/>
          <a:ln w="57150">
            <a:solidFill>
              <a:schemeClr val="tx1"/>
            </a:solidFill>
            <a:round/>
            <a:headEnd/>
            <a:tailEnd type="triangle" w="med" len="med"/>
          </a:ln>
        </p:spPr>
        <p:txBody>
          <a:bodyPr wrap="none" anchor="ctr"/>
          <a:lstStyle/>
          <a:p>
            <a:endParaRPr lang="en-US"/>
          </a:p>
        </p:txBody>
      </p:sp>
      <p:sp>
        <p:nvSpPr>
          <p:cNvPr id="13319" name="Line 9"/>
          <p:cNvSpPr>
            <a:spLocks noChangeShapeType="1"/>
          </p:cNvSpPr>
          <p:nvPr/>
        </p:nvSpPr>
        <p:spPr bwMode="auto">
          <a:xfrm>
            <a:off x="4560888" y="2140852"/>
            <a:ext cx="0" cy="241300"/>
          </a:xfrm>
          <a:prstGeom prst="line">
            <a:avLst/>
          </a:prstGeom>
          <a:noFill/>
          <a:ln w="57150">
            <a:solidFill>
              <a:schemeClr val="tx1"/>
            </a:solidFill>
            <a:round/>
            <a:headEnd/>
            <a:tailEnd/>
          </a:ln>
        </p:spPr>
        <p:txBody>
          <a:bodyPr wrap="none" anchor="ctr"/>
          <a:lstStyle/>
          <a:p>
            <a:endParaRPr lang="en-US"/>
          </a:p>
        </p:txBody>
      </p:sp>
      <p:sp>
        <p:nvSpPr>
          <p:cNvPr id="13320" name="Line 10"/>
          <p:cNvSpPr>
            <a:spLocks noChangeShapeType="1"/>
          </p:cNvSpPr>
          <p:nvPr/>
        </p:nvSpPr>
        <p:spPr bwMode="auto">
          <a:xfrm flipH="1">
            <a:off x="3916363" y="787658"/>
            <a:ext cx="0" cy="657225"/>
          </a:xfrm>
          <a:prstGeom prst="line">
            <a:avLst/>
          </a:prstGeom>
          <a:noFill/>
          <a:ln w="57150">
            <a:solidFill>
              <a:schemeClr val="tx1"/>
            </a:solidFill>
            <a:round/>
            <a:headEnd/>
            <a:tailEnd type="triangle" w="med" len="med"/>
          </a:ln>
        </p:spPr>
        <p:txBody>
          <a:bodyPr wrap="none" anchor="ctr"/>
          <a:lstStyle/>
          <a:p>
            <a:endParaRPr lang="en-US"/>
          </a:p>
        </p:txBody>
      </p:sp>
      <p:sp>
        <p:nvSpPr>
          <p:cNvPr id="11275" name="Rectangle 11"/>
          <p:cNvSpPr>
            <a:spLocks noChangeArrowheads="1"/>
          </p:cNvSpPr>
          <p:nvPr/>
        </p:nvSpPr>
        <p:spPr bwMode="auto">
          <a:xfrm>
            <a:off x="1450807" y="3938215"/>
            <a:ext cx="1600200" cy="457200"/>
          </a:xfrm>
          <a:prstGeom prst="rect">
            <a:avLst/>
          </a:prstGeom>
          <a:noFill/>
          <a:ln w="9525">
            <a:noFill/>
            <a:miter lim="800000"/>
            <a:headEnd/>
            <a:tailEnd/>
          </a:ln>
        </p:spPr>
        <p:txBody>
          <a:bodyPr/>
          <a:lstStyle/>
          <a:p>
            <a:pPr marL="342900" indent="-342900" algn="ctr">
              <a:spcBef>
                <a:spcPct val="20000"/>
              </a:spcBef>
            </a:pPr>
            <a:r>
              <a:rPr lang="en-US" sz="2000" b="1" i="1" dirty="0">
                <a:solidFill>
                  <a:schemeClr val="accent6">
                    <a:lumMod val="75000"/>
                  </a:schemeClr>
                </a:solidFill>
                <a:latin typeface="+mn-lt"/>
              </a:rPr>
              <a:t>Voluntary*</a:t>
            </a:r>
          </a:p>
        </p:txBody>
      </p:sp>
      <p:sp>
        <p:nvSpPr>
          <p:cNvPr id="13322" name="Rectangle 12"/>
          <p:cNvSpPr>
            <a:spLocks noChangeArrowheads="1"/>
          </p:cNvSpPr>
          <p:nvPr/>
        </p:nvSpPr>
        <p:spPr bwMode="auto">
          <a:xfrm>
            <a:off x="762000" y="1435100"/>
            <a:ext cx="7620000" cy="786923"/>
          </a:xfrm>
          <a:prstGeom prst="rect">
            <a:avLst/>
          </a:prstGeom>
          <a:noFill/>
          <a:ln w="9525">
            <a:noFill/>
            <a:miter lim="800000"/>
            <a:headEnd/>
            <a:tailEnd/>
          </a:ln>
        </p:spPr>
        <p:txBody>
          <a:bodyPr anchor="ctr"/>
          <a:lstStyle/>
          <a:p>
            <a:pPr algn="ctr"/>
            <a:r>
              <a:rPr lang="en-US" sz="4800" b="1" dirty="0">
                <a:solidFill>
                  <a:srgbClr val="D90C1C"/>
                </a:solidFill>
                <a:latin typeface="Chiller" pitchFamily="82" charset="0"/>
              </a:rPr>
              <a:t>Peripheral Nervous System</a:t>
            </a:r>
            <a:endParaRPr lang="en-US" sz="4800" b="1" dirty="0">
              <a:solidFill>
                <a:schemeClr val="tx2"/>
              </a:solidFill>
              <a:latin typeface="Chiller" pitchFamily="82" charset="0"/>
            </a:endParaRPr>
          </a:p>
        </p:txBody>
      </p:sp>
      <p:sp>
        <p:nvSpPr>
          <p:cNvPr id="13323" name="Line 14"/>
          <p:cNvSpPr>
            <a:spLocks noChangeShapeType="1"/>
          </p:cNvSpPr>
          <p:nvPr/>
        </p:nvSpPr>
        <p:spPr bwMode="auto">
          <a:xfrm flipV="1">
            <a:off x="4926013" y="751789"/>
            <a:ext cx="0" cy="674688"/>
          </a:xfrm>
          <a:prstGeom prst="line">
            <a:avLst/>
          </a:prstGeom>
          <a:noFill/>
          <a:ln w="57150">
            <a:solidFill>
              <a:schemeClr val="tx1"/>
            </a:solidFill>
            <a:round/>
            <a:headEnd/>
            <a:tailEnd type="triangle" w="med" len="med"/>
          </a:ln>
        </p:spPr>
        <p:txBody>
          <a:bodyPr wrap="none" anchor="ctr"/>
          <a:lstStyle/>
          <a:p>
            <a:endParaRPr lang="en-US"/>
          </a:p>
        </p:txBody>
      </p:sp>
      <p:sp>
        <p:nvSpPr>
          <p:cNvPr id="11279" name="Rectangle 15"/>
          <p:cNvSpPr>
            <a:spLocks noChangeArrowheads="1"/>
          </p:cNvSpPr>
          <p:nvPr/>
        </p:nvSpPr>
        <p:spPr bwMode="auto">
          <a:xfrm>
            <a:off x="5730875" y="3952552"/>
            <a:ext cx="1736725" cy="433388"/>
          </a:xfrm>
          <a:prstGeom prst="rect">
            <a:avLst/>
          </a:prstGeom>
          <a:noFill/>
          <a:ln w="9525">
            <a:noFill/>
            <a:miter lim="800000"/>
            <a:headEnd/>
            <a:tailEnd/>
          </a:ln>
        </p:spPr>
        <p:txBody>
          <a:bodyPr/>
          <a:lstStyle/>
          <a:p>
            <a:pPr marL="342900" indent="-342900">
              <a:spcBef>
                <a:spcPct val="20000"/>
              </a:spcBef>
            </a:pPr>
            <a:r>
              <a:rPr lang="en-US" sz="2000" b="1" i="1" dirty="0">
                <a:solidFill>
                  <a:schemeClr val="accent6">
                    <a:lumMod val="75000"/>
                  </a:schemeClr>
                </a:solidFill>
                <a:latin typeface="+mn-lt"/>
              </a:rPr>
              <a:t>Involuntary</a:t>
            </a:r>
            <a:r>
              <a:rPr lang="en-US" sz="2000" b="1" i="1" baseline="30000" dirty="0">
                <a:solidFill>
                  <a:schemeClr val="accent6">
                    <a:lumMod val="75000"/>
                  </a:schemeClr>
                </a:solidFill>
                <a:latin typeface="+mn-lt"/>
              </a:rPr>
              <a:t>#</a:t>
            </a:r>
          </a:p>
        </p:txBody>
      </p:sp>
      <p:sp>
        <p:nvSpPr>
          <p:cNvPr id="13" name="Rectangle 11"/>
          <p:cNvSpPr>
            <a:spLocks noChangeArrowheads="1"/>
          </p:cNvSpPr>
          <p:nvPr/>
        </p:nvSpPr>
        <p:spPr bwMode="auto">
          <a:xfrm>
            <a:off x="865019" y="4495658"/>
            <a:ext cx="2592388" cy="1187402"/>
          </a:xfrm>
          <a:prstGeom prst="rect">
            <a:avLst/>
          </a:prstGeom>
          <a:noFill/>
          <a:ln w="9525">
            <a:noFill/>
            <a:miter lim="800000"/>
            <a:headEnd/>
            <a:tailEnd/>
          </a:ln>
        </p:spPr>
        <p:txBody>
          <a:bodyPr/>
          <a:lstStyle/>
          <a:p>
            <a:pPr marL="342900" indent="-342900" algn="ctr">
              <a:spcBef>
                <a:spcPct val="20000"/>
              </a:spcBef>
            </a:pPr>
            <a:r>
              <a:rPr lang="en-US" sz="2000" u="sng" dirty="0">
                <a:solidFill>
                  <a:srgbClr val="008000"/>
                </a:solidFill>
                <a:latin typeface="+mn-lt"/>
              </a:rPr>
              <a:t>Effector Tissue is</a:t>
            </a:r>
            <a:r>
              <a:rPr lang="en-US" sz="2000" dirty="0">
                <a:solidFill>
                  <a:srgbClr val="008000"/>
                </a:solidFill>
                <a:latin typeface="+mn-lt"/>
              </a:rPr>
              <a:t>:</a:t>
            </a:r>
          </a:p>
          <a:p>
            <a:pPr marL="342900" indent="-342900" algn="ctr">
              <a:spcBef>
                <a:spcPct val="20000"/>
              </a:spcBef>
            </a:pPr>
            <a:r>
              <a:rPr lang="en-US" sz="2000" b="1" dirty="0">
                <a:latin typeface="+mn-lt"/>
              </a:rPr>
              <a:t>Skeletal Muscle</a:t>
            </a:r>
          </a:p>
          <a:p>
            <a:pPr marL="342900" indent="-342900" algn="ctr">
              <a:spcBef>
                <a:spcPct val="20000"/>
              </a:spcBef>
            </a:pPr>
            <a:r>
              <a:rPr lang="en-US" sz="2000" b="1" dirty="0">
                <a:latin typeface="+mn-lt"/>
              </a:rPr>
              <a:t>Only!</a:t>
            </a:r>
          </a:p>
        </p:txBody>
      </p:sp>
      <p:sp>
        <p:nvSpPr>
          <p:cNvPr id="14" name="Text Box 12"/>
          <p:cNvSpPr txBox="1">
            <a:spLocks noChangeArrowheads="1"/>
          </p:cNvSpPr>
          <p:nvPr/>
        </p:nvSpPr>
        <p:spPr bwMode="auto">
          <a:xfrm>
            <a:off x="5268913" y="5471827"/>
            <a:ext cx="2652712" cy="1323439"/>
          </a:xfrm>
          <a:prstGeom prst="rect">
            <a:avLst/>
          </a:prstGeom>
          <a:noFill/>
          <a:ln w="9525">
            <a:noFill/>
            <a:miter lim="800000"/>
            <a:headEnd/>
            <a:tailEnd/>
          </a:ln>
        </p:spPr>
        <p:txBody>
          <a:bodyPr>
            <a:spAutoFit/>
          </a:bodyPr>
          <a:lstStyle/>
          <a:p>
            <a:pPr marL="342900" indent="-342900"/>
            <a:r>
              <a:rPr lang="en-US" sz="2000" u="sng" dirty="0">
                <a:solidFill>
                  <a:srgbClr val="008000"/>
                </a:solidFill>
                <a:latin typeface="+mn-lt"/>
              </a:rPr>
              <a:t>Effector Tissues are</a:t>
            </a:r>
            <a:r>
              <a:rPr lang="en-US" sz="2000" dirty="0">
                <a:solidFill>
                  <a:srgbClr val="008000"/>
                </a:solidFill>
                <a:latin typeface="+mn-lt"/>
              </a:rPr>
              <a:t>:</a:t>
            </a:r>
          </a:p>
          <a:p>
            <a:pPr marL="342900" indent="-342900"/>
            <a:r>
              <a:rPr lang="en-US" sz="2000" b="1" dirty="0">
                <a:latin typeface="+mn-lt"/>
              </a:rPr>
              <a:t>1. Cardiac Muscle</a:t>
            </a:r>
          </a:p>
          <a:p>
            <a:pPr marL="342900" indent="-342900"/>
            <a:r>
              <a:rPr lang="en-US" sz="2000" b="1" dirty="0">
                <a:latin typeface="+mn-lt"/>
              </a:rPr>
              <a:t>2. Smooth Muscle</a:t>
            </a:r>
          </a:p>
          <a:p>
            <a:pPr marL="342900" indent="-342900"/>
            <a:r>
              <a:rPr lang="en-US" sz="2000" b="1" dirty="0">
                <a:latin typeface="+mn-lt"/>
              </a:rPr>
              <a:t>3. Glands</a:t>
            </a:r>
          </a:p>
        </p:txBody>
      </p:sp>
      <p:sp>
        <p:nvSpPr>
          <p:cNvPr id="7174" name="Rectangle 6"/>
          <p:cNvSpPr>
            <a:spLocks noChangeArrowheads="1"/>
          </p:cNvSpPr>
          <p:nvPr/>
        </p:nvSpPr>
        <p:spPr bwMode="auto">
          <a:xfrm>
            <a:off x="4138183" y="4957477"/>
            <a:ext cx="2280719" cy="441325"/>
          </a:xfrm>
          <a:prstGeom prst="rect">
            <a:avLst/>
          </a:prstGeom>
          <a:noFill/>
          <a:ln w="9525">
            <a:noFill/>
            <a:miter lim="800000"/>
            <a:headEnd/>
            <a:tailEnd/>
          </a:ln>
        </p:spPr>
        <p:txBody>
          <a:bodyPr/>
          <a:lstStyle/>
          <a:p>
            <a:pPr marL="342900" indent="-342900">
              <a:spcBef>
                <a:spcPct val="20000"/>
              </a:spcBef>
            </a:pPr>
            <a:r>
              <a:rPr lang="en-US" sz="2400" dirty="0">
                <a:solidFill>
                  <a:srgbClr val="0000FF"/>
                </a:solidFill>
                <a:latin typeface="+mn-lt"/>
              </a:rPr>
              <a:t>Parasympathetic</a:t>
            </a:r>
          </a:p>
        </p:txBody>
      </p:sp>
      <p:sp>
        <p:nvSpPr>
          <p:cNvPr id="7175" name="Rectangle 7"/>
          <p:cNvSpPr>
            <a:spLocks noChangeArrowheads="1"/>
          </p:cNvSpPr>
          <p:nvPr/>
        </p:nvSpPr>
        <p:spPr bwMode="auto">
          <a:xfrm>
            <a:off x="6583744" y="4957477"/>
            <a:ext cx="1836737" cy="441325"/>
          </a:xfrm>
          <a:prstGeom prst="rect">
            <a:avLst/>
          </a:prstGeom>
          <a:noFill/>
          <a:ln w="9525">
            <a:noFill/>
            <a:miter lim="800000"/>
            <a:headEnd/>
            <a:tailEnd/>
          </a:ln>
        </p:spPr>
        <p:txBody>
          <a:bodyPr/>
          <a:lstStyle/>
          <a:p>
            <a:pPr marL="342900" indent="-342900">
              <a:spcBef>
                <a:spcPct val="20000"/>
              </a:spcBef>
            </a:pPr>
            <a:r>
              <a:rPr lang="en-US" sz="2400" dirty="0">
                <a:solidFill>
                  <a:srgbClr val="C00000"/>
                </a:solidFill>
                <a:latin typeface="+mn-lt"/>
              </a:rPr>
              <a:t>Sympathetic </a:t>
            </a:r>
          </a:p>
        </p:txBody>
      </p:sp>
      <p:sp>
        <p:nvSpPr>
          <p:cNvPr id="7173" name="Line 5"/>
          <p:cNvSpPr>
            <a:spLocks noChangeShapeType="1"/>
          </p:cNvSpPr>
          <p:nvPr/>
        </p:nvSpPr>
        <p:spPr bwMode="auto">
          <a:xfrm flipH="1">
            <a:off x="5816600" y="4590764"/>
            <a:ext cx="622300" cy="384175"/>
          </a:xfrm>
          <a:prstGeom prst="line">
            <a:avLst/>
          </a:prstGeom>
          <a:noFill/>
          <a:ln w="57150">
            <a:solidFill>
              <a:schemeClr val="tx1"/>
            </a:solidFill>
            <a:round/>
            <a:headEnd/>
            <a:tailEnd type="triangle" w="med" len="med"/>
          </a:ln>
        </p:spPr>
        <p:txBody>
          <a:bodyPr wrap="none" anchor="ctr"/>
          <a:lstStyle/>
          <a:p>
            <a:endParaRPr lang="en-US"/>
          </a:p>
        </p:txBody>
      </p:sp>
      <p:sp>
        <p:nvSpPr>
          <p:cNvPr id="7176" name="Line 8"/>
          <p:cNvSpPr>
            <a:spLocks noChangeShapeType="1"/>
          </p:cNvSpPr>
          <p:nvPr/>
        </p:nvSpPr>
        <p:spPr bwMode="auto">
          <a:xfrm>
            <a:off x="6451600" y="4578064"/>
            <a:ext cx="671513" cy="407988"/>
          </a:xfrm>
          <a:prstGeom prst="line">
            <a:avLst/>
          </a:prstGeom>
          <a:noFill/>
          <a:ln w="57150">
            <a:solidFill>
              <a:schemeClr val="tx1"/>
            </a:solidFill>
            <a:round/>
            <a:headEnd/>
            <a:tailEnd type="triangle" w="med" len="med"/>
          </a:ln>
        </p:spPr>
        <p:txBody>
          <a:bodyPr wrap="none" anchor="ctr"/>
          <a:lstStyle/>
          <a:p>
            <a:endParaRPr lang="en-US"/>
          </a:p>
        </p:txBody>
      </p:sp>
      <p:sp>
        <p:nvSpPr>
          <p:cNvPr id="7177" name="Line 9"/>
          <p:cNvSpPr>
            <a:spLocks noChangeShapeType="1"/>
          </p:cNvSpPr>
          <p:nvPr/>
        </p:nvSpPr>
        <p:spPr bwMode="auto">
          <a:xfrm>
            <a:off x="6442547" y="4351357"/>
            <a:ext cx="0" cy="241300"/>
          </a:xfrm>
          <a:prstGeom prst="line">
            <a:avLst/>
          </a:prstGeom>
          <a:noFill/>
          <a:ln w="57150">
            <a:solidFill>
              <a:schemeClr val="tx1"/>
            </a:solidFill>
            <a:round/>
            <a:headEnd/>
            <a:tailEnd/>
          </a:ln>
        </p:spPr>
        <p:txBody>
          <a:bodyPr wrap="none" anchor="ctr"/>
          <a:lstStyle/>
          <a:p>
            <a:endParaRPr lang="en-US"/>
          </a:p>
        </p:txBody>
      </p:sp>
      <p:sp>
        <p:nvSpPr>
          <p:cNvPr id="20" name="Rectangle 15"/>
          <p:cNvSpPr>
            <a:spLocks noChangeArrowheads="1"/>
          </p:cNvSpPr>
          <p:nvPr/>
        </p:nvSpPr>
        <p:spPr bwMode="auto">
          <a:xfrm>
            <a:off x="7179448" y="3528941"/>
            <a:ext cx="1870075" cy="395287"/>
          </a:xfrm>
          <a:prstGeom prst="rect">
            <a:avLst/>
          </a:prstGeom>
          <a:noFill/>
          <a:ln w="9525">
            <a:noFill/>
            <a:miter lim="800000"/>
            <a:headEnd/>
            <a:tailEnd/>
          </a:ln>
        </p:spPr>
        <p:txBody>
          <a:bodyPr/>
          <a:lstStyle/>
          <a:p>
            <a:pPr marL="342900" indent="-342900" algn="ctr">
              <a:spcBef>
                <a:spcPct val="20000"/>
              </a:spcBef>
            </a:pPr>
            <a:r>
              <a:rPr lang="en-US" sz="1600" dirty="0">
                <a:solidFill>
                  <a:srgbClr val="008000"/>
                </a:solidFill>
                <a:latin typeface="+mn-lt"/>
              </a:rPr>
              <a:t>(has 2 divisions)</a:t>
            </a:r>
          </a:p>
        </p:txBody>
      </p:sp>
      <p:sp>
        <p:nvSpPr>
          <p:cNvPr id="2" name="Rectangle 1"/>
          <p:cNvSpPr/>
          <p:nvPr/>
        </p:nvSpPr>
        <p:spPr>
          <a:xfrm>
            <a:off x="1860021" y="1437589"/>
            <a:ext cx="5364692" cy="6635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p:cNvSpPr>
            <a:spLocks noChangeArrowheads="1"/>
          </p:cNvSpPr>
          <p:nvPr/>
        </p:nvSpPr>
        <p:spPr bwMode="auto">
          <a:xfrm>
            <a:off x="535653" y="6101974"/>
            <a:ext cx="2592388" cy="540409"/>
          </a:xfrm>
          <a:prstGeom prst="rect">
            <a:avLst/>
          </a:prstGeom>
          <a:noFill/>
          <a:ln w="9525">
            <a:noFill/>
            <a:miter lim="800000"/>
            <a:headEnd/>
            <a:tailEnd/>
          </a:ln>
        </p:spPr>
        <p:txBody>
          <a:bodyPr/>
          <a:lstStyle/>
          <a:p>
            <a:pPr marL="342900" indent="-342900">
              <a:spcBef>
                <a:spcPct val="20000"/>
              </a:spcBef>
            </a:pPr>
            <a:r>
              <a:rPr lang="en-US" sz="1200" b="1" i="1" dirty="0">
                <a:solidFill>
                  <a:schemeClr val="accent6">
                    <a:lumMod val="75000"/>
                  </a:schemeClr>
                </a:solidFill>
                <a:latin typeface="+mn-lt"/>
              </a:rPr>
              <a:t>*Except for Reflexes</a:t>
            </a:r>
          </a:p>
          <a:p>
            <a:pPr marL="342900" indent="-342900">
              <a:spcBef>
                <a:spcPct val="20000"/>
              </a:spcBef>
            </a:pPr>
            <a:r>
              <a:rPr lang="en-US" sz="1200" b="1" i="1" baseline="30000" dirty="0">
                <a:solidFill>
                  <a:schemeClr val="accent6">
                    <a:lumMod val="75000"/>
                  </a:schemeClr>
                </a:solidFill>
                <a:latin typeface="+mn-lt"/>
              </a:rPr>
              <a:t>#</a:t>
            </a:r>
            <a:r>
              <a:rPr lang="en-US" sz="1200" b="1" i="1" dirty="0">
                <a:solidFill>
                  <a:schemeClr val="accent6">
                    <a:lumMod val="75000"/>
                  </a:schemeClr>
                </a:solidFill>
                <a:latin typeface="+mn-lt"/>
              </a:rPr>
              <a:t>Except for Biofeedback mechanisms </a:t>
            </a:r>
          </a:p>
        </p:txBody>
      </p:sp>
      <p:sp>
        <p:nvSpPr>
          <p:cNvPr id="23" name="Rectangle 22"/>
          <p:cNvSpPr/>
          <p:nvPr/>
        </p:nvSpPr>
        <p:spPr>
          <a:xfrm>
            <a:off x="3332272" y="2660025"/>
            <a:ext cx="2435566" cy="523220"/>
          </a:xfrm>
          <a:prstGeom prst="rect">
            <a:avLst/>
          </a:prstGeom>
        </p:spPr>
        <p:txBody>
          <a:bodyPr wrap="square">
            <a:spAutoFit/>
          </a:bodyPr>
          <a:lstStyle/>
          <a:p>
            <a:pPr algn="ctr" eaLnBrk="0" hangingPunct="0"/>
            <a:r>
              <a:rPr lang="en-US" sz="1400" dirty="0">
                <a:solidFill>
                  <a:schemeClr val="accent6">
                    <a:lumMod val="50000"/>
                  </a:schemeClr>
                </a:solidFill>
                <a:latin typeface="+mn-lt"/>
                <a:ea typeface="Times New Roman" pitchFamily="18" charset="0"/>
                <a:cs typeface="Arial" charset="0"/>
              </a:rPr>
              <a:t>The PNS has 2 components: </a:t>
            </a:r>
          </a:p>
          <a:p>
            <a:pPr algn="ctr" eaLnBrk="0" hangingPunct="0"/>
            <a:r>
              <a:rPr lang="en-US" sz="1400" dirty="0">
                <a:solidFill>
                  <a:schemeClr val="accent6">
                    <a:lumMod val="50000"/>
                  </a:schemeClr>
                </a:solidFill>
                <a:latin typeface="+mn-lt"/>
                <a:ea typeface="Times New Roman" pitchFamily="18" charset="0"/>
                <a:cs typeface="Arial" charset="0"/>
              </a:rPr>
              <a:t>The SNS and the ANS</a:t>
            </a:r>
          </a:p>
        </p:txBody>
      </p:sp>
      <p:sp>
        <p:nvSpPr>
          <p:cNvPr id="3" name="Rectangle 15">
            <a:extLst>
              <a:ext uri="{FF2B5EF4-FFF2-40B4-BE49-F238E27FC236}">
                <a16:creationId xmlns:a16="http://schemas.microsoft.com/office/drawing/2014/main" id="{14B8F141-710C-1E0C-C769-851767AF343A}"/>
              </a:ext>
            </a:extLst>
          </p:cNvPr>
          <p:cNvSpPr>
            <a:spLocks noChangeArrowheads="1"/>
          </p:cNvSpPr>
          <p:nvPr/>
        </p:nvSpPr>
        <p:spPr bwMode="auto">
          <a:xfrm>
            <a:off x="5530566" y="4773081"/>
            <a:ext cx="1870075" cy="265721"/>
          </a:xfrm>
          <a:prstGeom prst="rect">
            <a:avLst/>
          </a:prstGeom>
          <a:noFill/>
          <a:ln w="9525">
            <a:noFill/>
            <a:miter lim="800000"/>
            <a:headEnd/>
            <a:tailEnd/>
          </a:ln>
        </p:spPr>
        <p:txBody>
          <a:bodyPr/>
          <a:lstStyle/>
          <a:p>
            <a:pPr marL="342900" indent="-342900" algn="ctr">
              <a:spcBef>
                <a:spcPct val="20000"/>
              </a:spcBef>
            </a:pPr>
            <a:r>
              <a:rPr lang="en-US" sz="1200" dirty="0">
                <a:solidFill>
                  <a:srgbClr val="008000"/>
                </a:solidFill>
                <a:latin typeface="+mn-lt"/>
              </a:rPr>
              <a:t>(2 divisions)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8">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8" grpId="0" build="p"/>
      <p:bldP spid="11275" grpId="0"/>
      <p:bldP spid="11279" grpId="0"/>
      <p:bldP spid="13" grpId="0"/>
      <p:bldP spid="14" grpId="0"/>
      <p:bldP spid="7174" grpId="0"/>
      <p:bldP spid="7175" grpId="0"/>
      <p:bldP spid="7173" grpId="0" animBg="1"/>
      <p:bldP spid="7176" grpId="0" animBg="1"/>
      <p:bldP spid="7177" grpId="0" animBg="1"/>
      <p:bldP spid="20" grpId="0"/>
      <p:bldP spid="2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15000"/>
          </a:schemeClr>
        </a:solidFill>
        <a:effectLst/>
      </p:bgPr>
    </p:bg>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80975" y="2422478"/>
            <a:ext cx="8748713" cy="3785652"/>
          </a:xfrm>
          <a:prstGeom prst="rect">
            <a:avLst/>
          </a:prstGeom>
          <a:noFill/>
          <a:ln w="9525">
            <a:noFill/>
            <a:miter lim="800000"/>
            <a:headEnd/>
            <a:tailEnd/>
          </a:ln>
        </p:spPr>
        <p:txBody>
          <a:bodyPr wrap="square" anchor="ctr">
            <a:spAutoFit/>
          </a:bodyPr>
          <a:lstStyle/>
          <a:p>
            <a:pPr algn="just"/>
            <a:r>
              <a:rPr lang="en-US" sz="2000" dirty="0">
                <a:latin typeface="+mn-lt"/>
                <a:ea typeface="Times New Roman" pitchFamily="18" charset="0"/>
                <a:cs typeface="Arial" charset="0"/>
              </a:rPr>
              <a:t>Lastly, the </a:t>
            </a:r>
            <a:r>
              <a:rPr lang="en-US" sz="2000" b="1" dirty="0">
                <a:solidFill>
                  <a:schemeClr val="accent6">
                    <a:lumMod val="75000"/>
                  </a:schemeClr>
                </a:solidFill>
                <a:latin typeface="+mn-lt"/>
                <a:ea typeface="Times New Roman" pitchFamily="18" charset="0"/>
                <a:cs typeface="Arial" charset="0"/>
              </a:rPr>
              <a:t>Anatomical Arrangement </a:t>
            </a:r>
            <a:r>
              <a:rPr lang="en-US" sz="2000" dirty="0">
                <a:latin typeface="+mn-lt"/>
                <a:ea typeface="Times New Roman" pitchFamily="18" charset="0"/>
                <a:cs typeface="Arial" charset="0"/>
              </a:rPr>
              <a:t>of two divisions is different and is indicative of their different actions.</a:t>
            </a:r>
          </a:p>
          <a:p>
            <a:pPr algn="just"/>
            <a:endParaRPr lang="en-US" sz="2000" dirty="0">
              <a:latin typeface="+mn-lt"/>
              <a:ea typeface="Times New Roman" pitchFamily="18" charset="0"/>
              <a:cs typeface="Arial" charset="0"/>
            </a:endParaRPr>
          </a:p>
          <a:p>
            <a:pPr marL="342900" indent="-342900" algn="just" eaLnBrk="0" hangingPunct="0">
              <a:buFont typeface="Wingdings" panose="05000000000000000000" pitchFamily="2" charset="2"/>
              <a:buChar char="§"/>
            </a:pPr>
            <a:r>
              <a:rPr lang="en-US" sz="2000" dirty="0">
                <a:latin typeface="+mn-lt"/>
                <a:ea typeface="Times New Roman" pitchFamily="18" charset="0"/>
                <a:cs typeface="Arial" charset="0"/>
              </a:rPr>
              <a:t>The</a:t>
            </a:r>
            <a:r>
              <a:rPr lang="en-US" sz="2000" b="1" dirty="0">
                <a:latin typeface="+mn-lt"/>
                <a:ea typeface="Times New Roman" pitchFamily="18" charset="0"/>
                <a:cs typeface="Arial" charset="0"/>
              </a:rPr>
              <a:t> </a:t>
            </a:r>
            <a:r>
              <a:rPr lang="en-US" sz="2000" b="1" dirty="0">
                <a:solidFill>
                  <a:srgbClr val="0000FF"/>
                </a:solidFill>
                <a:latin typeface="+mn-lt"/>
                <a:ea typeface="Times New Roman" pitchFamily="18" charset="0"/>
                <a:cs typeface="Arial" charset="0"/>
              </a:rPr>
              <a:t>Para</a:t>
            </a:r>
            <a:r>
              <a:rPr lang="en-US" sz="2000" dirty="0">
                <a:latin typeface="+mn-lt"/>
                <a:ea typeface="Times New Roman" pitchFamily="18" charset="0"/>
                <a:cs typeface="Arial" charset="0"/>
              </a:rPr>
              <a:t> division is more </a:t>
            </a:r>
            <a:r>
              <a:rPr lang="en-US" sz="2000" b="1" dirty="0">
                <a:latin typeface="+mn-lt"/>
                <a:ea typeface="Times New Roman" pitchFamily="18" charset="0"/>
                <a:cs typeface="Arial" charset="0"/>
              </a:rPr>
              <a:t>Convergent</a:t>
            </a:r>
            <a:r>
              <a:rPr lang="en-US" sz="2000" dirty="0">
                <a:latin typeface="+mn-lt"/>
                <a:ea typeface="Times New Roman" pitchFamily="18" charset="0"/>
                <a:cs typeface="Arial" charset="0"/>
              </a:rPr>
              <a:t>, such that it often focuses on </a:t>
            </a:r>
            <a:r>
              <a:rPr lang="en-US" sz="2000" b="1" dirty="0">
                <a:latin typeface="+mn-lt"/>
                <a:ea typeface="Times New Roman" pitchFamily="18" charset="0"/>
                <a:cs typeface="Arial" charset="0"/>
              </a:rPr>
              <a:t>one thing at a time, </a:t>
            </a:r>
            <a:r>
              <a:rPr lang="en-US" sz="2000" dirty="0">
                <a:latin typeface="+mn-lt"/>
                <a:ea typeface="Times New Roman" pitchFamily="18" charset="0"/>
                <a:cs typeface="Arial" charset="0"/>
              </a:rPr>
              <a:t>like only one effector tissue, not 4 at once. Usually, the </a:t>
            </a:r>
            <a:r>
              <a:rPr lang="en-US" sz="2000" b="1" dirty="0">
                <a:latin typeface="+mn-lt"/>
                <a:ea typeface="Times New Roman" pitchFamily="18" charset="0"/>
                <a:cs typeface="Arial" charset="0"/>
              </a:rPr>
              <a:t>ganglion</a:t>
            </a:r>
            <a:r>
              <a:rPr lang="en-US" sz="2000" dirty="0">
                <a:latin typeface="+mn-lt"/>
                <a:ea typeface="Times New Roman" pitchFamily="18" charset="0"/>
                <a:cs typeface="Arial" charset="0"/>
              </a:rPr>
              <a:t> for this division is very close to or </a:t>
            </a:r>
            <a:r>
              <a:rPr lang="en-US" sz="2000" i="1" dirty="0">
                <a:latin typeface="+mn-lt"/>
                <a:ea typeface="Times New Roman" pitchFamily="18" charset="0"/>
                <a:cs typeface="Arial" charset="0"/>
              </a:rPr>
              <a:t>on</a:t>
            </a:r>
            <a:r>
              <a:rPr lang="en-US" sz="2000" dirty="0">
                <a:latin typeface="+mn-lt"/>
                <a:ea typeface="Times New Roman" pitchFamily="18" charset="0"/>
                <a:cs typeface="Arial" charset="0"/>
              </a:rPr>
              <a:t> the effector tissue, so it is a </a:t>
            </a:r>
            <a:r>
              <a:rPr lang="en-US" sz="2000" i="1" dirty="0">
                <a:latin typeface="+mn-lt"/>
                <a:ea typeface="Times New Roman" pitchFamily="18" charset="0"/>
                <a:cs typeface="Arial" charset="0"/>
              </a:rPr>
              <a:t>focused response</a:t>
            </a:r>
            <a:r>
              <a:rPr lang="en-US" sz="2000" dirty="0">
                <a:latin typeface="+mn-lt"/>
                <a:ea typeface="Times New Roman" pitchFamily="18" charset="0"/>
                <a:cs typeface="Arial" charset="0"/>
              </a:rPr>
              <a:t>, it is not wide-spread. </a:t>
            </a:r>
          </a:p>
          <a:p>
            <a:pPr marL="342900" indent="-342900" algn="just" eaLnBrk="0" hangingPunct="0">
              <a:buFont typeface="Wingdings" panose="05000000000000000000" pitchFamily="2" charset="2"/>
              <a:buChar char="§"/>
            </a:pPr>
            <a:endParaRPr lang="en-US" sz="2000" dirty="0">
              <a:latin typeface="+mn-lt"/>
              <a:ea typeface="Times New Roman" pitchFamily="18" charset="0"/>
              <a:cs typeface="Arial" charset="0"/>
            </a:endParaRPr>
          </a:p>
          <a:p>
            <a:pPr marL="342900" indent="-342900" algn="just" eaLnBrk="0" hangingPunct="0">
              <a:buFont typeface="Wingdings" panose="05000000000000000000" pitchFamily="2" charset="2"/>
              <a:buChar char="§"/>
            </a:pPr>
            <a:r>
              <a:rPr lang="en-US" sz="2000" dirty="0">
                <a:latin typeface="+mn-lt"/>
                <a:ea typeface="Times New Roman" pitchFamily="18" charset="0"/>
                <a:cs typeface="Arial" charset="0"/>
              </a:rPr>
              <a:t>The</a:t>
            </a:r>
            <a:r>
              <a:rPr lang="en-US" sz="2000" b="1" dirty="0">
                <a:latin typeface="+mn-lt"/>
                <a:ea typeface="Times New Roman" pitchFamily="18" charset="0"/>
                <a:cs typeface="Arial" charset="0"/>
              </a:rPr>
              <a:t> </a:t>
            </a:r>
            <a:r>
              <a:rPr lang="en-US" sz="2000" b="1" dirty="0" err="1">
                <a:solidFill>
                  <a:srgbClr val="CC0000"/>
                </a:solidFill>
                <a:latin typeface="+mn-lt"/>
                <a:ea typeface="Times New Roman" pitchFamily="18" charset="0"/>
                <a:cs typeface="Arial" charset="0"/>
              </a:rPr>
              <a:t>Sym</a:t>
            </a:r>
            <a:r>
              <a:rPr lang="en-US" sz="2000" dirty="0">
                <a:latin typeface="+mn-lt"/>
                <a:ea typeface="Times New Roman" pitchFamily="18" charset="0"/>
                <a:cs typeface="Arial" charset="0"/>
              </a:rPr>
              <a:t> division is more </a:t>
            </a:r>
            <a:r>
              <a:rPr lang="en-US" sz="2000" b="1" dirty="0">
                <a:latin typeface="+mn-lt"/>
                <a:ea typeface="Times New Roman" pitchFamily="18" charset="0"/>
                <a:cs typeface="Arial" charset="0"/>
              </a:rPr>
              <a:t>Divergent</a:t>
            </a:r>
            <a:r>
              <a:rPr lang="en-US" sz="2000" dirty="0">
                <a:latin typeface="+mn-lt"/>
                <a:ea typeface="Times New Roman" pitchFamily="18" charset="0"/>
                <a:cs typeface="Arial" charset="0"/>
              </a:rPr>
              <a:t>, such that it can </a:t>
            </a:r>
            <a:r>
              <a:rPr lang="en-US" sz="2000" b="1" dirty="0">
                <a:latin typeface="+mn-lt"/>
                <a:ea typeface="Times New Roman" pitchFamily="18" charset="0"/>
                <a:cs typeface="Arial" charset="0"/>
              </a:rPr>
              <a:t>signal multiple tissues at once</a:t>
            </a:r>
            <a:r>
              <a:rPr lang="en-US" sz="2000" dirty="0">
                <a:latin typeface="+mn-lt"/>
                <a:ea typeface="Times New Roman" pitchFamily="18" charset="0"/>
                <a:cs typeface="Arial" charset="0"/>
              </a:rPr>
              <a:t>. With </a:t>
            </a:r>
            <a:r>
              <a:rPr lang="en-US" sz="2000" b="1" dirty="0">
                <a:latin typeface="+mn-lt"/>
                <a:ea typeface="Times New Roman" pitchFamily="18" charset="0"/>
                <a:cs typeface="Arial" charset="0"/>
              </a:rPr>
              <a:t>ganglion </a:t>
            </a:r>
            <a:r>
              <a:rPr lang="en-US" sz="2000" dirty="0">
                <a:latin typeface="+mn-lt"/>
                <a:ea typeface="Times New Roman" pitchFamily="18" charset="0"/>
                <a:cs typeface="Arial" charset="0"/>
              </a:rPr>
              <a:t>for the </a:t>
            </a:r>
            <a:r>
              <a:rPr lang="en-US" sz="2000" dirty="0" err="1">
                <a:latin typeface="+mn-lt"/>
                <a:ea typeface="Times New Roman" pitchFamily="18" charset="0"/>
                <a:cs typeface="Arial" charset="0"/>
              </a:rPr>
              <a:t>Sym</a:t>
            </a:r>
            <a:r>
              <a:rPr lang="en-US" sz="2000" dirty="0">
                <a:latin typeface="+mn-lt"/>
                <a:ea typeface="Times New Roman" pitchFamily="18" charset="0"/>
                <a:cs typeface="Arial" charset="0"/>
              </a:rPr>
              <a:t> division so close to the spinal cord, this allows the response to be </a:t>
            </a:r>
            <a:r>
              <a:rPr lang="en-US" sz="2000" i="1" dirty="0">
                <a:latin typeface="+mn-lt"/>
                <a:ea typeface="Times New Roman" pitchFamily="18" charset="0"/>
                <a:cs typeface="Arial" charset="0"/>
              </a:rPr>
              <a:t>wide-spread</a:t>
            </a:r>
            <a:r>
              <a:rPr lang="en-US" sz="2000" dirty="0">
                <a:latin typeface="+mn-lt"/>
                <a:ea typeface="Times New Roman" pitchFamily="18" charset="0"/>
                <a:cs typeface="Arial" charset="0"/>
              </a:rPr>
              <a:t>, branching out into many different directions at the same time (simultaneously). </a:t>
            </a:r>
          </a:p>
        </p:txBody>
      </p:sp>
      <p:sp>
        <p:nvSpPr>
          <p:cNvPr id="29699" name="TextBox 1"/>
          <p:cNvSpPr txBox="1">
            <a:spLocks noChangeArrowheads="1"/>
          </p:cNvSpPr>
          <p:nvPr/>
        </p:nvSpPr>
        <p:spPr bwMode="auto">
          <a:xfrm>
            <a:off x="180975" y="81512"/>
            <a:ext cx="1007952" cy="584775"/>
          </a:xfrm>
          <a:prstGeom prst="rect">
            <a:avLst/>
          </a:prstGeom>
          <a:noFill/>
          <a:ln w="9525">
            <a:noFill/>
            <a:miter lim="800000"/>
            <a:headEnd/>
            <a:tailEnd/>
          </a:ln>
        </p:spPr>
        <p:txBody>
          <a:bodyPr wrap="square">
            <a:spAutoFit/>
          </a:bodyPr>
          <a:lstStyle/>
          <a:p>
            <a:r>
              <a:rPr lang="en-US" sz="3200" b="1" dirty="0">
                <a:latin typeface="Chiller" pitchFamily="82" charset="0"/>
              </a:rPr>
              <a:t>Notes:</a:t>
            </a:r>
          </a:p>
        </p:txBody>
      </p:sp>
      <p:sp>
        <p:nvSpPr>
          <p:cNvPr id="7" name="Rectangle 6"/>
          <p:cNvSpPr/>
          <p:nvPr/>
        </p:nvSpPr>
        <p:spPr>
          <a:xfrm>
            <a:off x="411656" y="780634"/>
            <a:ext cx="8958633" cy="923330"/>
          </a:xfrm>
          <a:prstGeom prst="rect">
            <a:avLst/>
          </a:prstGeom>
        </p:spPr>
        <p:txBody>
          <a:bodyPr wrap="square">
            <a:spAutoFit/>
          </a:bodyPr>
          <a:lstStyle/>
          <a:p>
            <a:pPr algn="just" eaLnBrk="0" hangingPunct="0"/>
            <a:r>
              <a:rPr lang="en-US" b="1" u="sng" dirty="0">
                <a:solidFill>
                  <a:srgbClr val="0000FF"/>
                </a:solidFill>
                <a:latin typeface="+mn-lt"/>
                <a:ea typeface="Times New Roman" pitchFamily="18" charset="0"/>
                <a:cs typeface="Arial" charset="0"/>
              </a:rPr>
              <a:t>Para</a:t>
            </a:r>
            <a:r>
              <a:rPr lang="en-US" dirty="0">
                <a:solidFill>
                  <a:srgbClr val="0000FF"/>
                </a:solidFill>
                <a:latin typeface="+mn-lt"/>
                <a:ea typeface="Times New Roman" pitchFamily="18" charset="0"/>
                <a:cs typeface="Arial" charset="0"/>
              </a:rPr>
              <a:t> relaxes VSM* and </a:t>
            </a:r>
            <a:r>
              <a:rPr lang="en-US" b="1" dirty="0">
                <a:solidFill>
                  <a:srgbClr val="0000FF"/>
                </a:solidFill>
                <a:latin typeface="+mn-lt"/>
                <a:ea typeface="Times New Roman" pitchFamily="18" charset="0"/>
                <a:cs typeface="Arial" charset="0"/>
              </a:rPr>
              <a:t>increases</a:t>
            </a:r>
            <a:r>
              <a:rPr lang="en-US" dirty="0">
                <a:solidFill>
                  <a:srgbClr val="0000FF"/>
                </a:solidFill>
                <a:latin typeface="+mn-lt"/>
                <a:ea typeface="Times New Roman" pitchFamily="18" charset="0"/>
                <a:cs typeface="Arial" charset="0"/>
              </a:rPr>
              <a:t> blood flow to erectile tissue = the “point” factor.</a:t>
            </a:r>
          </a:p>
          <a:p>
            <a:pPr algn="just" eaLnBrk="0" hangingPunct="0"/>
            <a:endParaRPr lang="en-US" dirty="0">
              <a:latin typeface="+mn-lt"/>
              <a:ea typeface="Times New Roman" pitchFamily="18" charset="0"/>
              <a:cs typeface="Arial" charset="0"/>
            </a:endParaRPr>
          </a:p>
          <a:p>
            <a:pPr algn="just" eaLnBrk="0" hangingPunct="0"/>
            <a:r>
              <a:rPr lang="en-US" b="1" u="sng" dirty="0" err="1">
                <a:solidFill>
                  <a:srgbClr val="C00000"/>
                </a:solidFill>
                <a:latin typeface="+mn-lt"/>
                <a:ea typeface="Times New Roman" pitchFamily="18" charset="0"/>
                <a:cs typeface="Arial" charset="0"/>
              </a:rPr>
              <a:t>Sym</a:t>
            </a:r>
            <a:r>
              <a:rPr lang="en-US" dirty="0">
                <a:solidFill>
                  <a:srgbClr val="C00000"/>
                </a:solidFill>
                <a:latin typeface="+mn-lt"/>
                <a:ea typeface="Times New Roman" pitchFamily="18" charset="0"/>
                <a:cs typeface="Arial" charset="0"/>
              </a:rPr>
              <a:t> causes the smooth muscle of reproductive ducts to </a:t>
            </a:r>
            <a:r>
              <a:rPr lang="en-US" b="1" dirty="0">
                <a:solidFill>
                  <a:srgbClr val="C00000"/>
                </a:solidFill>
                <a:latin typeface="+mn-lt"/>
                <a:ea typeface="Times New Roman" pitchFamily="18" charset="0"/>
                <a:cs typeface="Arial" charset="0"/>
              </a:rPr>
              <a:t>contract</a:t>
            </a:r>
            <a:r>
              <a:rPr lang="en-US" dirty="0">
                <a:solidFill>
                  <a:srgbClr val="C00000"/>
                </a:solidFill>
                <a:latin typeface="+mn-lt"/>
                <a:ea typeface="Times New Roman" pitchFamily="18" charset="0"/>
                <a:cs typeface="Arial" charset="0"/>
              </a:rPr>
              <a:t> = the “shoot” factor.</a:t>
            </a:r>
          </a:p>
        </p:txBody>
      </p:sp>
      <p:sp>
        <p:nvSpPr>
          <p:cNvPr id="8" name="TextBox 7"/>
          <p:cNvSpPr txBox="1"/>
          <p:nvPr/>
        </p:nvSpPr>
        <p:spPr>
          <a:xfrm>
            <a:off x="1576836" y="1824792"/>
            <a:ext cx="5747150" cy="338554"/>
          </a:xfrm>
          <a:prstGeom prst="rect">
            <a:avLst/>
          </a:prstGeom>
          <a:noFill/>
        </p:spPr>
        <p:txBody>
          <a:bodyPr wrap="none" rtlCol="0">
            <a:spAutoFit/>
          </a:bodyPr>
          <a:lstStyle/>
          <a:p>
            <a:pPr algn="ctr"/>
            <a:r>
              <a:rPr lang="en-US" sz="1600" dirty="0">
                <a:latin typeface="+mn-lt"/>
              </a:rPr>
              <a:t>*VSM = vascular smooth muscle (the muscle around blood vessels)</a:t>
            </a:r>
          </a:p>
        </p:txBody>
      </p:sp>
      <p:sp>
        <p:nvSpPr>
          <p:cNvPr id="9" name="TextBox 8"/>
          <p:cNvSpPr txBox="1"/>
          <p:nvPr/>
        </p:nvSpPr>
        <p:spPr>
          <a:xfrm>
            <a:off x="2134847" y="266177"/>
            <a:ext cx="4874305" cy="400110"/>
          </a:xfrm>
          <a:prstGeom prst="rect">
            <a:avLst/>
          </a:prstGeom>
          <a:noFill/>
        </p:spPr>
        <p:txBody>
          <a:bodyPr wrap="square" rtlCol="0">
            <a:spAutoFit/>
          </a:bodyPr>
          <a:lstStyle/>
          <a:p>
            <a:pPr algn="ctr"/>
            <a:r>
              <a:rPr lang="en-US" sz="2000" dirty="0">
                <a:latin typeface="+mn-lt"/>
              </a:rPr>
              <a:t>To Summarize, in matters of Reproduction… </a:t>
            </a:r>
          </a:p>
        </p:txBody>
      </p:sp>
      <p:cxnSp>
        <p:nvCxnSpPr>
          <p:cNvPr id="10" name="Straight Connector 9"/>
          <p:cNvCxnSpPr>
            <a:cxnSpLocks/>
          </p:cNvCxnSpPr>
          <p:nvPr/>
        </p:nvCxnSpPr>
        <p:spPr>
          <a:xfrm>
            <a:off x="55038" y="2349192"/>
            <a:ext cx="9088962" cy="0"/>
          </a:xfrm>
          <a:prstGeom prst="line">
            <a:avLst/>
          </a:prstGeom>
          <a:ln w="28575">
            <a:solidFill>
              <a:srgbClr val="008000"/>
            </a:solidFill>
            <a:prstDash val="dash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CFDE65B-0561-2AC1-25FE-E3D9A5787BE4}"/>
              </a:ext>
            </a:extLst>
          </p:cNvPr>
          <p:cNvSpPr txBox="1"/>
          <p:nvPr/>
        </p:nvSpPr>
        <p:spPr>
          <a:xfrm>
            <a:off x="2200428" y="6242016"/>
            <a:ext cx="4844981" cy="338554"/>
          </a:xfrm>
          <a:prstGeom prst="rect">
            <a:avLst/>
          </a:prstGeom>
          <a:noFill/>
        </p:spPr>
        <p:txBody>
          <a:bodyPr wrap="none" rtlCol="0">
            <a:spAutoFit/>
          </a:bodyPr>
          <a:lstStyle/>
          <a:p>
            <a:pPr algn="ctr"/>
            <a:r>
              <a:rPr lang="en-US" sz="1600" dirty="0">
                <a:solidFill>
                  <a:srgbClr val="0070C0"/>
                </a:solidFill>
                <a:latin typeface="+mn-lt"/>
              </a:rPr>
              <a:t>Examine the drawing on the next slide illustrating this!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2" descr="C:\Users\marie\Desktop\ANS Divergent and Convergent.jpg"/>
          <p:cNvPicPr>
            <a:picLocks noChangeAspect="1" noChangeArrowheads="1"/>
          </p:cNvPicPr>
          <p:nvPr/>
        </p:nvPicPr>
        <p:blipFill>
          <a:blip r:embed="rId2"/>
          <a:srcRect/>
          <a:stretch>
            <a:fillRect/>
          </a:stretch>
        </p:blipFill>
        <p:spPr bwMode="auto">
          <a:xfrm>
            <a:off x="0" y="88900"/>
            <a:ext cx="6934200" cy="2197100"/>
          </a:xfrm>
          <a:prstGeom prst="rect">
            <a:avLst/>
          </a:prstGeom>
          <a:noFill/>
          <a:ln w="9525">
            <a:noFill/>
            <a:miter lim="800000"/>
            <a:headEnd/>
            <a:tailEnd/>
          </a:ln>
        </p:spPr>
      </p:pic>
      <p:pic>
        <p:nvPicPr>
          <p:cNvPr id="6147" name="Picture 3" descr="C:\Users\marie\Desktop\ANS Divergent.jpg"/>
          <p:cNvPicPr>
            <a:picLocks noChangeAspect="1" noChangeArrowheads="1"/>
          </p:cNvPicPr>
          <p:nvPr/>
        </p:nvPicPr>
        <p:blipFill>
          <a:blip r:embed="rId3"/>
          <a:srcRect/>
          <a:stretch>
            <a:fillRect/>
          </a:stretch>
        </p:blipFill>
        <p:spPr bwMode="auto">
          <a:xfrm>
            <a:off x="457200" y="3505200"/>
            <a:ext cx="6243638" cy="3276600"/>
          </a:xfrm>
          <a:prstGeom prst="rect">
            <a:avLst/>
          </a:prstGeom>
          <a:noFill/>
          <a:ln w="9525">
            <a:noFill/>
            <a:miter lim="800000"/>
            <a:headEnd/>
            <a:tailEnd/>
          </a:ln>
        </p:spPr>
      </p:pic>
      <p:sp>
        <p:nvSpPr>
          <p:cNvPr id="30724" name="TextBox 3"/>
          <p:cNvSpPr txBox="1">
            <a:spLocks noChangeArrowheads="1"/>
          </p:cNvSpPr>
          <p:nvPr/>
        </p:nvSpPr>
        <p:spPr bwMode="auto">
          <a:xfrm>
            <a:off x="6858000" y="762000"/>
            <a:ext cx="2133600" cy="1570038"/>
          </a:xfrm>
          <a:prstGeom prst="rect">
            <a:avLst/>
          </a:prstGeom>
          <a:noFill/>
          <a:ln w="9525">
            <a:noFill/>
            <a:miter lim="800000"/>
            <a:headEnd/>
            <a:tailEnd/>
          </a:ln>
        </p:spPr>
        <p:txBody>
          <a:bodyPr>
            <a:spAutoFit/>
          </a:bodyPr>
          <a:lstStyle/>
          <a:p>
            <a:pPr algn="ctr"/>
            <a:r>
              <a:rPr lang="en-US" sz="3200" b="1" dirty="0">
                <a:solidFill>
                  <a:srgbClr val="0033CC"/>
                </a:solidFill>
                <a:latin typeface="Chiller" pitchFamily="82" charset="0"/>
              </a:rPr>
              <a:t>Para </a:t>
            </a:r>
          </a:p>
          <a:p>
            <a:pPr algn="ctr"/>
            <a:r>
              <a:rPr lang="en-US" sz="3200" b="1" dirty="0">
                <a:solidFill>
                  <a:srgbClr val="0033CC"/>
                </a:solidFill>
                <a:latin typeface="Chiller" pitchFamily="82" charset="0"/>
              </a:rPr>
              <a:t>is </a:t>
            </a:r>
          </a:p>
          <a:p>
            <a:pPr algn="ctr"/>
            <a:r>
              <a:rPr lang="en-US" sz="3200" b="1" dirty="0">
                <a:solidFill>
                  <a:srgbClr val="0033CC"/>
                </a:solidFill>
                <a:latin typeface="Chiller" pitchFamily="82" charset="0"/>
              </a:rPr>
              <a:t>CONVERGENT</a:t>
            </a:r>
          </a:p>
        </p:txBody>
      </p:sp>
      <p:sp>
        <p:nvSpPr>
          <p:cNvPr id="5" name="TextBox 4"/>
          <p:cNvSpPr txBox="1">
            <a:spLocks noChangeArrowheads="1"/>
          </p:cNvSpPr>
          <p:nvPr/>
        </p:nvSpPr>
        <p:spPr bwMode="auto">
          <a:xfrm>
            <a:off x="7010400" y="4191000"/>
            <a:ext cx="1905000" cy="1570038"/>
          </a:xfrm>
          <a:prstGeom prst="rect">
            <a:avLst/>
          </a:prstGeom>
          <a:noFill/>
          <a:ln w="9525">
            <a:noFill/>
            <a:miter lim="800000"/>
            <a:headEnd/>
            <a:tailEnd/>
          </a:ln>
        </p:spPr>
        <p:txBody>
          <a:bodyPr>
            <a:spAutoFit/>
          </a:bodyPr>
          <a:lstStyle/>
          <a:p>
            <a:pPr algn="ctr"/>
            <a:r>
              <a:rPr lang="en-US" sz="3200" b="1" dirty="0" err="1">
                <a:solidFill>
                  <a:srgbClr val="C00000"/>
                </a:solidFill>
                <a:latin typeface="Chiller" pitchFamily="82" charset="0"/>
              </a:rPr>
              <a:t>Sym</a:t>
            </a:r>
            <a:r>
              <a:rPr lang="en-US" sz="3200" b="1" dirty="0">
                <a:solidFill>
                  <a:srgbClr val="C00000"/>
                </a:solidFill>
                <a:latin typeface="Chiller" pitchFamily="82" charset="0"/>
              </a:rPr>
              <a:t> </a:t>
            </a:r>
          </a:p>
          <a:p>
            <a:pPr algn="ctr"/>
            <a:r>
              <a:rPr lang="en-US" sz="3200" b="1" dirty="0">
                <a:solidFill>
                  <a:srgbClr val="C00000"/>
                </a:solidFill>
                <a:latin typeface="Chiller" pitchFamily="82" charset="0"/>
              </a:rPr>
              <a:t>is </a:t>
            </a:r>
          </a:p>
          <a:p>
            <a:pPr algn="ctr"/>
            <a:r>
              <a:rPr lang="en-US" sz="3200" b="1" dirty="0">
                <a:solidFill>
                  <a:srgbClr val="C00000"/>
                </a:solidFill>
                <a:latin typeface="Chiller" pitchFamily="82" charset="0"/>
              </a:rPr>
              <a:t>DIVERGENT</a:t>
            </a:r>
          </a:p>
        </p:txBody>
      </p:sp>
      <p:sp>
        <p:nvSpPr>
          <p:cNvPr id="30726" name="TextBox 6"/>
          <p:cNvSpPr txBox="1">
            <a:spLocks noChangeArrowheads="1"/>
          </p:cNvSpPr>
          <p:nvPr/>
        </p:nvSpPr>
        <p:spPr bwMode="auto">
          <a:xfrm>
            <a:off x="2806700" y="158750"/>
            <a:ext cx="4232275" cy="585788"/>
          </a:xfrm>
          <a:prstGeom prst="rect">
            <a:avLst/>
          </a:prstGeom>
          <a:noFill/>
          <a:ln w="9525">
            <a:noFill/>
            <a:miter lim="800000"/>
            <a:headEnd/>
            <a:tailEnd/>
          </a:ln>
        </p:spPr>
        <p:txBody>
          <a:bodyPr>
            <a:spAutoFit/>
          </a:bodyPr>
          <a:lstStyle/>
          <a:p>
            <a:r>
              <a:rPr lang="en-US" sz="3200" b="1" dirty="0">
                <a:latin typeface="Chiller" pitchFamily="82" charset="0"/>
              </a:rPr>
              <a:t>Anatomical Arrangement of ANS</a:t>
            </a:r>
          </a:p>
        </p:txBody>
      </p:sp>
      <p:sp>
        <p:nvSpPr>
          <p:cNvPr id="2" name="TextBox 1"/>
          <p:cNvSpPr txBox="1"/>
          <p:nvPr/>
        </p:nvSpPr>
        <p:spPr>
          <a:xfrm>
            <a:off x="4326463" y="2154234"/>
            <a:ext cx="971741" cy="338554"/>
          </a:xfrm>
          <a:prstGeom prst="rect">
            <a:avLst/>
          </a:prstGeom>
          <a:noFill/>
        </p:spPr>
        <p:txBody>
          <a:bodyPr wrap="none" rtlCol="0">
            <a:spAutoFit/>
          </a:bodyPr>
          <a:lstStyle/>
          <a:p>
            <a:r>
              <a:rPr lang="en-US" sz="1600" dirty="0">
                <a:latin typeface="+mn-lt"/>
              </a:rPr>
              <a:t>Ganglion </a:t>
            </a:r>
          </a:p>
        </p:txBody>
      </p:sp>
      <p:sp>
        <p:nvSpPr>
          <p:cNvPr id="8" name="TextBox 7"/>
          <p:cNvSpPr txBox="1"/>
          <p:nvPr/>
        </p:nvSpPr>
        <p:spPr>
          <a:xfrm>
            <a:off x="2972762" y="5684897"/>
            <a:ext cx="971741" cy="338554"/>
          </a:xfrm>
          <a:prstGeom prst="rect">
            <a:avLst/>
          </a:prstGeom>
          <a:noFill/>
        </p:spPr>
        <p:txBody>
          <a:bodyPr wrap="none" rtlCol="0">
            <a:spAutoFit/>
          </a:bodyPr>
          <a:lstStyle/>
          <a:p>
            <a:r>
              <a:rPr lang="en-US" sz="1600" dirty="0">
                <a:latin typeface="+mn-lt"/>
              </a:rPr>
              <a:t>Ganglion </a:t>
            </a:r>
          </a:p>
        </p:txBody>
      </p:sp>
      <p:sp>
        <p:nvSpPr>
          <p:cNvPr id="9" name="TextBox 8"/>
          <p:cNvSpPr txBox="1"/>
          <p:nvPr/>
        </p:nvSpPr>
        <p:spPr>
          <a:xfrm>
            <a:off x="6146796" y="2186573"/>
            <a:ext cx="880882" cy="584775"/>
          </a:xfrm>
          <a:prstGeom prst="rect">
            <a:avLst/>
          </a:prstGeom>
          <a:noFill/>
        </p:spPr>
        <p:txBody>
          <a:bodyPr wrap="none" rtlCol="0">
            <a:spAutoFit/>
          </a:bodyPr>
          <a:lstStyle/>
          <a:p>
            <a:pPr algn="ctr"/>
            <a:r>
              <a:rPr lang="en-US" sz="1600" dirty="0">
                <a:latin typeface="+mn-lt"/>
              </a:rPr>
              <a:t>Effector </a:t>
            </a:r>
          </a:p>
          <a:p>
            <a:pPr algn="ctr"/>
            <a:r>
              <a:rPr lang="en-US" sz="1600" dirty="0">
                <a:latin typeface="+mn-lt"/>
              </a:rPr>
              <a:t>Tissue</a:t>
            </a:r>
          </a:p>
        </p:txBody>
      </p:sp>
      <p:sp>
        <p:nvSpPr>
          <p:cNvPr id="10" name="TextBox 9"/>
          <p:cNvSpPr txBox="1"/>
          <p:nvPr/>
        </p:nvSpPr>
        <p:spPr>
          <a:xfrm>
            <a:off x="5582888" y="6137756"/>
            <a:ext cx="880882" cy="584775"/>
          </a:xfrm>
          <a:prstGeom prst="rect">
            <a:avLst/>
          </a:prstGeom>
          <a:noFill/>
        </p:spPr>
        <p:txBody>
          <a:bodyPr wrap="none" rtlCol="0">
            <a:spAutoFit/>
          </a:bodyPr>
          <a:lstStyle/>
          <a:p>
            <a:pPr algn="ctr"/>
            <a:r>
              <a:rPr lang="en-US" sz="1600" dirty="0">
                <a:latin typeface="+mn-lt"/>
              </a:rPr>
              <a:t>Effector </a:t>
            </a:r>
          </a:p>
          <a:p>
            <a:pPr algn="ctr"/>
            <a:r>
              <a:rPr lang="en-US" sz="1600" dirty="0">
                <a:latin typeface="+mn-lt"/>
              </a:rPr>
              <a:t>Tissue</a:t>
            </a:r>
          </a:p>
        </p:txBody>
      </p:sp>
      <p:sp>
        <p:nvSpPr>
          <p:cNvPr id="3" name="TextBox 2">
            <a:extLst>
              <a:ext uri="{FF2B5EF4-FFF2-40B4-BE49-F238E27FC236}">
                <a16:creationId xmlns:a16="http://schemas.microsoft.com/office/drawing/2014/main" id="{BECD9BEB-4BC5-D2D4-B93C-960C1B378A09}"/>
              </a:ext>
            </a:extLst>
          </p:cNvPr>
          <p:cNvSpPr txBox="1"/>
          <p:nvPr/>
        </p:nvSpPr>
        <p:spPr>
          <a:xfrm>
            <a:off x="5363148" y="915521"/>
            <a:ext cx="2201244" cy="261610"/>
          </a:xfrm>
          <a:prstGeom prst="rect">
            <a:avLst/>
          </a:prstGeom>
          <a:noFill/>
        </p:spPr>
        <p:txBody>
          <a:bodyPr wrap="none" rtlCol="0">
            <a:spAutoFit/>
          </a:bodyPr>
          <a:lstStyle/>
          <a:p>
            <a:pPr algn="ctr"/>
            <a:r>
              <a:rPr lang="en-US" sz="1100" b="1" dirty="0">
                <a:solidFill>
                  <a:srgbClr val="0070C0"/>
                </a:solidFill>
                <a:latin typeface="+mn-lt"/>
              </a:rPr>
              <a:t>Often one effector tissue at a time</a:t>
            </a:r>
          </a:p>
        </p:txBody>
      </p:sp>
      <p:sp>
        <p:nvSpPr>
          <p:cNvPr id="4" name="TextBox 3">
            <a:extLst>
              <a:ext uri="{FF2B5EF4-FFF2-40B4-BE49-F238E27FC236}">
                <a16:creationId xmlns:a16="http://schemas.microsoft.com/office/drawing/2014/main" id="{D4676C0D-7F7F-1AB0-5854-25BE921C1358}"/>
              </a:ext>
            </a:extLst>
          </p:cNvPr>
          <p:cNvSpPr txBox="1"/>
          <p:nvPr/>
        </p:nvSpPr>
        <p:spPr>
          <a:xfrm>
            <a:off x="3944503" y="3164637"/>
            <a:ext cx="2536272" cy="261610"/>
          </a:xfrm>
          <a:prstGeom prst="rect">
            <a:avLst/>
          </a:prstGeom>
          <a:noFill/>
        </p:spPr>
        <p:txBody>
          <a:bodyPr wrap="none" rtlCol="0">
            <a:spAutoFit/>
          </a:bodyPr>
          <a:lstStyle/>
          <a:p>
            <a:pPr algn="ctr"/>
            <a:r>
              <a:rPr lang="en-US" sz="1100" b="1" dirty="0">
                <a:solidFill>
                  <a:srgbClr val="0070C0"/>
                </a:solidFill>
                <a:latin typeface="+mn-lt"/>
              </a:rPr>
              <a:t>Multiple effector tissues simultaneously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41488823"/>
              </p:ext>
            </p:extLst>
          </p:nvPr>
        </p:nvGraphicFramePr>
        <p:xfrm>
          <a:off x="907137" y="658915"/>
          <a:ext cx="7306146" cy="5707990"/>
        </p:xfrm>
        <a:graphic>
          <a:graphicData uri="http://schemas.openxmlformats.org/drawingml/2006/table">
            <a:tbl>
              <a:tblPr/>
              <a:tblGrid>
                <a:gridCol w="1678294">
                  <a:extLst>
                    <a:ext uri="{9D8B030D-6E8A-4147-A177-3AD203B41FA5}">
                      <a16:colId xmlns:a16="http://schemas.microsoft.com/office/drawing/2014/main" val="20000"/>
                    </a:ext>
                  </a:extLst>
                </a:gridCol>
                <a:gridCol w="2781582">
                  <a:extLst>
                    <a:ext uri="{9D8B030D-6E8A-4147-A177-3AD203B41FA5}">
                      <a16:colId xmlns:a16="http://schemas.microsoft.com/office/drawing/2014/main" val="20001"/>
                    </a:ext>
                  </a:extLst>
                </a:gridCol>
                <a:gridCol w="2846270">
                  <a:extLst>
                    <a:ext uri="{9D8B030D-6E8A-4147-A177-3AD203B41FA5}">
                      <a16:colId xmlns:a16="http://schemas.microsoft.com/office/drawing/2014/main" val="20002"/>
                    </a:ext>
                  </a:extLst>
                </a:gridCol>
              </a:tblGrid>
              <a:tr h="426869">
                <a:tc>
                  <a:txBody>
                    <a:bodyPr/>
                    <a:lstStyle/>
                    <a:p>
                      <a:pPr marL="0" marR="0" algn="ctr">
                        <a:spcBef>
                          <a:spcPts val="0"/>
                        </a:spcBef>
                        <a:spcAft>
                          <a:spcPts val="0"/>
                        </a:spcAft>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Effector Tissue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Parasympathetic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Sympathetic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Iris (Eye Muscles)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Pupil Constriction (near focus)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Pupil Dilation (far focus)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Lacrimal Gland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secretions (tears)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Sweat Glands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secretions (sweat)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45501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Lung Bronchioles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Bronchial constriction </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(decreased air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Bronchial dilation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(increased air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004"/>
                  </a:ext>
                </a:extLst>
              </a:tr>
              <a:tr h="486396">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Heart</a:t>
                      </a:r>
                    </a:p>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Decreases Heart Rate</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Decreases Force of Beat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Heart Rate -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β</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Force of beat –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β</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5"/>
                  </a:ext>
                </a:extLst>
              </a:tr>
              <a:tr h="448500">
                <a:tc>
                  <a:txBody>
                    <a:bodyPr/>
                    <a:lstStyle/>
                    <a:p>
                      <a:pPr marL="0" marR="0" algn="l">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Blood Vessels </a:t>
                      </a:r>
                    </a:p>
                    <a:p>
                      <a:pPr marL="0" marR="0" algn="l">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the Body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Vasoconstriction - </a:t>
                      </a:r>
                      <a:r>
                        <a:rPr lang="en-US" sz="1400" b="1"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Vasodilation - </a:t>
                      </a:r>
                      <a:r>
                        <a:rPr lang="en-US" sz="1400" b="1"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6"/>
                  </a:ext>
                </a:extLst>
              </a:tr>
              <a:tr h="328612">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Salivary Glands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Watery  Saliva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Reduces Watery Saliva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7"/>
                  </a:ext>
                </a:extLst>
              </a:tr>
              <a:tr h="468549">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 I. Tract Activity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Motility</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Secretions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Decreases Motility</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Decreases Secretions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8"/>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Glycogen synthesis</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Glucose Liver storage)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Glycogen breakdown</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(releases Glucose into Blood)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9"/>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Bladder Wall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EF"/>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Contraction </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(for voiding urine)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EF"/>
                    </a:solidFill>
                  </a:tcPr>
                </a:tc>
                <a:tc>
                  <a:txBody>
                    <a:bodyPr/>
                    <a:lstStyle/>
                    <a:p>
                      <a:pPr marL="0" marR="0" algn="ctr">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EF"/>
                    </a:solidFill>
                  </a:tcPr>
                </a:tc>
                <a:extLst>
                  <a:ext uri="{0D108BD9-81ED-4DB2-BD59-A6C34878D82A}">
                    <a16:rowId xmlns:a16="http://schemas.microsoft.com/office/drawing/2014/main" val="10010"/>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Adrenal Medulla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Epinephrine secreted into blood as a hormone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1"/>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Erectile Tissue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blood flow </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(vasodilation of blood vessels)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0012"/>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Reproductive Tract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Stimulation of contraction </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(ejection of fluids)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0013"/>
                  </a:ext>
                </a:extLst>
              </a:tr>
            </a:tbl>
          </a:graphicData>
        </a:graphic>
      </p:graphicFrame>
      <p:sp>
        <p:nvSpPr>
          <p:cNvPr id="4" name="TextBox 3"/>
          <p:cNvSpPr txBox="1"/>
          <p:nvPr/>
        </p:nvSpPr>
        <p:spPr>
          <a:xfrm>
            <a:off x="857890" y="202360"/>
            <a:ext cx="7449796" cy="400110"/>
          </a:xfrm>
          <a:prstGeom prst="rect">
            <a:avLst/>
          </a:prstGeom>
          <a:noFill/>
        </p:spPr>
        <p:txBody>
          <a:bodyPr wrap="none" rtlCol="0">
            <a:spAutoFit/>
          </a:bodyPr>
          <a:lstStyle/>
          <a:p>
            <a:pPr algn="ctr"/>
            <a:r>
              <a:rPr lang="en-US" sz="2000" b="1" dirty="0">
                <a:solidFill>
                  <a:srgbClr val="008000"/>
                </a:solidFill>
                <a:latin typeface="+mn-lt"/>
              </a:rPr>
              <a:t>Table of </a:t>
            </a:r>
            <a:r>
              <a:rPr lang="en-US" sz="2000" b="1" dirty="0">
                <a:solidFill>
                  <a:srgbClr val="C00000"/>
                </a:solidFill>
                <a:latin typeface="+mn-lt"/>
              </a:rPr>
              <a:t>Actions</a:t>
            </a:r>
            <a:r>
              <a:rPr lang="en-US" sz="2000" b="1" dirty="0">
                <a:solidFill>
                  <a:srgbClr val="008000"/>
                </a:solidFill>
                <a:latin typeface="+mn-lt"/>
              </a:rPr>
              <a:t> of the 2 Divisions of the Autonomic Nervous System</a:t>
            </a:r>
          </a:p>
        </p:txBody>
      </p:sp>
      <p:sp>
        <p:nvSpPr>
          <p:cNvPr id="5" name="Rectangle 4"/>
          <p:cNvSpPr/>
          <p:nvPr/>
        </p:nvSpPr>
        <p:spPr>
          <a:xfrm>
            <a:off x="971433" y="6421802"/>
            <a:ext cx="1486304" cy="261610"/>
          </a:xfrm>
          <a:prstGeom prst="rect">
            <a:avLst/>
          </a:prstGeom>
        </p:spPr>
        <p:txBody>
          <a:bodyPr wrap="none">
            <a:spAutoFit/>
          </a:bodyPr>
          <a:lstStyle/>
          <a:p>
            <a:r>
              <a:rPr lang="en-US" sz="1100" dirty="0">
                <a:latin typeface="Calibri" panose="020F0502020204030204" pitchFamily="34" charset="0"/>
                <a:ea typeface="Calibri" panose="020F0502020204030204" pitchFamily="34" charset="0"/>
                <a:cs typeface="Times New Roman" panose="02020603050405020304" pitchFamily="18" charset="0"/>
              </a:rPr>
              <a:t>-------- means no effect</a:t>
            </a:r>
            <a:endParaRPr lang="en-US" sz="1100" dirty="0"/>
          </a:p>
        </p:txBody>
      </p:sp>
    </p:spTree>
    <p:extLst>
      <p:ext uri="{BB962C8B-B14F-4D97-AF65-F5344CB8AC3E}">
        <p14:creationId xmlns:p14="http://schemas.microsoft.com/office/powerpoint/2010/main" val="220284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Line 42"/>
          <p:cNvSpPr>
            <a:spLocks noChangeShapeType="1"/>
          </p:cNvSpPr>
          <p:nvPr/>
        </p:nvSpPr>
        <p:spPr bwMode="auto">
          <a:xfrm>
            <a:off x="1311275" y="2598738"/>
            <a:ext cx="4768850" cy="0"/>
          </a:xfrm>
          <a:prstGeom prst="line">
            <a:avLst/>
          </a:prstGeom>
          <a:noFill/>
          <a:ln w="9525">
            <a:solidFill>
              <a:schemeClr val="tx1"/>
            </a:solidFill>
            <a:round/>
            <a:headEnd/>
            <a:tailEnd/>
          </a:ln>
        </p:spPr>
        <p:txBody>
          <a:bodyPr/>
          <a:lstStyle/>
          <a:p>
            <a:endParaRPr lang="en-US"/>
          </a:p>
        </p:txBody>
      </p:sp>
      <p:sp>
        <p:nvSpPr>
          <p:cNvPr id="14339" name="Text Box 2"/>
          <p:cNvSpPr txBox="1">
            <a:spLocks noChangeArrowheads="1"/>
          </p:cNvSpPr>
          <p:nvPr/>
        </p:nvSpPr>
        <p:spPr bwMode="auto">
          <a:xfrm>
            <a:off x="831681" y="169260"/>
            <a:ext cx="7446963" cy="584775"/>
          </a:xfrm>
          <a:prstGeom prst="rect">
            <a:avLst/>
          </a:prstGeom>
          <a:noFill/>
          <a:ln w="9525">
            <a:noFill/>
            <a:miter lim="800000"/>
            <a:headEnd/>
            <a:tailEnd/>
          </a:ln>
        </p:spPr>
        <p:txBody>
          <a:bodyPr>
            <a:spAutoFit/>
          </a:bodyPr>
          <a:lstStyle/>
          <a:p>
            <a:pPr algn="ctr" eaLnBrk="0" hangingPunct="0"/>
            <a:r>
              <a:rPr lang="en-US" sz="3200" b="1" dirty="0">
                <a:solidFill>
                  <a:srgbClr val="008000"/>
                </a:solidFill>
                <a:latin typeface="+mj-lt"/>
              </a:rPr>
              <a:t>The Somatic Nervous System (SNS)</a:t>
            </a:r>
          </a:p>
        </p:txBody>
      </p:sp>
      <p:sp>
        <p:nvSpPr>
          <p:cNvPr id="14340" name="Line 4"/>
          <p:cNvSpPr>
            <a:spLocks noChangeShapeType="1"/>
          </p:cNvSpPr>
          <p:nvPr/>
        </p:nvSpPr>
        <p:spPr bwMode="auto">
          <a:xfrm flipV="1">
            <a:off x="6086475" y="2420938"/>
            <a:ext cx="228600" cy="177800"/>
          </a:xfrm>
          <a:prstGeom prst="line">
            <a:avLst/>
          </a:prstGeom>
          <a:noFill/>
          <a:ln w="9525">
            <a:solidFill>
              <a:schemeClr val="tx1"/>
            </a:solidFill>
            <a:round/>
            <a:headEnd/>
            <a:tailEnd/>
          </a:ln>
        </p:spPr>
        <p:txBody>
          <a:bodyPr wrap="none" anchor="ctr"/>
          <a:lstStyle/>
          <a:p>
            <a:endParaRPr lang="en-US"/>
          </a:p>
        </p:txBody>
      </p:sp>
      <p:sp>
        <p:nvSpPr>
          <p:cNvPr id="14341" name="Line 5"/>
          <p:cNvSpPr>
            <a:spLocks noChangeShapeType="1"/>
          </p:cNvSpPr>
          <p:nvPr/>
        </p:nvSpPr>
        <p:spPr bwMode="auto">
          <a:xfrm>
            <a:off x="6086475" y="2605088"/>
            <a:ext cx="241300" cy="203200"/>
          </a:xfrm>
          <a:prstGeom prst="line">
            <a:avLst/>
          </a:prstGeom>
          <a:noFill/>
          <a:ln w="9525">
            <a:solidFill>
              <a:schemeClr val="tx1"/>
            </a:solidFill>
            <a:round/>
            <a:headEnd/>
            <a:tailEnd/>
          </a:ln>
        </p:spPr>
        <p:txBody>
          <a:bodyPr wrap="none" anchor="ctr"/>
          <a:lstStyle/>
          <a:p>
            <a:endParaRPr lang="en-US"/>
          </a:p>
        </p:txBody>
      </p:sp>
      <p:sp>
        <p:nvSpPr>
          <p:cNvPr id="14342" name="AutoShape 6"/>
          <p:cNvSpPr>
            <a:spLocks noChangeArrowheads="1"/>
          </p:cNvSpPr>
          <p:nvPr/>
        </p:nvSpPr>
        <p:spPr bwMode="auto">
          <a:xfrm>
            <a:off x="6632575" y="2097088"/>
            <a:ext cx="266700" cy="1231900"/>
          </a:xfrm>
          <a:prstGeom prst="can">
            <a:avLst>
              <a:gd name="adj" fmla="val 48799"/>
            </a:avLst>
          </a:prstGeom>
          <a:solidFill>
            <a:srgbClr val="FF0000"/>
          </a:solidFill>
          <a:ln w="9525">
            <a:solidFill>
              <a:schemeClr val="tx1"/>
            </a:solidFill>
            <a:round/>
            <a:headEnd/>
            <a:tailEnd/>
          </a:ln>
        </p:spPr>
        <p:txBody>
          <a:bodyPr wrap="none" anchor="ctr"/>
          <a:lstStyle/>
          <a:p>
            <a:endParaRPr lang="en-US"/>
          </a:p>
        </p:txBody>
      </p:sp>
      <p:sp>
        <p:nvSpPr>
          <p:cNvPr id="14343" name="Text Box 7"/>
          <p:cNvSpPr txBox="1">
            <a:spLocks noChangeArrowheads="1"/>
          </p:cNvSpPr>
          <p:nvPr/>
        </p:nvSpPr>
        <p:spPr bwMode="auto">
          <a:xfrm>
            <a:off x="7061200" y="2324100"/>
            <a:ext cx="1729961" cy="646331"/>
          </a:xfrm>
          <a:prstGeom prst="rect">
            <a:avLst/>
          </a:prstGeom>
          <a:noFill/>
          <a:ln w="9525">
            <a:noFill/>
            <a:miter lim="800000"/>
            <a:headEnd/>
            <a:tailEnd/>
          </a:ln>
        </p:spPr>
        <p:txBody>
          <a:bodyPr wrap="none">
            <a:spAutoFit/>
          </a:bodyPr>
          <a:lstStyle/>
          <a:p>
            <a:pPr eaLnBrk="0" hangingPunct="0"/>
            <a:r>
              <a:rPr lang="en-US" u="sng" dirty="0">
                <a:latin typeface="+mj-lt"/>
              </a:rPr>
              <a:t>Effector Tissue</a:t>
            </a:r>
          </a:p>
          <a:p>
            <a:pPr eaLnBrk="0" hangingPunct="0"/>
            <a:r>
              <a:rPr lang="en-US" b="1" dirty="0">
                <a:solidFill>
                  <a:srgbClr val="C00000"/>
                </a:solidFill>
                <a:latin typeface="+mj-lt"/>
              </a:rPr>
              <a:t>Skeletal Muscle</a:t>
            </a:r>
          </a:p>
        </p:txBody>
      </p:sp>
      <p:sp>
        <p:nvSpPr>
          <p:cNvPr id="14344" name="Oval 8"/>
          <p:cNvSpPr>
            <a:spLocks noChangeArrowheads="1"/>
          </p:cNvSpPr>
          <p:nvPr/>
        </p:nvSpPr>
        <p:spPr bwMode="auto">
          <a:xfrm>
            <a:off x="6238875" y="2554288"/>
            <a:ext cx="42863" cy="444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5" name="Oval 9"/>
          <p:cNvSpPr>
            <a:spLocks noChangeArrowheads="1"/>
          </p:cNvSpPr>
          <p:nvPr/>
        </p:nvSpPr>
        <p:spPr bwMode="auto">
          <a:xfrm>
            <a:off x="6391275" y="2706688"/>
            <a:ext cx="42863" cy="444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6" name="Oval 10"/>
          <p:cNvSpPr>
            <a:spLocks noChangeArrowheads="1"/>
          </p:cNvSpPr>
          <p:nvPr/>
        </p:nvSpPr>
        <p:spPr bwMode="auto">
          <a:xfrm>
            <a:off x="6315075" y="2649538"/>
            <a:ext cx="42863" cy="444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7" name="Oval 11"/>
          <p:cNvSpPr>
            <a:spLocks noChangeArrowheads="1"/>
          </p:cNvSpPr>
          <p:nvPr/>
        </p:nvSpPr>
        <p:spPr bwMode="auto">
          <a:xfrm>
            <a:off x="6384925" y="2611438"/>
            <a:ext cx="42863" cy="444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8" name="AutoShape 12"/>
          <p:cNvSpPr>
            <a:spLocks noChangeArrowheads="1"/>
          </p:cNvSpPr>
          <p:nvPr/>
        </p:nvSpPr>
        <p:spPr bwMode="auto">
          <a:xfrm rot="5575427">
            <a:off x="6442075" y="2598738"/>
            <a:ext cx="203200" cy="177800"/>
          </a:xfrm>
          <a:custGeom>
            <a:avLst/>
            <a:gdLst>
              <a:gd name="T0" fmla="*/ 84586974 w 21600"/>
              <a:gd name="T1" fmla="*/ 0 h 21600"/>
              <a:gd name="T2" fmla="*/ 21146725 w 21600"/>
              <a:gd name="T3" fmla="*/ 49583348 h 21600"/>
              <a:gd name="T4" fmla="*/ 84586974 w 21600"/>
              <a:gd name="T5" fmla="*/ 24791641 h 21600"/>
              <a:gd name="T6" fmla="*/ 148027195 w 21600"/>
              <a:gd name="T7" fmla="*/ 4958334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DDD319"/>
          </a:solidFill>
          <a:ln w="9525">
            <a:solidFill>
              <a:schemeClr val="tx1"/>
            </a:solidFill>
            <a:miter lim="800000"/>
            <a:headEnd/>
            <a:tailEnd/>
          </a:ln>
        </p:spPr>
        <p:txBody>
          <a:bodyPr rot="10800000" vert="eaVert" wrap="none" anchor="ctr"/>
          <a:lstStyle/>
          <a:p>
            <a:endParaRPr lang="en-US"/>
          </a:p>
        </p:txBody>
      </p:sp>
      <p:sp>
        <p:nvSpPr>
          <p:cNvPr id="14349" name="Text Box 14"/>
          <p:cNvSpPr txBox="1">
            <a:spLocks noChangeArrowheads="1"/>
          </p:cNvSpPr>
          <p:nvPr/>
        </p:nvSpPr>
        <p:spPr bwMode="auto">
          <a:xfrm>
            <a:off x="2708269" y="790161"/>
            <a:ext cx="3628237" cy="338554"/>
          </a:xfrm>
          <a:prstGeom prst="rect">
            <a:avLst/>
          </a:prstGeom>
          <a:noFill/>
          <a:ln w="9525">
            <a:noFill/>
            <a:miter lim="800000"/>
            <a:headEnd/>
            <a:tailEnd/>
          </a:ln>
        </p:spPr>
        <p:txBody>
          <a:bodyPr wrap="none">
            <a:spAutoFit/>
          </a:bodyPr>
          <a:lstStyle/>
          <a:p>
            <a:pPr algn="ctr" eaLnBrk="0" hangingPunct="0"/>
            <a:r>
              <a:rPr lang="en-US" sz="1600" b="1" dirty="0">
                <a:latin typeface="+mj-lt"/>
              </a:rPr>
              <a:t>This one is simple and easy – so let it be!</a:t>
            </a:r>
          </a:p>
        </p:txBody>
      </p:sp>
      <p:sp>
        <p:nvSpPr>
          <p:cNvPr id="14350" name="Freeform 35"/>
          <p:cNvSpPr>
            <a:spLocks/>
          </p:cNvSpPr>
          <p:nvPr/>
        </p:nvSpPr>
        <p:spPr bwMode="auto">
          <a:xfrm>
            <a:off x="533400" y="2201863"/>
            <a:ext cx="811213" cy="695325"/>
          </a:xfrm>
          <a:custGeom>
            <a:avLst/>
            <a:gdLst>
              <a:gd name="T0" fmla="*/ 2147483647 w 559"/>
              <a:gd name="T1" fmla="*/ 2147483647 h 414"/>
              <a:gd name="T2" fmla="*/ 2147483647 w 559"/>
              <a:gd name="T3" fmla="*/ 2147483647 h 414"/>
              <a:gd name="T4" fmla="*/ 2147483647 w 559"/>
              <a:gd name="T5" fmla="*/ 2147483647 h 414"/>
              <a:gd name="T6" fmla="*/ 2147483647 w 559"/>
              <a:gd name="T7" fmla="*/ 2147483647 h 414"/>
              <a:gd name="T8" fmla="*/ 2147483647 w 559"/>
              <a:gd name="T9" fmla="*/ 2147483647 h 414"/>
              <a:gd name="T10" fmla="*/ 2147483647 w 559"/>
              <a:gd name="T11" fmla="*/ 2147483647 h 414"/>
              <a:gd name="T12" fmla="*/ 2147483647 w 559"/>
              <a:gd name="T13" fmla="*/ 2147483647 h 414"/>
              <a:gd name="T14" fmla="*/ 2147483647 w 559"/>
              <a:gd name="T15" fmla="*/ 2147483647 h 414"/>
              <a:gd name="T16" fmla="*/ 2147483647 w 559"/>
              <a:gd name="T17" fmla="*/ 2147483647 h 414"/>
              <a:gd name="T18" fmla="*/ 2147483647 w 559"/>
              <a:gd name="T19" fmla="*/ 2147483647 h 414"/>
              <a:gd name="T20" fmla="*/ 2147483647 w 559"/>
              <a:gd name="T21" fmla="*/ 2147483647 h 414"/>
              <a:gd name="T22" fmla="*/ 2147483647 w 559"/>
              <a:gd name="T23" fmla="*/ 2147483647 h 414"/>
              <a:gd name="T24" fmla="*/ 2147483647 w 559"/>
              <a:gd name="T25" fmla="*/ 2147483647 h 414"/>
              <a:gd name="T26" fmla="*/ 2147483647 w 559"/>
              <a:gd name="T27" fmla="*/ 2147483647 h 414"/>
              <a:gd name="T28" fmla="*/ 2147483647 w 559"/>
              <a:gd name="T29" fmla="*/ 2147483647 h 414"/>
              <a:gd name="T30" fmla="*/ 2147483647 w 559"/>
              <a:gd name="T31" fmla="*/ 2147483647 h 414"/>
              <a:gd name="T32" fmla="*/ 2147483647 w 559"/>
              <a:gd name="T33" fmla="*/ 2147483647 h 414"/>
              <a:gd name="T34" fmla="*/ 2147483647 w 559"/>
              <a:gd name="T35" fmla="*/ 2147483647 h 414"/>
              <a:gd name="T36" fmla="*/ 2147483647 w 559"/>
              <a:gd name="T37" fmla="*/ 2147483647 h 414"/>
              <a:gd name="T38" fmla="*/ 2147483647 w 559"/>
              <a:gd name="T39" fmla="*/ 2147483647 h 4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9"/>
              <a:gd name="T61" fmla="*/ 0 h 414"/>
              <a:gd name="T62" fmla="*/ 559 w 559"/>
              <a:gd name="T63" fmla="*/ 414 h 4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9" h="414">
                <a:moveTo>
                  <a:pt x="110" y="94"/>
                </a:moveTo>
                <a:cubicBezTo>
                  <a:pt x="91" y="100"/>
                  <a:pt x="68" y="97"/>
                  <a:pt x="54" y="110"/>
                </a:cubicBezTo>
                <a:cubicBezTo>
                  <a:pt x="39" y="122"/>
                  <a:pt x="22" y="158"/>
                  <a:pt x="22" y="158"/>
                </a:cubicBezTo>
                <a:cubicBezTo>
                  <a:pt x="15" y="206"/>
                  <a:pt x="0" y="247"/>
                  <a:pt x="46" y="278"/>
                </a:cubicBezTo>
                <a:cubicBezTo>
                  <a:pt x="57" y="295"/>
                  <a:pt x="76" y="307"/>
                  <a:pt x="86" y="326"/>
                </a:cubicBezTo>
                <a:cubicBezTo>
                  <a:pt x="92" y="338"/>
                  <a:pt x="87" y="353"/>
                  <a:pt x="94" y="366"/>
                </a:cubicBezTo>
                <a:cubicBezTo>
                  <a:pt x="100" y="379"/>
                  <a:pt x="140" y="406"/>
                  <a:pt x="150" y="414"/>
                </a:cubicBezTo>
                <a:cubicBezTo>
                  <a:pt x="259" y="409"/>
                  <a:pt x="339" y="414"/>
                  <a:pt x="438" y="390"/>
                </a:cubicBezTo>
                <a:cubicBezTo>
                  <a:pt x="471" y="367"/>
                  <a:pt x="502" y="351"/>
                  <a:pt x="534" y="326"/>
                </a:cubicBezTo>
                <a:cubicBezTo>
                  <a:pt x="535" y="323"/>
                  <a:pt x="559" y="278"/>
                  <a:pt x="558" y="270"/>
                </a:cubicBezTo>
                <a:cubicBezTo>
                  <a:pt x="557" y="264"/>
                  <a:pt x="521" y="196"/>
                  <a:pt x="518" y="190"/>
                </a:cubicBezTo>
                <a:cubicBezTo>
                  <a:pt x="515" y="176"/>
                  <a:pt x="518" y="160"/>
                  <a:pt x="510" y="150"/>
                </a:cubicBezTo>
                <a:cubicBezTo>
                  <a:pt x="502" y="141"/>
                  <a:pt x="488" y="146"/>
                  <a:pt x="478" y="142"/>
                </a:cubicBezTo>
                <a:cubicBezTo>
                  <a:pt x="454" y="131"/>
                  <a:pt x="427" y="116"/>
                  <a:pt x="406" y="102"/>
                </a:cubicBezTo>
                <a:cubicBezTo>
                  <a:pt x="379" y="23"/>
                  <a:pt x="409" y="74"/>
                  <a:pt x="358" y="38"/>
                </a:cubicBezTo>
                <a:cubicBezTo>
                  <a:pt x="305" y="0"/>
                  <a:pt x="361" y="23"/>
                  <a:pt x="310" y="6"/>
                </a:cubicBezTo>
                <a:cubicBezTo>
                  <a:pt x="274" y="11"/>
                  <a:pt x="240" y="19"/>
                  <a:pt x="206" y="30"/>
                </a:cubicBezTo>
                <a:cubicBezTo>
                  <a:pt x="189" y="34"/>
                  <a:pt x="174" y="40"/>
                  <a:pt x="158" y="46"/>
                </a:cubicBezTo>
                <a:cubicBezTo>
                  <a:pt x="150" y="48"/>
                  <a:pt x="134" y="54"/>
                  <a:pt x="134" y="54"/>
                </a:cubicBezTo>
                <a:cubicBezTo>
                  <a:pt x="131" y="60"/>
                  <a:pt x="110" y="125"/>
                  <a:pt x="110" y="94"/>
                </a:cubicBezTo>
                <a:close/>
              </a:path>
            </a:pathLst>
          </a:custGeom>
          <a:solidFill>
            <a:schemeClr val="bg1"/>
          </a:solidFill>
          <a:ln w="9525">
            <a:solidFill>
              <a:schemeClr val="tx1"/>
            </a:solidFill>
            <a:round/>
            <a:headEnd/>
            <a:tailEnd/>
          </a:ln>
        </p:spPr>
        <p:txBody>
          <a:bodyPr wrap="none" anchor="ctr"/>
          <a:lstStyle/>
          <a:p>
            <a:endParaRPr lang="en-US"/>
          </a:p>
        </p:txBody>
      </p:sp>
      <p:sp>
        <p:nvSpPr>
          <p:cNvPr id="14351" name="AutoShape 36"/>
          <p:cNvSpPr>
            <a:spLocks noChangeArrowheads="1"/>
          </p:cNvSpPr>
          <p:nvPr/>
        </p:nvSpPr>
        <p:spPr bwMode="auto">
          <a:xfrm>
            <a:off x="825500" y="2516188"/>
            <a:ext cx="165100" cy="152400"/>
          </a:xfrm>
          <a:prstGeom prst="octagon">
            <a:avLst>
              <a:gd name="adj" fmla="val 29287"/>
            </a:avLst>
          </a:prstGeom>
          <a:solidFill>
            <a:schemeClr val="tx1"/>
          </a:solidFill>
          <a:ln w="9525">
            <a:solidFill>
              <a:schemeClr val="tx1"/>
            </a:solidFill>
            <a:miter lim="800000"/>
            <a:headEnd/>
            <a:tailEnd/>
          </a:ln>
        </p:spPr>
        <p:txBody>
          <a:bodyPr wrap="none" anchor="ctr"/>
          <a:lstStyle/>
          <a:p>
            <a:pPr algn="ctr" eaLnBrk="0" hangingPunct="0"/>
            <a:endParaRPr lang="en-US" sz="2400">
              <a:solidFill>
                <a:schemeClr val="tx2"/>
              </a:solidFill>
              <a:latin typeface="Times New Roman" pitchFamily="18" charset="0"/>
            </a:endParaRPr>
          </a:p>
        </p:txBody>
      </p:sp>
      <p:sp>
        <p:nvSpPr>
          <p:cNvPr id="14352" name="Text Box 39"/>
          <p:cNvSpPr txBox="1">
            <a:spLocks noChangeArrowheads="1"/>
          </p:cNvSpPr>
          <p:nvPr/>
        </p:nvSpPr>
        <p:spPr bwMode="auto">
          <a:xfrm>
            <a:off x="2427288" y="1756933"/>
            <a:ext cx="3126177" cy="707886"/>
          </a:xfrm>
          <a:prstGeom prst="rect">
            <a:avLst/>
          </a:prstGeom>
          <a:noFill/>
          <a:ln w="9525">
            <a:noFill/>
            <a:miter lim="800000"/>
            <a:headEnd/>
            <a:tailEnd/>
          </a:ln>
        </p:spPr>
        <p:txBody>
          <a:bodyPr wrap="none">
            <a:spAutoFit/>
          </a:bodyPr>
          <a:lstStyle/>
          <a:p>
            <a:pPr eaLnBrk="0" hangingPunct="0"/>
            <a:r>
              <a:rPr lang="en-US" sz="2000" b="1" u="sng" dirty="0">
                <a:solidFill>
                  <a:srgbClr val="0033CC"/>
                </a:solidFill>
                <a:latin typeface="+mn-lt"/>
              </a:rPr>
              <a:t>One Somatic Motor Neuron</a:t>
            </a:r>
          </a:p>
          <a:p>
            <a:pPr eaLnBrk="0" hangingPunct="0"/>
            <a:r>
              <a:rPr lang="en-US" sz="2000" b="1" u="sng" dirty="0">
                <a:solidFill>
                  <a:srgbClr val="0033CC"/>
                </a:solidFill>
                <a:latin typeface="+mn-lt"/>
              </a:rPr>
              <a:t>to a single effector tissue</a:t>
            </a:r>
            <a:r>
              <a:rPr lang="en-US" sz="2000" b="1" dirty="0">
                <a:solidFill>
                  <a:srgbClr val="0033CC"/>
                </a:solidFill>
                <a:latin typeface="+mn-lt"/>
              </a:rPr>
              <a:t>:</a:t>
            </a:r>
          </a:p>
        </p:txBody>
      </p:sp>
      <p:sp>
        <p:nvSpPr>
          <p:cNvPr id="14353" name="Text Box 40"/>
          <p:cNvSpPr txBox="1">
            <a:spLocks noChangeArrowheads="1"/>
          </p:cNvSpPr>
          <p:nvPr/>
        </p:nvSpPr>
        <p:spPr bwMode="auto">
          <a:xfrm>
            <a:off x="560871" y="1374775"/>
            <a:ext cx="688009" cy="461665"/>
          </a:xfrm>
          <a:prstGeom prst="rect">
            <a:avLst/>
          </a:prstGeom>
          <a:noFill/>
          <a:ln w="9525">
            <a:noFill/>
            <a:miter lim="800000"/>
            <a:headEnd/>
            <a:tailEnd/>
          </a:ln>
        </p:spPr>
        <p:txBody>
          <a:bodyPr wrap="none">
            <a:spAutoFit/>
          </a:bodyPr>
          <a:lstStyle/>
          <a:p>
            <a:pPr algn="ctr" eaLnBrk="0" hangingPunct="0"/>
            <a:r>
              <a:rPr lang="en-US" sz="2400" dirty="0">
                <a:latin typeface="+mn-lt"/>
              </a:rPr>
              <a:t>CNS</a:t>
            </a:r>
            <a:endParaRPr lang="en-US" sz="2000" dirty="0">
              <a:latin typeface="+mn-lt"/>
            </a:endParaRPr>
          </a:p>
        </p:txBody>
      </p:sp>
      <p:sp>
        <p:nvSpPr>
          <p:cNvPr id="14354" name="Rectangle 41"/>
          <p:cNvSpPr>
            <a:spLocks noChangeArrowheads="1"/>
          </p:cNvSpPr>
          <p:nvPr/>
        </p:nvSpPr>
        <p:spPr bwMode="auto">
          <a:xfrm>
            <a:off x="228600" y="1150938"/>
            <a:ext cx="1371600" cy="2520950"/>
          </a:xfrm>
          <a:prstGeom prst="rect">
            <a:avLst/>
          </a:prstGeom>
          <a:noFill/>
          <a:ln w="76200" cmpd="tri">
            <a:solidFill>
              <a:schemeClr val="tx1"/>
            </a:solidFill>
            <a:prstDash val="sysDot"/>
            <a:miter lim="800000"/>
            <a:headEnd/>
            <a:tailEnd/>
          </a:ln>
        </p:spPr>
        <p:txBody>
          <a:bodyPr wrap="none" anchor="ctr"/>
          <a:lstStyle/>
          <a:p>
            <a:endParaRPr lang="en-US"/>
          </a:p>
        </p:txBody>
      </p:sp>
      <p:sp>
        <p:nvSpPr>
          <p:cNvPr id="14355" name="Line 42"/>
          <p:cNvSpPr>
            <a:spLocks noChangeShapeType="1"/>
          </p:cNvSpPr>
          <p:nvPr/>
        </p:nvSpPr>
        <p:spPr bwMode="auto">
          <a:xfrm>
            <a:off x="6656388" y="2355850"/>
            <a:ext cx="212725" cy="0"/>
          </a:xfrm>
          <a:prstGeom prst="line">
            <a:avLst/>
          </a:prstGeom>
          <a:noFill/>
          <a:ln w="9525">
            <a:solidFill>
              <a:schemeClr val="tx1"/>
            </a:solidFill>
            <a:round/>
            <a:headEnd/>
            <a:tailEnd/>
          </a:ln>
        </p:spPr>
        <p:txBody>
          <a:bodyPr/>
          <a:lstStyle/>
          <a:p>
            <a:endParaRPr lang="en-US"/>
          </a:p>
        </p:txBody>
      </p:sp>
      <p:sp>
        <p:nvSpPr>
          <p:cNvPr id="14356" name="Line 43"/>
          <p:cNvSpPr>
            <a:spLocks noChangeShapeType="1"/>
          </p:cNvSpPr>
          <p:nvPr/>
        </p:nvSpPr>
        <p:spPr bwMode="auto">
          <a:xfrm>
            <a:off x="6662738" y="2482850"/>
            <a:ext cx="212725" cy="0"/>
          </a:xfrm>
          <a:prstGeom prst="line">
            <a:avLst/>
          </a:prstGeom>
          <a:noFill/>
          <a:ln w="9525">
            <a:solidFill>
              <a:schemeClr val="tx1"/>
            </a:solidFill>
            <a:round/>
            <a:headEnd/>
            <a:tailEnd/>
          </a:ln>
        </p:spPr>
        <p:txBody>
          <a:bodyPr/>
          <a:lstStyle/>
          <a:p>
            <a:endParaRPr lang="en-US"/>
          </a:p>
        </p:txBody>
      </p:sp>
      <p:sp>
        <p:nvSpPr>
          <p:cNvPr id="14357" name="Line 44"/>
          <p:cNvSpPr>
            <a:spLocks noChangeShapeType="1"/>
          </p:cNvSpPr>
          <p:nvPr/>
        </p:nvSpPr>
        <p:spPr bwMode="auto">
          <a:xfrm>
            <a:off x="6662738" y="2628900"/>
            <a:ext cx="212725" cy="0"/>
          </a:xfrm>
          <a:prstGeom prst="line">
            <a:avLst/>
          </a:prstGeom>
          <a:noFill/>
          <a:ln w="9525">
            <a:solidFill>
              <a:schemeClr val="tx1"/>
            </a:solidFill>
            <a:round/>
            <a:headEnd/>
            <a:tailEnd/>
          </a:ln>
        </p:spPr>
        <p:txBody>
          <a:bodyPr/>
          <a:lstStyle/>
          <a:p>
            <a:endParaRPr lang="en-US"/>
          </a:p>
        </p:txBody>
      </p:sp>
      <p:sp>
        <p:nvSpPr>
          <p:cNvPr id="14358" name="Line 45"/>
          <p:cNvSpPr>
            <a:spLocks noChangeShapeType="1"/>
          </p:cNvSpPr>
          <p:nvPr/>
        </p:nvSpPr>
        <p:spPr bwMode="auto">
          <a:xfrm>
            <a:off x="6662738" y="2774950"/>
            <a:ext cx="212725" cy="0"/>
          </a:xfrm>
          <a:prstGeom prst="line">
            <a:avLst/>
          </a:prstGeom>
          <a:noFill/>
          <a:ln w="9525">
            <a:solidFill>
              <a:schemeClr val="tx1"/>
            </a:solidFill>
            <a:round/>
            <a:headEnd/>
            <a:tailEnd/>
          </a:ln>
        </p:spPr>
        <p:txBody>
          <a:bodyPr/>
          <a:lstStyle/>
          <a:p>
            <a:endParaRPr lang="en-US"/>
          </a:p>
        </p:txBody>
      </p:sp>
      <p:sp>
        <p:nvSpPr>
          <p:cNvPr id="14359" name="Line 46"/>
          <p:cNvSpPr>
            <a:spLocks noChangeShapeType="1"/>
          </p:cNvSpPr>
          <p:nvPr/>
        </p:nvSpPr>
        <p:spPr bwMode="auto">
          <a:xfrm>
            <a:off x="6662738" y="2927350"/>
            <a:ext cx="212725" cy="0"/>
          </a:xfrm>
          <a:prstGeom prst="line">
            <a:avLst/>
          </a:prstGeom>
          <a:noFill/>
          <a:ln w="9525">
            <a:solidFill>
              <a:schemeClr val="tx1"/>
            </a:solidFill>
            <a:round/>
            <a:headEnd/>
            <a:tailEnd/>
          </a:ln>
        </p:spPr>
        <p:txBody>
          <a:bodyPr/>
          <a:lstStyle/>
          <a:p>
            <a:endParaRPr lang="en-US"/>
          </a:p>
        </p:txBody>
      </p:sp>
      <p:sp>
        <p:nvSpPr>
          <p:cNvPr id="14360" name="Line 47"/>
          <p:cNvSpPr>
            <a:spLocks noChangeShapeType="1"/>
          </p:cNvSpPr>
          <p:nvPr/>
        </p:nvSpPr>
        <p:spPr bwMode="auto">
          <a:xfrm>
            <a:off x="6662738" y="3048000"/>
            <a:ext cx="212725" cy="0"/>
          </a:xfrm>
          <a:prstGeom prst="line">
            <a:avLst/>
          </a:prstGeom>
          <a:noFill/>
          <a:ln w="9525">
            <a:solidFill>
              <a:schemeClr val="tx1"/>
            </a:solidFill>
            <a:round/>
            <a:headEnd/>
            <a:tailEnd/>
          </a:ln>
        </p:spPr>
        <p:txBody>
          <a:bodyPr/>
          <a:lstStyle/>
          <a:p>
            <a:endParaRPr lang="en-US"/>
          </a:p>
        </p:txBody>
      </p:sp>
      <p:sp>
        <p:nvSpPr>
          <p:cNvPr id="14361" name="Line 48"/>
          <p:cNvSpPr>
            <a:spLocks noChangeShapeType="1"/>
          </p:cNvSpPr>
          <p:nvPr/>
        </p:nvSpPr>
        <p:spPr bwMode="auto">
          <a:xfrm>
            <a:off x="6662738" y="3175000"/>
            <a:ext cx="212725" cy="0"/>
          </a:xfrm>
          <a:prstGeom prst="line">
            <a:avLst/>
          </a:prstGeom>
          <a:noFill/>
          <a:ln w="9525">
            <a:solidFill>
              <a:schemeClr val="tx1"/>
            </a:solidFill>
            <a:round/>
            <a:headEnd/>
            <a:tailEnd/>
          </a:ln>
        </p:spPr>
        <p:txBody>
          <a:bodyPr/>
          <a:lstStyle/>
          <a:p>
            <a:endParaRPr lang="en-US"/>
          </a:p>
        </p:txBody>
      </p:sp>
      <p:sp>
        <p:nvSpPr>
          <p:cNvPr id="2" name="Text Box 14"/>
          <p:cNvSpPr txBox="1">
            <a:spLocks noChangeArrowheads="1"/>
          </p:cNvSpPr>
          <p:nvPr/>
        </p:nvSpPr>
        <p:spPr bwMode="auto">
          <a:xfrm>
            <a:off x="381014" y="3870325"/>
            <a:ext cx="8744702" cy="1077218"/>
          </a:xfrm>
          <a:prstGeom prst="rect">
            <a:avLst/>
          </a:prstGeom>
          <a:noFill/>
          <a:ln w="9525">
            <a:noFill/>
            <a:miter lim="800000"/>
            <a:headEnd/>
            <a:tailEnd/>
          </a:ln>
        </p:spPr>
        <p:txBody>
          <a:bodyPr wrap="none">
            <a:spAutoFit/>
          </a:bodyPr>
          <a:lstStyle/>
          <a:p>
            <a:pPr eaLnBrk="0" hangingPunct="0"/>
            <a:r>
              <a:rPr lang="en-US" sz="3200" b="1" dirty="0">
                <a:solidFill>
                  <a:srgbClr val="800000"/>
                </a:solidFill>
                <a:latin typeface="Chiller" pitchFamily="82" charset="0"/>
              </a:rPr>
              <a:t>All that ever happens is that a </a:t>
            </a:r>
            <a:r>
              <a:rPr lang="en-US" sz="3200" b="1" dirty="0">
                <a:solidFill>
                  <a:srgbClr val="FF0000"/>
                </a:solidFill>
                <a:latin typeface="Chiller" pitchFamily="82" charset="0"/>
              </a:rPr>
              <a:t>Somatic Motor Neuron</a:t>
            </a:r>
            <a:r>
              <a:rPr lang="en-US" sz="3200" b="1" dirty="0">
                <a:solidFill>
                  <a:srgbClr val="800000"/>
                </a:solidFill>
                <a:latin typeface="Chiller" pitchFamily="82" charset="0"/>
              </a:rPr>
              <a:t> ‘fires’ a signal</a:t>
            </a:r>
          </a:p>
          <a:p>
            <a:pPr eaLnBrk="0" hangingPunct="0"/>
            <a:r>
              <a:rPr lang="en-US" sz="3200" b="1" dirty="0">
                <a:solidFill>
                  <a:srgbClr val="800000"/>
                </a:solidFill>
                <a:latin typeface="Chiller" pitchFamily="82" charset="0"/>
              </a:rPr>
              <a:t>to skeletal muscle fibers and then the muscle </a:t>
            </a:r>
            <a:r>
              <a:rPr lang="en-US" sz="3200" b="1" u="sng" dirty="0">
                <a:solidFill>
                  <a:srgbClr val="FF0000"/>
                </a:solidFill>
                <a:latin typeface="Chiller" pitchFamily="82" charset="0"/>
              </a:rPr>
              <a:t>contracts</a:t>
            </a:r>
            <a:r>
              <a:rPr lang="en-US" sz="3200" b="1" dirty="0">
                <a:solidFill>
                  <a:srgbClr val="800000"/>
                </a:solidFill>
                <a:latin typeface="Chiller" pitchFamily="82" charset="0"/>
              </a:rPr>
              <a:t>!</a:t>
            </a:r>
          </a:p>
        </p:txBody>
      </p:sp>
      <p:sp>
        <p:nvSpPr>
          <p:cNvPr id="31796" name="Rectangle 52"/>
          <p:cNvSpPr>
            <a:spLocks noChangeArrowheads="1"/>
          </p:cNvSpPr>
          <p:nvPr/>
        </p:nvSpPr>
        <p:spPr bwMode="auto">
          <a:xfrm>
            <a:off x="4147396" y="6185077"/>
            <a:ext cx="849207" cy="461665"/>
          </a:xfrm>
          <a:prstGeom prst="rect">
            <a:avLst/>
          </a:prstGeom>
          <a:noFill/>
          <a:ln w="9525">
            <a:noFill/>
            <a:miter lim="800000"/>
            <a:headEnd/>
            <a:tailEnd/>
          </a:ln>
        </p:spPr>
        <p:txBody>
          <a:bodyPr wrap="none">
            <a:spAutoFit/>
          </a:bodyPr>
          <a:lstStyle/>
          <a:p>
            <a:pPr eaLnBrk="0" hangingPunct="0"/>
            <a:r>
              <a:rPr lang="en-US" sz="2400" b="1" dirty="0">
                <a:solidFill>
                  <a:srgbClr val="008000"/>
                </a:solidFill>
                <a:latin typeface="+mj-lt"/>
              </a:rPr>
              <a:t>Easy!</a:t>
            </a:r>
          </a:p>
        </p:txBody>
      </p:sp>
      <p:sp>
        <p:nvSpPr>
          <p:cNvPr id="3" name="Text Box 39"/>
          <p:cNvSpPr txBox="1">
            <a:spLocks noChangeArrowheads="1"/>
          </p:cNvSpPr>
          <p:nvPr/>
        </p:nvSpPr>
        <p:spPr bwMode="auto">
          <a:xfrm>
            <a:off x="452432" y="5629275"/>
            <a:ext cx="8477250" cy="369332"/>
          </a:xfrm>
          <a:prstGeom prst="rect">
            <a:avLst/>
          </a:prstGeom>
          <a:noFill/>
          <a:ln w="9525">
            <a:noFill/>
            <a:miter lim="800000"/>
            <a:headEnd/>
            <a:tailEnd/>
          </a:ln>
        </p:spPr>
        <p:txBody>
          <a:bodyPr wrap="square">
            <a:spAutoFit/>
          </a:bodyPr>
          <a:lstStyle/>
          <a:p>
            <a:pPr eaLnBrk="0" hangingPunct="0"/>
            <a:r>
              <a:rPr lang="en-US" dirty="0">
                <a:solidFill>
                  <a:srgbClr val="0070C0"/>
                </a:solidFill>
                <a:latin typeface="+mn-lt"/>
              </a:rPr>
              <a:t>e.g., the musculocutaneous nerve sends a signal and presto, the biceps brachii contract!</a:t>
            </a:r>
          </a:p>
        </p:txBody>
      </p:sp>
      <p:cxnSp>
        <p:nvCxnSpPr>
          <p:cNvPr id="5" name="Straight Arrow Connector 4"/>
          <p:cNvCxnSpPr/>
          <p:nvPr/>
        </p:nvCxnSpPr>
        <p:spPr>
          <a:xfrm flipH="1" flipV="1">
            <a:off x="3341273" y="2671763"/>
            <a:ext cx="1999844" cy="1272810"/>
          </a:xfrm>
          <a:prstGeom prst="straightConnector1">
            <a:avLst/>
          </a:prstGeom>
          <a:ln w="19050">
            <a:solidFill>
              <a:srgbClr val="CC33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52631">
            <a:off x="4103551" y="3077007"/>
            <a:ext cx="812913" cy="246221"/>
          </a:xfrm>
          <a:prstGeom prst="rect">
            <a:avLst/>
          </a:prstGeom>
          <a:noFill/>
        </p:spPr>
        <p:txBody>
          <a:bodyPr wrap="square" rtlCol="0">
            <a:spAutoFit/>
          </a:bodyPr>
          <a:lstStyle/>
          <a:p>
            <a:r>
              <a:rPr lang="en-US" sz="1000" dirty="0">
                <a:latin typeface="+mn-lt"/>
              </a:rPr>
              <a:t>This thing!</a:t>
            </a:r>
          </a:p>
        </p:txBody>
      </p:sp>
      <p:sp>
        <p:nvSpPr>
          <p:cNvPr id="34" name="Text Box 14"/>
          <p:cNvSpPr txBox="1">
            <a:spLocks noChangeArrowheads="1"/>
          </p:cNvSpPr>
          <p:nvPr/>
        </p:nvSpPr>
        <p:spPr bwMode="auto">
          <a:xfrm>
            <a:off x="1077031" y="5018416"/>
            <a:ext cx="6976462" cy="461665"/>
          </a:xfrm>
          <a:prstGeom prst="rect">
            <a:avLst/>
          </a:prstGeom>
          <a:noFill/>
          <a:ln w="9525">
            <a:noFill/>
            <a:miter lim="800000"/>
            <a:headEnd/>
            <a:tailEnd/>
          </a:ln>
        </p:spPr>
        <p:txBody>
          <a:bodyPr wrap="none">
            <a:spAutoFit/>
          </a:bodyPr>
          <a:lstStyle/>
          <a:p>
            <a:pPr algn="ctr" eaLnBrk="0" hangingPunct="0"/>
            <a:r>
              <a:rPr lang="en-US" sz="2400" dirty="0">
                <a:solidFill>
                  <a:schemeClr val="accent6">
                    <a:lumMod val="75000"/>
                  </a:schemeClr>
                </a:solidFill>
                <a:latin typeface="+mj-lt"/>
              </a:rPr>
              <a:t>If they do not send a signal, the muscle stays relaxed!</a:t>
            </a:r>
          </a:p>
        </p:txBody>
      </p:sp>
      <p:sp>
        <p:nvSpPr>
          <p:cNvPr id="32" name="Text Box 40"/>
          <p:cNvSpPr txBox="1">
            <a:spLocks noChangeArrowheads="1"/>
          </p:cNvSpPr>
          <p:nvPr/>
        </p:nvSpPr>
        <p:spPr bwMode="auto">
          <a:xfrm>
            <a:off x="3683354" y="1345597"/>
            <a:ext cx="683199" cy="461665"/>
          </a:xfrm>
          <a:prstGeom prst="rect">
            <a:avLst/>
          </a:prstGeom>
          <a:noFill/>
          <a:ln w="9525">
            <a:noFill/>
            <a:miter lim="800000"/>
            <a:headEnd/>
            <a:tailEnd/>
          </a:ln>
        </p:spPr>
        <p:txBody>
          <a:bodyPr wrap="none">
            <a:spAutoFit/>
          </a:bodyPr>
          <a:lstStyle/>
          <a:p>
            <a:pPr algn="ctr" eaLnBrk="0" hangingPunct="0"/>
            <a:r>
              <a:rPr lang="en-US" sz="2400" dirty="0">
                <a:latin typeface="+mn-lt"/>
              </a:rPr>
              <a:t>PNS</a:t>
            </a:r>
            <a:endParaRPr lang="en-US" sz="2000" dirty="0">
              <a:latin typeface="+mn-lt"/>
            </a:endParaRPr>
          </a:p>
        </p:txBody>
      </p:sp>
      <p:sp>
        <p:nvSpPr>
          <p:cNvPr id="4" name="Rectangle 3">
            <a:extLst>
              <a:ext uri="{FF2B5EF4-FFF2-40B4-BE49-F238E27FC236}">
                <a16:creationId xmlns:a16="http://schemas.microsoft.com/office/drawing/2014/main" id="{180EB6F3-213B-22BD-1B65-4F8882E15386}"/>
              </a:ext>
            </a:extLst>
          </p:cNvPr>
          <p:cNvSpPr/>
          <p:nvPr/>
        </p:nvSpPr>
        <p:spPr>
          <a:xfrm>
            <a:off x="5696946" y="2019284"/>
            <a:ext cx="1261657" cy="261610"/>
          </a:xfrm>
          <a:prstGeom prst="rect">
            <a:avLst/>
          </a:prstGeom>
        </p:spPr>
        <p:txBody>
          <a:bodyPr wrap="square">
            <a:spAutoFit/>
          </a:bodyPr>
          <a:lstStyle/>
          <a:p>
            <a:pPr algn="ctr"/>
            <a:r>
              <a:rPr lang="en-US" sz="1100" dirty="0">
                <a:latin typeface="+mj-lt"/>
              </a:rPr>
              <a:t>NT = </a:t>
            </a:r>
            <a:r>
              <a:rPr lang="en-US" sz="1100" b="1" dirty="0">
                <a:latin typeface="+mj-lt"/>
              </a:rPr>
              <a:t>ACh </a:t>
            </a:r>
          </a:p>
        </p:txBody>
      </p:sp>
      <p:sp>
        <p:nvSpPr>
          <p:cNvPr id="7" name="Rectangle 6">
            <a:extLst>
              <a:ext uri="{FF2B5EF4-FFF2-40B4-BE49-F238E27FC236}">
                <a16:creationId xmlns:a16="http://schemas.microsoft.com/office/drawing/2014/main" id="{62A4C41B-64F6-7FA8-9850-E572C68EF755}"/>
              </a:ext>
            </a:extLst>
          </p:cNvPr>
          <p:cNvSpPr/>
          <p:nvPr/>
        </p:nvSpPr>
        <p:spPr>
          <a:xfrm>
            <a:off x="5058180" y="2916132"/>
            <a:ext cx="1523595" cy="261610"/>
          </a:xfrm>
          <a:prstGeom prst="rect">
            <a:avLst/>
          </a:prstGeom>
        </p:spPr>
        <p:txBody>
          <a:bodyPr wrap="square">
            <a:spAutoFit/>
          </a:bodyPr>
          <a:lstStyle/>
          <a:p>
            <a:pPr algn="ctr"/>
            <a:r>
              <a:rPr lang="en-US" sz="1100" dirty="0">
                <a:latin typeface="+mj-lt"/>
              </a:rPr>
              <a:t>Receptor = </a:t>
            </a:r>
            <a:r>
              <a:rPr lang="en-US" sz="1100" b="1" dirty="0">
                <a:latin typeface="+mj-lt"/>
              </a:rPr>
              <a:t>Nicotinic</a:t>
            </a:r>
            <a:endParaRPr lang="en-US" sz="1100" dirty="0">
              <a:latin typeface="+mj-lt"/>
            </a:endParaRPr>
          </a:p>
        </p:txBody>
      </p:sp>
      <p:cxnSp>
        <p:nvCxnSpPr>
          <p:cNvPr id="11" name="Straight Arrow Connector 10">
            <a:extLst>
              <a:ext uri="{FF2B5EF4-FFF2-40B4-BE49-F238E27FC236}">
                <a16:creationId xmlns:a16="http://schemas.microsoft.com/office/drawing/2014/main" id="{5FB9774E-DC1F-53B3-6D67-92C0530B2B19}"/>
              </a:ext>
            </a:extLst>
          </p:cNvPr>
          <p:cNvCxnSpPr>
            <a:cxnSpLocks/>
          </p:cNvCxnSpPr>
          <p:nvPr/>
        </p:nvCxnSpPr>
        <p:spPr>
          <a:xfrm flipH="1">
            <a:off x="6419546" y="2259075"/>
            <a:ext cx="24117" cy="3446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7B463135-2690-6153-86E3-7DCA8E67AACE}"/>
              </a:ext>
            </a:extLst>
          </p:cNvPr>
          <p:cNvCxnSpPr>
            <a:cxnSpLocks/>
          </p:cNvCxnSpPr>
          <p:nvPr/>
        </p:nvCxnSpPr>
        <p:spPr>
          <a:xfrm flipV="1">
            <a:off x="6333332" y="2770348"/>
            <a:ext cx="210270" cy="200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796" grpId="0"/>
      <p:bldP spid="3" grpId="0"/>
      <p:bldP spid="6"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12724" y="82127"/>
            <a:ext cx="3426769" cy="584775"/>
          </a:xfrm>
          <a:prstGeom prst="rect">
            <a:avLst/>
          </a:prstGeom>
          <a:noFill/>
          <a:ln w="9525">
            <a:noFill/>
            <a:miter lim="800000"/>
            <a:headEnd/>
            <a:tailEnd/>
          </a:ln>
        </p:spPr>
        <p:txBody>
          <a:bodyPr wrap="square">
            <a:spAutoFit/>
          </a:bodyPr>
          <a:lstStyle/>
          <a:p>
            <a:r>
              <a:rPr lang="en-US" sz="3200" b="1" dirty="0">
                <a:solidFill>
                  <a:schemeClr val="tx2">
                    <a:lumMod val="75000"/>
                  </a:schemeClr>
                </a:solidFill>
                <a:latin typeface="Chiller" pitchFamily="82" charset="0"/>
              </a:rPr>
              <a:t>Summary Notes on SNS:</a:t>
            </a:r>
          </a:p>
        </p:txBody>
      </p:sp>
      <p:sp>
        <p:nvSpPr>
          <p:cNvPr id="16387" name="Rectangle 1"/>
          <p:cNvSpPr>
            <a:spLocks noChangeArrowheads="1"/>
          </p:cNvSpPr>
          <p:nvPr/>
        </p:nvSpPr>
        <p:spPr bwMode="auto">
          <a:xfrm>
            <a:off x="129011" y="674757"/>
            <a:ext cx="8686800" cy="707886"/>
          </a:xfrm>
          <a:prstGeom prst="rect">
            <a:avLst/>
          </a:prstGeom>
          <a:noFill/>
          <a:ln w="9525">
            <a:noFill/>
            <a:miter lim="800000"/>
            <a:headEnd/>
            <a:tailEnd/>
          </a:ln>
        </p:spPr>
        <p:txBody>
          <a:bodyPr anchor="ctr">
            <a:spAutoFit/>
          </a:bodyPr>
          <a:lstStyle/>
          <a:p>
            <a:pPr algn="just"/>
            <a:r>
              <a:rPr lang="en-US" sz="2000" dirty="0">
                <a:latin typeface="+mn-lt"/>
                <a:ea typeface="Times New Roman" pitchFamily="18" charset="0"/>
                <a:cs typeface="Arial" charset="0"/>
              </a:rPr>
              <a:t>The </a:t>
            </a:r>
            <a:r>
              <a:rPr lang="en-US" sz="2000" b="1" dirty="0">
                <a:solidFill>
                  <a:schemeClr val="accent6">
                    <a:lumMod val="50000"/>
                  </a:schemeClr>
                </a:solidFill>
                <a:latin typeface="+mn-lt"/>
                <a:ea typeface="Times New Roman" pitchFamily="18" charset="0"/>
                <a:cs typeface="Arial" charset="0"/>
              </a:rPr>
              <a:t>Somatic Nervous System </a:t>
            </a:r>
            <a:r>
              <a:rPr lang="en-US" sz="2000" dirty="0">
                <a:latin typeface="+mn-lt"/>
                <a:ea typeface="Times New Roman" pitchFamily="18" charset="0"/>
                <a:cs typeface="Arial" charset="0"/>
              </a:rPr>
              <a:t>(SNS) is simple anatomically. </a:t>
            </a:r>
          </a:p>
          <a:p>
            <a:pPr algn="just"/>
            <a:endParaRPr lang="en-US" sz="2000" dirty="0">
              <a:latin typeface="+mn-lt"/>
              <a:ea typeface="Times New Roman" pitchFamily="18" charset="0"/>
              <a:cs typeface="Arial"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221619" y="1313542"/>
            <a:ext cx="3594192" cy="3602165"/>
          </a:xfrm>
          <a:prstGeom prst="rect">
            <a:avLst/>
          </a:prstGeom>
        </p:spPr>
      </p:pic>
      <p:sp>
        <p:nvSpPr>
          <p:cNvPr id="2" name="Rectangle 1"/>
          <p:cNvSpPr/>
          <p:nvPr/>
        </p:nvSpPr>
        <p:spPr>
          <a:xfrm>
            <a:off x="307683" y="2801503"/>
            <a:ext cx="4164794" cy="369332"/>
          </a:xfrm>
          <a:prstGeom prst="rect">
            <a:avLst/>
          </a:prstGeom>
        </p:spPr>
        <p:txBody>
          <a:bodyPr wrap="none">
            <a:spAutoFit/>
          </a:bodyPr>
          <a:lstStyle/>
          <a:p>
            <a:pPr marL="285750" indent="-285750">
              <a:buFont typeface="Arial" panose="020B0604020202020204" pitchFamily="34" charset="0"/>
              <a:buChar char="•"/>
            </a:pPr>
            <a:r>
              <a:rPr lang="en-US" b="1" dirty="0">
                <a:latin typeface="+mn-lt"/>
                <a:ea typeface="Times New Roman" pitchFamily="18" charset="0"/>
                <a:cs typeface="Arial" charset="0"/>
              </a:rPr>
              <a:t>There is only 1 Somatic Motor Neuron.</a:t>
            </a:r>
            <a:endParaRPr lang="en-US" b="1" dirty="0"/>
          </a:p>
        </p:txBody>
      </p:sp>
      <p:sp>
        <p:nvSpPr>
          <p:cNvPr id="7" name="Rectangle 6"/>
          <p:cNvSpPr/>
          <p:nvPr/>
        </p:nvSpPr>
        <p:spPr>
          <a:xfrm>
            <a:off x="307683" y="3364519"/>
            <a:ext cx="5176225" cy="369332"/>
          </a:xfrm>
          <a:prstGeom prst="rect">
            <a:avLst/>
          </a:prstGeom>
        </p:spPr>
        <p:txBody>
          <a:bodyPr wrap="none">
            <a:spAutoFit/>
          </a:bodyPr>
          <a:lstStyle/>
          <a:p>
            <a:pPr marL="285750" indent="-285750">
              <a:buFont typeface="Arial" panose="020B0604020202020204" pitchFamily="34" charset="0"/>
              <a:buChar char="•"/>
            </a:pPr>
            <a:r>
              <a:rPr lang="en-US" b="1" dirty="0">
                <a:latin typeface="+mn-lt"/>
                <a:ea typeface="Times New Roman" pitchFamily="18" charset="0"/>
                <a:cs typeface="Arial" charset="0"/>
              </a:rPr>
              <a:t>It acts on 1 </a:t>
            </a:r>
            <a:r>
              <a:rPr lang="en-US" b="1" u="sng" dirty="0">
                <a:latin typeface="+mn-lt"/>
                <a:ea typeface="Times New Roman" pitchFamily="18" charset="0"/>
                <a:cs typeface="Arial" charset="0"/>
              </a:rPr>
              <a:t>Effector Tissue</a:t>
            </a:r>
            <a:r>
              <a:rPr lang="en-US" b="1" dirty="0">
                <a:latin typeface="+mn-lt"/>
                <a:ea typeface="Times New Roman" pitchFamily="18" charset="0"/>
                <a:cs typeface="Arial" charset="0"/>
              </a:rPr>
              <a:t> only = </a:t>
            </a:r>
            <a:r>
              <a:rPr lang="en-US" b="1" dirty="0">
                <a:solidFill>
                  <a:srgbClr val="CC0000"/>
                </a:solidFill>
                <a:latin typeface="+mn-lt"/>
                <a:ea typeface="Times New Roman" pitchFamily="18" charset="0"/>
                <a:cs typeface="Arial" charset="0"/>
              </a:rPr>
              <a:t>Skeletal muscle</a:t>
            </a:r>
            <a:r>
              <a:rPr lang="en-US" b="1" dirty="0">
                <a:latin typeface="+mn-lt"/>
                <a:ea typeface="Times New Roman" pitchFamily="18" charset="0"/>
                <a:cs typeface="Arial" charset="0"/>
              </a:rPr>
              <a:t>.</a:t>
            </a:r>
          </a:p>
        </p:txBody>
      </p:sp>
      <p:sp>
        <p:nvSpPr>
          <p:cNvPr id="8" name="Rectangle 7"/>
          <p:cNvSpPr/>
          <p:nvPr/>
        </p:nvSpPr>
        <p:spPr>
          <a:xfrm>
            <a:off x="212724" y="1201635"/>
            <a:ext cx="4691028" cy="923330"/>
          </a:xfrm>
          <a:prstGeom prst="rect">
            <a:avLst/>
          </a:prstGeom>
        </p:spPr>
        <p:txBody>
          <a:bodyPr wrap="none">
            <a:spAutoFit/>
          </a:bodyPr>
          <a:lstStyle/>
          <a:p>
            <a:r>
              <a:rPr lang="en-US" b="1" dirty="0">
                <a:latin typeface="+mn-lt"/>
                <a:ea typeface="Times New Roman" pitchFamily="18" charset="0"/>
                <a:cs typeface="Arial" charset="0"/>
              </a:rPr>
              <a:t>It is mostly under </a:t>
            </a:r>
            <a:r>
              <a:rPr lang="en-US" b="1" dirty="0">
                <a:solidFill>
                  <a:schemeClr val="accent6">
                    <a:lumMod val="75000"/>
                  </a:schemeClr>
                </a:solidFill>
                <a:latin typeface="+mn-lt"/>
                <a:ea typeface="Times New Roman" pitchFamily="18" charset="0"/>
                <a:cs typeface="Arial" charset="0"/>
              </a:rPr>
              <a:t>Voluntary</a:t>
            </a:r>
            <a:r>
              <a:rPr lang="en-US" b="1" dirty="0">
                <a:latin typeface="+mn-lt"/>
                <a:ea typeface="Times New Roman" pitchFamily="18" charset="0"/>
                <a:cs typeface="Arial" charset="0"/>
              </a:rPr>
              <a:t> control, meaning </a:t>
            </a:r>
          </a:p>
          <a:p>
            <a:r>
              <a:rPr lang="en-US" b="1" dirty="0">
                <a:latin typeface="+mn-lt"/>
                <a:ea typeface="Times New Roman" pitchFamily="18" charset="0"/>
                <a:cs typeface="Arial" charset="0"/>
              </a:rPr>
              <a:t>we are consciously aware of body movements.</a:t>
            </a:r>
          </a:p>
          <a:p>
            <a:pPr algn="ctr"/>
            <a:r>
              <a:rPr lang="en-US" dirty="0">
                <a:latin typeface="+mn-lt"/>
                <a:cs typeface="Arial" charset="0"/>
              </a:rPr>
              <a:t>(The </a:t>
            </a:r>
            <a:r>
              <a:rPr lang="en-US" i="1" dirty="0">
                <a:latin typeface="+mn-lt"/>
                <a:cs typeface="Arial" charset="0"/>
              </a:rPr>
              <a:t>exception</a:t>
            </a:r>
            <a:r>
              <a:rPr lang="en-US" dirty="0">
                <a:latin typeface="+mn-lt"/>
                <a:cs typeface="Arial" charset="0"/>
              </a:rPr>
              <a:t> is reflex actions)</a:t>
            </a:r>
            <a:endParaRPr lang="en-US" dirty="0"/>
          </a:p>
        </p:txBody>
      </p:sp>
      <p:sp>
        <p:nvSpPr>
          <p:cNvPr id="9" name="Rectangle 8"/>
          <p:cNvSpPr/>
          <p:nvPr/>
        </p:nvSpPr>
        <p:spPr>
          <a:xfrm>
            <a:off x="307682" y="3903405"/>
            <a:ext cx="5767476" cy="369332"/>
          </a:xfrm>
          <a:prstGeom prst="rect">
            <a:avLst/>
          </a:prstGeom>
        </p:spPr>
        <p:txBody>
          <a:bodyPr wrap="none">
            <a:spAutoFit/>
          </a:bodyPr>
          <a:lstStyle/>
          <a:p>
            <a:pPr marL="285750" indent="-285750">
              <a:buFont typeface="Arial" panose="020B0604020202020204" pitchFamily="34" charset="0"/>
              <a:buChar char="•"/>
            </a:pPr>
            <a:r>
              <a:rPr lang="en-US" b="1" dirty="0">
                <a:latin typeface="+mn-lt"/>
                <a:ea typeface="Times New Roman" pitchFamily="18" charset="0"/>
                <a:cs typeface="Arial" charset="0"/>
              </a:rPr>
              <a:t>Skeletal muscle </a:t>
            </a:r>
            <a:r>
              <a:rPr lang="en-US" b="1" dirty="0">
                <a:solidFill>
                  <a:schemeClr val="accent6">
                    <a:lumMod val="75000"/>
                  </a:schemeClr>
                </a:solidFill>
                <a:latin typeface="+mn-lt"/>
                <a:ea typeface="Times New Roman" pitchFamily="18" charset="0"/>
                <a:cs typeface="Arial" charset="0"/>
              </a:rPr>
              <a:t>contracts</a:t>
            </a:r>
            <a:r>
              <a:rPr lang="en-US" b="1" dirty="0">
                <a:latin typeface="+mn-lt"/>
                <a:ea typeface="Times New Roman" pitchFamily="18" charset="0"/>
                <a:cs typeface="Arial" charset="0"/>
              </a:rPr>
              <a:t> as a result of this innervation.</a:t>
            </a:r>
          </a:p>
        </p:txBody>
      </p:sp>
      <p:sp>
        <p:nvSpPr>
          <p:cNvPr id="10" name="Rectangle 9"/>
          <p:cNvSpPr/>
          <p:nvPr/>
        </p:nvSpPr>
        <p:spPr>
          <a:xfrm>
            <a:off x="319321" y="4419258"/>
            <a:ext cx="5764608" cy="646331"/>
          </a:xfrm>
          <a:prstGeom prst="rect">
            <a:avLst/>
          </a:prstGeom>
        </p:spPr>
        <p:txBody>
          <a:bodyPr wrap="square">
            <a:spAutoFit/>
          </a:bodyPr>
          <a:lstStyle/>
          <a:p>
            <a:pPr marL="285750" indent="-285750">
              <a:buFont typeface="Arial" panose="020B0604020202020204" pitchFamily="34" charset="0"/>
              <a:buChar char="•"/>
            </a:pPr>
            <a:r>
              <a:rPr lang="en-US" b="1" dirty="0">
                <a:latin typeface="+mn-lt"/>
                <a:ea typeface="Times New Roman" pitchFamily="18" charset="0"/>
                <a:cs typeface="Arial" charset="0"/>
              </a:rPr>
              <a:t>Skeletal muscle </a:t>
            </a:r>
            <a:r>
              <a:rPr lang="en-US" b="1" dirty="0">
                <a:solidFill>
                  <a:srgbClr val="008000"/>
                </a:solidFill>
                <a:latin typeface="+mn-lt"/>
                <a:ea typeface="Times New Roman" pitchFamily="18" charset="0"/>
                <a:cs typeface="Arial" charset="0"/>
              </a:rPr>
              <a:t>relaxes </a:t>
            </a:r>
            <a:r>
              <a:rPr lang="en-US" b="1" dirty="0">
                <a:latin typeface="+mn-lt"/>
                <a:ea typeface="Times New Roman" pitchFamily="18" charset="0"/>
                <a:cs typeface="Arial" charset="0"/>
              </a:rPr>
              <a:t>when there is no signal from  somatic motor neurons. </a:t>
            </a:r>
          </a:p>
        </p:txBody>
      </p:sp>
      <p:sp>
        <p:nvSpPr>
          <p:cNvPr id="11" name="Rectangle 10"/>
          <p:cNvSpPr/>
          <p:nvPr/>
        </p:nvSpPr>
        <p:spPr>
          <a:xfrm>
            <a:off x="306177" y="2320170"/>
            <a:ext cx="4029949" cy="369332"/>
          </a:xfrm>
          <a:prstGeom prst="rect">
            <a:avLst/>
          </a:prstGeom>
        </p:spPr>
        <p:txBody>
          <a:bodyPr wrap="none">
            <a:spAutoFit/>
          </a:bodyPr>
          <a:lstStyle/>
          <a:p>
            <a:r>
              <a:rPr lang="en-US" b="1" u="sng" dirty="0">
                <a:solidFill>
                  <a:schemeClr val="accent6">
                    <a:lumMod val="50000"/>
                  </a:schemeClr>
                </a:solidFill>
                <a:latin typeface="+mn-lt"/>
                <a:ea typeface="Times New Roman" pitchFamily="18" charset="0"/>
                <a:cs typeface="Arial" charset="0"/>
              </a:rPr>
              <a:t>Here are the important concepts of SNS</a:t>
            </a:r>
            <a:r>
              <a:rPr lang="en-US" b="1" dirty="0">
                <a:solidFill>
                  <a:schemeClr val="accent6">
                    <a:lumMod val="50000"/>
                  </a:schemeClr>
                </a:solidFill>
                <a:latin typeface="+mn-lt"/>
                <a:ea typeface="Times New Roman" pitchFamily="18" charset="0"/>
                <a:cs typeface="Arial" charset="0"/>
              </a:rPr>
              <a:t>:</a:t>
            </a:r>
            <a:endParaRPr lang="en-US" b="1" dirty="0">
              <a:solidFill>
                <a:schemeClr val="accent6">
                  <a:lumMod val="50000"/>
                </a:schemeClr>
              </a:solidFill>
            </a:endParaRPr>
          </a:p>
        </p:txBody>
      </p:sp>
      <p:sp>
        <p:nvSpPr>
          <p:cNvPr id="12" name="Rectangle 1"/>
          <p:cNvSpPr>
            <a:spLocks noChangeArrowheads="1"/>
          </p:cNvSpPr>
          <p:nvPr/>
        </p:nvSpPr>
        <p:spPr bwMode="auto">
          <a:xfrm>
            <a:off x="336552" y="5519426"/>
            <a:ext cx="8562441" cy="923330"/>
          </a:xfrm>
          <a:prstGeom prst="rect">
            <a:avLst/>
          </a:prstGeom>
          <a:noFill/>
          <a:ln w="9525">
            <a:noFill/>
            <a:miter lim="800000"/>
            <a:headEnd/>
            <a:tailEnd/>
          </a:ln>
        </p:spPr>
        <p:txBody>
          <a:bodyPr wrap="square" anchor="ctr">
            <a:spAutoFit/>
          </a:bodyPr>
          <a:lstStyle/>
          <a:p>
            <a:pPr algn="just" eaLnBrk="0" hangingPunct="0"/>
            <a:r>
              <a:rPr lang="en-US" u="sng" dirty="0">
                <a:latin typeface="+mn-lt"/>
                <a:ea typeface="Times New Roman" pitchFamily="18" charset="0"/>
                <a:cs typeface="Arial" charset="0"/>
              </a:rPr>
              <a:t>We will </a:t>
            </a:r>
            <a:r>
              <a:rPr lang="en-US" b="1" u="sng" dirty="0">
                <a:latin typeface="+mn-lt"/>
                <a:ea typeface="Times New Roman" pitchFamily="18" charset="0"/>
                <a:cs typeface="Arial" charset="0"/>
              </a:rPr>
              <a:t>not</a:t>
            </a:r>
            <a:r>
              <a:rPr lang="en-US" u="sng" dirty="0">
                <a:latin typeface="+mn-lt"/>
                <a:ea typeface="Times New Roman" pitchFamily="18" charset="0"/>
                <a:cs typeface="Arial" charset="0"/>
              </a:rPr>
              <a:t> go into details about neurotransmitters and receptors, but</a:t>
            </a:r>
            <a:r>
              <a:rPr lang="en-US" dirty="0">
                <a:latin typeface="+mn-lt"/>
                <a:ea typeface="Times New Roman" pitchFamily="18" charset="0"/>
                <a:cs typeface="Arial" charset="0"/>
              </a:rPr>
              <a:t>…</a:t>
            </a:r>
            <a:r>
              <a:rPr lang="en-US" u="sng" dirty="0">
                <a:latin typeface="+mn-lt"/>
                <a:ea typeface="Times New Roman" pitchFamily="18" charset="0"/>
                <a:cs typeface="Arial" charset="0"/>
              </a:rPr>
              <a:t> </a:t>
            </a:r>
          </a:p>
          <a:p>
            <a:pPr algn="just" eaLnBrk="0" hangingPunct="0"/>
            <a:r>
              <a:rPr lang="en-US" dirty="0">
                <a:solidFill>
                  <a:srgbClr val="0070C0"/>
                </a:solidFill>
                <a:latin typeface="+mn-lt"/>
                <a:ea typeface="Times New Roman" pitchFamily="18" charset="0"/>
                <a:cs typeface="Arial" charset="0"/>
              </a:rPr>
              <a:t>At the neuromuscular junction for skeletal muscle, </a:t>
            </a:r>
            <a:r>
              <a:rPr lang="en-US" b="1" dirty="0">
                <a:solidFill>
                  <a:srgbClr val="0070C0"/>
                </a:solidFill>
                <a:latin typeface="+mn-lt"/>
                <a:ea typeface="Times New Roman" pitchFamily="18" charset="0"/>
                <a:cs typeface="Arial" charset="0"/>
              </a:rPr>
              <a:t>somatic motor neurons </a:t>
            </a:r>
            <a:r>
              <a:rPr lang="en-US" dirty="0">
                <a:solidFill>
                  <a:srgbClr val="0070C0"/>
                </a:solidFill>
                <a:latin typeface="+mn-lt"/>
                <a:ea typeface="Times New Roman" pitchFamily="18" charset="0"/>
                <a:cs typeface="Arial" charset="0"/>
              </a:rPr>
              <a:t>release </a:t>
            </a:r>
            <a:r>
              <a:rPr lang="en-US" b="1" dirty="0">
                <a:solidFill>
                  <a:srgbClr val="0070C0"/>
                </a:solidFill>
                <a:latin typeface="+mn-lt"/>
                <a:ea typeface="Times New Roman" pitchFamily="18" charset="0"/>
                <a:cs typeface="Arial" charset="0"/>
              </a:rPr>
              <a:t>ACh </a:t>
            </a:r>
            <a:r>
              <a:rPr lang="en-US" dirty="0">
                <a:solidFill>
                  <a:srgbClr val="0070C0"/>
                </a:solidFill>
                <a:latin typeface="+mn-lt"/>
                <a:ea typeface="Times New Roman" pitchFamily="18" charset="0"/>
                <a:cs typeface="Arial" charset="0"/>
              </a:rPr>
              <a:t> (acetylcholine) onto </a:t>
            </a:r>
            <a:r>
              <a:rPr lang="en-US" b="1" dirty="0">
                <a:solidFill>
                  <a:srgbClr val="0070C0"/>
                </a:solidFill>
                <a:latin typeface="+mn-lt"/>
                <a:ea typeface="Times New Roman" pitchFamily="18" charset="0"/>
                <a:cs typeface="Arial" charset="0"/>
              </a:rPr>
              <a:t>nicotinic</a:t>
            </a:r>
            <a:r>
              <a:rPr lang="en-US" dirty="0">
                <a:solidFill>
                  <a:srgbClr val="0070C0"/>
                </a:solidFill>
                <a:latin typeface="+mn-lt"/>
                <a:ea typeface="Times New Roman" pitchFamily="18" charset="0"/>
                <a:cs typeface="Arial" charset="0"/>
              </a:rPr>
              <a:t> receptors. </a:t>
            </a:r>
          </a:p>
        </p:txBody>
      </p:sp>
    </p:spTree>
    <p:extLst>
      <p:ext uri="{BB962C8B-B14F-4D97-AF65-F5344CB8AC3E}">
        <p14:creationId xmlns:p14="http://schemas.microsoft.com/office/powerpoint/2010/main" val="127158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C:\Users\marie\Desktop\ANS Magazine\ANS Overview 2.jpg"/>
          <p:cNvPicPr>
            <a:picLocks noChangeAspect="1" noChangeArrowheads="1"/>
          </p:cNvPicPr>
          <p:nvPr/>
        </p:nvPicPr>
        <p:blipFill>
          <a:blip r:embed="rId2"/>
          <a:srcRect/>
          <a:stretch>
            <a:fillRect/>
          </a:stretch>
        </p:blipFill>
        <p:spPr bwMode="auto">
          <a:xfrm>
            <a:off x="381000" y="989531"/>
            <a:ext cx="7818438" cy="4454525"/>
          </a:xfrm>
          <a:prstGeom prst="rect">
            <a:avLst/>
          </a:prstGeom>
          <a:noFill/>
          <a:ln w="9525">
            <a:noFill/>
            <a:miter lim="800000"/>
            <a:headEnd/>
            <a:tailEnd/>
          </a:ln>
        </p:spPr>
      </p:pic>
      <p:sp>
        <p:nvSpPr>
          <p:cNvPr id="17411" name="TextBox 2"/>
          <p:cNvSpPr txBox="1">
            <a:spLocks noChangeArrowheads="1"/>
          </p:cNvSpPr>
          <p:nvPr/>
        </p:nvSpPr>
        <p:spPr bwMode="auto">
          <a:xfrm>
            <a:off x="6082715" y="5236040"/>
            <a:ext cx="2787650" cy="1138773"/>
          </a:xfrm>
          <a:prstGeom prst="rect">
            <a:avLst/>
          </a:prstGeom>
          <a:noFill/>
          <a:ln w="9525">
            <a:noFill/>
            <a:miter lim="800000"/>
            <a:headEnd/>
            <a:tailEnd/>
          </a:ln>
        </p:spPr>
        <p:txBody>
          <a:bodyPr>
            <a:spAutoFit/>
          </a:bodyPr>
          <a:lstStyle/>
          <a:p>
            <a:pPr algn="ctr"/>
            <a:r>
              <a:rPr lang="en-US" sz="2000" b="1" u="sng" dirty="0">
                <a:solidFill>
                  <a:srgbClr val="008000"/>
                </a:solidFill>
                <a:latin typeface="+mj-lt"/>
              </a:rPr>
              <a:t>Effector Tissue (in PNS)</a:t>
            </a:r>
            <a:r>
              <a:rPr lang="en-US" sz="2000" b="1" dirty="0">
                <a:solidFill>
                  <a:srgbClr val="008000"/>
                </a:solidFill>
                <a:latin typeface="+mj-lt"/>
              </a:rPr>
              <a:t>: </a:t>
            </a:r>
          </a:p>
          <a:p>
            <a:pPr algn="ctr"/>
            <a:r>
              <a:rPr lang="en-US" sz="1600" b="1" dirty="0">
                <a:solidFill>
                  <a:srgbClr val="008000"/>
                </a:solidFill>
                <a:latin typeface="+mj-lt"/>
              </a:rPr>
              <a:t>Cardiac Muscle </a:t>
            </a:r>
          </a:p>
          <a:p>
            <a:pPr algn="ctr"/>
            <a:r>
              <a:rPr lang="en-US" sz="1600" b="1" dirty="0">
                <a:solidFill>
                  <a:srgbClr val="008000"/>
                </a:solidFill>
                <a:latin typeface="+mj-lt"/>
              </a:rPr>
              <a:t>Smooth Muscle </a:t>
            </a:r>
          </a:p>
          <a:p>
            <a:pPr algn="ctr"/>
            <a:r>
              <a:rPr lang="en-US" sz="1600" b="1" dirty="0">
                <a:solidFill>
                  <a:srgbClr val="008000"/>
                </a:solidFill>
                <a:latin typeface="+mj-lt"/>
              </a:rPr>
              <a:t>Glands </a:t>
            </a:r>
          </a:p>
        </p:txBody>
      </p:sp>
      <p:sp>
        <p:nvSpPr>
          <p:cNvPr id="17412" name="TextBox 3"/>
          <p:cNvSpPr txBox="1">
            <a:spLocks noChangeArrowheads="1"/>
          </p:cNvSpPr>
          <p:nvPr/>
        </p:nvSpPr>
        <p:spPr bwMode="auto">
          <a:xfrm>
            <a:off x="3024981" y="904450"/>
            <a:ext cx="2100062" cy="338554"/>
          </a:xfrm>
          <a:prstGeom prst="rect">
            <a:avLst/>
          </a:prstGeom>
          <a:noFill/>
          <a:ln w="9525">
            <a:noFill/>
            <a:miter lim="800000"/>
            <a:headEnd/>
            <a:tailEnd/>
          </a:ln>
        </p:spPr>
        <p:txBody>
          <a:bodyPr wrap="none">
            <a:spAutoFit/>
          </a:bodyPr>
          <a:lstStyle/>
          <a:p>
            <a:pPr algn="ctr"/>
            <a:r>
              <a:rPr lang="en-US" sz="1600" dirty="0">
                <a:solidFill>
                  <a:srgbClr val="FF66CC"/>
                </a:solidFill>
                <a:latin typeface="+mj-lt"/>
              </a:rPr>
              <a:t>Preganglionic Neurons </a:t>
            </a:r>
          </a:p>
        </p:txBody>
      </p:sp>
      <p:sp>
        <p:nvSpPr>
          <p:cNvPr id="5" name="Freeform 4"/>
          <p:cNvSpPr>
            <a:spLocks/>
          </p:cNvSpPr>
          <p:nvPr/>
        </p:nvSpPr>
        <p:spPr bwMode="auto">
          <a:xfrm>
            <a:off x="2711450" y="1181619"/>
            <a:ext cx="1296988" cy="463550"/>
          </a:xfrm>
          <a:custGeom>
            <a:avLst/>
            <a:gdLst>
              <a:gd name="T0" fmla="*/ 1278202 w 1380970"/>
              <a:gd name="T1" fmla="*/ 13199 h 707350"/>
              <a:gd name="T2" fmla="*/ 1208301 w 1380970"/>
              <a:gd name="T3" fmla="*/ 55007 h 707350"/>
              <a:gd name="T4" fmla="*/ 1168357 w 1380970"/>
              <a:gd name="T5" fmla="*/ 89846 h 707350"/>
              <a:gd name="T6" fmla="*/ 1148385 w 1380970"/>
              <a:gd name="T7" fmla="*/ 103782 h 707350"/>
              <a:gd name="T8" fmla="*/ 1028554 w 1380970"/>
              <a:gd name="T9" fmla="*/ 145589 h 707350"/>
              <a:gd name="T10" fmla="*/ 958652 w 1380970"/>
              <a:gd name="T11" fmla="*/ 173460 h 707350"/>
              <a:gd name="T12" fmla="*/ 878764 w 1380970"/>
              <a:gd name="T13" fmla="*/ 187396 h 707350"/>
              <a:gd name="T14" fmla="*/ 848806 w 1380970"/>
              <a:gd name="T15" fmla="*/ 201332 h 707350"/>
              <a:gd name="T16" fmla="*/ 768918 w 1380970"/>
              <a:gd name="T17" fmla="*/ 215268 h 707350"/>
              <a:gd name="T18" fmla="*/ 728975 w 1380970"/>
              <a:gd name="T19" fmla="*/ 229203 h 707350"/>
              <a:gd name="T20" fmla="*/ 679045 w 1380970"/>
              <a:gd name="T21" fmla="*/ 243139 h 707350"/>
              <a:gd name="T22" fmla="*/ 649088 w 1380970"/>
              <a:gd name="T23" fmla="*/ 257075 h 707350"/>
              <a:gd name="T24" fmla="*/ 559214 w 1380970"/>
              <a:gd name="T25" fmla="*/ 277979 h 707350"/>
              <a:gd name="T26" fmla="*/ 529256 w 1380970"/>
              <a:gd name="T27" fmla="*/ 284946 h 707350"/>
              <a:gd name="T28" fmla="*/ 459354 w 1380970"/>
              <a:gd name="T29" fmla="*/ 291914 h 707350"/>
              <a:gd name="T30" fmla="*/ 409424 w 1380970"/>
              <a:gd name="T31" fmla="*/ 305850 h 707350"/>
              <a:gd name="T32" fmla="*/ 329537 w 1380970"/>
              <a:gd name="T33" fmla="*/ 319786 h 707350"/>
              <a:gd name="T34" fmla="*/ 269621 w 1380970"/>
              <a:gd name="T35" fmla="*/ 333721 h 707350"/>
              <a:gd name="T36" fmla="*/ 239663 w 1380970"/>
              <a:gd name="T37" fmla="*/ 340689 h 707350"/>
              <a:gd name="T38" fmla="*/ 159775 w 1380970"/>
              <a:gd name="T39" fmla="*/ 368561 h 707350"/>
              <a:gd name="T40" fmla="*/ 129818 w 1380970"/>
              <a:gd name="T41" fmla="*/ 382496 h 707350"/>
              <a:gd name="T42" fmla="*/ 109845 w 1380970"/>
              <a:gd name="T43" fmla="*/ 396432 h 707350"/>
              <a:gd name="T44" fmla="*/ 79888 w 1380970"/>
              <a:gd name="T45" fmla="*/ 403400 h 707350"/>
              <a:gd name="T46" fmla="*/ 59916 w 1380970"/>
              <a:gd name="T47" fmla="*/ 424303 h 707350"/>
              <a:gd name="T48" fmla="*/ 29958 w 1380970"/>
              <a:gd name="T49" fmla="*/ 438239 h 707350"/>
              <a:gd name="T50" fmla="*/ 0 w 1380970"/>
              <a:gd name="T51" fmla="*/ 459143 h 7073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0970" h="707350">
                <a:moveTo>
                  <a:pt x="1360968" y="20141"/>
                </a:moveTo>
                <a:cubicBezTo>
                  <a:pt x="1309498" y="97347"/>
                  <a:pt x="1380970" y="0"/>
                  <a:pt x="1286540" y="83937"/>
                </a:cubicBezTo>
                <a:cubicBezTo>
                  <a:pt x="1269579" y="99014"/>
                  <a:pt x="1258779" y="119869"/>
                  <a:pt x="1244010" y="137099"/>
                </a:cubicBezTo>
                <a:cubicBezTo>
                  <a:pt x="1237486" y="144710"/>
                  <a:pt x="1231449" y="153391"/>
                  <a:pt x="1222745" y="158365"/>
                </a:cubicBezTo>
                <a:cubicBezTo>
                  <a:pt x="1181460" y="181957"/>
                  <a:pt x="1136439" y="198569"/>
                  <a:pt x="1095154" y="222160"/>
                </a:cubicBezTo>
                <a:cubicBezTo>
                  <a:pt x="1070345" y="236337"/>
                  <a:pt x="1047256" y="254078"/>
                  <a:pt x="1020726" y="264690"/>
                </a:cubicBezTo>
                <a:cubicBezTo>
                  <a:pt x="993590" y="275544"/>
                  <a:pt x="964019" y="278867"/>
                  <a:pt x="935665" y="285955"/>
                </a:cubicBezTo>
                <a:cubicBezTo>
                  <a:pt x="925033" y="293043"/>
                  <a:pt x="915197" y="301505"/>
                  <a:pt x="903768" y="307220"/>
                </a:cubicBezTo>
                <a:cubicBezTo>
                  <a:pt x="881971" y="318119"/>
                  <a:pt x="838929" y="324442"/>
                  <a:pt x="818707" y="328486"/>
                </a:cubicBezTo>
                <a:cubicBezTo>
                  <a:pt x="804530" y="335574"/>
                  <a:pt x="790661" y="343314"/>
                  <a:pt x="776177" y="349751"/>
                </a:cubicBezTo>
                <a:cubicBezTo>
                  <a:pt x="758736" y="357503"/>
                  <a:pt x="740085" y="362480"/>
                  <a:pt x="723014" y="371016"/>
                </a:cubicBezTo>
                <a:cubicBezTo>
                  <a:pt x="711585" y="376731"/>
                  <a:pt x="702913" y="387366"/>
                  <a:pt x="691117" y="392281"/>
                </a:cubicBezTo>
                <a:cubicBezTo>
                  <a:pt x="660080" y="405213"/>
                  <a:pt x="627322" y="413547"/>
                  <a:pt x="595424" y="424179"/>
                </a:cubicBezTo>
                <a:cubicBezTo>
                  <a:pt x="584791" y="427723"/>
                  <a:pt x="574621" y="433226"/>
                  <a:pt x="563526" y="434811"/>
                </a:cubicBezTo>
                <a:lnTo>
                  <a:pt x="489098" y="445444"/>
                </a:lnTo>
                <a:cubicBezTo>
                  <a:pt x="471377" y="452532"/>
                  <a:pt x="454177" y="461096"/>
                  <a:pt x="435935" y="466709"/>
                </a:cubicBezTo>
                <a:cubicBezTo>
                  <a:pt x="408001" y="475304"/>
                  <a:pt x="378601" y="478732"/>
                  <a:pt x="350875" y="487974"/>
                </a:cubicBezTo>
                <a:lnTo>
                  <a:pt x="287079" y="509239"/>
                </a:lnTo>
                <a:cubicBezTo>
                  <a:pt x="276447" y="512783"/>
                  <a:pt x="265206" y="514860"/>
                  <a:pt x="255182" y="519872"/>
                </a:cubicBezTo>
                <a:cubicBezTo>
                  <a:pt x="226828" y="534049"/>
                  <a:pt x="196497" y="544818"/>
                  <a:pt x="170121" y="562402"/>
                </a:cubicBezTo>
                <a:cubicBezTo>
                  <a:pt x="159489" y="569490"/>
                  <a:pt x="148202" y="575684"/>
                  <a:pt x="138224" y="583667"/>
                </a:cubicBezTo>
                <a:cubicBezTo>
                  <a:pt x="130396" y="589929"/>
                  <a:pt x="125554" y="599774"/>
                  <a:pt x="116958" y="604932"/>
                </a:cubicBezTo>
                <a:cubicBezTo>
                  <a:pt x="107348" y="610698"/>
                  <a:pt x="95693" y="612021"/>
                  <a:pt x="85061" y="615565"/>
                </a:cubicBezTo>
                <a:cubicBezTo>
                  <a:pt x="77973" y="626197"/>
                  <a:pt x="72832" y="638426"/>
                  <a:pt x="63796" y="647462"/>
                </a:cubicBezTo>
                <a:cubicBezTo>
                  <a:pt x="54760" y="656498"/>
                  <a:pt x="39881" y="658748"/>
                  <a:pt x="31898" y="668727"/>
                </a:cubicBezTo>
                <a:cubicBezTo>
                  <a:pt x="1000" y="707350"/>
                  <a:pt x="43872" y="700625"/>
                  <a:pt x="0" y="700625"/>
                </a:cubicBezTo>
              </a:path>
            </a:pathLst>
          </a:custGeom>
          <a:noFill/>
          <a:ln w="19050" cap="flat" cmpd="sng" algn="ctr">
            <a:solidFill>
              <a:srgbClr val="FF66CC"/>
            </a:solidFill>
            <a:prstDash val="solid"/>
            <a:round/>
            <a:headEnd/>
            <a:tailEnd/>
          </a:ln>
        </p:spPr>
        <p:txBody>
          <a:bodyPr anchor="ctr"/>
          <a:lstStyle/>
          <a:p>
            <a:endParaRPr lang="en-US"/>
          </a:p>
        </p:txBody>
      </p:sp>
      <p:sp>
        <p:nvSpPr>
          <p:cNvPr id="6" name="Freeform 5"/>
          <p:cNvSpPr>
            <a:spLocks/>
          </p:cNvSpPr>
          <p:nvPr/>
        </p:nvSpPr>
        <p:spPr bwMode="auto">
          <a:xfrm>
            <a:off x="2030413" y="1213369"/>
            <a:ext cx="1989137" cy="2073275"/>
          </a:xfrm>
          <a:custGeom>
            <a:avLst/>
            <a:gdLst>
              <a:gd name="T0" fmla="*/ 1969459 w 2073175"/>
              <a:gd name="T1" fmla="*/ 0 h 2296633"/>
              <a:gd name="T2" fmla="*/ 1969459 w 2073175"/>
              <a:gd name="T3" fmla="*/ 374342 h 2296633"/>
              <a:gd name="T4" fmla="*/ 1949056 w 2073175"/>
              <a:gd name="T5" fmla="*/ 422334 h 2296633"/>
              <a:gd name="T6" fmla="*/ 1938855 w 2073175"/>
              <a:gd name="T7" fmla="*/ 451129 h 2296633"/>
              <a:gd name="T8" fmla="*/ 1857242 w 2073175"/>
              <a:gd name="T9" fmla="*/ 537516 h 2296633"/>
              <a:gd name="T10" fmla="*/ 1826638 w 2073175"/>
              <a:gd name="T11" fmla="*/ 556713 h 2296633"/>
              <a:gd name="T12" fmla="*/ 1755227 w 2073175"/>
              <a:gd name="T13" fmla="*/ 604705 h 2296633"/>
              <a:gd name="T14" fmla="*/ 1694017 w 2073175"/>
              <a:gd name="T15" fmla="*/ 633501 h 2296633"/>
              <a:gd name="T16" fmla="*/ 1632808 w 2073175"/>
              <a:gd name="T17" fmla="*/ 671895 h 2296633"/>
              <a:gd name="T18" fmla="*/ 1571599 w 2073175"/>
              <a:gd name="T19" fmla="*/ 691092 h 2296633"/>
              <a:gd name="T20" fmla="*/ 1520591 w 2073175"/>
              <a:gd name="T21" fmla="*/ 719887 h 2296633"/>
              <a:gd name="T22" fmla="*/ 1418575 w 2073175"/>
              <a:gd name="T23" fmla="*/ 758281 h 2296633"/>
              <a:gd name="T24" fmla="*/ 1377769 w 2073175"/>
              <a:gd name="T25" fmla="*/ 777478 h 2296633"/>
              <a:gd name="T26" fmla="*/ 1326762 w 2073175"/>
              <a:gd name="T27" fmla="*/ 796675 h 2296633"/>
              <a:gd name="T28" fmla="*/ 1245150 w 2073175"/>
              <a:gd name="T29" fmla="*/ 835070 h 2296633"/>
              <a:gd name="T30" fmla="*/ 1183940 w 2073175"/>
              <a:gd name="T31" fmla="*/ 854266 h 2296633"/>
              <a:gd name="T32" fmla="*/ 1153336 w 2073175"/>
              <a:gd name="T33" fmla="*/ 863864 h 2296633"/>
              <a:gd name="T34" fmla="*/ 1061522 w 2073175"/>
              <a:gd name="T35" fmla="*/ 921456 h 2296633"/>
              <a:gd name="T36" fmla="*/ 1000311 w 2073175"/>
              <a:gd name="T37" fmla="*/ 950251 h 2296633"/>
              <a:gd name="T38" fmla="*/ 959505 w 2073175"/>
              <a:gd name="T39" fmla="*/ 979047 h 2296633"/>
              <a:gd name="T40" fmla="*/ 816683 w 2073175"/>
              <a:gd name="T41" fmla="*/ 1055834 h 2296633"/>
              <a:gd name="T42" fmla="*/ 735071 w 2073175"/>
              <a:gd name="T43" fmla="*/ 1103827 h 2296633"/>
              <a:gd name="T44" fmla="*/ 673861 w 2073175"/>
              <a:gd name="T45" fmla="*/ 1142221 h 2296633"/>
              <a:gd name="T46" fmla="*/ 633055 w 2073175"/>
              <a:gd name="T47" fmla="*/ 1161419 h 2296633"/>
              <a:gd name="T48" fmla="*/ 602451 w 2073175"/>
              <a:gd name="T49" fmla="*/ 1180615 h 2296633"/>
              <a:gd name="T50" fmla="*/ 541241 w 2073175"/>
              <a:gd name="T51" fmla="*/ 1199812 h 2296633"/>
              <a:gd name="T52" fmla="*/ 510637 w 2073175"/>
              <a:gd name="T53" fmla="*/ 1228607 h 2296633"/>
              <a:gd name="T54" fmla="*/ 398419 w 2073175"/>
              <a:gd name="T55" fmla="*/ 1286199 h 2296633"/>
              <a:gd name="T56" fmla="*/ 347412 w 2073175"/>
              <a:gd name="T57" fmla="*/ 1334191 h 2296633"/>
              <a:gd name="T58" fmla="*/ 316807 w 2073175"/>
              <a:gd name="T59" fmla="*/ 1353388 h 2296633"/>
              <a:gd name="T60" fmla="*/ 235194 w 2073175"/>
              <a:gd name="T61" fmla="*/ 1449373 h 2296633"/>
              <a:gd name="T62" fmla="*/ 194388 w 2073175"/>
              <a:gd name="T63" fmla="*/ 1535759 h 2296633"/>
              <a:gd name="T64" fmla="*/ 163784 w 2073175"/>
              <a:gd name="T65" fmla="*/ 1564555 h 2296633"/>
              <a:gd name="T66" fmla="*/ 143380 w 2073175"/>
              <a:gd name="T67" fmla="*/ 1641342 h 2296633"/>
              <a:gd name="T68" fmla="*/ 133179 w 2073175"/>
              <a:gd name="T69" fmla="*/ 1679737 h 2296633"/>
              <a:gd name="T70" fmla="*/ 92373 w 2073175"/>
              <a:gd name="T71" fmla="*/ 1737328 h 2296633"/>
              <a:gd name="T72" fmla="*/ 71970 w 2073175"/>
              <a:gd name="T73" fmla="*/ 1823714 h 2296633"/>
              <a:gd name="T74" fmla="*/ 61768 w 2073175"/>
              <a:gd name="T75" fmla="*/ 1871707 h 2296633"/>
              <a:gd name="T76" fmla="*/ 41365 w 2073175"/>
              <a:gd name="T77" fmla="*/ 1929298 h 2296633"/>
              <a:gd name="T78" fmla="*/ 20962 w 2073175"/>
              <a:gd name="T79" fmla="*/ 1986889 h 2296633"/>
              <a:gd name="T80" fmla="*/ 559 w 2073175"/>
              <a:gd name="T81" fmla="*/ 2063677 h 2296633"/>
              <a:gd name="T82" fmla="*/ 559 w 2073175"/>
              <a:gd name="T83" fmla="*/ 2073275 h 22966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73175" h="2296633">
                <a:moveTo>
                  <a:pt x="2052666" y="0"/>
                </a:moveTo>
                <a:cubicBezTo>
                  <a:pt x="2065192" y="175358"/>
                  <a:pt x="2073175" y="209579"/>
                  <a:pt x="2052666" y="414670"/>
                </a:cubicBezTo>
                <a:cubicBezTo>
                  <a:pt x="2050767" y="433661"/>
                  <a:pt x="2038102" y="449962"/>
                  <a:pt x="2031401" y="467833"/>
                </a:cubicBezTo>
                <a:cubicBezTo>
                  <a:pt x="2027466" y="478327"/>
                  <a:pt x="2025781" y="489706"/>
                  <a:pt x="2020769" y="499730"/>
                </a:cubicBezTo>
                <a:cubicBezTo>
                  <a:pt x="2004789" y="531691"/>
                  <a:pt x="1956845" y="581331"/>
                  <a:pt x="1935708" y="595423"/>
                </a:cubicBezTo>
                <a:cubicBezTo>
                  <a:pt x="1925076" y="602511"/>
                  <a:pt x="1913789" y="608705"/>
                  <a:pt x="1903811" y="616688"/>
                </a:cubicBezTo>
                <a:cubicBezTo>
                  <a:pt x="1846166" y="662804"/>
                  <a:pt x="1936011" y="611689"/>
                  <a:pt x="1829383" y="669851"/>
                </a:cubicBezTo>
                <a:cubicBezTo>
                  <a:pt x="1808511" y="681236"/>
                  <a:pt x="1786124" y="689769"/>
                  <a:pt x="1765587" y="701749"/>
                </a:cubicBezTo>
                <a:cubicBezTo>
                  <a:pt x="1743511" y="714627"/>
                  <a:pt x="1724651" y="732849"/>
                  <a:pt x="1701792" y="744279"/>
                </a:cubicBezTo>
                <a:cubicBezTo>
                  <a:pt x="1681743" y="754303"/>
                  <a:pt x="1658403" y="756268"/>
                  <a:pt x="1637997" y="765544"/>
                </a:cubicBezTo>
                <a:cubicBezTo>
                  <a:pt x="1619183" y="774096"/>
                  <a:pt x="1602977" y="787546"/>
                  <a:pt x="1584834" y="797442"/>
                </a:cubicBezTo>
                <a:cubicBezTo>
                  <a:pt x="1519793" y="832919"/>
                  <a:pt x="1536835" y="825391"/>
                  <a:pt x="1478508" y="839972"/>
                </a:cubicBezTo>
                <a:cubicBezTo>
                  <a:pt x="1464331" y="847060"/>
                  <a:pt x="1450462" y="854800"/>
                  <a:pt x="1435978" y="861237"/>
                </a:cubicBezTo>
                <a:cubicBezTo>
                  <a:pt x="1418537" y="868989"/>
                  <a:pt x="1399886" y="873967"/>
                  <a:pt x="1382815" y="882502"/>
                </a:cubicBezTo>
                <a:cubicBezTo>
                  <a:pt x="1288253" y="929782"/>
                  <a:pt x="1432656" y="875977"/>
                  <a:pt x="1297755" y="925033"/>
                </a:cubicBezTo>
                <a:cubicBezTo>
                  <a:pt x="1276689" y="932694"/>
                  <a:pt x="1255224" y="939210"/>
                  <a:pt x="1233959" y="946298"/>
                </a:cubicBezTo>
                <a:lnTo>
                  <a:pt x="1202062" y="956930"/>
                </a:lnTo>
                <a:cubicBezTo>
                  <a:pt x="1131278" y="1010018"/>
                  <a:pt x="1188395" y="969460"/>
                  <a:pt x="1106369" y="1020726"/>
                </a:cubicBezTo>
                <a:cubicBezTo>
                  <a:pt x="1059259" y="1050170"/>
                  <a:pt x="1091757" y="1036229"/>
                  <a:pt x="1042573" y="1052623"/>
                </a:cubicBezTo>
                <a:cubicBezTo>
                  <a:pt x="1028396" y="1063256"/>
                  <a:pt x="1014949" y="1074938"/>
                  <a:pt x="1000043" y="1084521"/>
                </a:cubicBezTo>
                <a:cubicBezTo>
                  <a:pt x="916105" y="1138481"/>
                  <a:pt x="916888" y="1136730"/>
                  <a:pt x="851187" y="1169581"/>
                </a:cubicBezTo>
                <a:cubicBezTo>
                  <a:pt x="755808" y="1264963"/>
                  <a:pt x="859096" y="1176260"/>
                  <a:pt x="766127" y="1222744"/>
                </a:cubicBezTo>
                <a:cubicBezTo>
                  <a:pt x="743267" y="1234174"/>
                  <a:pt x="725190" y="1253844"/>
                  <a:pt x="702331" y="1265274"/>
                </a:cubicBezTo>
                <a:cubicBezTo>
                  <a:pt x="688154" y="1272363"/>
                  <a:pt x="673563" y="1278676"/>
                  <a:pt x="659801" y="1286540"/>
                </a:cubicBezTo>
                <a:cubicBezTo>
                  <a:pt x="648706" y="1292880"/>
                  <a:pt x="639581" y="1302615"/>
                  <a:pt x="627904" y="1307805"/>
                </a:cubicBezTo>
                <a:cubicBezTo>
                  <a:pt x="607420" y="1316909"/>
                  <a:pt x="564108" y="1329070"/>
                  <a:pt x="564108" y="1329070"/>
                </a:cubicBezTo>
                <a:cubicBezTo>
                  <a:pt x="553476" y="1339702"/>
                  <a:pt x="544897" y="1352894"/>
                  <a:pt x="532211" y="1360967"/>
                </a:cubicBezTo>
                <a:cubicBezTo>
                  <a:pt x="506798" y="1377139"/>
                  <a:pt x="444874" y="1398843"/>
                  <a:pt x="415252" y="1424763"/>
                </a:cubicBezTo>
                <a:cubicBezTo>
                  <a:pt x="396392" y="1441266"/>
                  <a:pt x="382942" y="1464025"/>
                  <a:pt x="362090" y="1477926"/>
                </a:cubicBezTo>
                <a:cubicBezTo>
                  <a:pt x="351457" y="1485014"/>
                  <a:pt x="340009" y="1491010"/>
                  <a:pt x="330192" y="1499191"/>
                </a:cubicBezTo>
                <a:cubicBezTo>
                  <a:pt x="294860" y="1528633"/>
                  <a:pt x="270325" y="1567727"/>
                  <a:pt x="245131" y="1605516"/>
                </a:cubicBezTo>
                <a:cubicBezTo>
                  <a:pt x="229676" y="1651882"/>
                  <a:pt x="230684" y="1667509"/>
                  <a:pt x="202601" y="1701209"/>
                </a:cubicBezTo>
                <a:cubicBezTo>
                  <a:pt x="192975" y="1712761"/>
                  <a:pt x="181336" y="1722474"/>
                  <a:pt x="170704" y="1733107"/>
                </a:cubicBezTo>
                <a:cubicBezTo>
                  <a:pt x="149081" y="1841218"/>
                  <a:pt x="171239" y="1741864"/>
                  <a:pt x="149438" y="1818167"/>
                </a:cubicBezTo>
                <a:cubicBezTo>
                  <a:pt x="145423" y="1832218"/>
                  <a:pt x="145341" y="1847627"/>
                  <a:pt x="138806" y="1860698"/>
                </a:cubicBezTo>
                <a:cubicBezTo>
                  <a:pt x="127377" y="1883557"/>
                  <a:pt x="96276" y="1924493"/>
                  <a:pt x="96276" y="1924493"/>
                </a:cubicBezTo>
                <a:cubicBezTo>
                  <a:pt x="64206" y="2084836"/>
                  <a:pt x="105042" y="1885045"/>
                  <a:pt x="75011" y="2020186"/>
                </a:cubicBezTo>
                <a:cubicBezTo>
                  <a:pt x="71091" y="2037828"/>
                  <a:pt x="69133" y="2055914"/>
                  <a:pt x="64378" y="2073349"/>
                </a:cubicBezTo>
                <a:cubicBezTo>
                  <a:pt x="58480" y="2094974"/>
                  <a:pt x="50201" y="2115879"/>
                  <a:pt x="43113" y="2137144"/>
                </a:cubicBezTo>
                <a:lnTo>
                  <a:pt x="21848" y="2200940"/>
                </a:lnTo>
                <a:cubicBezTo>
                  <a:pt x="8151" y="2242031"/>
                  <a:pt x="9138" y="2234667"/>
                  <a:pt x="583" y="2286000"/>
                </a:cubicBezTo>
                <a:cubicBezTo>
                  <a:pt x="0" y="2289496"/>
                  <a:pt x="583" y="2293089"/>
                  <a:pt x="583" y="2296633"/>
                </a:cubicBezTo>
              </a:path>
            </a:pathLst>
          </a:custGeom>
          <a:noFill/>
          <a:ln w="19050" cap="flat" cmpd="sng" algn="ctr">
            <a:solidFill>
              <a:srgbClr val="FF66CC"/>
            </a:solidFill>
            <a:prstDash val="solid"/>
            <a:round/>
            <a:headEnd/>
            <a:tailEnd/>
          </a:ln>
        </p:spPr>
        <p:txBody>
          <a:bodyPr anchor="ctr"/>
          <a:lstStyle/>
          <a:p>
            <a:endParaRPr lang="en-US"/>
          </a:p>
        </p:txBody>
      </p:sp>
      <p:sp>
        <p:nvSpPr>
          <p:cNvPr id="17415" name="TextBox 6"/>
          <p:cNvSpPr txBox="1">
            <a:spLocks noChangeArrowheads="1"/>
          </p:cNvSpPr>
          <p:nvPr/>
        </p:nvSpPr>
        <p:spPr bwMode="auto">
          <a:xfrm>
            <a:off x="3171001" y="4098810"/>
            <a:ext cx="2179699" cy="338554"/>
          </a:xfrm>
          <a:prstGeom prst="rect">
            <a:avLst/>
          </a:prstGeom>
          <a:noFill/>
          <a:ln w="9525">
            <a:noFill/>
            <a:miter lim="800000"/>
            <a:headEnd/>
            <a:tailEnd/>
          </a:ln>
        </p:spPr>
        <p:txBody>
          <a:bodyPr wrap="none">
            <a:spAutoFit/>
          </a:bodyPr>
          <a:lstStyle/>
          <a:p>
            <a:pPr algn="ctr"/>
            <a:r>
              <a:rPr lang="en-US" sz="1600" dirty="0">
                <a:solidFill>
                  <a:srgbClr val="008000"/>
                </a:solidFill>
                <a:latin typeface="+mj-lt"/>
              </a:rPr>
              <a:t>Postganglionic Neurons </a:t>
            </a:r>
          </a:p>
        </p:txBody>
      </p:sp>
      <p:sp>
        <p:nvSpPr>
          <p:cNvPr id="8" name="Freeform 7"/>
          <p:cNvSpPr>
            <a:spLocks/>
          </p:cNvSpPr>
          <p:nvPr/>
        </p:nvSpPr>
        <p:spPr bwMode="auto">
          <a:xfrm>
            <a:off x="4284663" y="3594619"/>
            <a:ext cx="214312" cy="542925"/>
          </a:xfrm>
          <a:custGeom>
            <a:avLst/>
            <a:gdLst>
              <a:gd name="T0" fmla="*/ 0 w 213772"/>
              <a:gd name="T1" fmla="*/ 542925 h 542260"/>
              <a:gd name="T2" fmla="*/ 10659 w 213772"/>
              <a:gd name="T3" fmla="*/ 393886 h 542260"/>
              <a:gd name="T4" fmla="*/ 31979 w 213772"/>
              <a:gd name="T5" fmla="*/ 361950 h 542260"/>
              <a:gd name="T6" fmla="*/ 74616 w 213772"/>
              <a:gd name="T7" fmla="*/ 287431 h 542260"/>
              <a:gd name="T8" fmla="*/ 127913 w 213772"/>
              <a:gd name="T9" fmla="*/ 191621 h 542260"/>
              <a:gd name="T10" fmla="*/ 138572 w 213772"/>
              <a:gd name="T11" fmla="*/ 159684 h 542260"/>
              <a:gd name="T12" fmla="*/ 159891 w 213772"/>
              <a:gd name="T13" fmla="*/ 127746 h 542260"/>
              <a:gd name="T14" fmla="*/ 202529 w 213772"/>
              <a:gd name="T15" fmla="*/ 42582 h 542260"/>
              <a:gd name="T16" fmla="*/ 213188 w 213772"/>
              <a:gd name="T17" fmla="*/ 0 h 542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772" h="542260">
                <a:moveTo>
                  <a:pt x="0" y="542260"/>
                </a:moveTo>
                <a:cubicBezTo>
                  <a:pt x="3544" y="492641"/>
                  <a:pt x="1987" y="442392"/>
                  <a:pt x="10632" y="393404"/>
                </a:cubicBezTo>
                <a:cubicBezTo>
                  <a:pt x="12853" y="380820"/>
                  <a:pt x="25558" y="372602"/>
                  <a:pt x="31898" y="361507"/>
                </a:cubicBezTo>
                <a:cubicBezTo>
                  <a:pt x="85866" y="267064"/>
                  <a:pt x="22613" y="364801"/>
                  <a:pt x="74428" y="287079"/>
                </a:cubicBezTo>
                <a:cubicBezTo>
                  <a:pt x="100448" y="209018"/>
                  <a:pt x="79843" y="239133"/>
                  <a:pt x="127591" y="191386"/>
                </a:cubicBezTo>
                <a:cubicBezTo>
                  <a:pt x="131135" y="180753"/>
                  <a:pt x="133211" y="169513"/>
                  <a:pt x="138223" y="159488"/>
                </a:cubicBezTo>
                <a:cubicBezTo>
                  <a:pt x="143938" y="148058"/>
                  <a:pt x="154298" y="139267"/>
                  <a:pt x="159488" y="127590"/>
                </a:cubicBezTo>
                <a:cubicBezTo>
                  <a:pt x="198583" y="39625"/>
                  <a:pt x="158346" y="86201"/>
                  <a:pt x="202019" y="42530"/>
                </a:cubicBezTo>
                <a:cubicBezTo>
                  <a:pt x="213772" y="7270"/>
                  <a:pt x="212651" y="21840"/>
                  <a:pt x="212651" y="0"/>
                </a:cubicBezTo>
              </a:path>
            </a:pathLst>
          </a:custGeom>
          <a:noFill/>
          <a:ln w="19050" cap="flat" cmpd="sng" algn="ctr">
            <a:solidFill>
              <a:srgbClr val="008000"/>
            </a:solidFill>
            <a:prstDash val="solid"/>
            <a:round/>
            <a:headEnd/>
            <a:tailEnd/>
          </a:ln>
        </p:spPr>
        <p:txBody>
          <a:bodyPr anchor="ctr"/>
          <a:lstStyle/>
          <a:p>
            <a:endParaRPr lang="en-US"/>
          </a:p>
        </p:txBody>
      </p:sp>
      <p:sp>
        <p:nvSpPr>
          <p:cNvPr id="9" name="Freeform 8"/>
          <p:cNvSpPr>
            <a:spLocks/>
          </p:cNvSpPr>
          <p:nvPr/>
        </p:nvSpPr>
        <p:spPr bwMode="auto">
          <a:xfrm>
            <a:off x="4306888" y="1840431"/>
            <a:ext cx="2200275" cy="2309813"/>
          </a:xfrm>
          <a:custGeom>
            <a:avLst/>
            <a:gdLst>
              <a:gd name="T0" fmla="*/ 0 w 2200940"/>
              <a:gd name="T1" fmla="*/ 2307499 h 2309579"/>
              <a:gd name="T2" fmla="*/ 265734 w 2200940"/>
              <a:gd name="T3" fmla="*/ 2201162 h 2309579"/>
              <a:gd name="T4" fmla="*/ 414545 w 2200940"/>
              <a:gd name="T5" fmla="*/ 2158628 h 2309579"/>
              <a:gd name="T6" fmla="*/ 616502 w 2200940"/>
              <a:gd name="T7" fmla="*/ 2073559 h 2309579"/>
              <a:gd name="T8" fmla="*/ 669649 w 2200940"/>
              <a:gd name="T9" fmla="*/ 2052291 h 2309579"/>
              <a:gd name="T10" fmla="*/ 797201 w 2200940"/>
              <a:gd name="T11" fmla="*/ 1999124 h 2309579"/>
              <a:gd name="T12" fmla="*/ 871606 w 2200940"/>
              <a:gd name="T13" fmla="*/ 1956589 h 2309579"/>
              <a:gd name="T14" fmla="*/ 914124 w 2200940"/>
              <a:gd name="T15" fmla="*/ 1914054 h 2309579"/>
              <a:gd name="T16" fmla="*/ 999159 w 2200940"/>
              <a:gd name="T17" fmla="*/ 1882153 h 2309579"/>
              <a:gd name="T18" fmla="*/ 1084193 w 2200940"/>
              <a:gd name="T19" fmla="*/ 1818352 h 2309579"/>
              <a:gd name="T20" fmla="*/ 1126710 w 2200940"/>
              <a:gd name="T21" fmla="*/ 1807719 h 2309579"/>
              <a:gd name="T22" fmla="*/ 1179857 w 2200940"/>
              <a:gd name="T23" fmla="*/ 1775817 h 2309579"/>
              <a:gd name="T24" fmla="*/ 1222375 w 2200940"/>
              <a:gd name="T25" fmla="*/ 1743916 h 2309579"/>
              <a:gd name="T26" fmla="*/ 1254263 w 2200940"/>
              <a:gd name="T27" fmla="*/ 1733283 h 2309579"/>
              <a:gd name="T28" fmla="*/ 1339297 w 2200940"/>
              <a:gd name="T29" fmla="*/ 1669481 h 2309579"/>
              <a:gd name="T30" fmla="*/ 1371185 w 2200940"/>
              <a:gd name="T31" fmla="*/ 1637580 h 2309579"/>
              <a:gd name="T32" fmla="*/ 1413703 w 2200940"/>
              <a:gd name="T33" fmla="*/ 1616312 h 2309579"/>
              <a:gd name="T34" fmla="*/ 1445591 w 2200940"/>
              <a:gd name="T35" fmla="*/ 1584412 h 2309579"/>
              <a:gd name="T36" fmla="*/ 1488108 w 2200940"/>
              <a:gd name="T37" fmla="*/ 1563145 h 2309579"/>
              <a:gd name="T38" fmla="*/ 1562514 w 2200940"/>
              <a:gd name="T39" fmla="*/ 1509976 h 2309579"/>
              <a:gd name="T40" fmla="*/ 1605031 w 2200940"/>
              <a:gd name="T41" fmla="*/ 1488709 h 2309579"/>
              <a:gd name="T42" fmla="*/ 1636919 w 2200940"/>
              <a:gd name="T43" fmla="*/ 1456808 h 2309579"/>
              <a:gd name="T44" fmla="*/ 1700695 w 2200940"/>
              <a:gd name="T45" fmla="*/ 1414274 h 2309579"/>
              <a:gd name="T46" fmla="*/ 1732583 w 2200940"/>
              <a:gd name="T47" fmla="*/ 1393007 h 2309579"/>
              <a:gd name="T48" fmla="*/ 1796359 w 2200940"/>
              <a:gd name="T49" fmla="*/ 1329204 h 2309579"/>
              <a:gd name="T50" fmla="*/ 1849506 w 2200940"/>
              <a:gd name="T51" fmla="*/ 1222868 h 2309579"/>
              <a:gd name="T52" fmla="*/ 1849506 w 2200940"/>
              <a:gd name="T53" fmla="*/ 1222868 h 2309579"/>
              <a:gd name="T54" fmla="*/ 1881394 w 2200940"/>
              <a:gd name="T55" fmla="*/ 1159066 h 2309579"/>
              <a:gd name="T56" fmla="*/ 1892023 w 2200940"/>
              <a:gd name="T57" fmla="*/ 1127166 h 2309579"/>
              <a:gd name="T58" fmla="*/ 1923911 w 2200940"/>
              <a:gd name="T59" fmla="*/ 1010196 h 2309579"/>
              <a:gd name="T60" fmla="*/ 1955800 w 2200940"/>
              <a:gd name="T61" fmla="*/ 935760 h 2309579"/>
              <a:gd name="T62" fmla="*/ 1977058 w 2200940"/>
              <a:gd name="T63" fmla="*/ 893226 h 2309579"/>
              <a:gd name="T64" fmla="*/ 1987687 w 2200940"/>
              <a:gd name="T65" fmla="*/ 861325 h 2309579"/>
              <a:gd name="T66" fmla="*/ 1998317 w 2200940"/>
              <a:gd name="T67" fmla="*/ 818790 h 2309579"/>
              <a:gd name="T68" fmla="*/ 2030205 w 2200940"/>
              <a:gd name="T69" fmla="*/ 776255 h 2309579"/>
              <a:gd name="T70" fmla="*/ 2040834 w 2200940"/>
              <a:gd name="T71" fmla="*/ 733721 h 2309579"/>
              <a:gd name="T72" fmla="*/ 2062092 w 2200940"/>
              <a:gd name="T73" fmla="*/ 669919 h 2309579"/>
              <a:gd name="T74" fmla="*/ 2093981 w 2200940"/>
              <a:gd name="T75" fmla="*/ 552949 h 2309579"/>
              <a:gd name="T76" fmla="*/ 2115239 w 2200940"/>
              <a:gd name="T77" fmla="*/ 510414 h 2309579"/>
              <a:gd name="T78" fmla="*/ 2136498 w 2200940"/>
              <a:gd name="T79" fmla="*/ 446612 h 2309579"/>
              <a:gd name="T80" fmla="*/ 2157756 w 2200940"/>
              <a:gd name="T81" fmla="*/ 382811 h 2309579"/>
              <a:gd name="T82" fmla="*/ 2179015 w 2200940"/>
              <a:gd name="T83" fmla="*/ 287108 h 2309579"/>
              <a:gd name="T84" fmla="*/ 2189644 w 2200940"/>
              <a:gd name="T85" fmla="*/ 212673 h 2309579"/>
              <a:gd name="T86" fmla="*/ 2200275 w 2200940"/>
              <a:gd name="T87" fmla="*/ 148870 h 2309579"/>
              <a:gd name="T88" fmla="*/ 2179015 w 2200940"/>
              <a:gd name="T89" fmla="*/ 0 h 23095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00940" h="2309579">
                <a:moveTo>
                  <a:pt x="0" y="2307265"/>
                </a:moveTo>
                <a:cubicBezTo>
                  <a:pt x="135813" y="2280101"/>
                  <a:pt x="9028" y="2309579"/>
                  <a:pt x="265814" y="2200939"/>
                </a:cubicBezTo>
                <a:cubicBezTo>
                  <a:pt x="388588" y="2148996"/>
                  <a:pt x="267114" y="2213060"/>
                  <a:pt x="414670" y="2158409"/>
                </a:cubicBezTo>
                <a:cubicBezTo>
                  <a:pt x="483187" y="2133032"/>
                  <a:pt x="549243" y="2101450"/>
                  <a:pt x="616688" y="2073348"/>
                </a:cubicBezTo>
                <a:cubicBezTo>
                  <a:pt x="634306" y="2066007"/>
                  <a:pt x="652130" y="2059171"/>
                  <a:pt x="669851" y="2052083"/>
                </a:cubicBezTo>
                <a:cubicBezTo>
                  <a:pt x="688349" y="2044684"/>
                  <a:pt x="789936" y="2004551"/>
                  <a:pt x="797442" y="1998921"/>
                </a:cubicBezTo>
                <a:cubicBezTo>
                  <a:pt x="848938" y="1960298"/>
                  <a:pt x="823160" y="1972627"/>
                  <a:pt x="871870" y="1956390"/>
                </a:cubicBezTo>
                <a:cubicBezTo>
                  <a:pt x="886047" y="1942213"/>
                  <a:pt x="898361" y="1925889"/>
                  <a:pt x="914400" y="1913860"/>
                </a:cubicBezTo>
                <a:cubicBezTo>
                  <a:pt x="942200" y="1893010"/>
                  <a:pt x="967185" y="1890031"/>
                  <a:pt x="999461" y="1881962"/>
                </a:cubicBezTo>
                <a:cubicBezTo>
                  <a:pt x="1032513" y="1848910"/>
                  <a:pt x="1036961" y="1839305"/>
                  <a:pt x="1084521" y="1818167"/>
                </a:cubicBezTo>
                <a:cubicBezTo>
                  <a:pt x="1097874" y="1812232"/>
                  <a:pt x="1112874" y="1811079"/>
                  <a:pt x="1127051" y="1807535"/>
                </a:cubicBezTo>
                <a:cubicBezTo>
                  <a:pt x="1144772" y="1796902"/>
                  <a:pt x="1163019" y="1787101"/>
                  <a:pt x="1180214" y="1775637"/>
                </a:cubicBezTo>
                <a:cubicBezTo>
                  <a:pt x="1194959" y="1765807"/>
                  <a:pt x="1207358" y="1752531"/>
                  <a:pt x="1222744" y="1743739"/>
                </a:cubicBezTo>
                <a:cubicBezTo>
                  <a:pt x="1232475" y="1738178"/>
                  <a:pt x="1244009" y="1736651"/>
                  <a:pt x="1254642" y="1733107"/>
                </a:cubicBezTo>
                <a:cubicBezTo>
                  <a:pt x="1282995" y="1711842"/>
                  <a:pt x="1314640" y="1694372"/>
                  <a:pt x="1339702" y="1669311"/>
                </a:cubicBezTo>
                <a:cubicBezTo>
                  <a:pt x="1350335" y="1658679"/>
                  <a:pt x="1359364" y="1646154"/>
                  <a:pt x="1371600" y="1637414"/>
                </a:cubicBezTo>
                <a:cubicBezTo>
                  <a:pt x="1384498" y="1628201"/>
                  <a:pt x="1401232" y="1625361"/>
                  <a:pt x="1414130" y="1616148"/>
                </a:cubicBezTo>
                <a:cubicBezTo>
                  <a:pt x="1426366" y="1607408"/>
                  <a:pt x="1433792" y="1592991"/>
                  <a:pt x="1446028" y="1584251"/>
                </a:cubicBezTo>
                <a:cubicBezTo>
                  <a:pt x="1458926" y="1575038"/>
                  <a:pt x="1475117" y="1571387"/>
                  <a:pt x="1488558" y="1562986"/>
                </a:cubicBezTo>
                <a:cubicBezTo>
                  <a:pt x="1549424" y="1524944"/>
                  <a:pt x="1510493" y="1539819"/>
                  <a:pt x="1562986" y="1509823"/>
                </a:cubicBezTo>
                <a:cubicBezTo>
                  <a:pt x="1576748" y="1501959"/>
                  <a:pt x="1592618" y="1497771"/>
                  <a:pt x="1605516" y="1488558"/>
                </a:cubicBezTo>
                <a:cubicBezTo>
                  <a:pt x="1617752" y="1479818"/>
                  <a:pt x="1625545" y="1465892"/>
                  <a:pt x="1637414" y="1456660"/>
                </a:cubicBezTo>
                <a:cubicBezTo>
                  <a:pt x="1657588" y="1440969"/>
                  <a:pt x="1679944" y="1428307"/>
                  <a:pt x="1701209" y="1414130"/>
                </a:cubicBezTo>
                <a:cubicBezTo>
                  <a:pt x="1711842" y="1407042"/>
                  <a:pt x="1724071" y="1401901"/>
                  <a:pt x="1733107" y="1392865"/>
                </a:cubicBezTo>
                <a:lnTo>
                  <a:pt x="1796902" y="1329069"/>
                </a:lnTo>
                <a:cubicBezTo>
                  <a:pt x="1813734" y="1261745"/>
                  <a:pt x="1799429" y="1298698"/>
                  <a:pt x="1850065" y="1222744"/>
                </a:cubicBezTo>
                <a:cubicBezTo>
                  <a:pt x="1864739" y="1178723"/>
                  <a:pt x="1854481" y="1200172"/>
                  <a:pt x="1881963" y="1158948"/>
                </a:cubicBezTo>
                <a:cubicBezTo>
                  <a:pt x="1885507" y="1148316"/>
                  <a:pt x="1889877" y="1137924"/>
                  <a:pt x="1892595" y="1127051"/>
                </a:cubicBezTo>
                <a:cubicBezTo>
                  <a:pt x="1904262" y="1080384"/>
                  <a:pt x="1901684" y="1055713"/>
                  <a:pt x="1924493" y="1010093"/>
                </a:cubicBezTo>
                <a:cubicBezTo>
                  <a:pt x="1995028" y="869020"/>
                  <a:pt x="1909451" y="1045189"/>
                  <a:pt x="1956391" y="935665"/>
                </a:cubicBezTo>
                <a:cubicBezTo>
                  <a:pt x="1962635" y="921097"/>
                  <a:pt x="1971412" y="907703"/>
                  <a:pt x="1977656" y="893135"/>
                </a:cubicBezTo>
                <a:cubicBezTo>
                  <a:pt x="1982071" y="882833"/>
                  <a:pt x="1985209" y="872014"/>
                  <a:pt x="1988288" y="861237"/>
                </a:cubicBezTo>
                <a:cubicBezTo>
                  <a:pt x="1992302" y="847186"/>
                  <a:pt x="1992386" y="831777"/>
                  <a:pt x="1998921" y="818707"/>
                </a:cubicBezTo>
                <a:cubicBezTo>
                  <a:pt x="2006846" y="802857"/>
                  <a:pt x="2020186" y="790353"/>
                  <a:pt x="2030819" y="776176"/>
                </a:cubicBezTo>
                <a:cubicBezTo>
                  <a:pt x="2034363" y="761999"/>
                  <a:pt x="2037252" y="747643"/>
                  <a:pt x="2041451" y="733646"/>
                </a:cubicBezTo>
                <a:cubicBezTo>
                  <a:pt x="2047892" y="712176"/>
                  <a:pt x="2057280" y="691597"/>
                  <a:pt x="2062716" y="669851"/>
                </a:cubicBezTo>
                <a:cubicBezTo>
                  <a:pt x="2065973" y="656823"/>
                  <a:pt x="2082686" y="580724"/>
                  <a:pt x="2094614" y="552893"/>
                </a:cubicBezTo>
                <a:cubicBezTo>
                  <a:pt x="2100858" y="538324"/>
                  <a:pt x="2109992" y="525079"/>
                  <a:pt x="2115879" y="510362"/>
                </a:cubicBezTo>
                <a:cubicBezTo>
                  <a:pt x="2124204" y="489550"/>
                  <a:pt x="2130056" y="467832"/>
                  <a:pt x="2137144" y="446567"/>
                </a:cubicBezTo>
                <a:cubicBezTo>
                  <a:pt x="2137147" y="446557"/>
                  <a:pt x="2158406" y="382783"/>
                  <a:pt x="2158409" y="382772"/>
                </a:cubicBezTo>
                <a:cubicBezTo>
                  <a:pt x="2167970" y="344530"/>
                  <a:pt x="2172923" y="327587"/>
                  <a:pt x="2179674" y="287079"/>
                </a:cubicBezTo>
                <a:cubicBezTo>
                  <a:pt x="2183794" y="262359"/>
                  <a:pt x="2186496" y="237421"/>
                  <a:pt x="2190307" y="212651"/>
                </a:cubicBezTo>
                <a:cubicBezTo>
                  <a:pt x="2193585" y="191343"/>
                  <a:pt x="2197396" y="170120"/>
                  <a:pt x="2200940" y="148855"/>
                </a:cubicBezTo>
                <a:cubicBezTo>
                  <a:pt x="2178509" y="14273"/>
                  <a:pt x="2179674" y="64382"/>
                  <a:pt x="2179674" y="0"/>
                </a:cubicBezTo>
              </a:path>
            </a:pathLst>
          </a:custGeom>
          <a:noFill/>
          <a:ln w="19050" cap="flat" cmpd="sng" algn="ctr">
            <a:solidFill>
              <a:srgbClr val="008000"/>
            </a:solidFill>
            <a:prstDash val="solid"/>
            <a:round/>
            <a:headEnd/>
            <a:tailEnd/>
          </a:ln>
        </p:spPr>
        <p:txBody>
          <a:bodyPr anchor="ctr"/>
          <a:lstStyle/>
          <a:p>
            <a:endParaRPr lang="en-US"/>
          </a:p>
        </p:txBody>
      </p:sp>
      <p:cxnSp>
        <p:nvCxnSpPr>
          <p:cNvPr id="11" name="Straight Connector 10"/>
          <p:cNvCxnSpPr>
            <a:cxnSpLocks noChangeShapeType="1"/>
          </p:cNvCxnSpPr>
          <p:nvPr/>
        </p:nvCxnSpPr>
        <p:spPr bwMode="auto">
          <a:xfrm rot="5400000">
            <a:off x="6362700" y="1865831"/>
            <a:ext cx="152400" cy="76200"/>
          </a:xfrm>
          <a:prstGeom prst="line">
            <a:avLst/>
          </a:prstGeom>
          <a:noFill/>
          <a:ln w="28575" algn="ctr">
            <a:solidFill>
              <a:srgbClr val="008000"/>
            </a:solidFill>
            <a:round/>
            <a:headEnd/>
            <a:tailEnd/>
          </a:ln>
        </p:spPr>
      </p:cxnSp>
      <p:cxnSp>
        <p:nvCxnSpPr>
          <p:cNvPr id="13" name="Straight Connector 12"/>
          <p:cNvCxnSpPr>
            <a:cxnSpLocks noChangeShapeType="1"/>
          </p:cNvCxnSpPr>
          <p:nvPr/>
        </p:nvCxnSpPr>
        <p:spPr bwMode="auto">
          <a:xfrm rot="16200000" flipH="1">
            <a:off x="6438900" y="1865831"/>
            <a:ext cx="152400" cy="76200"/>
          </a:xfrm>
          <a:prstGeom prst="line">
            <a:avLst/>
          </a:prstGeom>
          <a:noFill/>
          <a:ln w="28575" algn="ctr">
            <a:solidFill>
              <a:srgbClr val="008000"/>
            </a:solidFill>
            <a:round/>
            <a:headEnd/>
            <a:tailEnd/>
          </a:ln>
        </p:spPr>
      </p:cxnSp>
      <p:cxnSp>
        <p:nvCxnSpPr>
          <p:cNvPr id="14" name="Straight Connector 13"/>
          <p:cNvCxnSpPr>
            <a:cxnSpLocks noChangeShapeType="1"/>
          </p:cNvCxnSpPr>
          <p:nvPr/>
        </p:nvCxnSpPr>
        <p:spPr bwMode="auto">
          <a:xfrm rot="5400000">
            <a:off x="4381500" y="3542231"/>
            <a:ext cx="152400" cy="76200"/>
          </a:xfrm>
          <a:prstGeom prst="line">
            <a:avLst/>
          </a:prstGeom>
          <a:noFill/>
          <a:ln w="28575" algn="ctr">
            <a:solidFill>
              <a:srgbClr val="008000"/>
            </a:solidFill>
            <a:round/>
            <a:headEnd/>
            <a:tailEnd/>
          </a:ln>
        </p:spPr>
      </p:cxnSp>
      <p:cxnSp>
        <p:nvCxnSpPr>
          <p:cNvPr id="15" name="Straight Connector 14"/>
          <p:cNvCxnSpPr>
            <a:cxnSpLocks noChangeShapeType="1"/>
          </p:cNvCxnSpPr>
          <p:nvPr/>
        </p:nvCxnSpPr>
        <p:spPr bwMode="auto">
          <a:xfrm rot="16200000" flipH="1">
            <a:off x="4457700" y="3542231"/>
            <a:ext cx="152400" cy="76200"/>
          </a:xfrm>
          <a:prstGeom prst="line">
            <a:avLst/>
          </a:prstGeom>
          <a:noFill/>
          <a:ln w="28575" algn="ctr">
            <a:solidFill>
              <a:srgbClr val="008000"/>
            </a:solidFill>
            <a:round/>
            <a:headEnd/>
            <a:tailEnd/>
          </a:ln>
        </p:spPr>
      </p:cxnSp>
      <p:cxnSp>
        <p:nvCxnSpPr>
          <p:cNvPr id="17" name="Straight Connector 16"/>
          <p:cNvCxnSpPr>
            <a:cxnSpLocks noChangeShapeType="1"/>
          </p:cNvCxnSpPr>
          <p:nvPr/>
        </p:nvCxnSpPr>
        <p:spPr bwMode="auto">
          <a:xfrm rot="16200000" flipH="1">
            <a:off x="1905000" y="3199331"/>
            <a:ext cx="152400" cy="152400"/>
          </a:xfrm>
          <a:prstGeom prst="line">
            <a:avLst/>
          </a:prstGeom>
          <a:noFill/>
          <a:ln w="19050" algn="ctr">
            <a:solidFill>
              <a:srgbClr val="FF66CC"/>
            </a:solidFill>
            <a:round/>
            <a:headEnd/>
            <a:tailEnd/>
          </a:ln>
        </p:spPr>
      </p:cxnSp>
      <p:cxnSp>
        <p:nvCxnSpPr>
          <p:cNvPr id="19" name="Straight Connector 18"/>
          <p:cNvCxnSpPr>
            <a:cxnSpLocks noChangeShapeType="1"/>
          </p:cNvCxnSpPr>
          <p:nvPr/>
        </p:nvCxnSpPr>
        <p:spPr bwMode="auto">
          <a:xfrm rot="5400000">
            <a:off x="2019300" y="3237431"/>
            <a:ext cx="152400" cy="76200"/>
          </a:xfrm>
          <a:prstGeom prst="line">
            <a:avLst/>
          </a:prstGeom>
          <a:noFill/>
          <a:ln w="19050" algn="ctr">
            <a:solidFill>
              <a:srgbClr val="FF66CC"/>
            </a:solidFill>
            <a:round/>
            <a:headEnd/>
            <a:tailEnd/>
          </a:ln>
        </p:spPr>
      </p:cxnSp>
      <p:cxnSp>
        <p:nvCxnSpPr>
          <p:cNvPr id="22" name="Straight Connector 21"/>
          <p:cNvCxnSpPr>
            <a:cxnSpLocks noChangeShapeType="1"/>
          </p:cNvCxnSpPr>
          <p:nvPr/>
        </p:nvCxnSpPr>
        <p:spPr bwMode="auto">
          <a:xfrm rot="16200000" flipH="1">
            <a:off x="2602707" y="1549125"/>
            <a:ext cx="204787" cy="9525"/>
          </a:xfrm>
          <a:prstGeom prst="line">
            <a:avLst/>
          </a:prstGeom>
          <a:noFill/>
          <a:ln w="19050" algn="ctr">
            <a:solidFill>
              <a:srgbClr val="FF66CC"/>
            </a:solidFill>
            <a:round/>
            <a:headEnd/>
            <a:tailEnd/>
          </a:ln>
        </p:spPr>
      </p:cxnSp>
      <p:cxnSp>
        <p:nvCxnSpPr>
          <p:cNvPr id="23" name="Straight Connector 22"/>
          <p:cNvCxnSpPr>
            <a:cxnSpLocks noChangeShapeType="1"/>
          </p:cNvCxnSpPr>
          <p:nvPr/>
        </p:nvCxnSpPr>
        <p:spPr bwMode="auto">
          <a:xfrm rot="5400000">
            <a:off x="2790826" y="1537218"/>
            <a:ext cx="38100" cy="200025"/>
          </a:xfrm>
          <a:prstGeom prst="line">
            <a:avLst/>
          </a:prstGeom>
          <a:noFill/>
          <a:ln w="19050" algn="ctr">
            <a:solidFill>
              <a:srgbClr val="FF66CC"/>
            </a:solidFill>
            <a:round/>
            <a:headEnd/>
            <a:tailEnd/>
          </a:ln>
        </p:spPr>
      </p:cxnSp>
      <p:sp>
        <p:nvSpPr>
          <p:cNvPr id="24" name="Rectangle 23"/>
          <p:cNvSpPr/>
          <p:nvPr/>
        </p:nvSpPr>
        <p:spPr>
          <a:xfrm>
            <a:off x="6172200" y="1056211"/>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27" name="TextBox 24"/>
          <p:cNvSpPr txBox="1">
            <a:spLocks noChangeArrowheads="1"/>
          </p:cNvSpPr>
          <p:nvPr/>
        </p:nvSpPr>
        <p:spPr bwMode="auto">
          <a:xfrm>
            <a:off x="3350001" y="5202983"/>
            <a:ext cx="2443997" cy="892552"/>
          </a:xfrm>
          <a:prstGeom prst="rect">
            <a:avLst/>
          </a:prstGeom>
          <a:noFill/>
          <a:ln w="9525">
            <a:noFill/>
            <a:miter lim="800000"/>
            <a:headEnd/>
            <a:tailEnd/>
          </a:ln>
        </p:spPr>
        <p:txBody>
          <a:bodyPr wrap="square">
            <a:spAutoFit/>
          </a:bodyPr>
          <a:lstStyle/>
          <a:p>
            <a:pPr algn="ctr"/>
            <a:r>
              <a:rPr lang="en-US" sz="2000" b="1" u="sng" dirty="0">
                <a:solidFill>
                  <a:srgbClr val="663300"/>
                </a:solidFill>
                <a:latin typeface="+mj-lt"/>
              </a:rPr>
              <a:t>At Ganglion (in PNS)</a:t>
            </a:r>
            <a:r>
              <a:rPr lang="en-US" sz="2000" b="1" dirty="0">
                <a:solidFill>
                  <a:srgbClr val="663300"/>
                </a:solidFill>
                <a:latin typeface="+mj-lt"/>
              </a:rPr>
              <a:t>: </a:t>
            </a:r>
          </a:p>
          <a:p>
            <a:pPr algn="ctr"/>
            <a:r>
              <a:rPr lang="en-US" sz="1600" b="1" dirty="0">
                <a:solidFill>
                  <a:srgbClr val="663300"/>
                </a:solidFill>
                <a:latin typeface="+mj-lt"/>
              </a:rPr>
              <a:t>Postganglionic </a:t>
            </a:r>
          </a:p>
          <a:p>
            <a:pPr algn="ctr"/>
            <a:r>
              <a:rPr lang="en-US" sz="1600" b="1" dirty="0">
                <a:solidFill>
                  <a:srgbClr val="663300"/>
                </a:solidFill>
                <a:latin typeface="+mj-lt"/>
              </a:rPr>
              <a:t>Nerve cell bodies</a:t>
            </a:r>
          </a:p>
        </p:txBody>
      </p:sp>
      <p:sp>
        <p:nvSpPr>
          <p:cNvPr id="17428" name="TextBox 25"/>
          <p:cNvSpPr txBox="1">
            <a:spLocks noChangeArrowheads="1"/>
          </p:cNvSpPr>
          <p:nvPr/>
        </p:nvSpPr>
        <p:spPr bwMode="auto">
          <a:xfrm>
            <a:off x="330201" y="1734654"/>
            <a:ext cx="1019175" cy="338554"/>
          </a:xfrm>
          <a:prstGeom prst="rect">
            <a:avLst/>
          </a:prstGeom>
          <a:noFill/>
          <a:ln w="9525">
            <a:noFill/>
            <a:miter lim="800000"/>
            <a:headEnd/>
            <a:tailEnd/>
          </a:ln>
        </p:spPr>
        <p:txBody>
          <a:bodyPr>
            <a:spAutoFit/>
          </a:bodyPr>
          <a:lstStyle/>
          <a:p>
            <a:r>
              <a:rPr lang="en-US" sz="1600" b="1" dirty="0">
                <a:solidFill>
                  <a:srgbClr val="0033CC"/>
                </a:solidFill>
                <a:latin typeface="+mj-lt"/>
              </a:rPr>
              <a:t>PARA</a:t>
            </a:r>
          </a:p>
        </p:txBody>
      </p:sp>
      <p:sp>
        <p:nvSpPr>
          <p:cNvPr id="17429" name="TextBox 25"/>
          <p:cNvSpPr txBox="1">
            <a:spLocks noChangeArrowheads="1"/>
          </p:cNvSpPr>
          <p:nvPr/>
        </p:nvSpPr>
        <p:spPr bwMode="auto">
          <a:xfrm>
            <a:off x="1" y="5238151"/>
            <a:ext cx="3039402" cy="892552"/>
          </a:xfrm>
          <a:prstGeom prst="rect">
            <a:avLst/>
          </a:prstGeom>
          <a:noFill/>
          <a:ln w="9525">
            <a:noFill/>
            <a:miter lim="800000"/>
            <a:headEnd/>
            <a:tailEnd/>
          </a:ln>
        </p:spPr>
        <p:txBody>
          <a:bodyPr wrap="square">
            <a:spAutoFit/>
          </a:bodyPr>
          <a:lstStyle/>
          <a:p>
            <a:r>
              <a:rPr lang="en-US" sz="2000" b="1" u="sng" dirty="0">
                <a:latin typeface="+mj-lt"/>
              </a:rPr>
              <a:t>In CNS</a:t>
            </a:r>
            <a:r>
              <a:rPr lang="en-US" sz="2000" b="1" dirty="0">
                <a:latin typeface="+mj-lt"/>
              </a:rPr>
              <a:t>: </a:t>
            </a:r>
            <a:r>
              <a:rPr lang="en-US" sz="1700" b="1" dirty="0">
                <a:latin typeface="+mj-lt"/>
              </a:rPr>
              <a:t>Preganglionic Neurons</a:t>
            </a:r>
          </a:p>
          <a:p>
            <a:r>
              <a:rPr lang="en-US" sz="1600" b="1" dirty="0">
                <a:solidFill>
                  <a:srgbClr val="0033CC"/>
                </a:solidFill>
                <a:latin typeface="+mj-lt"/>
              </a:rPr>
              <a:t>Para = Craniosacral Origin*</a:t>
            </a:r>
          </a:p>
          <a:p>
            <a:r>
              <a:rPr lang="en-US" sz="1600" b="1" dirty="0" err="1">
                <a:solidFill>
                  <a:srgbClr val="C00000"/>
                </a:solidFill>
                <a:latin typeface="+mj-lt"/>
              </a:rPr>
              <a:t>Sym</a:t>
            </a:r>
            <a:r>
              <a:rPr lang="en-US" sz="1600" b="1" dirty="0">
                <a:solidFill>
                  <a:srgbClr val="C00000"/>
                </a:solidFill>
                <a:latin typeface="+mj-lt"/>
              </a:rPr>
              <a:t> = Thoracolumbar Origin*</a:t>
            </a:r>
          </a:p>
        </p:txBody>
      </p:sp>
      <p:sp>
        <p:nvSpPr>
          <p:cNvPr id="17430" name="TextBox 25"/>
          <p:cNvSpPr txBox="1">
            <a:spLocks noChangeArrowheads="1"/>
          </p:cNvSpPr>
          <p:nvPr/>
        </p:nvSpPr>
        <p:spPr bwMode="auto">
          <a:xfrm>
            <a:off x="463550" y="3374275"/>
            <a:ext cx="752475" cy="338554"/>
          </a:xfrm>
          <a:prstGeom prst="rect">
            <a:avLst/>
          </a:prstGeom>
          <a:noFill/>
          <a:ln w="9525">
            <a:noFill/>
            <a:miter lim="800000"/>
            <a:headEnd/>
            <a:tailEnd/>
          </a:ln>
        </p:spPr>
        <p:txBody>
          <a:bodyPr>
            <a:spAutoFit/>
          </a:bodyPr>
          <a:lstStyle/>
          <a:p>
            <a:r>
              <a:rPr lang="en-US" sz="1600" b="1" dirty="0">
                <a:solidFill>
                  <a:srgbClr val="C00000"/>
                </a:solidFill>
                <a:latin typeface="+mj-lt"/>
              </a:rPr>
              <a:t>SYM</a:t>
            </a:r>
          </a:p>
        </p:txBody>
      </p:sp>
      <p:sp>
        <p:nvSpPr>
          <p:cNvPr id="17431" name="TextBox 25"/>
          <p:cNvSpPr txBox="1">
            <a:spLocks noChangeArrowheads="1"/>
          </p:cNvSpPr>
          <p:nvPr/>
        </p:nvSpPr>
        <p:spPr bwMode="auto">
          <a:xfrm>
            <a:off x="1041400" y="525900"/>
            <a:ext cx="766763" cy="461665"/>
          </a:xfrm>
          <a:prstGeom prst="rect">
            <a:avLst/>
          </a:prstGeom>
          <a:noFill/>
          <a:ln w="9525">
            <a:noFill/>
            <a:miter lim="800000"/>
            <a:headEnd/>
            <a:tailEnd/>
          </a:ln>
        </p:spPr>
        <p:txBody>
          <a:bodyPr>
            <a:spAutoFit/>
          </a:bodyPr>
          <a:lstStyle/>
          <a:p>
            <a:r>
              <a:rPr lang="en-US" sz="2400" b="1" u="sng" dirty="0">
                <a:latin typeface="+mj-lt"/>
              </a:rPr>
              <a:t>CNS</a:t>
            </a:r>
          </a:p>
        </p:txBody>
      </p:sp>
      <p:sp>
        <p:nvSpPr>
          <p:cNvPr id="17432" name="TextBox 25"/>
          <p:cNvSpPr txBox="1">
            <a:spLocks noChangeArrowheads="1"/>
          </p:cNvSpPr>
          <p:nvPr/>
        </p:nvSpPr>
        <p:spPr bwMode="auto">
          <a:xfrm>
            <a:off x="3744913" y="525107"/>
            <a:ext cx="766762" cy="461665"/>
          </a:xfrm>
          <a:prstGeom prst="rect">
            <a:avLst/>
          </a:prstGeom>
          <a:noFill/>
          <a:ln w="9525">
            <a:noFill/>
            <a:miter lim="800000"/>
            <a:headEnd/>
            <a:tailEnd/>
          </a:ln>
        </p:spPr>
        <p:txBody>
          <a:bodyPr>
            <a:spAutoFit/>
          </a:bodyPr>
          <a:lstStyle/>
          <a:p>
            <a:r>
              <a:rPr lang="en-US" sz="2400" b="1" u="sng" dirty="0">
                <a:solidFill>
                  <a:schemeClr val="accent2">
                    <a:lumMod val="75000"/>
                  </a:schemeClr>
                </a:solidFill>
                <a:latin typeface="+mj-lt"/>
              </a:rPr>
              <a:t>PNS</a:t>
            </a:r>
          </a:p>
        </p:txBody>
      </p:sp>
      <p:sp>
        <p:nvSpPr>
          <p:cNvPr id="17433" name="TextBox 28"/>
          <p:cNvSpPr txBox="1">
            <a:spLocks noChangeArrowheads="1"/>
          </p:cNvSpPr>
          <p:nvPr/>
        </p:nvSpPr>
        <p:spPr bwMode="auto">
          <a:xfrm>
            <a:off x="6651624" y="522575"/>
            <a:ext cx="1027729" cy="461665"/>
          </a:xfrm>
          <a:prstGeom prst="rect">
            <a:avLst/>
          </a:prstGeom>
          <a:noFill/>
          <a:ln w="9525">
            <a:noFill/>
            <a:miter lim="800000"/>
            <a:headEnd/>
            <a:tailEnd/>
          </a:ln>
        </p:spPr>
        <p:txBody>
          <a:bodyPr wrap="square">
            <a:spAutoFit/>
          </a:bodyPr>
          <a:lstStyle/>
          <a:p>
            <a:r>
              <a:rPr lang="en-US" sz="2400" b="1" u="sng" dirty="0">
                <a:solidFill>
                  <a:srgbClr val="008000"/>
                </a:solidFill>
                <a:latin typeface="+mj-lt"/>
              </a:rPr>
              <a:t>Tissue</a:t>
            </a:r>
          </a:p>
        </p:txBody>
      </p:sp>
      <p:sp>
        <p:nvSpPr>
          <p:cNvPr id="26" name="TextBox 24"/>
          <p:cNvSpPr txBox="1">
            <a:spLocks noChangeArrowheads="1"/>
          </p:cNvSpPr>
          <p:nvPr/>
        </p:nvSpPr>
        <p:spPr bwMode="auto">
          <a:xfrm>
            <a:off x="101302" y="6323268"/>
            <a:ext cx="2836800" cy="461665"/>
          </a:xfrm>
          <a:prstGeom prst="rect">
            <a:avLst/>
          </a:prstGeom>
          <a:noFill/>
          <a:ln w="9525">
            <a:noFill/>
            <a:miter lim="800000"/>
            <a:headEnd/>
            <a:tailEnd/>
          </a:ln>
        </p:spPr>
        <p:txBody>
          <a:bodyPr wrap="square">
            <a:spAutoFit/>
          </a:bodyPr>
          <a:lstStyle/>
          <a:p>
            <a:r>
              <a:rPr lang="en-US" sz="1200" dirty="0">
                <a:latin typeface="+mj-lt"/>
              </a:rPr>
              <a:t>*The term ‘origin’ means where in the CNS do these first ANS neurons come from.</a:t>
            </a:r>
          </a:p>
        </p:txBody>
      </p:sp>
      <p:sp>
        <p:nvSpPr>
          <p:cNvPr id="27" name="TextBox 24"/>
          <p:cNvSpPr txBox="1">
            <a:spLocks noChangeArrowheads="1"/>
          </p:cNvSpPr>
          <p:nvPr/>
        </p:nvSpPr>
        <p:spPr bwMode="auto">
          <a:xfrm>
            <a:off x="3093722" y="6302388"/>
            <a:ext cx="3085220" cy="461665"/>
          </a:xfrm>
          <a:prstGeom prst="rect">
            <a:avLst/>
          </a:prstGeom>
          <a:noFill/>
          <a:ln w="9525">
            <a:noFill/>
            <a:miter lim="800000"/>
            <a:headEnd/>
            <a:tailEnd/>
          </a:ln>
        </p:spPr>
        <p:txBody>
          <a:bodyPr wrap="square">
            <a:spAutoFit/>
          </a:bodyPr>
          <a:lstStyle/>
          <a:p>
            <a:r>
              <a:rPr lang="en-US" sz="1200" dirty="0">
                <a:latin typeface="+mj-lt"/>
              </a:rPr>
              <a:t>Note that the same actions occur at the ganglion for both divisions, they are identical.</a:t>
            </a:r>
          </a:p>
        </p:txBody>
      </p:sp>
      <p:sp>
        <p:nvSpPr>
          <p:cNvPr id="28" name="TextBox 24"/>
          <p:cNvSpPr txBox="1">
            <a:spLocks noChangeArrowheads="1"/>
          </p:cNvSpPr>
          <p:nvPr/>
        </p:nvSpPr>
        <p:spPr bwMode="auto">
          <a:xfrm>
            <a:off x="6160081" y="6319969"/>
            <a:ext cx="2802849" cy="461665"/>
          </a:xfrm>
          <a:prstGeom prst="rect">
            <a:avLst/>
          </a:prstGeom>
          <a:noFill/>
          <a:ln w="9525">
            <a:noFill/>
            <a:miter lim="800000"/>
            <a:headEnd/>
            <a:tailEnd/>
          </a:ln>
        </p:spPr>
        <p:txBody>
          <a:bodyPr wrap="square">
            <a:spAutoFit/>
          </a:bodyPr>
          <a:lstStyle/>
          <a:p>
            <a:r>
              <a:rPr lang="en-US" sz="1200" dirty="0">
                <a:latin typeface="+mj-lt"/>
              </a:rPr>
              <a:t>Here at the effector tissue is where the 2 divisions (Para and </a:t>
            </a:r>
            <a:r>
              <a:rPr lang="en-US" sz="1200" dirty="0" err="1">
                <a:latin typeface="+mj-lt"/>
              </a:rPr>
              <a:t>Sym</a:t>
            </a:r>
            <a:r>
              <a:rPr lang="en-US" sz="1200" dirty="0">
                <a:latin typeface="+mj-lt"/>
              </a:rPr>
              <a:t>) of the ANS differ.</a:t>
            </a:r>
          </a:p>
        </p:txBody>
      </p:sp>
      <p:sp>
        <p:nvSpPr>
          <p:cNvPr id="29" name="TextBox 6"/>
          <p:cNvSpPr txBox="1">
            <a:spLocks noChangeArrowheads="1"/>
          </p:cNvSpPr>
          <p:nvPr/>
        </p:nvSpPr>
        <p:spPr bwMode="auto">
          <a:xfrm>
            <a:off x="7453924" y="1803524"/>
            <a:ext cx="1381084" cy="523220"/>
          </a:xfrm>
          <a:prstGeom prst="rect">
            <a:avLst/>
          </a:prstGeom>
          <a:noFill/>
          <a:ln w="9525">
            <a:noFill/>
            <a:miter lim="800000"/>
            <a:headEnd/>
            <a:tailEnd/>
          </a:ln>
        </p:spPr>
        <p:txBody>
          <a:bodyPr wrap="none">
            <a:spAutoFit/>
          </a:bodyPr>
          <a:lstStyle/>
          <a:p>
            <a:pPr algn="ctr"/>
            <a:r>
              <a:rPr lang="en-US" sz="1600" dirty="0">
                <a:solidFill>
                  <a:srgbClr val="008000"/>
                </a:solidFill>
                <a:latin typeface="+mj-lt"/>
              </a:rPr>
              <a:t>e.g., the Heart</a:t>
            </a:r>
          </a:p>
          <a:p>
            <a:pPr algn="ctr"/>
            <a:r>
              <a:rPr lang="en-US" sz="1200" dirty="0">
                <a:solidFill>
                  <a:schemeClr val="accent6">
                    <a:lumMod val="50000"/>
                  </a:schemeClr>
                </a:solidFill>
                <a:latin typeface="+mj-lt"/>
              </a:rPr>
              <a:t>(Causes decrease)</a:t>
            </a:r>
          </a:p>
        </p:txBody>
      </p:sp>
      <p:sp>
        <p:nvSpPr>
          <p:cNvPr id="30" name="TextBox 6"/>
          <p:cNvSpPr txBox="1">
            <a:spLocks noChangeArrowheads="1"/>
          </p:cNvSpPr>
          <p:nvPr/>
        </p:nvSpPr>
        <p:spPr bwMode="auto">
          <a:xfrm>
            <a:off x="7477430" y="3578951"/>
            <a:ext cx="1381084" cy="523220"/>
          </a:xfrm>
          <a:prstGeom prst="rect">
            <a:avLst/>
          </a:prstGeom>
          <a:noFill/>
          <a:ln w="9525">
            <a:noFill/>
            <a:miter lim="800000"/>
            <a:headEnd/>
            <a:tailEnd/>
          </a:ln>
        </p:spPr>
        <p:txBody>
          <a:bodyPr wrap="none">
            <a:spAutoFit/>
          </a:bodyPr>
          <a:lstStyle/>
          <a:p>
            <a:pPr algn="ctr"/>
            <a:r>
              <a:rPr lang="en-US" sz="1600" dirty="0">
                <a:solidFill>
                  <a:srgbClr val="008000"/>
                </a:solidFill>
                <a:latin typeface="+mj-lt"/>
              </a:rPr>
              <a:t>e.g., the Heart</a:t>
            </a:r>
          </a:p>
          <a:p>
            <a:pPr algn="ctr"/>
            <a:r>
              <a:rPr lang="en-US" sz="1200" dirty="0">
                <a:solidFill>
                  <a:schemeClr val="accent6">
                    <a:lumMod val="50000"/>
                  </a:schemeClr>
                </a:solidFill>
                <a:latin typeface="+mj-lt"/>
              </a:rPr>
              <a:t>(causes increases)</a:t>
            </a:r>
          </a:p>
        </p:txBody>
      </p:sp>
      <p:sp>
        <p:nvSpPr>
          <p:cNvPr id="2" name="TextBox 4">
            <a:extLst>
              <a:ext uri="{FF2B5EF4-FFF2-40B4-BE49-F238E27FC236}">
                <a16:creationId xmlns:a16="http://schemas.microsoft.com/office/drawing/2014/main" id="{D27C7A90-8439-E92C-CEC1-A2CC23CED67C}"/>
              </a:ext>
            </a:extLst>
          </p:cNvPr>
          <p:cNvSpPr txBox="1">
            <a:spLocks noChangeArrowheads="1"/>
          </p:cNvSpPr>
          <p:nvPr/>
        </p:nvSpPr>
        <p:spPr bwMode="auto">
          <a:xfrm>
            <a:off x="-2798" y="-21519"/>
            <a:ext cx="4913525" cy="707886"/>
          </a:xfrm>
          <a:prstGeom prst="rect">
            <a:avLst/>
          </a:prstGeom>
          <a:noFill/>
          <a:ln w="9525">
            <a:noFill/>
            <a:miter lim="800000"/>
            <a:headEnd/>
            <a:tailEnd/>
          </a:ln>
        </p:spPr>
        <p:txBody>
          <a:bodyPr wrap="none">
            <a:spAutoFit/>
          </a:bodyPr>
          <a:lstStyle/>
          <a:p>
            <a:pPr algn="ctr"/>
            <a:r>
              <a:rPr lang="en-US" sz="4000" b="1" dirty="0">
                <a:solidFill>
                  <a:schemeClr val="accent6">
                    <a:lumMod val="50000"/>
                  </a:schemeClr>
                </a:solidFill>
                <a:latin typeface="Chiller" pitchFamily="82" charset="0"/>
              </a:rPr>
              <a:t>The Autonomic Nervous System</a:t>
            </a:r>
          </a:p>
        </p:txBody>
      </p:sp>
      <p:sp>
        <p:nvSpPr>
          <p:cNvPr id="3" name="Rectangle 15">
            <a:extLst>
              <a:ext uri="{FF2B5EF4-FFF2-40B4-BE49-F238E27FC236}">
                <a16:creationId xmlns:a16="http://schemas.microsoft.com/office/drawing/2014/main" id="{08A8BDA9-2290-87D3-B327-9C1BF8E884E4}"/>
              </a:ext>
            </a:extLst>
          </p:cNvPr>
          <p:cNvSpPr>
            <a:spLocks noChangeArrowheads="1"/>
          </p:cNvSpPr>
          <p:nvPr/>
        </p:nvSpPr>
        <p:spPr bwMode="auto">
          <a:xfrm>
            <a:off x="4533900" y="187247"/>
            <a:ext cx="4476750" cy="395287"/>
          </a:xfrm>
          <a:prstGeom prst="rect">
            <a:avLst/>
          </a:prstGeom>
          <a:noFill/>
          <a:ln w="9525">
            <a:noFill/>
            <a:miter lim="800000"/>
            <a:headEnd/>
            <a:tailEnd/>
          </a:ln>
        </p:spPr>
        <p:txBody>
          <a:bodyPr/>
          <a:lstStyle/>
          <a:p>
            <a:pPr marL="342900" indent="-342900" algn="ctr">
              <a:spcBef>
                <a:spcPct val="20000"/>
              </a:spcBef>
            </a:pPr>
            <a:r>
              <a:rPr lang="en-US" dirty="0">
                <a:solidFill>
                  <a:srgbClr val="0070C0"/>
                </a:solidFill>
                <a:latin typeface="+mn-lt"/>
              </a:rPr>
              <a:t>(the ANS is </a:t>
            </a:r>
            <a:r>
              <a:rPr lang="en-US" b="1" dirty="0">
                <a:solidFill>
                  <a:srgbClr val="0070C0"/>
                </a:solidFill>
                <a:latin typeface="+mn-lt"/>
              </a:rPr>
              <a:t>more complex </a:t>
            </a:r>
            <a:r>
              <a:rPr lang="en-US" dirty="0">
                <a:solidFill>
                  <a:srgbClr val="0070C0"/>
                </a:solidFill>
                <a:latin typeface="+mn-lt"/>
              </a:rPr>
              <a:t>than the SNS)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27" grpId="0"/>
      <p:bldP spid="17429"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15000"/>
          </a:schemeClr>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12724" y="0"/>
            <a:ext cx="3180557" cy="584775"/>
          </a:xfrm>
          <a:prstGeom prst="rect">
            <a:avLst/>
          </a:prstGeom>
          <a:noFill/>
          <a:ln w="9525">
            <a:noFill/>
            <a:miter lim="800000"/>
            <a:headEnd/>
            <a:tailEnd/>
          </a:ln>
        </p:spPr>
        <p:txBody>
          <a:bodyPr wrap="square">
            <a:spAutoFit/>
          </a:bodyPr>
          <a:lstStyle/>
          <a:p>
            <a:r>
              <a:rPr lang="en-US" sz="3200" b="1" dirty="0">
                <a:solidFill>
                  <a:schemeClr val="tx2">
                    <a:lumMod val="75000"/>
                  </a:schemeClr>
                </a:solidFill>
                <a:latin typeface="Chiller" pitchFamily="82" charset="0"/>
              </a:rPr>
              <a:t>ANS Overview Notes:</a:t>
            </a:r>
          </a:p>
        </p:txBody>
      </p:sp>
      <p:sp>
        <p:nvSpPr>
          <p:cNvPr id="16387" name="Rectangle 1"/>
          <p:cNvSpPr>
            <a:spLocks noChangeArrowheads="1"/>
          </p:cNvSpPr>
          <p:nvPr/>
        </p:nvSpPr>
        <p:spPr bwMode="auto">
          <a:xfrm>
            <a:off x="212725" y="424588"/>
            <a:ext cx="8686800" cy="3724096"/>
          </a:xfrm>
          <a:prstGeom prst="rect">
            <a:avLst/>
          </a:prstGeom>
          <a:noFill/>
          <a:ln w="9525">
            <a:noFill/>
            <a:miter lim="800000"/>
            <a:headEnd/>
            <a:tailEnd/>
          </a:ln>
        </p:spPr>
        <p:txBody>
          <a:bodyPr anchor="ctr">
            <a:spAutoFit/>
          </a:bodyPr>
          <a:lstStyle/>
          <a:p>
            <a:pPr algn="just"/>
            <a:r>
              <a:rPr lang="en-US" sz="2000" dirty="0">
                <a:latin typeface="+mn-lt"/>
                <a:ea typeface="Times New Roman" pitchFamily="18" charset="0"/>
                <a:cs typeface="Arial" charset="0"/>
              </a:rPr>
              <a:t>The Autonomic Nervous System (ANS) is complex. </a:t>
            </a:r>
          </a:p>
          <a:p>
            <a:pPr algn="just"/>
            <a:endParaRPr lang="en-US" sz="1600" dirty="0">
              <a:latin typeface="+mn-lt"/>
              <a:ea typeface="Times New Roman" pitchFamily="18" charset="0"/>
              <a:cs typeface="Arial" charset="0"/>
            </a:endParaRPr>
          </a:p>
          <a:p>
            <a:pPr algn="just"/>
            <a:r>
              <a:rPr lang="en-US" sz="2000" dirty="0">
                <a:latin typeface="+mn-lt"/>
                <a:ea typeface="Times New Roman" pitchFamily="18" charset="0"/>
                <a:cs typeface="Arial" charset="0"/>
              </a:rPr>
              <a:t>It has </a:t>
            </a:r>
            <a:r>
              <a:rPr lang="en-US" sz="2000" b="1" u="sng" dirty="0">
                <a:latin typeface="+mn-lt"/>
                <a:ea typeface="Times New Roman" pitchFamily="18" charset="0"/>
                <a:cs typeface="Arial" charset="0"/>
              </a:rPr>
              <a:t>2</a:t>
            </a:r>
            <a:r>
              <a:rPr lang="en-US" sz="2000" dirty="0">
                <a:latin typeface="+mn-lt"/>
                <a:ea typeface="Times New Roman" pitchFamily="18" charset="0"/>
                <a:cs typeface="Arial" charset="0"/>
              </a:rPr>
              <a:t> divisions: The </a:t>
            </a:r>
            <a:r>
              <a:rPr lang="en-US" sz="2000" b="1" dirty="0">
                <a:solidFill>
                  <a:srgbClr val="0000FF"/>
                </a:solidFill>
                <a:latin typeface="+mn-lt"/>
                <a:ea typeface="Times New Roman" pitchFamily="18" charset="0"/>
                <a:cs typeface="Arial" charset="0"/>
              </a:rPr>
              <a:t>Para</a:t>
            </a:r>
            <a:r>
              <a:rPr lang="en-US" sz="2000" dirty="0">
                <a:latin typeface="+mn-lt"/>
                <a:ea typeface="Times New Roman" pitchFamily="18" charset="0"/>
                <a:cs typeface="Arial" charset="0"/>
              </a:rPr>
              <a:t>sympathetic and the </a:t>
            </a:r>
            <a:r>
              <a:rPr lang="en-US" sz="2000" b="1" dirty="0">
                <a:solidFill>
                  <a:srgbClr val="C00000"/>
                </a:solidFill>
                <a:latin typeface="+mn-lt"/>
                <a:ea typeface="Times New Roman" pitchFamily="18" charset="0"/>
                <a:cs typeface="Arial" charset="0"/>
              </a:rPr>
              <a:t>Sym</a:t>
            </a:r>
            <a:r>
              <a:rPr lang="en-US" sz="2000" dirty="0">
                <a:latin typeface="+mn-lt"/>
                <a:ea typeface="Times New Roman" pitchFamily="18" charset="0"/>
                <a:cs typeface="Arial" charset="0"/>
              </a:rPr>
              <a:t>pathetic. </a:t>
            </a:r>
          </a:p>
          <a:p>
            <a:pPr algn="just"/>
            <a:r>
              <a:rPr lang="en-US" sz="2000" dirty="0">
                <a:latin typeface="+mn-lt"/>
                <a:ea typeface="Times New Roman" pitchFamily="18" charset="0"/>
                <a:cs typeface="Arial" charset="0"/>
              </a:rPr>
              <a:t>There are </a:t>
            </a:r>
            <a:r>
              <a:rPr lang="en-US" sz="2000" b="1" dirty="0">
                <a:solidFill>
                  <a:srgbClr val="008000"/>
                </a:solidFill>
                <a:latin typeface="+mn-lt"/>
                <a:ea typeface="Times New Roman" pitchFamily="18" charset="0"/>
                <a:cs typeface="Arial" charset="0"/>
              </a:rPr>
              <a:t>3</a:t>
            </a:r>
            <a:r>
              <a:rPr lang="en-US" sz="2000" dirty="0">
                <a:latin typeface="+mn-lt"/>
                <a:ea typeface="Times New Roman" pitchFamily="18" charset="0"/>
                <a:cs typeface="Arial" charset="0"/>
              </a:rPr>
              <a:t> basic effector tissues in the ANS for both divisions: </a:t>
            </a:r>
            <a:r>
              <a:rPr lang="en-US" sz="2000" b="1" dirty="0">
                <a:solidFill>
                  <a:srgbClr val="008000"/>
                </a:solidFill>
                <a:latin typeface="+mn-lt"/>
                <a:ea typeface="Times New Roman" pitchFamily="18" charset="0"/>
                <a:cs typeface="Arial" charset="0"/>
                <a:sym typeface="Wingdings 2" pitchFamily="18" charset="2"/>
              </a:rPr>
              <a:t></a:t>
            </a:r>
            <a:r>
              <a:rPr lang="en-US" sz="2000" dirty="0">
                <a:latin typeface="+mn-lt"/>
                <a:ea typeface="Times New Roman" pitchFamily="18" charset="0"/>
                <a:cs typeface="Arial" charset="0"/>
              </a:rPr>
              <a:t> cardiac muscle, </a:t>
            </a:r>
            <a:r>
              <a:rPr lang="en-US" sz="2000" b="1" dirty="0">
                <a:solidFill>
                  <a:srgbClr val="008000"/>
                </a:solidFill>
                <a:latin typeface="+mn-lt"/>
                <a:ea typeface="Times New Roman" pitchFamily="18" charset="0"/>
                <a:cs typeface="Arial" charset="0"/>
                <a:sym typeface="Wingdings 2" pitchFamily="18" charset="2"/>
              </a:rPr>
              <a:t></a:t>
            </a:r>
            <a:r>
              <a:rPr lang="en-US" sz="2000" dirty="0">
                <a:latin typeface="+mn-lt"/>
                <a:ea typeface="Times New Roman" pitchFamily="18" charset="0"/>
                <a:cs typeface="Arial" charset="0"/>
                <a:sym typeface="Wingdings 2" pitchFamily="18" charset="2"/>
              </a:rPr>
              <a:t> </a:t>
            </a:r>
            <a:r>
              <a:rPr lang="en-US" sz="2000" dirty="0">
                <a:latin typeface="+mn-lt"/>
                <a:ea typeface="Times New Roman" pitchFamily="18" charset="0"/>
                <a:cs typeface="Arial" charset="0"/>
              </a:rPr>
              <a:t>smooth muscle, and </a:t>
            </a:r>
            <a:r>
              <a:rPr lang="en-US" sz="2000" b="1" dirty="0">
                <a:solidFill>
                  <a:srgbClr val="008000"/>
                </a:solidFill>
                <a:latin typeface="+mn-lt"/>
                <a:ea typeface="Times New Roman" pitchFamily="18" charset="0"/>
                <a:cs typeface="Arial" charset="0"/>
                <a:sym typeface="Wingdings 2" pitchFamily="18" charset="2"/>
              </a:rPr>
              <a:t></a:t>
            </a:r>
            <a:r>
              <a:rPr lang="en-US" sz="2000" dirty="0">
                <a:latin typeface="+mn-lt"/>
                <a:ea typeface="Times New Roman" pitchFamily="18" charset="0"/>
                <a:cs typeface="Arial" charset="0"/>
                <a:sym typeface="Wingdings 2" pitchFamily="18" charset="2"/>
              </a:rPr>
              <a:t> </a:t>
            </a:r>
            <a:r>
              <a:rPr lang="en-US" sz="2000" dirty="0">
                <a:latin typeface="+mn-lt"/>
                <a:ea typeface="Times New Roman" pitchFamily="18" charset="0"/>
                <a:cs typeface="Arial" charset="0"/>
              </a:rPr>
              <a:t>glandular tissue. </a:t>
            </a:r>
            <a:r>
              <a:rPr lang="en-US" sz="2000" b="1" dirty="0">
                <a:latin typeface="+mn-lt"/>
                <a:ea typeface="Times New Roman" pitchFamily="18" charset="0"/>
                <a:cs typeface="Arial" charset="0"/>
              </a:rPr>
              <a:t>Both</a:t>
            </a:r>
            <a:r>
              <a:rPr lang="en-US" sz="2000" dirty="0">
                <a:latin typeface="+mn-lt"/>
                <a:ea typeface="Times New Roman" pitchFamily="18" charset="0"/>
                <a:cs typeface="Arial" charset="0"/>
              </a:rPr>
              <a:t> divisions have the </a:t>
            </a:r>
            <a:r>
              <a:rPr lang="en-US" sz="2000" b="1" i="1" dirty="0">
                <a:solidFill>
                  <a:schemeClr val="accent6">
                    <a:lumMod val="75000"/>
                  </a:schemeClr>
                </a:solidFill>
                <a:latin typeface="+mn-lt"/>
                <a:ea typeface="Times New Roman" pitchFamily="18" charset="0"/>
                <a:cs typeface="Arial" charset="0"/>
              </a:rPr>
              <a:t>same effector tissues</a:t>
            </a:r>
            <a:r>
              <a:rPr lang="en-US" sz="2000" dirty="0">
                <a:latin typeface="+mn-lt"/>
                <a:ea typeface="Times New Roman" pitchFamily="18" charset="0"/>
                <a:cs typeface="Arial" charset="0"/>
              </a:rPr>
              <a:t>, but often the 2 divisions have </a:t>
            </a:r>
            <a:r>
              <a:rPr lang="en-US" sz="2000" b="1" i="1" dirty="0">
                <a:latin typeface="+mn-lt"/>
                <a:ea typeface="Times New Roman" pitchFamily="18" charset="0"/>
                <a:cs typeface="Arial" charset="0"/>
              </a:rPr>
              <a:t>antagonistic</a:t>
            </a:r>
            <a:r>
              <a:rPr lang="en-US" sz="2000" dirty="0">
                <a:latin typeface="+mn-lt"/>
                <a:ea typeface="Times New Roman" pitchFamily="18" charset="0"/>
                <a:cs typeface="Arial" charset="0"/>
              </a:rPr>
              <a:t> (opposing) effects.</a:t>
            </a:r>
          </a:p>
          <a:p>
            <a:pPr algn="just"/>
            <a:endParaRPr lang="en-US" sz="1000" dirty="0">
              <a:latin typeface="+mn-lt"/>
              <a:ea typeface="Times New Roman" pitchFamily="18" charset="0"/>
              <a:cs typeface="Arial" charset="0"/>
            </a:endParaRPr>
          </a:p>
          <a:p>
            <a:pPr algn="just"/>
            <a:r>
              <a:rPr lang="en-US" sz="2000" dirty="0">
                <a:solidFill>
                  <a:schemeClr val="accent6">
                    <a:lumMod val="50000"/>
                  </a:schemeClr>
                </a:solidFill>
                <a:latin typeface="+mn-lt"/>
                <a:ea typeface="Times New Roman" pitchFamily="18" charset="0"/>
                <a:cs typeface="Arial" charset="0"/>
              </a:rPr>
              <a:t>The catch phrase for </a:t>
            </a:r>
            <a:r>
              <a:rPr lang="en-US" sz="2000" b="1" dirty="0">
                <a:solidFill>
                  <a:srgbClr val="0000FF"/>
                </a:solidFill>
                <a:latin typeface="+mn-lt"/>
                <a:ea typeface="Times New Roman" pitchFamily="18" charset="0"/>
                <a:cs typeface="Arial" charset="0"/>
              </a:rPr>
              <a:t>Para</a:t>
            </a:r>
            <a:r>
              <a:rPr lang="en-US" sz="2000" dirty="0">
                <a:latin typeface="+mn-lt"/>
                <a:ea typeface="Times New Roman" pitchFamily="18" charset="0"/>
                <a:cs typeface="Arial" charset="0"/>
              </a:rPr>
              <a:t> </a:t>
            </a:r>
            <a:r>
              <a:rPr lang="en-US" sz="2000" dirty="0">
                <a:solidFill>
                  <a:schemeClr val="accent6">
                    <a:lumMod val="50000"/>
                  </a:schemeClr>
                </a:solidFill>
                <a:latin typeface="+mn-lt"/>
                <a:ea typeface="Times New Roman" pitchFamily="18" charset="0"/>
                <a:cs typeface="Arial" charset="0"/>
              </a:rPr>
              <a:t>is:</a:t>
            </a:r>
            <a:r>
              <a:rPr lang="en-US" sz="2000" dirty="0">
                <a:latin typeface="+mn-lt"/>
                <a:ea typeface="Times New Roman" pitchFamily="18" charset="0"/>
                <a:cs typeface="Arial" charset="0"/>
              </a:rPr>
              <a:t> </a:t>
            </a:r>
            <a:r>
              <a:rPr lang="en-US" sz="2000" dirty="0">
                <a:solidFill>
                  <a:schemeClr val="accent6">
                    <a:lumMod val="50000"/>
                  </a:schemeClr>
                </a:solidFill>
                <a:latin typeface="+mn-lt"/>
                <a:ea typeface="Times New Roman" pitchFamily="18" charset="0"/>
                <a:cs typeface="Arial" charset="0"/>
              </a:rPr>
              <a:t>“</a:t>
            </a:r>
            <a:r>
              <a:rPr lang="en-US" sz="2000" u="sng" dirty="0">
                <a:solidFill>
                  <a:schemeClr val="accent6">
                    <a:lumMod val="50000"/>
                  </a:schemeClr>
                </a:solidFill>
                <a:latin typeface="+mn-lt"/>
                <a:ea typeface="Times New Roman" pitchFamily="18" charset="0"/>
                <a:cs typeface="Arial" charset="0"/>
              </a:rPr>
              <a:t>Rest and Digest</a:t>
            </a:r>
            <a:r>
              <a:rPr lang="en-US" sz="2000" dirty="0">
                <a:solidFill>
                  <a:schemeClr val="accent6">
                    <a:lumMod val="50000"/>
                  </a:schemeClr>
                </a:solidFill>
                <a:latin typeface="+mn-lt"/>
                <a:ea typeface="Times New Roman" pitchFamily="18" charset="0"/>
                <a:cs typeface="Arial" charset="0"/>
              </a:rPr>
              <a:t>”. For</a:t>
            </a:r>
            <a:r>
              <a:rPr lang="en-US" sz="2000" dirty="0">
                <a:latin typeface="+mn-lt"/>
                <a:ea typeface="Times New Roman" pitchFamily="18" charset="0"/>
                <a:cs typeface="Arial" charset="0"/>
              </a:rPr>
              <a:t> </a:t>
            </a:r>
            <a:r>
              <a:rPr lang="en-US" sz="2000" b="1" dirty="0" err="1">
                <a:solidFill>
                  <a:srgbClr val="C00000"/>
                </a:solidFill>
                <a:latin typeface="+mn-lt"/>
                <a:ea typeface="Times New Roman" pitchFamily="18" charset="0"/>
                <a:cs typeface="Arial" charset="0"/>
              </a:rPr>
              <a:t>Sym</a:t>
            </a:r>
            <a:r>
              <a:rPr lang="en-US" sz="2000" dirty="0">
                <a:solidFill>
                  <a:srgbClr val="C00000"/>
                </a:solidFill>
                <a:latin typeface="+mn-lt"/>
                <a:ea typeface="Times New Roman" pitchFamily="18" charset="0"/>
                <a:cs typeface="Arial" charset="0"/>
              </a:rPr>
              <a:t> </a:t>
            </a:r>
            <a:r>
              <a:rPr lang="en-US" sz="2000" dirty="0">
                <a:solidFill>
                  <a:schemeClr val="accent6">
                    <a:lumMod val="50000"/>
                  </a:schemeClr>
                </a:solidFill>
                <a:latin typeface="+mn-lt"/>
                <a:ea typeface="Times New Roman" pitchFamily="18" charset="0"/>
                <a:cs typeface="Arial" charset="0"/>
              </a:rPr>
              <a:t>it’s:</a:t>
            </a:r>
            <a:r>
              <a:rPr lang="en-US" sz="2000" dirty="0">
                <a:latin typeface="+mn-lt"/>
                <a:ea typeface="Times New Roman" pitchFamily="18" charset="0"/>
                <a:cs typeface="Arial" charset="0"/>
              </a:rPr>
              <a:t> </a:t>
            </a:r>
            <a:r>
              <a:rPr lang="en-US" sz="2000" dirty="0">
                <a:solidFill>
                  <a:schemeClr val="accent6">
                    <a:lumMod val="50000"/>
                  </a:schemeClr>
                </a:solidFill>
                <a:latin typeface="+mn-lt"/>
                <a:ea typeface="Times New Roman" pitchFamily="18" charset="0"/>
                <a:cs typeface="Arial" charset="0"/>
              </a:rPr>
              <a:t>“</a:t>
            </a:r>
            <a:r>
              <a:rPr lang="en-US" sz="2000" u="sng" dirty="0">
                <a:solidFill>
                  <a:schemeClr val="accent6">
                    <a:lumMod val="50000"/>
                  </a:schemeClr>
                </a:solidFill>
                <a:latin typeface="+mn-lt"/>
                <a:ea typeface="Times New Roman" pitchFamily="18" charset="0"/>
                <a:cs typeface="Arial" charset="0"/>
              </a:rPr>
              <a:t>Fight or Flight</a:t>
            </a:r>
            <a:r>
              <a:rPr lang="en-US" sz="2000" dirty="0">
                <a:solidFill>
                  <a:schemeClr val="accent6">
                    <a:lumMod val="50000"/>
                  </a:schemeClr>
                </a:solidFill>
                <a:latin typeface="+mn-lt"/>
                <a:ea typeface="Times New Roman" pitchFamily="18" charset="0"/>
                <a:cs typeface="Arial" charset="0"/>
              </a:rPr>
              <a:t>”. Keep those terms in mind as they help reveal what the actions are on effector tissue.</a:t>
            </a:r>
          </a:p>
          <a:p>
            <a:pPr algn="just"/>
            <a:endParaRPr lang="en-US" sz="1000" dirty="0">
              <a:latin typeface="+mn-lt"/>
              <a:ea typeface="Times New Roman" pitchFamily="18" charset="0"/>
              <a:cs typeface="Arial" charset="0"/>
            </a:endParaRPr>
          </a:p>
          <a:p>
            <a:pPr algn="just"/>
            <a:r>
              <a:rPr lang="en-US" sz="2000" dirty="0">
                <a:latin typeface="+mn-lt"/>
                <a:ea typeface="Times New Roman" pitchFamily="18" charset="0"/>
                <a:cs typeface="Arial" charset="0"/>
              </a:rPr>
              <a:t>The ANS involves </a:t>
            </a:r>
            <a:r>
              <a:rPr lang="en-US" sz="2000" b="1" dirty="0">
                <a:latin typeface="+mn-lt"/>
                <a:ea typeface="Times New Roman" pitchFamily="18" charset="0"/>
                <a:cs typeface="Arial" charset="0"/>
              </a:rPr>
              <a:t>2 motor </a:t>
            </a:r>
            <a:r>
              <a:rPr lang="en-US" sz="2000" dirty="0">
                <a:latin typeface="+mn-lt"/>
                <a:ea typeface="Times New Roman" pitchFamily="18" charset="0"/>
                <a:cs typeface="Arial" charset="0"/>
              </a:rPr>
              <a:t>(efferent) </a:t>
            </a:r>
            <a:r>
              <a:rPr lang="en-US" sz="2000" b="1" dirty="0">
                <a:latin typeface="+mn-lt"/>
                <a:ea typeface="Times New Roman" pitchFamily="18" charset="0"/>
                <a:cs typeface="Arial" charset="0"/>
              </a:rPr>
              <a:t>neurons</a:t>
            </a:r>
            <a:r>
              <a:rPr lang="en-US" sz="2000" dirty="0">
                <a:latin typeface="+mn-lt"/>
                <a:ea typeface="Times New Roman" pitchFamily="18" charset="0"/>
                <a:cs typeface="Arial" charset="0"/>
              </a:rPr>
              <a:t> in sequence. The </a:t>
            </a:r>
            <a:r>
              <a:rPr lang="en-US" sz="2000" b="1" dirty="0">
                <a:solidFill>
                  <a:schemeClr val="accent6">
                    <a:lumMod val="50000"/>
                  </a:schemeClr>
                </a:solidFill>
                <a:latin typeface="+mn-lt"/>
                <a:ea typeface="Times New Roman" pitchFamily="18" charset="0"/>
                <a:cs typeface="Arial" charset="0"/>
              </a:rPr>
              <a:t>1</a:t>
            </a:r>
            <a:r>
              <a:rPr lang="en-US" sz="2000" b="1" baseline="30000" dirty="0">
                <a:solidFill>
                  <a:schemeClr val="accent6">
                    <a:lumMod val="50000"/>
                  </a:schemeClr>
                </a:solidFill>
                <a:latin typeface="+mn-lt"/>
                <a:ea typeface="Times New Roman" pitchFamily="18" charset="0"/>
                <a:cs typeface="Arial" charset="0"/>
              </a:rPr>
              <a:t>st</a:t>
            </a:r>
            <a:r>
              <a:rPr lang="en-US" sz="2000" dirty="0">
                <a:latin typeface="+mn-lt"/>
                <a:ea typeface="Times New Roman" pitchFamily="18" charset="0"/>
                <a:cs typeface="Arial" charset="0"/>
              </a:rPr>
              <a:t> neuron is from the CNS to a ganglion (it’s called the </a:t>
            </a:r>
            <a:r>
              <a:rPr lang="en-US" sz="2000" b="1" i="1" dirty="0">
                <a:latin typeface="+mn-lt"/>
                <a:ea typeface="Times New Roman" pitchFamily="18" charset="0"/>
                <a:cs typeface="Arial" charset="0"/>
              </a:rPr>
              <a:t>preganglionic</a:t>
            </a:r>
            <a:r>
              <a:rPr lang="en-US" sz="2000" dirty="0">
                <a:latin typeface="+mn-lt"/>
                <a:ea typeface="Times New Roman" pitchFamily="18" charset="0"/>
                <a:cs typeface="Arial" charset="0"/>
              </a:rPr>
              <a:t> neuron) and the </a:t>
            </a:r>
            <a:r>
              <a:rPr lang="en-US" sz="2000" b="1" dirty="0">
                <a:solidFill>
                  <a:schemeClr val="accent6">
                    <a:lumMod val="50000"/>
                  </a:schemeClr>
                </a:solidFill>
                <a:latin typeface="+mn-lt"/>
                <a:ea typeface="Times New Roman" pitchFamily="18" charset="0"/>
                <a:cs typeface="Arial" charset="0"/>
              </a:rPr>
              <a:t>2</a:t>
            </a:r>
            <a:r>
              <a:rPr lang="en-US" sz="2000" b="1" baseline="30000" dirty="0">
                <a:solidFill>
                  <a:schemeClr val="accent6">
                    <a:lumMod val="50000"/>
                  </a:schemeClr>
                </a:solidFill>
                <a:latin typeface="+mn-lt"/>
                <a:ea typeface="Times New Roman" pitchFamily="18" charset="0"/>
                <a:cs typeface="Arial" charset="0"/>
              </a:rPr>
              <a:t>nd</a:t>
            </a:r>
            <a:r>
              <a:rPr lang="en-US" sz="2000" dirty="0">
                <a:latin typeface="+mn-lt"/>
                <a:ea typeface="Times New Roman" pitchFamily="18" charset="0"/>
                <a:cs typeface="Arial" charset="0"/>
              </a:rPr>
              <a:t> neuron is from the ganglion to the effector tissue (it’s called the </a:t>
            </a:r>
            <a:r>
              <a:rPr lang="en-US" sz="2000" b="1" i="1" dirty="0">
                <a:latin typeface="+mn-lt"/>
                <a:ea typeface="Times New Roman" pitchFamily="18" charset="0"/>
                <a:cs typeface="Arial" charset="0"/>
              </a:rPr>
              <a:t>postganglionic</a:t>
            </a:r>
            <a:r>
              <a:rPr lang="en-US" sz="2000" dirty="0">
                <a:latin typeface="+mn-lt"/>
                <a:ea typeface="Times New Roman" pitchFamily="18" charset="0"/>
                <a:cs typeface="Arial" charset="0"/>
              </a:rPr>
              <a:t> neuron).</a:t>
            </a:r>
          </a:p>
        </p:txBody>
      </p:sp>
      <p:sp>
        <p:nvSpPr>
          <p:cNvPr id="4" name="Rectangle 1"/>
          <p:cNvSpPr>
            <a:spLocks noChangeArrowheads="1"/>
          </p:cNvSpPr>
          <p:nvPr/>
        </p:nvSpPr>
        <p:spPr bwMode="auto">
          <a:xfrm>
            <a:off x="212725" y="4197493"/>
            <a:ext cx="8686800" cy="2431435"/>
          </a:xfrm>
          <a:prstGeom prst="rect">
            <a:avLst/>
          </a:prstGeom>
          <a:noFill/>
          <a:ln w="9525">
            <a:noFill/>
            <a:miter lim="800000"/>
            <a:headEnd/>
            <a:tailEnd/>
          </a:ln>
        </p:spPr>
        <p:txBody>
          <a:bodyPr anchor="ctr">
            <a:spAutoFit/>
          </a:bodyPr>
          <a:lstStyle/>
          <a:p>
            <a:pPr marL="342900" indent="-342900" algn="just" eaLnBrk="0" hangingPunct="0">
              <a:buFont typeface="Arial" panose="020B0604020202020204" pitchFamily="34" charset="0"/>
              <a:buChar char="•"/>
            </a:pPr>
            <a:r>
              <a:rPr lang="en-US" sz="2000" dirty="0">
                <a:latin typeface="+mn-lt"/>
                <a:ea typeface="Times New Roman" pitchFamily="18" charset="0"/>
                <a:cs typeface="Arial" charset="0"/>
              </a:rPr>
              <a:t>A </a:t>
            </a:r>
            <a:r>
              <a:rPr lang="en-US" sz="2000" b="1" dirty="0">
                <a:latin typeface="+mn-lt"/>
                <a:ea typeface="Times New Roman" pitchFamily="18" charset="0"/>
                <a:cs typeface="Arial" charset="0"/>
              </a:rPr>
              <a:t>ganglion</a:t>
            </a:r>
            <a:r>
              <a:rPr lang="en-US" sz="2000" dirty="0">
                <a:latin typeface="+mn-lt"/>
                <a:ea typeface="Times New Roman" pitchFamily="18" charset="0"/>
                <a:cs typeface="Arial" charset="0"/>
              </a:rPr>
              <a:t> is a cluster of nerve cell bodies in the PNS. Right? : ) </a:t>
            </a:r>
          </a:p>
          <a:p>
            <a:pPr marL="342900" indent="-342900" algn="just" eaLnBrk="0" hangingPunct="0">
              <a:buFont typeface="Arial" panose="020B0604020202020204" pitchFamily="34" charset="0"/>
              <a:buChar char="•"/>
            </a:pPr>
            <a:r>
              <a:rPr lang="en-US" sz="2000" dirty="0">
                <a:latin typeface="+mn-lt"/>
                <a:ea typeface="Times New Roman" pitchFamily="18" charset="0"/>
                <a:cs typeface="Arial" charset="0"/>
              </a:rPr>
              <a:t>A </a:t>
            </a:r>
            <a:r>
              <a:rPr lang="en-US" sz="2000" b="1" dirty="0">
                <a:latin typeface="+mn-lt"/>
                <a:ea typeface="Times New Roman" pitchFamily="18" charset="0"/>
                <a:cs typeface="Arial" charset="0"/>
              </a:rPr>
              <a:t>nerve fiber </a:t>
            </a:r>
            <a:r>
              <a:rPr lang="en-US" sz="2000" dirty="0">
                <a:latin typeface="+mn-lt"/>
                <a:ea typeface="Times New Roman" pitchFamily="18" charset="0"/>
                <a:cs typeface="Arial" charset="0"/>
              </a:rPr>
              <a:t>is a single axon. Right?   : )</a:t>
            </a:r>
          </a:p>
          <a:p>
            <a:pPr algn="just" eaLnBrk="0" hangingPunct="0"/>
            <a:endParaRPr lang="en-US" sz="1200" dirty="0">
              <a:latin typeface="+mn-lt"/>
              <a:ea typeface="Times New Roman" pitchFamily="18" charset="0"/>
              <a:cs typeface="Arial" charset="0"/>
            </a:endParaRPr>
          </a:p>
          <a:p>
            <a:pPr algn="just" eaLnBrk="0" hangingPunct="0"/>
            <a:r>
              <a:rPr lang="en-US" sz="2000" dirty="0">
                <a:latin typeface="+mn-lt"/>
                <a:ea typeface="Times New Roman" pitchFamily="18" charset="0"/>
                <a:cs typeface="Arial" charset="0"/>
              </a:rPr>
              <a:t>In the detailed drawings, please notice how the </a:t>
            </a:r>
            <a:r>
              <a:rPr lang="en-US" sz="2000" b="1" i="1" dirty="0">
                <a:latin typeface="+mn-lt"/>
                <a:ea typeface="Times New Roman" pitchFamily="18" charset="0"/>
                <a:cs typeface="Arial" charset="0"/>
              </a:rPr>
              <a:t>ganglia</a:t>
            </a:r>
            <a:r>
              <a:rPr lang="en-US" sz="2000" dirty="0">
                <a:latin typeface="+mn-lt"/>
                <a:ea typeface="Times New Roman" pitchFamily="18" charset="0"/>
                <a:cs typeface="Arial" charset="0"/>
              </a:rPr>
              <a:t> in the </a:t>
            </a:r>
            <a:r>
              <a:rPr lang="en-US" sz="2000" b="1" dirty="0">
                <a:latin typeface="+mn-lt"/>
                <a:ea typeface="Times New Roman" pitchFamily="18" charset="0"/>
                <a:cs typeface="Arial" charset="0"/>
              </a:rPr>
              <a:t>Para</a:t>
            </a:r>
            <a:r>
              <a:rPr lang="en-US" sz="2000" dirty="0">
                <a:latin typeface="+mn-lt"/>
                <a:ea typeface="Times New Roman" pitchFamily="18" charset="0"/>
                <a:cs typeface="Arial" charset="0"/>
              </a:rPr>
              <a:t> division are close to the effector tissue, but in the </a:t>
            </a:r>
            <a:r>
              <a:rPr lang="en-US" sz="2000" b="1" dirty="0" err="1">
                <a:latin typeface="+mn-lt"/>
                <a:ea typeface="Times New Roman" pitchFamily="18" charset="0"/>
                <a:cs typeface="Arial" charset="0"/>
              </a:rPr>
              <a:t>Sym</a:t>
            </a:r>
            <a:r>
              <a:rPr lang="en-US" sz="2000" dirty="0">
                <a:latin typeface="+mn-lt"/>
                <a:ea typeface="Times New Roman" pitchFamily="18" charset="0"/>
                <a:cs typeface="Arial" charset="0"/>
              </a:rPr>
              <a:t> division they are close to the CNS. Also, notice the nerve fibers (axons) for the preganglionic neurons in the Para are </a:t>
            </a:r>
            <a:r>
              <a:rPr lang="en-US" sz="2000" i="1" dirty="0">
                <a:latin typeface="+mn-lt"/>
                <a:ea typeface="Times New Roman" pitchFamily="18" charset="0"/>
                <a:cs typeface="Arial" charset="0"/>
              </a:rPr>
              <a:t>very long </a:t>
            </a:r>
            <a:r>
              <a:rPr lang="en-US" sz="2000" dirty="0">
                <a:latin typeface="+mn-lt"/>
                <a:ea typeface="Times New Roman" pitchFamily="18" charset="0"/>
                <a:cs typeface="Arial" charset="0"/>
              </a:rPr>
              <a:t>and the nerve fibers for the postganglionic are </a:t>
            </a:r>
            <a:r>
              <a:rPr lang="en-US" sz="2000" i="1" dirty="0">
                <a:latin typeface="+mn-lt"/>
                <a:ea typeface="Times New Roman" pitchFamily="18" charset="0"/>
                <a:cs typeface="Arial" charset="0"/>
              </a:rPr>
              <a:t>very short</a:t>
            </a:r>
            <a:r>
              <a:rPr lang="en-US" sz="2000" dirty="0">
                <a:latin typeface="+mn-lt"/>
                <a:ea typeface="Times New Roman" pitchFamily="18" charset="0"/>
                <a:cs typeface="Arial" charset="0"/>
              </a:rPr>
              <a:t>. It is the </a:t>
            </a:r>
            <a:r>
              <a:rPr lang="en-US" sz="2000" b="1" dirty="0">
                <a:solidFill>
                  <a:schemeClr val="accent6">
                    <a:lumMod val="75000"/>
                  </a:schemeClr>
                </a:solidFill>
                <a:latin typeface="+mn-lt"/>
                <a:ea typeface="Times New Roman" pitchFamily="18" charset="0"/>
                <a:cs typeface="Arial" charset="0"/>
              </a:rPr>
              <a:t>opposite</a:t>
            </a:r>
            <a:r>
              <a:rPr lang="en-US" sz="2000" dirty="0">
                <a:solidFill>
                  <a:schemeClr val="accent6">
                    <a:lumMod val="75000"/>
                  </a:schemeClr>
                </a:solidFill>
                <a:latin typeface="+mn-lt"/>
                <a:ea typeface="Times New Roman" pitchFamily="18" charset="0"/>
                <a:cs typeface="Arial" charset="0"/>
              </a:rPr>
              <a:t> </a:t>
            </a:r>
            <a:r>
              <a:rPr lang="en-US" sz="2000" dirty="0">
                <a:latin typeface="+mn-lt"/>
                <a:ea typeface="Times New Roman" pitchFamily="18" charset="0"/>
                <a:cs typeface="Arial" charset="0"/>
              </a:rPr>
              <a:t>arrangement for the </a:t>
            </a:r>
            <a:r>
              <a:rPr lang="en-US" sz="2000" dirty="0" err="1">
                <a:latin typeface="+mn-lt"/>
                <a:ea typeface="Times New Roman" pitchFamily="18" charset="0"/>
                <a:cs typeface="Arial" charset="0"/>
              </a:rPr>
              <a:t>Sym</a:t>
            </a:r>
            <a:r>
              <a:rPr lang="en-US" sz="2000" dirty="0">
                <a:latin typeface="+mn-lt"/>
                <a:ea typeface="Times New Roman" pitchFamily="18" charset="0"/>
                <a:cs typeface="Arial" charset="0"/>
              </a:rPr>
              <a:t> division! What do you notice about axon myelination?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12724" y="82127"/>
            <a:ext cx="3281914" cy="584775"/>
          </a:xfrm>
          <a:prstGeom prst="rect">
            <a:avLst/>
          </a:prstGeom>
          <a:noFill/>
          <a:ln w="9525">
            <a:noFill/>
            <a:miter lim="800000"/>
            <a:headEnd/>
            <a:tailEnd/>
          </a:ln>
        </p:spPr>
        <p:txBody>
          <a:bodyPr wrap="square">
            <a:spAutoFit/>
          </a:bodyPr>
          <a:lstStyle/>
          <a:p>
            <a:r>
              <a:rPr lang="en-US" sz="3200" b="1" dirty="0">
                <a:solidFill>
                  <a:schemeClr val="tx2">
                    <a:lumMod val="75000"/>
                  </a:schemeClr>
                </a:solidFill>
                <a:latin typeface="Chiller" pitchFamily="82" charset="0"/>
              </a:rPr>
              <a:t>Summary Notes on ANS:</a:t>
            </a:r>
          </a:p>
        </p:txBody>
      </p:sp>
      <p:sp>
        <p:nvSpPr>
          <p:cNvPr id="16387" name="Rectangle 1"/>
          <p:cNvSpPr>
            <a:spLocks noChangeArrowheads="1"/>
          </p:cNvSpPr>
          <p:nvPr/>
        </p:nvSpPr>
        <p:spPr bwMode="auto">
          <a:xfrm>
            <a:off x="129011" y="605933"/>
            <a:ext cx="8686800" cy="707886"/>
          </a:xfrm>
          <a:prstGeom prst="rect">
            <a:avLst/>
          </a:prstGeom>
          <a:noFill/>
          <a:ln w="9525">
            <a:noFill/>
            <a:miter lim="800000"/>
            <a:headEnd/>
            <a:tailEnd/>
          </a:ln>
        </p:spPr>
        <p:txBody>
          <a:bodyPr anchor="ctr">
            <a:spAutoFit/>
          </a:bodyPr>
          <a:lstStyle/>
          <a:p>
            <a:pPr algn="just"/>
            <a:r>
              <a:rPr lang="en-US" sz="2000" dirty="0">
                <a:latin typeface="+mn-lt"/>
                <a:ea typeface="Times New Roman" pitchFamily="18" charset="0"/>
                <a:cs typeface="Arial" charset="0"/>
              </a:rPr>
              <a:t>The </a:t>
            </a:r>
            <a:r>
              <a:rPr lang="en-US" sz="2000" b="1" dirty="0">
                <a:solidFill>
                  <a:schemeClr val="accent6">
                    <a:lumMod val="50000"/>
                  </a:schemeClr>
                </a:solidFill>
                <a:latin typeface="+mn-lt"/>
                <a:ea typeface="Times New Roman" pitchFamily="18" charset="0"/>
                <a:cs typeface="Arial" charset="0"/>
              </a:rPr>
              <a:t>Autonomic Nervous System </a:t>
            </a:r>
            <a:r>
              <a:rPr lang="en-US" sz="2000" dirty="0">
                <a:latin typeface="+mn-lt"/>
                <a:ea typeface="Times New Roman" pitchFamily="18" charset="0"/>
                <a:cs typeface="Arial" charset="0"/>
              </a:rPr>
              <a:t>(ANS) is more complex anatomically. </a:t>
            </a:r>
          </a:p>
          <a:p>
            <a:pPr algn="just"/>
            <a:endParaRPr lang="en-US" sz="2000" dirty="0">
              <a:latin typeface="+mn-lt"/>
              <a:ea typeface="Times New Roman" pitchFamily="18" charset="0"/>
              <a:cs typeface="Arial" charset="0"/>
            </a:endParaRPr>
          </a:p>
        </p:txBody>
      </p:sp>
      <p:sp>
        <p:nvSpPr>
          <p:cNvPr id="4" name="Rectangle 1"/>
          <p:cNvSpPr>
            <a:spLocks noChangeArrowheads="1"/>
          </p:cNvSpPr>
          <p:nvPr/>
        </p:nvSpPr>
        <p:spPr bwMode="auto">
          <a:xfrm>
            <a:off x="304501" y="5346490"/>
            <a:ext cx="8511309" cy="923330"/>
          </a:xfrm>
          <a:prstGeom prst="rect">
            <a:avLst/>
          </a:prstGeom>
          <a:noFill/>
          <a:ln w="9525">
            <a:noFill/>
            <a:miter lim="800000"/>
            <a:headEnd/>
            <a:tailEnd/>
          </a:ln>
        </p:spPr>
        <p:txBody>
          <a:bodyPr wrap="square" anchor="ctr">
            <a:spAutoFit/>
          </a:bodyPr>
          <a:lstStyle/>
          <a:p>
            <a:pPr algn="just" eaLnBrk="0" hangingPunct="0"/>
            <a:r>
              <a:rPr lang="en-US" dirty="0">
                <a:latin typeface="+mn-lt"/>
                <a:ea typeface="Times New Roman" pitchFamily="18" charset="0"/>
                <a:cs typeface="Arial" charset="0"/>
              </a:rPr>
              <a:t>There are </a:t>
            </a:r>
            <a:r>
              <a:rPr lang="en-US" b="1" dirty="0">
                <a:latin typeface="+mn-lt"/>
                <a:ea typeface="Times New Roman" pitchFamily="18" charset="0"/>
                <a:cs typeface="Arial" charset="0"/>
              </a:rPr>
              <a:t>2 divisions </a:t>
            </a:r>
            <a:r>
              <a:rPr lang="en-US" dirty="0">
                <a:latin typeface="+mn-lt"/>
                <a:ea typeface="Times New Roman" pitchFamily="18" charset="0"/>
                <a:cs typeface="Arial" charset="0"/>
              </a:rPr>
              <a:t>of the ANS, the </a:t>
            </a:r>
            <a:r>
              <a:rPr lang="en-US" b="1" dirty="0">
                <a:solidFill>
                  <a:srgbClr val="0000FF"/>
                </a:solidFill>
                <a:latin typeface="+mn-lt"/>
                <a:ea typeface="Times New Roman" pitchFamily="18" charset="0"/>
                <a:cs typeface="Arial" charset="0"/>
              </a:rPr>
              <a:t>Parasympathetic</a:t>
            </a:r>
            <a:r>
              <a:rPr lang="en-US" dirty="0">
                <a:solidFill>
                  <a:srgbClr val="0000FF"/>
                </a:solidFill>
                <a:latin typeface="+mn-lt"/>
                <a:ea typeface="Times New Roman" pitchFamily="18" charset="0"/>
                <a:cs typeface="Arial" charset="0"/>
              </a:rPr>
              <a:t> </a:t>
            </a:r>
            <a:r>
              <a:rPr lang="en-US" dirty="0">
                <a:latin typeface="+mn-lt"/>
                <a:ea typeface="Times New Roman" pitchFamily="18" charset="0"/>
                <a:cs typeface="Arial" charset="0"/>
              </a:rPr>
              <a:t>and the </a:t>
            </a:r>
            <a:r>
              <a:rPr lang="en-US" b="1" dirty="0">
                <a:solidFill>
                  <a:srgbClr val="C00000"/>
                </a:solidFill>
                <a:latin typeface="+mn-lt"/>
                <a:ea typeface="Times New Roman" pitchFamily="18" charset="0"/>
                <a:cs typeface="Arial" charset="0"/>
              </a:rPr>
              <a:t>Sympathetic </a:t>
            </a:r>
          </a:p>
          <a:p>
            <a:pPr algn="just" eaLnBrk="0" hangingPunct="0"/>
            <a:r>
              <a:rPr lang="en-US" dirty="0">
                <a:latin typeface="+mn-lt"/>
                <a:ea typeface="Times New Roman" pitchFamily="18" charset="0"/>
                <a:cs typeface="Arial" charset="0"/>
              </a:rPr>
              <a:t>For the most part they oppose each other: Para is for resting and digesting, and </a:t>
            </a:r>
            <a:r>
              <a:rPr lang="en-US" dirty="0" err="1">
                <a:latin typeface="+mn-lt"/>
                <a:ea typeface="Times New Roman" pitchFamily="18" charset="0"/>
                <a:cs typeface="Arial" charset="0"/>
              </a:rPr>
              <a:t>Sym</a:t>
            </a:r>
            <a:r>
              <a:rPr lang="en-US" dirty="0">
                <a:latin typeface="+mn-lt"/>
                <a:ea typeface="Times New Roman" pitchFamily="18" charset="0"/>
                <a:cs typeface="Arial" charset="0"/>
              </a:rPr>
              <a:t> is for fast emergency responses to prepare the body for danger or excitement.</a:t>
            </a:r>
          </a:p>
        </p:txBody>
      </p:sp>
      <p:sp>
        <p:nvSpPr>
          <p:cNvPr id="2" name="Rectangle 1"/>
          <p:cNvSpPr/>
          <p:nvPr/>
        </p:nvSpPr>
        <p:spPr>
          <a:xfrm>
            <a:off x="155148" y="2649414"/>
            <a:ext cx="3960764" cy="923330"/>
          </a:xfrm>
          <a:prstGeom prst="rect">
            <a:avLst/>
          </a:prstGeom>
        </p:spPr>
        <p:txBody>
          <a:bodyPr wrap="none">
            <a:spAutoFit/>
          </a:bodyPr>
          <a:lstStyle/>
          <a:p>
            <a:r>
              <a:rPr lang="en-US" b="1" dirty="0">
                <a:latin typeface="+mn-lt"/>
                <a:ea typeface="Times New Roman" pitchFamily="18" charset="0"/>
                <a:cs typeface="Arial" charset="0"/>
              </a:rPr>
              <a:t>There are 2 Motor Neurons in the ANS: </a:t>
            </a:r>
          </a:p>
          <a:p>
            <a:pPr marL="742950" lvl="1" indent="-285750">
              <a:buFont typeface="Arial" panose="020B0604020202020204" pitchFamily="34" charset="0"/>
              <a:buChar char="•"/>
            </a:pPr>
            <a:r>
              <a:rPr lang="en-US" dirty="0">
                <a:latin typeface="+mn-lt"/>
                <a:cs typeface="Arial" charset="0"/>
              </a:rPr>
              <a:t>The</a:t>
            </a:r>
            <a:r>
              <a:rPr lang="en-US" b="1" dirty="0">
                <a:latin typeface="+mn-lt"/>
                <a:cs typeface="Arial" charset="0"/>
              </a:rPr>
              <a:t> preganglionic </a:t>
            </a:r>
            <a:r>
              <a:rPr lang="en-US" dirty="0">
                <a:latin typeface="+mn-lt"/>
                <a:cs typeface="Arial" charset="0"/>
              </a:rPr>
              <a:t>neuron</a:t>
            </a:r>
          </a:p>
          <a:p>
            <a:pPr marL="742950" lvl="1" indent="-285750">
              <a:buFont typeface="Arial" panose="020B0604020202020204" pitchFamily="34" charset="0"/>
              <a:buChar char="•"/>
            </a:pPr>
            <a:r>
              <a:rPr lang="en-US" dirty="0">
                <a:latin typeface="+mn-lt"/>
                <a:cs typeface="Arial" charset="0"/>
              </a:rPr>
              <a:t>The</a:t>
            </a:r>
            <a:r>
              <a:rPr lang="en-US" b="1" dirty="0">
                <a:latin typeface="+mn-lt"/>
                <a:cs typeface="Arial" charset="0"/>
              </a:rPr>
              <a:t> postganglionic </a:t>
            </a:r>
            <a:r>
              <a:rPr lang="en-US" dirty="0">
                <a:latin typeface="+mn-lt"/>
                <a:cs typeface="Arial" charset="0"/>
              </a:rPr>
              <a:t>neuron</a:t>
            </a:r>
            <a:endParaRPr lang="en-US" dirty="0"/>
          </a:p>
        </p:txBody>
      </p:sp>
      <p:sp>
        <p:nvSpPr>
          <p:cNvPr id="7" name="Rectangle 6"/>
          <p:cNvSpPr/>
          <p:nvPr/>
        </p:nvSpPr>
        <p:spPr>
          <a:xfrm>
            <a:off x="129011" y="4000511"/>
            <a:ext cx="8644226" cy="1200329"/>
          </a:xfrm>
          <a:prstGeom prst="rect">
            <a:avLst/>
          </a:prstGeom>
        </p:spPr>
        <p:txBody>
          <a:bodyPr wrap="none">
            <a:spAutoFit/>
          </a:bodyPr>
          <a:lstStyle/>
          <a:p>
            <a:pPr marL="285750" indent="-285750">
              <a:buFont typeface="Arial" panose="020B0604020202020204" pitchFamily="34" charset="0"/>
              <a:buChar char="•"/>
            </a:pPr>
            <a:r>
              <a:rPr lang="en-US" b="1" dirty="0">
                <a:latin typeface="+mn-lt"/>
                <a:ea typeface="Times New Roman" pitchFamily="18" charset="0"/>
                <a:cs typeface="Arial" charset="0"/>
              </a:rPr>
              <a:t>Acts on 3 Effector Tissues:</a:t>
            </a:r>
          </a:p>
          <a:p>
            <a:pPr marL="742950" lvl="1" indent="-285750">
              <a:buFont typeface="Arial" panose="020B0604020202020204" pitchFamily="34" charset="0"/>
              <a:buChar char="•"/>
            </a:pPr>
            <a:r>
              <a:rPr lang="en-US" b="1" dirty="0">
                <a:solidFill>
                  <a:schemeClr val="accent6">
                    <a:lumMod val="75000"/>
                  </a:schemeClr>
                </a:solidFill>
                <a:latin typeface="+mn-lt"/>
                <a:ea typeface="Times New Roman" pitchFamily="18" charset="0"/>
                <a:cs typeface="Arial" charset="0"/>
              </a:rPr>
              <a:t>Cardia muscle </a:t>
            </a:r>
            <a:r>
              <a:rPr lang="en-US" dirty="0">
                <a:solidFill>
                  <a:schemeClr val="accent6">
                    <a:lumMod val="75000"/>
                  </a:schemeClr>
                </a:solidFill>
                <a:latin typeface="+mn-lt"/>
                <a:ea typeface="Times New Roman" pitchFamily="18" charset="0"/>
                <a:cs typeface="Arial" charset="0"/>
              </a:rPr>
              <a:t>– of the heart.</a:t>
            </a:r>
          </a:p>
          <a:p>
            <a:pPr marL="742950" lvl="1" indent="-285750">
              <a:buFont typeface="Arial" panose="020B0604020202020204" pitchFamily="34" charset="0"/>
              <a:buChar char="•"/>
            </a:pPr>
            <a:r>
              <a:rPr lang="en-US" b="1" dirty="0">
                <a:solidFill>
                  <a:schemeClr val="accent6">
                    <a:lumMod val="75000"/>
                  </a:schemeClr>
                </a:solidFill>
                <a:latin typeface="+mn-lt"/>
                <a:ea typeface="Times New Roman" pitchFamily="18" charset="0"/>
                <a:cs typeface="Arial" charset="0"/>
              </a:rPr>
              <a:t>Smooth muscle </a:t>
            </a:r>
            <a:r>
              <a:rPr lang="en-US" dirty="0">
                <a:solidFill>
                  <a:schemeClr val="accent6">
                    <a:lumMod val="75000"/>
                  </a:schemeClr>
                </a:solidFill>
                <a:latin typeface="+mn-lt"/>
                <a:ea typeface="Times New Roman" pitchFamily="18" charset="0"/>
                <a:cs typeface="Arial" charset="0"/>
              </a:rPr>
              <a:t>– of blood vessel walls, bronchioles, ducts, tracts and organs.</a:t>
            </a:r>
          </a:p>
          <a:p>
            <a:pPr marL="742950" lvl="1" indent="-285750">
              <a:buFont typeface="Arial" panose="020B0604020202020204" pitchFamily="34" charset="0"/>
              <a:buChar char="•"/>
            </a:pPr>
            <a:r>
              <a:rPr lang="en-US" b="1" dirty="0">
                <a:solidFill>
                  <a:schemeClr val="accent6">
                    <a:lumMod val="75000"/>
                  </a:schemeClr>
                </a:solidFill>
                <a:latin typeface="+mn-lt"/>
                <a:ea typeface="Times New Roman" pitchFamily="18" charset="0"/>
                <a:cs typeface="Arial" charset="0"/>
              </a:rPr>
              <a:t>Glands </a:t>
            </a:r>
            <a:r>
              <a:rPr lang="en-US" dirty="0">
                <a:solidFill>
                  <a:schemeClr val="accent6">
                    <a:lumMod val="75000"/>
                  </a:schemeClr>
                </a:solidFill>
                <a:latin typeface="+mn-lt"/>
                <a:ea typeface="Times New Roman" pitchFamily="18" charset="0"/>
                <a:cs typeface="Arial" charset="0"/>
              </a:rPr>
              <a:t>– of exocrine (sweat, salivary, etc.) and endocrine (hormones, etc.) glands.</a:t>
            </a:r>
          </a:p>
        </p:txBody>
      </p:sp>
      <p:sp>
        <p:nvSpPr>
          <p:cNvPr id="11" name="Rectangle 10"/>
          <p:cNvSpPr/>
          <p:nvPr/>
        </p:nvSpPr>
        <p:spPr>
          <a:xfrm>
            <a:off x="103009" y="2143073"/>
            <a:ext cx="4060407" cy="369332"/>
          </a:xfrm>
          <a:prstGeom prst="rect">
            <a:avLst/>
          </a:prstGeom>
        </p:spPr>
        <p:txBody>
          <a:bodyPr wrap="none">
            <a:spAutoFit/>
          </a:bodyPr>
          <a:lstStyle/>
          <a:p>
            <a:r>
              <a:rPr lang="en-US" b="1" u="sng" dirty="0">
                <a:solidFill>
                  <a:schemeClr val="accent6">
                    <a:lumMod val="50000"/>
                  </a:schemeClr>
                </a:solidFill>
                <a:latin typeface="+mn-lt"/>
                <a:ea typeface="Times New Roman" pitchFamily="18" charset="0"/>
                <a:cs typeface="Arial" charset="0"/>
              </a:rPr>
              <a:t>Here are the important concepts of ANS</a:t>
            </a:r>
            <a:r>
              <a:rPr lang="en-US" b="1" dirty="0">
                <a:solidFill>
                  <a:schemeClr val="accent6">
                    <a:lumMod val="50000"/>
                  </a:schemeClr>
                </a:solidFill>
                <a:latin typeface="+mn-lt"/>
                <a:ea typeface="Times New Roman" pitchFamily="18" charset="0"/>
                <a:cs typeface="Arial" charset="0"/>
              </a:rPr>
              <a:t>:</a:t>
            </a:r>
            <a:endParaRPr lang="en-US" b="1" dirty="0">
              <a:solidFill>
                <a:schemeClr val="accent6">
                  <a:lumMod val="50000"/>
                </a:schemeClr>
              </a:solidFill>
            </a:endParaRPr>
          </a:p>
        </p:txBody>
      </p:sp>
      <p:sp>
        <p:nvSpPr>
          <p:cNvPr id="8" name="Rectangle 7"/>
          <p:cNvSpPr/>
          <p:nvPr/>
        </p:nvSpPr>
        <p:spPr>
          <a:xfrm>
            <a:off x="212724" y="1132811"/>
            <a:ext cx="5585440" cy="923330"/>
          </a:xfrm>
          <a:prstGeom prst="rect">
            <a:avLst/>
          </a:prstGeom>
        </p:spPr>
        <p:txBody>
          <a:bodyPr wrap="none">
            <a:spAutoFit/>
          </a:bodyPr>
          <a:lstStyle/>
          <a:p>
            <a:r>
              <a:rPr lang="en-US" b="1" dirty="0">
                <a:latin typeface="+mn-lt"/>
                <a:ea typeface="Times New Roman" pitchFamily="18" charset="0"/>
                <a:cs typeface="Arial" charset="0"/>
              </a:rPr>
              <a:t>The ANS is mostly under </a:t>
            </a:r>
            <a:r>
              <a:rPr lang="en-US" b="1" dirty="0">
                <a:solidFill>
                  <a:schemeClr val="accent6">
                    <a:lumMod val="75000"/>
                  </a:schemeClr>
                </a:solidFill>
                <a:latin typeface="+mn-lt"/>
                <a:ea typeface="Times New Roman" pitchFamily="18" charset="0"/>
                <a:cs typeface="Arial" charset="0"/>
              </a:rPr>
              <a:t>Involuntary</a:t>
            </a:r>
            <a:r>
              <a:rPr lang="en-US" b="1" dirty="0">
                <a:latin typeface="+mn-lt"/>
                <a:ea typeface="Times New Roman" pitchFamily="18" charset="0"/>
                <a:cs typeface="Arial" charset="0"/>
              </a:rPr>
              <a:t> control, meaning </a:t>
            </a:r>
          </a:p>
          <a:p>
            <a:r>
              <a:rPr lang="en-US" b="1" dirty="0">
                <a:latin typeface="+mn-lt"/>
                <a:ea typeface="Times New Roman" pitchFamily="18" charset="0"/>
                <a:cs typeface="Arial" charset="0"/>
              </a:rPr>
              <a:t>we are not consciously aware of these responses. </a:t>
            </a:r>
          </a:p>
          <a:p>
            <a:pPr algn="ctr"/>
            <a:r>
              <a:rPr lang="en-US" dirty="0">
                <a:latin typeface="+mn-lt"/>
                <a:cs typeface="Arial" charset="0"/>
              </a:rPr>
              <a:t>(The </a:t>
            </a:r>
            <a:r>
              <a:rPr lang="en-US" i="1" dirty="0">
                <a:latin typeface="+mn-lt"/>
                <a:cs typeface="Arial" charset="0"/>
              </a:rPr>
              <a:t>exception</a:t>
            </a:r>
            <a:r>
              <a:rPr lang="en-US" dirty="0">
                <a:latin typeface="+mn-lt"/>
                <a:cs typeface="Arial" charset="0"/>
              </a:rPr>
              <a:t> is </a:t>
            </a:r>
            <a:r>
              <a:rPr lang="en-US" b="1" dirty="0">
                <a:latin typeface="+mn-lt"/>
                <a:cs typeface="Arial" charset="0"/>
              </a:rPr>
              <a:t>biofeedback</a:t>
            </a:r>
            <a:r>
              <a:rPr lang="en-US" dirty="0">
                <a:latin typeface="+mn-lt"/>
                <a:cs typeface="Arial" charset="0"/>
              </a:rPr>
              <a:t> actions)</a:t>
            </a:r>
            <a:endParaRPr lang="en-US" dirty="0"/>
          </a:p>
        </p:txBody>
      </p:sp>
      <p:pic>
        <p:nvPicPr>
          <p:cNvPr id="19" name="Picture 18">
            <a:extLst>
              <a:ext uri="{FF2B5EF4-FFF2-40B4-BE49-F238E27FC236}">
                <a16:creationId xmlns:a16="http://schemas.microsoft.com/office/drawing/2014/main" id="{F60371B2-A43A-B6F5-2E0F-D36081EA1BFD}"/>
              </a:ext>
            </a:extLst>
          </p:cNvPr>
          <p:cNvPicPr>
            <a:picLocks noChangeAspect="1"/>
          </p:cNvPicPr>
          <p:nvPr/>
        </p:nvPicPr>
        <p:blipFill>
          <a:blip r:embed="rId2"/>
          <a:stretch>
            <a:fillRect/>
          </a:stretch>
        </p:blipFill>
        <p:spPr>
          <a:xfrm>
            <a:off x="3952430" y="2125827"/>
            <a:ext cx="4998917" cy="2317585"/>
          </a:xfrm>
          <a:prstGeom prst="rect">
            <a:avLst/>
          </a:prstGeom>
        </p:spPr>
      </p:pic>
    </p:spTree>
    <p:extLst>
      <p:ext uri="{BB962C8B-B14F-4D97-AF65-F5344CB8AC3E}">
        <p14:creationId xmlns:p14="http://schemas.microsoft.com/office/powerpoint/2010/main" val="34707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15000"/>
          </a:schemeClr>
        </a:solidFill>
        <a:effectLst/>
      </p:bgPr>
    </p:bg>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52387" y="0"/>
            <a:ext cx="2540794" cy="584775"/>
          </a:xfrm>
          <a:prstGeom prst="rect">
            <a:avLst/>
          </a:prstGeom>
          <a:noFill/>
          <a:ln w="9525">
            <a:noFill/>
            <a:miter lim="800000"/>
            <a:headEnd/>
            <a:tailEnd/>
          </a:ln>
        </p:spPr>
        <p:txBody>
          <a:bodyPr wrap="square">
            <a:spAutoFit/>
          </a:bodyPr>
          <a:lstStyle/>
          <a:p>
            <a:r>
              <a:rPr lang="en-US" sz="3200" b="1" dirty="0">
                <a:solidFill>
                  <a:schemeClr val="accent6">
                    <a:lumMod val="75000"/>
                  </a:schemeClr>
                </a:solidFill>
                <a:latin typeface="Chiller" pitchFamily="82" charset="0"/>
              </a:rPr>
              <a:t>More ANS Notes:</a:t>
            </a:r>
          </a:p>
        </p:txBody>
      </p:sp>
      <p:sp>
        <p:nvSpPr>
          <p:cNvPr id="18435" name="Rectangle 1"/>
          <p:cNvSpPr>
            <a:spLocks noChangeArrowheads="1"/>
          </p:cNvSpPr>
          <p:nvPr/>
        </p:nvSpPr>
        <p:spPr bwMode="auto">
          <a:xfrm>
            <a:off x="77938" y="569369"/>
            <a:ext cx="8996362" cy="2123658"/>
          </a:xfrm>
          <a:prstGeom prst="rect">
            <a:avLst/>
          </a:prstGeom>
          <a:noFill/>
          <a:ln w="9525">
            <a:noFill/>
            <a:miter lim="800000"/>
            <a:headEnd/>
            <a:tailEnd/>
          </a:ln>
        </p:spPr>
        <p:txBody>
          <a:bodyPr anchor="ctr">
            <a:spAutoFit/>
          </a:bodyPr>
          <a:lstStyle/>
          <a:p>
            <a:pPr algn="just"/>
            <a:r>
              <a:rPr lang="en-US" sz="2000" dirty="0">
                <a:latin typeface="+mn-lt"/>
                <a:ea typeface="Times New Roman" pitchFamily="18" charset="0"/>
                <a:cs typeface="Arial" charset="0"/>
              </a:rPr>
              <a:t>In general, </a:t>
            </a:r>
            <a:r>
              <a:rPr lang="en-US" sz="2000" b="1" dirty="0">
                <a:solidFill>
                  <a:srgbClr val="0000FF"/>
                </a:solidFill>
                <a:latin typeface="+mn-lt"/>
                <a:ea typeface="Times New Roman" pitchFamily="18" charset="0"/>
                <a:cs typeface="Arial" charset="0"/>
              </a:rPr>
              <a:t>Para</a:t>
            </a:r>
            <a:r>
              <a:rPr lang="en-US" sz="2000" dirty="0">
                <a:latin typeface="+mn-lt"/>
                <a:ea typeface="Times New Roman" pitchFamily="18" charset="0"/>
                <a:cs typeface="Arial" charset="0"/>
              </a:rPr>
              <a:t> is for ‘</a:t>
            </a:r>
            <a:r>
              <a:rPr lang="en-US" sz="2000" dirty="0">
                <a:solidFill>
                  <a:srgbClr val="0000FF"/>
                </a:solidFill>
                <a:latin typeface="+mn-lt"/>
                <a:ea typeface="Times New Roman" pitchFamily="18" charset="0"/>
                <a:cs typeface="Arial" charset="0"/>
              </a:rPr>
              <a:t>housekeeping</a:t>
            </a:r>
            <a:r>
              <a:rPr lang="en-US" sz="2000" dirty="0">
                <a:latin typeface="+mn-lt"/>
                <a:ea typeface="Times New Roman" pitchFamily="18" charset="0"/>
                <a:cs typeface="Arial" charset="0"/>
              </a:rPr>
              <a:t>’ activities (“</a:t>
            </a:r>
            <a:r>
              <a:rPr lang="en-US" sz="2000" b="1" dirty="0">
                <a:solidFill>
                  <a:schemeClr val="accent6">
                    <a:lumMod val="75000"/>
                  </a:schemeClr>
                </a:solidFill>
                <a:latin typeface="+mn-lt"/>
                <a:ea typeface="Times New Roman" pitchFamily="18" charset="0"/>
                <a:cs typeface="Arial" charset="0"/>
              </a:rPr>
              <a:t>Rest &amp; Digest</a:t>
            </a:r>
            <a:r>
              <a:rPr lang="en-US" sz="2000" dirty="0">
                <a:latin typeface="+mn-lt"/>
                <a:ea typeface="Times New Roman" pitchFamily="18" charset="0"/>
                <a:cs typeface="Arial" charset="0"/>
              </a:rPr>
              <a:t>”), storing needed things, relaxing, getting rid of things and doing some chores! </a:t>
            </a:r>
          </a:p>
          <a:p>
            <a:pPr algn="just"/>
            <a:endParaRPr lang="en-US" sz="2000" dirty="0">
              <a:latin typeface="+mn-lt"/>
              <a:ea typeface="Times New Roman" pitchFamily="18" charset="0"/>
              <a:cs typeface="Arial" charset="0"/>
            </a:endParaRPr>
          </a:p>
          <a:p>
            <a:pPr algn="just"/>
            <a:r>
              <a:rPr lang="en-US" b="1" dirty="0">
                <a:solidFill>
                  <a:srgbClr val="0000FF"/>
                </a:solidFill>
                <a:latin typeface="+mn-lt"/>
                <a:ea typeface="Times New Roman" pitchFamily="18" charset="0"/>
                <a:cs typeface="Arial" charset="0"/>
              </a:rPr>
              <a:t>e.g., </a:t>
            </a:r>
            <a:r>
              <a:rPr lang="en-US" dirty="0">
                <a:latin typeface="+mn-lt"/>
                <a:ea typeface="Times New Roman" pitchFamily="18" charset="0"/>
                <a:cs typeface="Arial" charset="0"/>
              </a:rPr>
              <a:t>after lunch, as you decide to sit and read - </a:t>
            </a:r>
            <a:r>
              <a:rPr lang="en-US" b="1" dirty="0">
                <a:latin typeface="+mn-lt"/>
                <a:ea typeface="Times New Roman" pitchFamily="18" charset="0"/>
                <a:cs typeface="Arial" charset="0"/>
              </a:rPr>
              <a:t>Para</a:t>
            </a:r>
            <a:r>
              <a:rPr lang="en-US" dirty="0">
                <a:latin typeface="+mn-lt"/>
                <a:ea typeface="Times New Roman" pitchFamily="18" charset="0"/>
                <a:cs typeface="Arial" charset="0"/>
              </a:rPr>
              <a:t> is at work! Heart rate is low, saliva and G.I. tract activity are high, bronchiole (airways) diameter is small, no need for much air, everything is fine, there’s no hurry, you’ve got all day. Pupil diameter is small too, enabling that </a:t>
            </a:r>
            <a:r>
              <a:rPr lang="en-US" i="1" dirty="0">
                <a:latin typeface="+mn-lt"/>
                <a:ea typeface="Times New Roman" pitchFamily="18" charset="0"/>
                <a:cs typeface="Arial" charset="0"/>
              </a:rPr>
              <a:t>near focus </a:t>
            </a:r>
            <a:r>
              <a:rPr lang="en-US" dirty="0">
                <a:latin typeface="+mn-lt"/>
                <a:ea typeface="Times New Roman" pitchFamily="18" charset="0"/>
                <a:cs typeface="Arial" charset="0"/>
              </a:rPr>
              <a:t>to get all the fine details! </a:t>
            </a:r>
          </a:p>
        </p:txBody>
      </p:sp>
      <p:cxnSp>
        <p:nvCxnSpPr>
          <p:cNvPr id="8" name="Straight Connector 7"/>
          <p:cNvCxnSpPr/>
          <p:nvPr/>
        </p:nvCxnSpPr>
        <p:spPr>
          <a:xfrm>
            <a:off x="52388" y="2974352"/>
            <a:ext cx="9135762" cy="16475"/>
          </a:xfrm>
          <a:prstGeom prst="line">
            <a:avLst/>
          </a:prstGeom>
          <a:ln w="28575">
            <a:solidFill>
              <a:srgbClr val="008000"/>
            </a:solidFill>
            <a:prstDash val="dashDot"/>
          </a:ln>
        </p:spPr>
        <p:style>
          <a:lnRef idx="1">
            <a:schemeClr val="accent1"/>
          </a:lnRef>
          <a:fillRef idx="0">
            <a:schemeClr val="accent1"/>
          </a:fillRef>
          <a:effectRef idx="0">
            <a:schemeClr val="accent1"/>
          </a:effectRef>
          <a:fontRef idx="minor">
            <a:schemeClr val="tx1"/>
          </a:fontRef>
        </p:style>
      </p:cxnSp>
      <p:sp>
        <p:nvSpPr>
          <p:cNvPr id="5" name="Rectangle 1"/>
          <p:cNvSpPr>
            <a:spLocks noChangeArrowheads="1"/>
          </p:cNvSpPr>
          <p:nvPr/>
        </p:nvSpPr>
        <p:spPr bwMode="auto">
          <a:xfrm>
            <a:off x="52388" y="3357231"/>
            <a:ext cx="8996362" cy="2369880"/>
          </a:xfrm>
          <a:prstGeom prst="rect">
            <a:avLst/>
          </a:prstGeom>
          <a:noFill/>
          <a:ln w="9525">
            <a:noFill/>
            <a:miter lim="800000"/>
            <a:headEnd/>
            <a:tailEnd/>
          </a:ln>
        </p:spPr>
        <p:txBody>
          <a:bodyPr anchor="ctr">
            <a:spAutoFit/>
          </a:bodyPr>
          <a:lstStyle/>
          <a:p>
            <a:pPr algn="just" eaLnBrk="0" hangingPunct="0"/>
            <a:r>
              <a:rPr lang="en-US" sz="2000" dirty="0">
                <a:latin typeface="+mn-lt"/>
                <a:ea typeface="Times New Roman" pitchFamily="18" charset="0"/>
                <a:cs typeface="Arial" charset="0"/>
              </a:rPr>
              <a:t>In general, </a:t>
            </a:r>
            <a:r>
              <a:rPr lang="en-US" sz="2000" b="1" dirty="0" err="1">
                <a:solidFill>
                  <a:srgbClr val="CC0000"/>
                </a:solidFill>
                <a:latin typeface="+mn-lt"/>
                <a:ea typeface="Times New Roman" pitchFamily="18" charset="0"/>
                <a:cs typeface="Arial" charset="0"/>
              </a:rPr>
              <a:t>Sym</a:t>
            </a:r>
            <a:r>
              <a:rPr lang="en-US" sz="2000" dirty="0">
                <a:latin typeface="+mn-lt"/>
                <a:ea typeface="Times New Roman" pitchFamily="18" charset="0"/>
                <a:cs typeface="Arial" charset="0"/>
              </a:rPr>
              <a:t> is for </a:t>
            </a:r>
            <a:r>
              <a:rPr lang="en-US" sz="2000" dirty="0">
                <a:solidFill>
                  <a:srgbClr val="FF0000"/>
                </a:solidFill>
                <a:latin typeface="+mn-lt"/>
                <a:ea typeface="Times New Roman" pitchFamily="18" charset="0"/>
                <a:cs typeface="Arial" charset="0"/>
              </a:rPr>
              <a:t>emergency</a:t>
            </a:r>
            <a:r>
              <a:rPr lang="en-US" sz="2000" dirty="0">
                <a:latin typeface="+mn-lt"/>
                <a:ea typeface="Times New Roman" pitchFamily="18" charset="0"/>
                <a:cs typeface="Arial" charset="0"/>
              </a:rPr>
              <a:t> situations (“</a:t>
            </a:r>
            <a:r>
              <a:rPr lang="en-US" sz="2000" b="1" dirty="0">
                <a:solidFill>
                  <a:schemeClr val="accent6">
                    <a:lumMod val="75000"/>
                  </a:schemeClr>
                </a:solidFill>
                <a:latin typeface="+mn-lt"/>
                <a:ea typeface="Times New Roman" pitchFamily="18" charset="0"/>
                <a:cs typeface="Arial" charset="0"/>
              </a:rPr>
              <a:t>Fight or Flight</a:t>
            </a:r>
            <a:r>
              <a:rPr lang="en-US" sz="2000" dirty="0">
                <a:latin typeface="+mn-lt"/>
                <a:ea typeface="Times New Roman" pitchFamily="18" charset="0"/>
                <a:cs typeface="Arial" charset="0"/>
              </a:rPr>
              <a:t>”)! You may have to fight or run – either way it takes a lot of energy. </a:t>
            </a:r>
          </a:p>
          <a:p>
            <a:pPr algn="just" eaLnBrk="0" hangingPunct="0"/>
            <a:endParaRPr lang="en-US" b="1" dirty="0">
              <a:solidFill>
                <a:srgbClr val="C00000"/>
              </a:solidFill>
              <a:latin typeface="+mn-lt"/>
              <a:ea typeface="Times New Roman" pitchFamily="18" charset="0"/>
              <a:cs typeface="Arial" charset="0"/>
            </a:endParaRPr>
          </a:p>
          <a:p>
            <a:pPr algn="just" eaLnBrk="0" hangingPunct="0"/>
            <a:r>
              <a:rPr lang="en-US" b="1" dirty="0">
                <a:solidFill>
                  <a:srgbClr val="C00000"/>
                </a:solidFill>
                <a:latin typeface="+mn-lt"/>
                <a:ea typeface="Times New Roman" pitchFamily="18" charset="0"/>
                <a:cs typeface="Arial" charset="0"/>
              </a:rPr>
              <a:t>e.g.,</a:t>
            </a:r>
            <a:r>
              <a:rPr lang="en-US" b="1" dirty="0">
                <a:latin typeface="+mn-lt"/>
                <a:ea typeface="Times New Roman" pitchFamily="18" charset="0"/>
                <a:cs typeface="Arial" charset="0"/>
              </a:rPr>
              <a:t> </a:t>
            </a:r>
            <a:r>
              <a:rPr lang="en-US" dirty="0">
                <a:latin typeface="+mn-lt"/>
                <a:ea typeface="Times New Roman" pitchFamily="18" charset="0"/>
                <a:cs typeface="Arial" charset="0"/>
              </a:rPr>
              <a:t>imagine as you sit down to read, a big scary bug enters the room. Presto - immediately the </a:t>
            </a:r>
            <a:r>
              <a:rPr lang="en-US" b="1" dirty="0" err="1">
                <a:latin typeface="+mn-lt"/>
                <a:ea typeface="Times New Roman" pitchFamily="18" charset="0"/>
                <a:cs typeface="Arial" charset="0"/>
              </a:rPr>
              <a:t>Sym</a:t>
            </a:r>
            <a:r>
              <a:rPr lang="en-US" dirty="0">
                <a:latin typeface="+mn-lt"/>
                <a:ea typeface="Times New Roman" pitchFamily="18" charset="0"/>
                <a:cs typeface="Arial" charset="0"/>
              </a:rPr>
              <a:t> is at work. Heart rate skyrockets (to get more blood to body, and get you out of danger), your G.I. activity comes to a halt, and bronchioles diameter gets larger, as you need more air flow to either fight or run. More Sweat? Yes. Dry mouth? Yes. Pupil diameter becomes larger too, enabling </a:t>
            </a:r>
            <a:r>
              <a:rPr lang="en-US" i="1" dirty="0">
                <a:latin typeface="+mn-lt"/>
                <a:ea typeface="Times New Roman" pitchFamily="18" charset="0"/>
                <a:cs typeface="Arial" charset="0"/>
              </a:rPr>
              <a:t>distant focus </a:t>
            </a:r>
            <a:r>
              <a:rPr lang="en-US" dirty="0">
                <a:latin typeface="+mn-lt"/>
                <a:ea typeface="Times New Roman" pitchFamily="18" charset="0"/>
                <a:cs typeface="Arial" charset="0"/>
              </a:rPr>
              <a:t>so you can see an escape route! You are ready!!!</a:t>
            </a:r>
          </a:p>
        </p:txBody>
      </p:sp>
      <p:sp>
        <p:nvSpPr>
          <p:cNvPr id="3" name="Rectangle 2"/>
          <p:cNvSpPr/>
          <p:nvPr/>
        </p:nvSpPr>
        <p:spPr>
          <a:xfrm>
            <a:off x="242499" y="5924238"/>
            <a:ext cx="8616140" cy="584775"/>
          </a:xfrm>
          <a:prstGeom prst="rect">
            <a:avLst/>
          </a:prstGeom>
        </p:spPr>
        <p:txBody>
          <a:bodyPr wrap="square">
            <a:spAutoFit/>
          </a:bodyPr>
          <a:lstStyle/>
          <a:p>
            <a:pPr algn="ctr"/>
            <a:r>
              <a:rPr lang="en-US" sz="1600" u="sng" dirty="0">
                <a:solidFill>
                  <a:srgbClr val="0070C0"/>
                </a:solidFill>
                <a:latin typeface="+mj-lt"/>
              </a:rPr>
              <a:t>Note</a:t>
            </a:r>
            <a:r>
              <a:rPr lang="en-US" sz="1600" dirty="0">
                <a:solidFill>
                  <a:srgbClr val="0070C0"/>
                </a:solidFill>
                <a:latin typeface="+mj-lt"/>
              </a:rPr>
              <a:t>: The NT released (</a:t>
            </a:r>
            <a:r>
              <a:rPr lang="en-US" sz="1600" b="1" dirty="0">
                <a:solidFill>
                  <a:srgbClr val="0070C0"/>
                </a:solidFill>
                <a:latin typeface="+mj-lt"/>
              </a:rPr>
              <a:t>ACh</a:t>
            </a:r>
            <a:r>
              <a:rPr lang="en-US" sz="1600" dirty="0">
                <a:solidFill>
                  <a:srgbClr val="0070C0"/>
                </a:solidFill>
                <a:latin typeface="+mj-lt"/>
              </a:rPr>
              <a:t>) and receptors at the ganglion (</a:t>
            </a:r>
            <a:r>
              <a:rPr lang="en-US" sz="1600" b="1" dirty="0">
                <a:solidFill>
                  <a:srgbClr val="0070C0"/>
                </a:solidFill>
                <a:latin typeface="+mj-lt"/>
              </a:rPr>
              <a:t>Nicotinic</a:t>
            </a:r>
            <a:r>
              <a:rPr lang="en-US" sz="1600" dirty="0">
                <a:solidFill>
                  <a:srgbClr val="0070C0"/>
                </a:solidFill>
                <a:latin typeface="+mj-lt"/>
              </a:rPr>
              <a:t>) are the same in both divisions!</a:t>
            </a:r>
          </a:p>
          <a:p>
            <a:pPr algn="ctr"/>
            <a:r>
              <a:rPr lang="en-US" sz="1600" dirty="0">
                <a:solidFill>
                  <a:srgbClr val="0070C0"/>
                </a:solidFill>
                <a:latin typeface="+mj-lt"/>
              </a:rPr>
              <a:t>They are different at the Effector Tissue, where the Para releases ACh and the </a:t>
            </a:r>
            <a:r>
              <a:rPr lang="en-US" sz="1600" dirty="0" err="1">
                <a:solidFill>
                  <a:srgbClr val="0070C0"/>
                </a:solidFill>
                <a:latin typeface="+mj-lt"/>
              </a:rPr>
              <a:t>Sym</a:t>
            </a:r>
            <a:r>
              <a:rPr lang="en-US" sz="1600" dirty="0">
                <a:solidFill>
                  <a:srgbClr val="0070C0"/>
                </a:solidFill>
                <a:latin typeface="+mj-lt"/>
              </a:rPr>
              <a:t> releases 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Users\marie\Desktop\ANS Heart Para.jpg"/>
          <p:cNvPicPr>
            <a:picLocks noChangeAspect="1" noChangeArrowheads="1"/>
          </p:cNvPicPr>
          <p:nvPr/>
        </p:nvPicPr>
        <p:blipFill>
          <a:blip r:embed="rId2"/>
          <a:srcRect/>
          <a:stretch>
            <a:fillRect/>
          </a:stretch>
        </p:blipFill>
        <p:spPr bwMode="auto">
          <a:xfrm>
            <a:off x="669195" y="3775075"/>
            <a:ext cx="3090863" cy="2798763"/>
          </a:xfrm>
          <a:prstGeom prst="rect">
            <a:avLst/>
          </a:prstGeom>
          <a:noFill/>
          <a:ln w="9525">
            <a:noFill/>
            <a:miter lim="800000"/>
            <a:headEnd/>
            <a:tailEnd/>
          </a:ln>
        </p:spPr>
      </p:pic>
      <p:pic>
        <p:nvPicPr>
          <p:cNvPr id="2051" name="Picture 3" descr="C:\Users\marie\Desktop\ANS Heart Sym.jpg"/>
          <p:cNvPicPr>
            <a:picLocks noChangeAspect="1" noChangeArrowheads="1"/>
          </p:cNvPicPr>
          <p:nvPr/>
        </p:nvPicPr>
        <p:blipFill>
          <a:blip r:embed="rId3"/>
          <a:srcRect/>
          <a:stretch>
            <a:fillRect/>
          </a:stretch>
        </p:blipFill>
        <p:spPr bwMode="auto">
          <a:xfrm>
            <a:off x="5410200" y="3859213"/>
            <a:ext cx="3289300" cy="2660650"/>
          </a:xfrm>
          <a:prstGeom prst="rect">
            <a:avLst/>
          </a:prstGeom>
          <a:noFill/>
          <a:ln w="9525">
            <a:noFill/>
            <a:miter lim="800000"/>
            <a:headEnd/>
            <a:tailEnd/>
          </a:ln>
        </p:spPr>
      </p:pic>
      <p:sp>
        <p:nvSpPr>
          <p:cNvPr id="19460" name="TextBox 3"/>
          <p:cNvSpPr txBox="1">
            <a:spLocks noChangeArrowheads="1"/>
          </p:cNvSpPr>
          <p:nvPr/>
        </p:nvSpPr>
        <p:spPr bwMode="auto">
          <a:xfrm>
            <a:off x="1285145" y="152400"/>
            <a:ext cx="1452563" cy="923925"/>
          </a:xfrm>
          <a:prstGeom prst="rect">
            <a:avLst/>
          </a:prstGeom>
          <a:noFill/>
          <a:ln w="9525">
            <a:noFill/>
            <a:miter lim="800000"/>
            <a:headEnd/>
            <a:tailEnd/>
          </a:ln>
        </p:spPr>
        <p:txBody>
          <a:bodyPr wrap="none">
            <a:spAutoFit/>
          </a:bodyPr>
          <a:lstStyle/>
          <a:p>
            <a:r>
              <a:rPr lang="en-US" sz="5400" b="1">
                <a:solidFill>
                  <a:srgbClr val="0070C0"/>
                </a:solidFill>
                <a:latin typeface="Chiller" pitchFamily="82" charset="0"/>
              </a:rPr>
              <a:t>PARA</a:t>
            </a:r>
          </a:p>
        </p:txBody>
      </p:sp>
      <p:sp>
        <p:nvSpPr>
          <p:cNvPr id="19461" name="TextBox 4"/>
          <p:cNvSpPr txBox="1">
            <a:spLocks noChangeArrowheads="1"/>
          </p:cNvSpPr>
          <p:nvPr/>
        </p:nvSpPr>
        <p:spPr bwMode="auto">
          <a:xfrm>
            <a:off x="6026150" y="152400"/>
            <a:ext cx="1089025" cy="923925"/>
          </a:xfrm>
          <a:prstGeom prst="rect">
            <a:avLst/>
          </a:prstGeom>
          <a:noFill/>
          <a:ln w="9525">
            <a:noFill/>
            <a:miter lim="800000"/>
            <a:headEnd/>
            <a:tailEnd/>
          </a:ln>
        </p:spPr>
        <p:txBody>
          <a:bodyPr wrap="none">
            <a:spAutoFit/>
          </a:bodyPr>
          <a:lstStyle/>
          <a:p>
            <a:r>
              <a:rPr lang="en-US" sz="5400" b="1">
                <a:solidFill>
                  <a:srgbClr val="C00000"/>
                </a:solidFill>
                <a:latin typeface="Chiller" pitchFamily="82" charset="0"/>
              </a:rPr>
              <a:t>SYM</a:t>
            </a:r>
          </a:p>
        </p:txBody>
      </p:sp>
      <p:pic>
        <p:nvPicPr>
          <p:cNvPr id="19462" name="Picture 2" descr="C:\Users\marie\Desktop\ANS Overview 4.jpg"/>
          <p:cNvPicPr>
            <a:picLocks noChangeAspect="1" noChangeArrowheads="1"/>
          </p:cNvPicPr>
          <p:nvPr/>
        </p:nvPicPr>
        <p:blipFill>
          <a:blip r:embed="rId4"/>
          <a:srcRect/>
          <a:stretch>
            <a:fillRect/>
          </a:stretch>
        </p:blipFill>
        <p:spPr bwMode="auto">
          <a:xfrm>
            <a:off x="5943600" y="990600"/>
            <a:ext cx="1568450" cy="1743075"/>
          </a:xfrm>
          <a:prstGeom prst="rect">
            <a:avLst/>
          </a:prstGeom>
          <a:noFill/>
          <a:ln w="9525">
            <a:noFill/>
            <a:miter lim="800000"/>
            <a:headEnd/>
            <a:tailEnd/>
          </a:ln>
        </p:spPr>
      </p:pic>
      <p:pic>
        <p:nvPicPr>
          <p:cNvPr id="19463" name="Picture 3" descr="C:\Users\marie\Desktop\ANS Overview 3.jpg"/>
          <p:cNvPicPr>
            <a:picLocks noChangeAspect="1" noChangeArrowheads="1"/>
          </p:cNvPicPr>
          <p:nvPr/>
        </p:nvPicPr>
        <p:blipFill>
          <a:blip r:embed="rId5"/>
          <a:srcRect/>
          <a:stretch>
            <a:fillRect/>
          </a:stretch>
        </p:blipFill>
        <p:spPr bwMode="auto">
          <a:xfrm>
            <a:off x="1354995" y="1143000"/>
            <a:ext cx="1276350" cy="1319213"/>
          </a:xfrm>
          <a:prstGeom prst="rect">
            <a:avLst/>
          </a:prstGeom>
          <a:noFill/>
          <a:ln w="9525">
            <a:noFill/>
            <a:miter lim="800000"/>
            <a:headEnd/>
            <a:tailEnd/>
          </a:ln>
        </p:spPr>
      </p:pic>
      <p:sp>
        <p:nvSpPr>
          <p:cNvPr id="19464" name="TextBox 7"/>
          <p:cNvSpPr txBox="1">
            <a:spLocks noChangeArrowheads="1"/>
          </p:cNvSpPr>
          <p:nvPr/>
        </p:nvSpPr>
        <p:spPr bwMode="auto">
          <a:xfrm>
            <a:off x="545369" y="2590800"/>
            <a:ext cx="3690875" cy="1200329"/>
          </a:xfrm>
          <a:prstGeom prst="rect">
            <a:avLst/>
          </a:prstGeom>
          <a:noFill/>
          <a:ln w="9525">
            <a:noFill/>
            <a:miter lim="800000"/>
            <a:headEnd/>
            <a:tailEnd/>
          </a:ln>
        </p:spPr>
        <p:txBody>
          <a:bodyPr wrap="square">
            <a:spAutoFit/>
          </a:bodyPr>
          <a:lstStyle/>
          <a:p>
            <a:pPr algn="just"/>
            <a:r>
              <a:rPr lang="en-US" dirty="0">
                <a:solidFill>
                  <a:schemeClr val="accent6">
                    <a:lumMod val="50000"/>
                  </a:schemeClr>
                </a:solidFill>
                <a:latin typeface="+mn-lt"/>
              </a:rPr>
              <a:t>The</a:t>
            </a:r>
            <a:r>
              <a:rPr lang="en-US" b="1" dirty="0">
                <a:solidFill>
                  <a:schemeClr val="accent6">
                    <a:lumMod val="50000"/>
                  </a:schemeClr>
                </a:solidFill>
                <a:latin typeface="+mn-lt"/>
              </a:rPr>
              <a:t> neurotransmitter </a:t>
            </a:r>
            <a:r>
              <a:rPr lang="en-US" dirty="0">
                <a:solidFill>
                  <a:schemeClr val="accent6">
                    <a:lumMod val="50000"/>
                  </a:schemeClr>
                </a:solidFill>
                <a:latin typeface="+mn-lt"/>
              </a:rPr>
              <a:t>acetylcholine (</a:t>
            </a:r>
            <a:r>
              <a:rPr lang="en-US" b="1" dirty="0">
                <a:solidFill>
                  <a:schemeClr val="accent6">
                    <a:lumMod val="50000"/>
                  </a:schemeClr>
                </a:solidFill>
                <a:latin typeface="+mn-lt"/>
              </a:rPr>
              <a:t>ACh</a:t>
            </a:r>
            <a:r>
              <a:rPr lang="en-US" dirty="0">
                <a:solidFill>
                  <a:schemeClr val="accent6">
                    <a:lumMod val="50000"/>
                  </a:schemeClr>
                </a:solidFill>
                <a:latin typeface="+mn-lt"/>
              </a:rPr>
              <a:t>) is released from Postganglionic </a:t>
            </a:r>
            <a:r>
              <a:rPr lang="en-US" b="1" dirty="0">
                <a:solidFill>
                  <a:srgbClr val="0000FF"/>
                </a:solidFill>
                <a:latin typeface="+mn-lt"/>
              </a:rPr>
              <a:t>Parasympathetic</a:t>
            </a:r>
            <a:r>
              <a:rPr lang="en-US" dirty="0">
                <a:solidFill>
                  <a:srgbClr val="0000FF"/>
                </a:solidFill>
                <a:latin typeface="+mn-lt"/>
              </a:rPr>
              <a:t> </a:t>
            </a:r>
            <a:r>
              <a:rPr lang="en-US" dirty="0">
                <a:solidFill>
                  <a:schemeClr val="accent6">
                    <a:lumMod val="50000"/>
                  </a:schemeClr>
                </a:solidFill>
                <a:latin typeface="+mn-lt"/>
              </a:rPr>
              <a:t>neurons, that is, at the effector tissue! </a:t>
            </a:r>
          </a:p>
        </p:txBody>
      </p:sp>
      <p:sp>
        <p:nvSpPr>
          <p:cNvPr id="11" name="TextBox 10"/>
          <p:cNvSpPr txBox="1">
            <a:spLocks noChangeArrowheads="1"/>
          </p:cNvSpPr>
          <p:nvPr/>
        </p:nvSpPr>
        <p:spPr bwMode="auto">
          <a:xfrm>
            <a:off x="1126395" y="3698879"/>
            <a:ext cx="1600200" cy="701675"/>
          </a:xfrm>
          <a:prstGeom prst="rect">
            <a:avLst/>
          </a:prstGeom>
          <a:noFill/>
          <a:ln w="9525">
            <a:noFill/>
            <a:miter lim="800000"/>
            <a:headEnd/>
            <a:tailEnd/>
          </a:ln>
        </p:spPr>
        <p:txBody>
          <a:bodyPr>
            <a:spAutoFit/>
          </a:bodyPr>
          <a:lstStyle/>
          <a:p>
            <a:r>
              <a:rPr lang="en-US" sz="4000" b="1" dirty="0">
                <a:latin typeface="Chiller" pitchFamily="82" charset="0"/>
              </a:rPr>
              <a:t>Effect?</a:t>
            </a:r>
          </a:p>
        </p:txBody>
      </p:sp>
      <p:sp>
        <p:nvSpPr>
          <p:cNvPr id="12" name="TextBox 11"/>
          <p:cNvSpPr txBox="1">
            <a:spLocks noChangeArrowheads="1"/>
          </p:cNvSpPr>
          <p:nvPr/>
        </p:nvSpPr>
        <p:spPr bwMode="auto">
          <a:xfrm>
            <a:off x="5486400" y="3676654"/>
            <a:ext cx="1600200" cy="701675"/>
          </a:xfrm>
          <a:prstGeom prst="rect">
            <a:avLst/>
          </a:prstGeom>
          <a:noFill/>
          <a:ln w="9525">
            <a:noFill/>
            <a:miter lim="800000"/>
            <a:headEnd/>
            <a:tailEnd/>
          </a:ln>
        </p:spPr>
        <p:txBody>
          <a:bodyPr>
            <a:spAutoFit/>
          </a:bodyPr>
          <a:lstStyle/>
          <a:p>
            <a:r>
              <a:rPr lang="en-US" sz="4000" b="1" dirty="0">
                <a:latin typeface="Chiller" pitchFamily="82" charset="0"/>
              </a:rPr>
              <a:t>Effect?</a:t>
            </a:r>
          </a:p>
        </p:txBody>
      </p:sp>
      <p:sp>
        <p:nvSpPr>
          <p:cNvPr id="19468" name="TextBox 12"/>
          <p:cNvSpPr txBox="1">
            <a:spLocks noChangeArrowheads="1"/>
          </p:cNvSpPr>
          <p:nvPr/>
        </p:nvSpPr>
        <p:spPr bwMode="auto">
          <a:xfrm>
            <a:off x="2843089" y="209649"/>
            <a:ext cx="3458125" cy="1015663"/>
          </a:xfrm>
          <a:prstGeom prst="rect">
            <a:avLst/>
          </a:prstGeom>
          <a:noFill/>
          <a:ln w="9525">
            <a:noFill/>
            <a:miter lim="800000"/>
            <a:headEnd/>
            <a:tailEnd/>
          </a:ln>
        </p:spPr>
        <p:txBody>
          <a:bodyPr wrap="square">
            <a:spAutoFit/>
          </a:bodyPr>
          <a:lstStyle/>
          <a:p>
            <a:pPr algn="ctr"/>
            <a:r>
              <a:rPr lang="en-US" sz="2000" b="1" dirty="0">
                <a:solidFill>
                  <a:srgbClr val="008000"/>
                </a:solidFill>
                <a:latin typeface="+mj-lt"/>
              </a:rPr>
              <a:t>Now let’s compare how </a:t>
            </a:r>
          </a:p>
          <a:p>
            <a:pPr algn="ctr"/>
            <a:r>
              <a:rPr lang="en-US" sz="2000" b="1" dirty="0">
                <a:solidFill>
                  <a:srgbClr val="008000"/>
                </a:solidFill>
                <a:latin typeface="+mj-lt"/>
              </a:rPr>
              <a:t>the 2 –‘s of the ANS </a:t>
            </a:r>
          </a:p>
          <a:p>
            <a:pPr algn="ctr"/>
            <a:r>
              <a:rPr lang="en-US" sz="2000" b="1" dirty="0">
                <a:solidFill>
                  <a:srgbClr val="008000"/>
                </a:solidFill>
                <a:latin typeface="+mj-lt"/>
              </a:rPr>
              <a:t>Effect the Heart</a:t>
            </a:r>
          </a:p>
        </p:txBody>
      </p:sp>
      <p:sp>
        <p:nvSpPr>
          <p:cNvPr id="19469" name="TextBox 13"/>
          <p:cNvSpPr txBox="1">
            <a:spLocks noChangeArrowheads="1"/>
          </p:cNvSpPr>
          <p:nvPr/>
        </p:nvSpPr>
        <p:spPr bwMode="auto">
          <a:xfrm rot="5400000">
            <a:off x="3923727" y="495699"/>
            <a:ext cx="685800" cy="461665"/>
          </a:xfrm>
          <a:prstGeom prst="rect">
            <a:avLst/>
          </a:prstGeom>
          <a:noFill/>
          <a:ln w="9525">
            <a:noFill/>
            <a:miter lim="800000"/>
            <a:headEnd/>
            <a:tailEnd/>
          </a:ln>
        </p:spPr>
        <p:txBody>
          <a:bodyPr>
            <a:spAutoFit/>
          </a:bodyPr>
          <a:lstStyle/>
          <a:p>
            <a:pPr algn="ctr"/>
            <a:r>
              <a:rPr lang="en-US" sz="2400" b="1" dirty="0">
                <a:solidFill>
                  <a:srgbClr val="008000"/>
                </a:solidFill>
                <a:latin typeface="Chiller" pitchFamily="82" charset="0"/>
              </a:rPr>
              <a:t>. .</a:t>
            </a:r>
          </a:p>
        </p:txBody>
      </p:sp>
      <p:sp>
        <p:nvSpPr>
          <p:cNvPr id="2" name="TextBox 10"/>
          <p:cNvSpPr txBox="1">
            <a:spLocks noChangeArrowheads="1"/>
          </p:cNvSpPr>
          <p:nvPr/>
        </p:nvSpPr>
        <p:spPr bwMode="auto">
          <a:xfrm>
            <a:off x="545370" y="6180138"/>
            <a:ext cx="3152775" cy="519112"/>
          </a:xfrm>
          <a:prstGeom prst="rect">
            <a:avLst/>
          </a:prstGeom>
          <a:noFill/>
          <a:ln w="9525">
            <a:noFill/>
            <a:miter lim="800000"/>
            <a:headEnd/>
            <a:tailEnd/>
          </a:ln>
        </p:spPr>
        <p:txBody>
          <a:bodyPr>
            <a:spAutoFit/>
          </a:bodyPr>
          <a:lstStyle/>
          <a:p>
            <a:r>
              <a:rPr lang="en-US" sz="2800" b="1" dirty="0">
                <a:solidFill>
                  <a:srgbClr val="0033CC"/>
                </a:solidFill>
                <a:latin typeface="Chiller" pitchFamily="82" charset="0"/>
              </a:rPr>
              <a:t>PARA = “Rest and Digest”</a:t>
            </a:r>
          </a:p>
        </p:txBody>
      </p:sp>
      <p:sp>
        <p:nvSpPr>
          <p:cNvPr id="3" name="TextBox 10"/>
          <p:cNvSpPr txBox="1">
            <a:spLocks noChangeArrowheads="1"/>
          </p:cNvSpPr>
          <p:nvPr/>
        </p:nvSpPr>
        <p:spPr bwMode="auto">
          <a:xfrm>
            <a:off x="5392738" y="6151563"/>
            <a:ext cx="2770187" cy="519112"/>
          </a:xfrm>
          <a:prstGeom prst="rect">
            <a:avLst/>
          </a:prstGeom>
          <a:noFill/>
          <a:ln w="9525">
            <a:noFill/>
            <a:miter lim="800000"/>
            <a:headEnd/>
            <a:tailEnd/>
          </a:ln>
        </p:spPr>
        <p:txBody>
          <a:bodyPr>
            <a:spAutoFit/>
          </a:bodyPr>
          <a:lstStyle/>
          <a:p>
            <a:r>
              <a:rPr lang="en-US" sz="2800" b="1">
                <a:solidFill>
                  <a:srgbClr val="CC0000"/>
                </a:solidFill>
                <a:latin typeface="Chiller" pitchFamily="82" charset="0"/>
              </a:rPr>
              <a:t>SYM = “Fight or Flight”</a:t>
            </a:r>
          </a:p>
        </p:txBody>
      </p:sp>
      <p:cxnSp>
        <p:nvCxnSpPr>
          <p:cNvPr id="5" name="Straight Connector 4"/>
          <p:cNvCxnSpPr/>
          <p:nvPr/>
        </p:nvCxnSpPr>
        <p:spPr>
          <a:xfrm>
            <a:off x="4572000" y="1620570"/>
            <a:ext cx="0" cy="523743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7"/>
          <p:cNvSpPr txBox="1">
            <a:spLocks noChangeArrowheads="1"/>
          </p:cNvSpPr>
          <p:nvPr/>
        </p:nvSpPr>
        <p:spPr bwMode="auto">
          <a:xfrm>
            <a:off x="4850604" y="2587924"/>
            <a:ext cx="3921919" cy="1200329"/>
          </a:xfrm>
          <a:prstGeom prst="rect">
            <a:avLst/>
          </a:prstGeom>
          <a:noFill/>
          <a:ln w="9525">
            <a:noFill/>
            <a:miter lim="800000"/>
            <a:headEnd/>
            <a:tailEnd/>
          </a:ln>
        </p:spPr>
        <p:txBody>
          <a:bodyPr wrap="square">
            <a:spAutoFit/>
          </a:bodyPr>
          <a:lstStyle/>
          <a:p>
            <a:pPr algn="just"/>
            <a:r>
              <a:rPr lang="en-US" dirty="0">
                <a:solidFill>
                  <a:schemeClr val="accent6">
                    <a:lumMod val="50000"/>
                  </a:schemeClr>
                </a:solidFill>
                <a:latin typeface="+mn-lt"/>
              </a:rPr>
              <a:t>The</a:t>
            </a:r>
            <a:r>
              <a:rPr lang="en-US" b="1" dirty="0">
                <a:solidFill>
                  <a:schemeClr val="accent6">
                    <a:lumMod val="50000"/>
                  </a:schemeClr>
                </a:solidFill>
                <a:latin typeface="+mn-lt"/>
              </a:rPr>
              <a:t> neurotransmitter </a:t>
            </a:r>
            <a:r>
              <a:rPr lang="en-US" dirty="0">
                <a:solidFill>
                  <a:schemeClr val="accent6">
                    <a:lumMod val="50000"/>
                  </a:schemeClr>
                </a:solidFill>
                <a:latin typeface="+mn-lt"/>
              </a:rPr>
              <a:t>norepinephrine (</a:t>
            </a:r>
            <a:r>
              <a:rPr lang="en-US" b="1" dirty="0">
                <a:solidFill>
                  <a:schemeClr val="accent6">
                    <a:lumMod val="50000"/>
                  </a:schemeClr>
                </a:solidFill>
                <a:latin typeface="+mn-lt"/>
              </a:rPr>
              <a:t>NE</a:t>
            </a:r>
            <a:r>
              <a:rPr lang="en-US" dirty="0">
                <a:solidFill>
                  <a:schemeClr val="accent6">
                    <a:lumMod val="50000"/>
                  </a:schemeClr>
                </a:solidFill>
                <a:latin typeface="+mn-lt"/>
              </a:rPr>
              <a:t>) is released from Postganglionic </a:t>
            </a:r>
            <a:r>
              <a:rPr lang="en-US" b="1" dirty="0">
                <a:solidFill>
                  <a:srgbClr val="C00000"/>
                </a:solidFill>
                <a:latin typeface="+mn-lt"/>
              </a:rPr>
              <a:t>Sympathetic</a:t>
            </a:r>
            <a:r>
              <a:rPr lang="en-US" dirty="0">
                <a:solidFill>
                  <a:srgbClr val="C00000"/>
                </a:solidFill>
                <a:latin typeface="+mn-lt"/>
              </a:rPr>
              <a:t> </a:t>
            </a:r>
            <a:r>
              <a:rPr lang="en-US" dirty="0">
                <a:solidFill>
                  <a:schemeClr val="accent6">
                    <a:lumMod val="50000"/>
                  </a:schemeClr>
                </a:solidFill>
                <a:latin typeface="+mn-lt"/>
              </a:rPr>
              <a:t>neurons, that is, at the effector tissue! </a:t>
            </a:r>
          </a:p>
        </p:txBody>
      </p:sp>
      <p:cxnSp>
        <p:nvCxnSpPr>
          <p:cNvPr id="7" name="Straight Arrow Connector 6"/>
          <p:cNvCxnSpPr/>
          <p:nvPr/>
        </p:nvCxnSpPr>
        <p:spPr>
          <a:xfrm flipV="1">
            <a:off x="1354995" y="1557197"/>
            <a:ext cx="500965" cy="10336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011691" y="1579325"/>
            <a:ext cx="500965" cy="10336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1781</TotalTime>
  <Words>2593</Words>
  <Application>Microsoft Office PowerPoint</Application>
  <PresentationFormat>On-screen Show (4:3)</PresentationFormat>
  <Paragraphs>366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Chiller</vt:lpstr>
      <vt:lpstr>Times New Roman</vt:lpstr>
      <vt:lpstr>Wingdings</vt:lpstr>
      <vt:lpstr>Office Theme</vt:lpstr>
      <vt:lpstr>PowerPoint Presentation</vt:lpstr>
      <vt:lpstr>Central Nervous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marie</dc:creator>
  <cp:lastModifiedBy>Ian Moore</cp:lastModifiedBy>
  <cp:revision>203</cp:revision>
  <dcterms:created xsi:type="dcterms:W3CDTF">2012-10-28T06:59:03Z</dcterms:created>
  <dcterms:modified xsi:type="dcterms:W3CDTF">2025-04-07T03:37:01Z</dcterms:modified>
</cp:coreProperties>
</file>