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80" r:id="rId3"/>
    <p:sldId id="279" r:id="rId4"/>
    <p:sldId id="305" r:id="rId5"/>
    <p:sldId id="284" r:id="rId6"/>
    <p:sldId id="287" r:id="rId7"/>
    <p:sldId id="306" r:id="rId8"/>
    <p:sldId id="307" r:id="rId9"/>
    <p:sldId id="293" r:id="rId10"/>
    <p:sldId id="294" r:id="rId11"/>
    <p:sldId id="295" r:id="rId12"/>
    <p:sldId id="297" r:id="rId13"/>
    <p:sldId id="296" r:id="rId14"/>
    <p:sldId id="298" r:id="rId15"/>
    <p:sldId id="258" r:id="rId16"/>
    <p:sldId id="301" r:id="rId17"/>
    <p:sldId id="324" r:id="rId18"/>
    <p:sldId id="323" r:id="rId19"/>
    <p:sldId id="313" r:id="rId20"/>
    <p:sldId id="302" r:id="rId21"/>
    <p:sldId id="328" r:id="rId22"/>
    <p:sldId id="330" r:id="rId23"/>
    <p:sldId id="326" r:id="rId24"/>
    <p:sldId id="327" r:id="rId25"/>
    <p:sldId id="33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510" y="96"/>
      </p:cViewPr>
      <p:guideLst>
        <p:guide orient="horz" pos="2496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71160-C6B6-4A1A-98AE-1A5774D0F63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56BED-052E-47F0-AD1A-402461C2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3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D9B786B-7D50-4542-95AD-9C8E64545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D976D8-68FE-47CB-8573-0D332660DC67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C3F1BE4-68A3-43AD-B875-2A1DE387B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23C1F7B-37D9-4C25-815D-A2E77AFBF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49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611AAA-5BBE-4868-B043-970B662C0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600C42-BD8D-4395-B772-CBADA36F7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9E3C7E-7688-4F14-9383-9412CE3BA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EA5B-A636-4B4C-A64A-380C08E09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06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9102AD-A1CE-4CD4-819A-726ADBA93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923B48-7823-480E-89A1-C28397E928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BB57BE-C16F-4E40-AE5A-42C7ED714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7FAF2-DC50-4EC0-BFC3-CBE5D4A8F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844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12775B-CDD7-4433-999A-623EEC536A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692CD-9453-48D4-A723-22C290AEA1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1B5E6C-BCAE-4759-A6DE-400731D75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3748B-403C-402F-B2F4-456BA2705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18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848B0-98B8-462D-9A15-9341EEFEB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D37F0-3B8E-4DB8-AB1A-26EA47695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94255-8288-462D-9568-B730CA688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205CD-C5E5-484F-911A-A4CB073E1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805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965A2D-C5C1-4E23-B9A0-DDA936607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6C4672-6B08-4854-9FD8-E3DDBA899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5920-A2A3-4852-8184-C478D5F50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8D4A5-7AB5-4E25-83B9-A007D14A0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47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5259C7-7D82-427D-8B05-0A41B772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7193C2-D8D3-4075-B2C8-964540371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2DD0FA-1B0A-4EBA-BBCE-975A44273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AC53-1558-4B48-8329-E85415C2B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139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8AFACA-36E5-4C11-98E1-FE8372485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6DA838-536F-48CB-A6C2-E75B63CB5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79FB1B-AECE-4360-A35F-326C0A27D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CAFDD-5300-4809-BA25-3888E2505F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825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30E8B-664A-4C22-A269-973DD7204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E21EA-D0D3-4208-A1CB-840C93A40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F19F5-D481-470C-8C47-25151BAFAF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B46B0-1A72-4FA7-A6CC-9DFF8E0A0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94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8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833D-5E1B-4C33-BEA8-79A7EA07A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EB757-35C8-4887-BFEE-3CD57E072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B2C040-A95C-476A-ADF1-D44621722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9DD5A-2298-44DB-8455-3D957E4E5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305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6F5428-9CA4-41E9-ADE6-FE9D1E6EF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C937DF-2F99-47E6-B50C-10B7D4238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7A2E66-01BD-4775-B7AB-87E5156D3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11EB5-A9DE-42F0-A8B7-2DDE52CE2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26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89FC99-E032-4B25-9D82-2ACFF8120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9F755B-2D65-4A85-A060-36B025365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5115C9-E167-429D-9198-E26108291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FB3C7-1DC5-43CA-8F01-8A6B1DFFA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1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8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0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8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2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4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8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BADC8-E2C3-4CBD-B1B4-FEF4EA534003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7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E5DD79-2B93-49B6-9AD7-7EDD5420F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DAFEB8-B452-43B2-B3A1-518E27A2E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8642EE7-A3F1-419C-9249-90E4971D43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D65B35-C881-4AB7-8C3C-DB9E4F1F69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E73A15-4364-4686-8D68-2F2DE30167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ACB2D6C-12B6-495F-B5FF-6AEBA525F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12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C9B8434A-C536-4191-9C0E-EB807332E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939" y="5715000"/>
            <a:ext cx="247650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EFBA43D7-C315-4A95-99AE-45EF9A81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3" y="225425"/>
            <a:ext cx="3084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</a:rPr>
              <a:t>The Brain Stem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AA3A1-35F9-8FF8-0946-066D78F8C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457" y="2654901"/>
            <a:ext cx="843681" cy="2029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E68DB1-8A2D-8AAC-7A0E-1A95C3264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53" y="1229687"/>
            <a:ext cx="3009052" cy="42207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D289D4-89F3-2456-A044-228BC169BE14}"/>
              </a:ext>
            </a:extLst>
          </p:cNvPr>
          <p:cNvSpPr/>
          <p:nvPr/>
        </p:nvSpPr>
        <p:spPr>
          <a:xfrm>
            <a:off x="277149" y="4476468"/>
            <a:ext cx="514615" cy="973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3B5C83-0BB1-AD9D-FCC0-98A6BA940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927" y="1217217"/>
            <a:ext cx="4251749" cy="4233182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93344B47-625D-89B9-CAC1-B0B7B8C33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670" y="5628313"/>
            <a:ext cx="56988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Calibri" panose="020F0502020204030204" pitchFamily="34" charset="0"/>
              </a:rPr>
              <a:t>Posterior View 								Lateral View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AFB6C686-C23A-B685-C5E6-8D46A7A95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472" y="2958831"/>
            <a:ext cx="78258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(Midbrain)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3E5CC8AF-0203-48B7-AEFD-A39D10CE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838906"/>
            <a:ext cx="5715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75614B5-A140-4861-826A-D993AA465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175" y="3284619"/>
            <a:ext cx="465138" cy="290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C26BBD-2372-49D9-B780-868DA5FF1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15" y="851043"/>
            <a:ext cx="8754615" cy="5157663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1358B9F5-92E7-1712-C55E-4599EE6E2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438" y="211424"/>
            <a:ext cx="65378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The Arrangement of the Cranial Meningeal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79059FA-A553-4E3F-BF12-E0EA2A56B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65" y="2757812"/>
            <a:ext cx="891877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u="sng" dirty="0">
                <a:latin typeface="Calibri" panose="020F0502020204030204" pitchFamily="34" charset="0"/>
              </a:rPr>
              <a:t>Subdural space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</a:p>
          <a:p>
            <a:pPr lvl="1"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Potential space between dura &amp; arachnoid mater.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1F8A55BE-867F-4D80-B8EC-ED2F20C6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215900"/>
            <a:ext cx="5165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</a:rPr>
              <a:t>Cranial Meningeal Spaces 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1DEE6703-3766-4EA5-9A82-7A4F5C791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91" y="1008063"/>
            <a:ext cx="80772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u="sng" dirty="0">
                <a:latin typeface="Calibri" panose="020F0502020204030204" pitchFamily="34" charset="0"/>
              </a:rPr>
              <a:t>Epidural space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	Potential space superior to dura mater. </a:t>
            </a:r>
            <a:endParaRPr lang="en-US" altLang="en-US" u="sng" dirty="0">
              <a:latin typeface="Calibri" panose="020F0502020204030204" pitchFamily="34" charset="0"/>
            </a:endParaRPr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450654EE-D29A-49DC-BCAB-E5B17B39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78" y="4521200"/>
            <a:ext cx="80772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u="sng" dirty="0">
                <a:latin typeface="Calibri" panose="020F0502020204030204" pitchFamily="34" charset="0"/>
              </a:rPr>
              <a:t>Subarachnoid space</a:t>
            </a:r>
            <a:endParaRPr lang="en-US" altLang="en-US" b="1" dirty="0">
              <a:latin typeface="Calibri" panose="020F0502020204030204" pitchFamily="34" charset="0"/>
            </a:endParaRPr>
          </a:p>
          <a:p>
            <a:pPr lvl="1"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Filled with CSF</a:t>
            </a:r>
          </a:p>
          <a:p>
            <a:pPr lvl="1"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Contains the blood vessels supplying brain.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8" grpId="0"/>
      <p:bldP spid="440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E2DB4819-0FDD-4CE3-BDA9-04F9A4503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1372" r="25757" b="24506"/>
          <a:stretch>
            <a:fillRect/>
          </a:stretch>
        </p:blipFill>
        <p:spPr bwMode="auto">
          <a:xfrm>
            <a:off x="685800" y="994434"/>
            <a:ext cx="7546181" cy="507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4696BEEF-E421-478C-82B0-3D38E670B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85" y="66442"/>
            <a:ext cx="89714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The Sinuses = Large Veins (in cardiovascular system)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4145EF6F-A9E8-4CDE-A8AD-47B6290C9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75" y="1090408"/>
            <a:ext cx="38068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u="sng" dirty="0">
                <a:solidFill>
                  <a:srgbClr val="0070C0"/>
                </a:solidFill>
                <a:latin typeface="Calibri" panose="020F0502020204030204" pitchFamily="34" charset="0"/>
              </a:rPr>
              <a:t>Roles of CSF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7411" name="Text Box 7">
            <a:extLst>
              <a:ext uri="{FF2B5EF4-FFF2-40B4-BE49-F238E27FC236}">
                <a16:creationId xmlns:a16="http://schemas.microsoft.com/office/drawing/2014/main" id="{EE25DAD6-03D2-4A91-94E3-AEF8B46D7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869" y="249225"/>
            <a:ext cx="4949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</a:rPr>
              <a:t>Cerebrospinal Fluid (CSF)</a:t>
            </a:r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E5DE5537-4923-475C-A994-923E5F331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9" y="5433808"/>
            <a:ext cx="8621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*CSF formed in the 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choroid plexuses</a:t>
            </a: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</a:rPr>
              <a:t>in ventricles of brain</a:t>
            </a:r>
          </a:p>
        </p:txBody>
      </p:sp>
      <p:sp>
        <p:nvSpPr>
          <p:cNvPr id="45065" name="Rectangle 9">
            <a:extLst>
              <a:ext uri="{FF2B5EF4-FFF2-40B4-BE49-F238E27FC236}">
                <a16:creationId xmlns:a16="http://schemas.microsoft.com/office/drawing/2014/main" id="{927D8A3A-C3E2-4DA0-803F-F2E97536F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1801608"/>
            <a:ext cx="8523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1.</a:t>
            </a:r>
            <a:r>
              <a:rPr lang="en-US" altLang="en-US" dirty="0">
                <a:latin typeface="Calibri" panose="020F0502020204030204" pitchFamily="34" charset="0"/>
              </a:rPr>
              <a:t>  Cushions and insulates delicate nervous tissue.</a:t>
            </a:r>
          </a:p>
        </p:txBody>
      </p:sp>
      <p:sp>
        <p:nvSpPr>
          <p:cNvPr id="45066" name="Rectangle 10">
            <a:extLst>
              <a:ext uri="{FF2B5EF4-FFF2-40B4-BE49-F238E27FC236}">
                <a16:creationId xmlns:a16="http://schemas.microsoft.com/office/drawing/2014/main" id="{6BAC5E9F-1B88-4B91-BFA3-5E6ADFD32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2819196"/>
            <a:ext cx="84185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2.</a:t>
            </a:r>
            <a:r>
              <a:rPr lang="en-US" altLang="en-US" dirty="0">
                <a:latin typeface="Calibri" panose="020F0502020204030204" pitchFamily="34" charset="0"/>
              </a:rPr>
              <a:t>  Gives Buoyancy to the brain (“floats” in CSF).</a:t>
            </a:r>
          </a:p>
        </p:txBody>
      </p:sp>
      <p:sp>
        <p:nvSpPr>
          <p:cNvPr id="45067" name="Rectangle 11">
            <a:extLst>
              <a:ext uri="{FF2B5EF4-FFF2-40B4-BE49-F238E27FC236}">
                <a16:creationId xmlns:a16="http://schemas.microsoft.com/office/drawing/2014/main" id="{347F8472-7BA6-4732-9507-BCB58042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3897108"/>
            <a:ext cx="84280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3.</a:t>
            </a:r>
            <a:r>
              <a:rPr lang="en-US" altLang="en-US" dirty="0">
                <a:latin typeface="Calibri" panose="020F0502020204030204" pitchFamily="34" charset="0"/>
              </a:rPr>
              <a:t>  Exchange of gases </a:t>
            </a:r>
            <a:r>
              <a:rPr lang="en-US" altLang="en-US" sz="2800" dirty="0">
                <a:latin typeface="Calibri" panose="020F0502020204030204" pitchFamily="34" charset="0"/>
              </a:rPr>
              <a:t>(O</a:t>
            </a:r>
            <a:r>
              <a:rPr lang="en-US" altLang="en-US" sz="2800" baseline="-20000" dirty="0">
                <a:latin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</a:rPr>
              <a:t> and CO</a:t>
            </a:r>
            <a:r>
              <a:rPr lang="en-US" altLang="en-US" sz="2800" baseline="-20000" dirty="0">
                <a:latin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</a:rPr>
              <a:t>)</a:t>
            </a:r>
            <a:r>
              <a:rPr lang="en-US" altLang="en-US" dirty="0">
                <a:latin typeface="Calibri" panose="020F0502020204030204" pitchFamily="34" charset="0"/>
              </a:rPr>
              <a:t>, nutrients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     wastes.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45065" grpId="0"/>
      <p:bldP spid="45066" grpId="0"/>
      <p:bldP spid="450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8FD1CCAC-274D-442C-A89D-617A1FA9F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5350068"/>
            <a:ext cx="238125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1D8E4F7F-2D67-4B2C-B609-6A3FD8B9A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5350068"/>
            <a:ext cx="228600" cy="20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EA815A1-8F4C-4F2D-9971-5DBC3A0DD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6" y="313432"/>
            <a:ext cx="85232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CSF Circulates in</a:t>
            </a:r>
            <a:r>
              <a:rPr lang="en-US" altLang="en-US" dirty="0">
                <a:latin typeface="Calibri" panose="020F050202020403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Chambers, Spaces, and the Central Canal.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40C22-2BA0-3107-0465-62DCD65FC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69" y="1647894"/>
            <a:ext cx="8053514" cy="337138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6ADF3C6-2985-D946-2104-0D6E10E30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373" y="5105579"/>
            <a:ext cx="2222058" cy="3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 b="1" dirty="0">
                <a:latin typeface="Calibri" panose="020F0502020204030204" pitchFamily="34" charset="0"/>
              </a:rPr>
              <a:t>Anterior view of Ventricles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85FD4CE-234F-790D-1658-F4A974A2A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944" y="5110366"/>
            <a:ext cx="2222058" cy="3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 b="1" dirty="0">
                <a:latin typeface="Calibri" panose="020F0502020204030204" pitchFamily="34" charset="0"/>
              </a:rPr>
              <a:t>Lateral view of Ventricles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A5F1F420-DC3C-42E0-A8ED-E3A85092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5924550"/>
            <a:ext cx="3429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E04063-D328-3E14-85BB-3301F2BF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24" y="375424"/>
            <a:ext cx="7651143" cy="616968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1F4F44-AB4B-C099-5648-D008351FE949}"/>
              </a:ext>
            </a:extLst>
          </p:cNvPr>
          <p:cNvSpPr/>
          <p:nvPr/>
        </p:nvSpPr>
        <p:spPr>
          <a:xfrm>
            <a:off x="3257550" y="6204005"/>
            <a:ext cx="609600" cy="415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BA84C27-6874-B1BF-E7F6-86FE36140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335" y="70928"/>
            <a:ext cx="1987329" cy="41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The Flow of CSF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801C72-52AC-4F03-8F70-0EFDAFAA2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44" y="375624"/>
            <a:ext cx="6970307" cy="6081620"/>
          </a:xfrm>
          <a:prstGeom prst="rect">
            <a:avLst/>
          </a:prstGeom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D1F52B66-BD3D-4741-8D0A-3046AC17F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976" y="5019247"/>
            <a:ext cx="9757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Arachnoid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villi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9EA89E-BEE9-2567-ABB9-BC04DD94B213}"/>
              </a:ext>
            </a:extLst>
          </p:cNvPr>
          <p:cNvCxnSpPr/>
          <p:nvPr/>
        </p:nvCxnSpPr>
        <p:spPr bwMode="auto">
          <a:xfrm flipH="1">
            <a:off x="4125951" y="5241073"/>
            <a:ext cx="832625" cy="126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25B008-BADE-3D4D-AA11-096A6EAB95E4}"/>
              </a:ext>
            </a:extLst>
          </p:cNvPr>
          <p:cNvCxnSpPr/>
          <p:nvPr/>
        </p:nvCxnSpPr>
        <p:spPr bwMode="auto">
          <a:xfrm flipH="1">
            <a:off x="4490224" y="5241073"/>
            <a:ext cx="468352" cy="126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7998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1FAE3841-5B62-4B3F-B4D0-7B3D78D3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407988"/>
            <a:ext cx="3027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CSF Circulation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viet28a">
            <a:extLst>
              <a:ext uri="{FF2B5EF4-FFF2-40B4-BE49-F238E27FC236}">
                <a16:creationId xmlns:a16="http://schemas.microsoft.com/office/drawing/2014/main" id="{22C5007E-51A4-42F8-A817-839A967A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75" y="332279"/>
            <a:ext cx="3305260" cy="41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diagram of a child's brain&#10;&#10;Description automatically generated">
            <a:extLst>
              <a:ext uri="{FF2B5EF4-FFF2-40B4-BE49-F238E27FC236}">
                <a16:creationId xmlns:a16="http://schemas.microsoft.com/office/drawing/2014/main" id="{3403FFE1-4B65-5730-43A1-7DB5680CC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11" y="4725549"/>
            <a:ext cx="3495588" cy="1962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D1690-1E27-B9EC-891D-C77F37406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92" y="1692727"/>
            <a:ext cx="4261473" cy="4523624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07385DD9-93D7-E590-AED7-FDAFF8544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1" y="332279"/>
            <a:ext cx="30416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Hydrocephalus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B536A85-ECE0-422E-A6F7-0FD262DBE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" y="2787650"/>
            <a:ext cx="8242829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	Prevents most blood-borne toxins from entering the brain but not an </a:t>
            </a:r>
            <a:r>
              <a:rPr lang="en-US" altLang="en-US" i="1" dirty="0">
                <a:latin typeface="Calibri" panose="020F0502020204030204" pitchFamily="34" charset="0"/>
              </a:rPr>
              <a:t>absolute</a:t>
            </a:r>
            <a:r>
              <a:rPr lang="en-US" altLang="en-US" dirty="0">
                <a:latin typeface="Calibri" panose="020F0502020204030204" pitchFamily="34" charset="0"/>
              </a:rPr>
              <a:t> barrier.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912DCCB0-66C8-41A0-8272-76F40648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368300"/>
            <a:ext cx="500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Blood Brain Barrier (BBB)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4B25F17E-1FF9-4759-9601-4AC37F12E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4314825"/>
            <a:ext cx="79184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	Nutrients such as O</a:t>
            </a:r>
            <a:r>
              <a:rPr lang="en-US" altLang="en-US" baseline="-20000" dirty="0">
                <a:latin typeface="Calibri" panose="020F0502020204030204" pitchFamily="34" charset="0"/>
              </a:rPr>
              <a:t>2</a:t>
            </a:r>
            <a:r>
              <a:rPr lang="en-US" altLang="en-US" dirty="0">
                <a:latin typeface="Calibri" panose="020F0502020204030204" pitchFamily="34" charset="0"/>
              </a:rPr>
              <a:t>, and glucose can pass. Plus CO</a:t>
            </a:r>
            <a:r>
              <a:rPr lang="en-US" altLang="en-US" baseline="-20000" dirty="0">
                <a:latin typeface="Calibri" panose="020F0502020204030204" pitchFamily="34" charset="0"/>
              </a:rPr>
              <a:t>2</a:t>
            </a:r>
            <a:r>
              <a:rPr lang="en-US" altLang="en-US" dirty="0">
                <a:latin typeface="Calibri" panose="020F0502020204030204" pitchFamily="34" charset="0"/>
              </a:rPr>
              <a:t>, alcohol, nicotine, and anesthetics.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2AE4C54A-A4A3-4182-8F30-466C2EA98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0" y="5930900"/>
            <a:ext cx="3440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Dopamine?    L-Dopa?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490F121E-F0BD-4800-923C-F25F51E04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1246188"/>
            <a:ext cx="8077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	A restrictive barrier around blood vessels in the brain (created by astrocytes).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/>
      <p:bldP spid="491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7528D026-F45F-4355-AEB3-8A2AABF7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269875"/>
            <a:ext cx="1943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Midbrain</a:t>
            </a: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F2B0A29D-61BD-486C-BC91-D7878F544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t="17647" r="48485" b="10782"/>
          <a:stretch>
            <a:fillRect/>
          </a:stretch>
        </p:blipFill>
        <p:spPr bwMode="auto">
          <a:xfrm>
            <a:off x="4252913" y="0"/>
            <a:ext cx="4433887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7DCEB43F-73E8-4528-B81D-245430B0F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2375923"/>
            <a:ext cx="42100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Corpora quadrigemina</a:t>
            </a:r>
          </a:p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= ‘four bodies’ (2 pairs)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7933BF9-558F-4F08-B335-34EE69BCC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6000750"/>
            <a:ext cx="3048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5126" name="Text Box 7">
            <a:extLst>
              <a:ext uri="{FF2B5EF4-FFF2-40B4-BE49-F238E27FC236}">
                <a16:creationId xmlns:a16="http://schemas.microsoft.com/office/drawing/2014/main" id="{26C29C0D-B4C9-4582-A7A1-0B1E45D8B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373063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</a:t>
            </a:r>
            <a:endParaRPr lang="en-US" altLang="en-US" sz="2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5127" name="Rectangle 8">
            <a:extLst>
              <a:ext uri="{FF2B5EF4-FFF2-40B4-BE49-F238E27FC236}">
                <a16:creationId xmlns:a16="http://schemas.microsoft.com/office/drawing/2014/main" id="{31F98BF7-3F0F-4BC5-AFE7-896271ACC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4400550"/>
            <a:ext cx="3048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E89AD999-B491-4A52-8511-5FB00E7A8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4035884"/>
            <a:ext cx="79629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en-US" b="1" i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Superior colliculi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=&gt; </a:t>
            </a:r>
            <a:r>
              <a:rPr lang="en-US" altLang="en-US" sz="3000" dirty="0">
                <a:latin typeface="Calibri" panose="020F0502020204030204" pitchFamily="34" charset="0"/>
              </a:rPr>
              <a:t>nuclei that act in visual reflexes (vision).</a:t>
            </a:r>
            <a:endParaRPr lang="en-US" altLang="en-US" dirty="0">
              <a:latin typeface="Calibri" panose="020F0502020204030204" pitchFamily="34" charset="0"/>
            </a:endParaRPr>
          </a:p>
          <a:p>
            <a:pPr>
              <a:spcBef>
                <a:spcPct val="10000"/>
              </a:spcBef>
              <a:buFontTx/>
              <a:buNone/>
            </a:pPr>
            <a:endParaRPr lang="en-US" altLang="en-US" sz="1000" dirty="0">
              <a:latin typeface="Calibri" panose="020F0502020204030204" pitchFamily="34" charset="0"/>
            </a:endParaRP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85196A15-0DA7-4D1F-BFF3-5612CC3F7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5336046"/>
            <a:ext cx="79629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en-US" b="1" i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Inferior colliculi</a:t>
            </a:r>
            <a:endParaRPr lang="en-US" altLang="en-US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=&gt; </a:t>
            </a:r>
            <a:r>
              <a:rPr lang="en-US" altLang="en-US" sz="3000" dirty="0">
                <a:latin typeface="Calibri" panose="020F0502020204030204" pitchFamily="34" charset="0"/>
              </a:rPr>
              <a:t>nuclei that act in auditory reflexes (sound).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B437712-E1BC-1C30-9AC6-EF4467603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7" y="1163184"/>
            <a:ext cx="4210050" cy="11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Substantia nigra</a:t>
            </a:r>
            <a:endParaRPr lang="en-US" altLang="en-US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= black substance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the brain&#10;&#10;Description automatically generated">
            <a:extLst>
              <a:ext uri="{FF2B5EF4-FFF2-40B4-BE49-F238E27FC236}">
                <a16:creationId xmlns:a16="http://schemas.microsoft.com/office/drawing/2014/main" id="{B393098F-D805-D544-B068-E99F19604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20" y="1223646"/>
            <a:ext cx="5824036" cy="52793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6DA5D3-7AED-6844-43FD-934C462A17B6}"/>
              </a:ext>
            </a:extLst>
          </p:cNvPr>
          <p:cNvSpPr txBox="1"/>
          <p:nvPr/>
        </p:nvSpPr>
        <p:spPr>
          <a:xfrm>
            <a:off x="1278732" y="28576"/>
            <a:ext cx="65758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The 12 Pairs of Cranial Nerves</a:t>
            </a:r>
          </a:p>
          <a:p>
            <a:pPr algn="ctr"/>
            <a:r>
              <a:rPr lang="en-US" sz="1600" dirty="0"/>
              <a:t>Descriptive Numeric Names</a:t>
            </a:r>
          </a:p>
        </p:txBody>
      </p:sp>
    </p:spTree>
    <p:extLst>
      <p:ext uri="{BB962C8B-B14F-4D97-AF65-F5344CB8AC3E}">
        <p14:creationId xmlns:p14="http://schemas.microsoft.com/office/powerpoint/2010/main" val="1301066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051E4-A139-0DEA-EC02-E3A34FAAB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3" y="685800"/>
            <a:ext cx="8289653" cy="52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12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CB38D7-393B-4D46-AE4F-E59519227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088076"/>
              </p:ext>
            </p:extLst>
          </p:nvPr>
        </p:nvGraphicFramePr>
        <p:xfrm>
          <a:off x="361690" y="230511"/>
          <a:ext cx="8453306" cy="3933266"/>
        </p:xfrm>
        <a:graphic>
          <a:graphicData uri="http://schemas.openxmlformats.org/drawingml/2006/table">
            <a:tbl>
              <a:tblPr/>
              <a:tblGrid>
                <a:gridCol w="1562526">
                  <a:extLst>
                    <a:ext uri="{9D8B030D-6E8A-4147-A177-3AD203B41FA5}">
                      <a16:colId xmlns:a16="http://schemas.microsoft.com/office/drawing/2014/main" val="839057156"/>
                    </a:ext>
                  </a:extLst>
                </a:gridCol>
                <a:gridCol w="2552368">
                  <a:extLst>
                    <a:ext uri="{9D8B030D-6E8A-4147-A177-3AD203B41FA5}">
                      <a16:colId xmlns:a16="http://schemas.microsoft.com/office/drawing/2014/main" val="59987076"/>
                    </a:ext>
                  </a:extLst>
                </a:gridCol>
                <a:gridCol w="1805827">
                  <a:extLst>
                    <a:ext uri="{9D8B030D-6E8A-4147-A177-3AD203B41FA5}">
                      <a16:colId xmlns:a16="http://schemas.microsoft.com/office/drawing/2014/main" val="540602174"/>
                    </a:ext>
                  </a:extLst>
                </a:gridCol>
                <a:gridCol w="2532585">
                  <a:extLst>
                    <a:ext uri="{9D8B030D-6E8A-4147-A177-3AD203B41FA5}">
                      <a16:colId xmlns:a16="http://schemas.microsoft.com/office/drawing/2014/main" val="674360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Cranial Nerves</a:t>
                      </a:r>
                    </a:p>
                  </a:txBody>
                  <a:tcPr marL="58802" marR="58802" marT="29401" marB="29401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Origins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Innervation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General Functions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40003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Olfactory N. I (s)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Cerebrum, olfactory tract and bulb. From nasal mucosa through the olfactory foramina into olfactory bulb.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The nasal mucosa.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Sense of smell (from nose) to the Temporal lobe for perception.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442344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Optic N. I II (s)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optic disc enters the skull via optic canal on way to optic chiasm.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Photoreceptors Rods and Cones of Retina.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Transmits visual information from the eyes to occipital lobe for perception.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949463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Oculomotor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N. III (m)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/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midbrain exits skull and enters orbit via superior orbital fissure.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 extrinsic ocular muscles; ciliary muscle, sphincter pupillae muscle.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Controls movement of eyeball. 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Constriction of pupil. Controls levator palpebrae superioris, and lens.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08071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Trochlear N. IV (m)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midbrain exits skull and enters the orbit via superior orbital fissure.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Superior oblique muscle of the eye.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For  inferolateral rotation (down and out) movement of eyeball.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049725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Trigeminal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N.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V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(b)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/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From pons, has 3 branches: Ophthalmic N. superior orbital fissure</a:t>
                      </a:r>
                    </a:p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Maxillary N. foramen rotundum Mandibular N. foramen ovale 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Muscles and tissues of the head, and face, sinuses, and teeth.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Sensations of forehead, orbits and nose; cheek, upper lip; lower lip, buccal and mandible.</a:t>
                      </a:r>
                    </a:p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Muscles of mastication (chewing).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7826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Abducens N. VI (m)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pons, exits skull via the superior orbital fissure.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Lateral rectus muscle of the eye.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Abducts the eyeball (looking laterally).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65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036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716CF-6FA3-ED05-FAFA-BB3835126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0631F3-D6C4-F556-BE67-CCE785F2A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463305"/>
              </p:ext>
            </p:extLst>
          </p:nvPr>
        </p:nvGraphicFramePr>
        <p:xfrm>
          <a:off x="200025" y="103626"/>
          <a:ext cx="8579645" cy="6127826"/>
        </p:xfrm>
        <a:graphic>
          <a:graphicData uri="http://schemas.openxmlformats.org/drawingml/2006/table">
            <a:tbl>
              <a:tblPr/>
              <a:tblGrid>
                <a:gridCol w="1585913">
                  <a:extLst>
                    <a:ext uri="{9D8B030D-6E8A-4147-A177-3AD203B41FA5}">
                      <a16:colId xmlns:a16="http://schemas.microsoft.com/office/drawing/2014/main" val="839057156"/>
                    </a:ext>
                  </a:extLst>
                </a:gridCol>
                <a:gridCol w="2205617">
                  <a:extLst>
                    <a:ext uri="{9D8B030D-6E8A-4147-A177-3AD203B41FA5}">
                      <a16:colId xmlns:a16="http://schemas.microsoft.com/office/drawing/2014/main" val="59987076"/>
                    </a:ext>
                  </a:extLst>
                </a:gridCol>
                <a:gridCol w="2023483">
                  <a:extLst>
                    <a:ext uri="{9D8B030D-6E8A-4147-A177-3AD203B41FA5}">
                      <a16:colId xmlns:a16="http://schemas.microsoft.com/office/drawing/2014/main" val="540602174"/>
                    </a:ext>
                  </a:extLst>
                </a:gridCol>
                <a:gridCol w="2764632">
                  <a:extLst>
                    <a:ext uri="{9D8B030D-6E8A-4147-A177-3AD203B41FA5}">
                      <a16:colId xmlns:a16="http://schemas.microsoft.com/office/drawing/2014/main" val="674360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Cranial Nerves</a:t>
                      </a:r>
                    </a:p>
                  </a:txBody>
                  <a:tcPr marL="58802" marR="58802" marT="29401" marB="29401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Origins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Innervation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General Functions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4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Facial N. VII (b)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pons, leaves brain via stylomastoid foramen. Part of Parasympathetic division.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Facial muscles.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Tastebuds, lacrimal and sublingual, submandibular salivary glands.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Muscles of facial expression.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Taste for anterior 2/3 of tongue. Generates tears and saliva.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582694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Vestibulocochlear N. VIII (s)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Pons and medulla oblongata, it is incoming from the internal auditory canal.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The inner ear, both the vestibular complex (utricle and saccule); and the cochlear for hearing.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Vestibular branch: Conveys info to the vestibular complex regarding relative position of the head with the body to maintain balance (equilibrium). 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Cochlear branch: Sends sound info from the inner ear (cochlea) to auditory cortex temporal lobe.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45705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Glossopharyngeal N. IX (b)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Leaves brain from medulla oblongata via jugular foramen.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Part of the Parasympathetic division.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Laryngeal and pharyngeal muscles for swallowing; parotid salivary gland. Posterior one-third of tongue. Carotid bodies within the carotid sinus.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Elevates larynx and pharynx when swallowing, dilates pharynx during swallowing and speech.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Responsible for ‘gag reflex’.  For taste sensation posterior 1/3 of tongue. Detects dissolved gas levels in carotid bodies of carotid sinus.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266511"/>
                  </a:ext>
                </a:extLst>
              </a:tr>
              <a:tr h="475315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Vagus N. X (b)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Leave brain from medulla oblongata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 exits skull via jugular foramen. Significant (75%) part of the Parasympathetic division.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Acts on the tongue, pharynx, laryngeal muscles that control the voice, the heart, and gastrointestinal system.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Controls thoracic abdominal viscera, laryngeal and pharyngeal muscles. Sensation of epiglottis; regulates heart and digestive tract. Also has gag reflex.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139664"/>
                  </a:ext>
                </a:extLst>
              </a:tr>
              <a:tr h="475315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Accessory N. XI (m)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medulla oblongata and from spinal cord. Exits the skull via jugular foramen.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Sternocleidomastoid and trapezius muscles. Small laryngeal muscles.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For head rotation, flexion, lateral flexion, and extension of head. Plus, elevation of shoulders.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15851"/>
                  </a:ext>
                </a:extLst>
              </a:tr>
              <a:tr h="475315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Hypoglossal N. XII (m)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medulla oblongata, exits brain via hypoglossal foramen.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Intrinsic and extrinsic tongue muscles.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Controls muscles of food mixing, swallowing and muscles of speech, and sound creations in mouth.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89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81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the human body&#10;&#10;Description automatically generated">
            <a:extLst>
              <a:ext uri="{FF2B5EF4-FFF2-40B4-BE49-F238E27FC236}">
                <a16:creationId xmlns:a16="http://schemas.microsoft.com/office/drawing/2014/main" id="{EF1DAC36-35A0-FCFC-A815-BD788BF75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5" y="531441"/>
            <a:ext cx="5757330" cy="6071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162B0C-B94C-07E0-9FFB-1B2F8EDE48A9}"/>
              </a:ext>
            </a:extLst>
          </p:cNvPr>
          <p:cNvSpPr txBox="1"/>
          <p:nvPr/>
        </p:nvSpPr>
        <p:spPr>
          <a:xfrm>
            <a:off x="2196703" y="71438"/>
            <a:ext cx="475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Testing the 12 Cranial Nerves</a:t>
            </a:r>
          </a:p>
        </p:txBody>
      </p:sp>
    </p:spTree>
    <p:extLst>
      <p:ext uri="{BB962C8B-B14F-4D97-AF65-F5344CB8AC3E}">
        <p14:creationId xmlns:p14="http://schemas.microsoft.com/office/powerpoint/2010/main" val="194421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ECE7A-A5C7-6FC7-D3C9-A9F3EDA33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2" y="621548"/>
            <a:ext cx="8894835" cy="5614903"/>
          </a:xfrm>
          <a:prstGeom prst="rect">
            <a:avLst/>
          </a:prstGeom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4CF2BDCA-FA9C-4064-859B-2845BCF51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411163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The Cerebellum – superior view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7B1EEE9-E0BD-4085-823F-5B44DD0B7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50" y="1238250"/>
            <a:ext cx="5110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Located dorsal to the pons and medulla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B2B4AA2-320B-4F99-BA67-7D2B6D48F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828800"/>
            <a:ext cx="5075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Consists of two cerebellar hemispheres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EBA5C485-8C82-41D3-9F79-8AEA56BFE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3321050"/>
            <a:ext cx="596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Folia</a:t>
            </a:r>
            <a:endParaRPr lang="en-US" altLang="en-US" sz="2400"/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417C1384-F6D2-4FD5-9918-8B4B21E31C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77063" y="3476625"/>
            <a:ext cx="1119187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8">
            <a:extLst>
              <a:ext uri="{FF2B5EF4-FFF2-40B4-BE49-F238E27FC236}">
                <a16:creationId xmlns:a16="http://schemas.microsoft.com/office/drawing/2014/main" id="{73A9DC9A-33F3-40BB-8872-485C6D073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229100"/>
            <a:ext cx="85725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9">
            <a:extLst>
              <a:ext uri="{FF2B5EF4-FFF2-40B4-BE49-F238E27FC236}">
                <a16:creationId xmlns:a16="http://schemas.microsoft.com/office/drawing/2014/main" id="{1FB21ED7-9254-42BE-8A0D-A795D91E66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6575" y="4233863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id="{6BC83502-54DF-4F69-BBAC-0F5860AA95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7538" y="4319588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B9897F87-C24D-4381-9611-3E99934B8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50165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</a:t>
            </a:r>
            <a:endParaRPr lang="en-US" altLang="en-US" sz="2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DBA2CDD-DAAC-BCEA-7018-A8FA93FD8C0E}"/>
              </a:ext>
            </a:extLst>
          </p:cNvPr>
          <p:cNvSpPr/>
          <p:nvPr/>
        </p:nvSpPr>
        <p:spPr>
          <a:xfrm>
            <a:off x="3902927" y="6341327"/>
            <a:ext cx="289932" cy="3642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3771AB8-8B5F-A0A9-B994-D993EC840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472" y="6260182"/>
            <a:ext cx="2240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Calibri" panose="020F0502020204030204" pitchFamily="34" charset="0"/>
              </a:rPr>
              <a:t>Cerebellum (Superior View)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88E21BF-1234-4CF7-9B12-A30E112CF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266700"/>
            <a:ext cx="5216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Functions of Cerebellum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1BD875DF-4292-4F55-AEA1-7468166A4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799803"/>
            <a:ext cx="5240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Located dorsal to the pons and medulla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BCA1AB91-2F75-4426-970F-80B1471BF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1426763"/>
            <a:ext cx="8685212" cy="186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1)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u="sng" dirty="0">
                <a:latin typeface="Calibri" panose="020F0502020204030204" pitchFamily="34" charset="0"/>
              </a:rPr>
              <a:t>Controls postural reflexes</a:t>
            </a:r>
            <a:r>
              <a:rPr lang="en-US" altLang="en-US" dirty="0"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 C</a:t>
            </a:r>
            <a:r>
              <a:rPr lang="en-US" altLang="en-US" sz="2800" dirty="0">
                <a:latin typeface="Calibri" panose="020F0502020204030204" pitchFamily="34" charset="0"/>
              </a:rPr>
              <a:t>oordinates rapid, automatic adjustments of muscles in body to maintain equilibrium. 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7E158047-D7AA-45AA-8E80-F18079996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3617513"/>
            <a:ext cx="8685212" cy="186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2)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u="sng" dirty="0">
                <a:latin typeface="Calibri" panose="020F0502020204030204" pitchFamily="34" charset="0"/>
              </a:rPr>
              <a:t>Produces skilled movements</a:t>
            </a:r>
            <a:r>
              <a:rPr lang="en-US" altLang="en-US" dirty="0">
                <a:latin typeface="Calibri" panose="020F0502020204030204" pitchFamily="34" charset="0"/>
              </a:rPr>
              <a:t>:- </a:t>
            </a:r>
          </a:p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 I</a:t>
            </a:r>
            <a:r>
              <a:rPr lang="en-US" altLang="en-US" sz="2800" dirty="0">
                <a:latin typeface="Calibri" panose="020F0502020204030204" pitchFamily="34" charset="0"/>
              </a:rPr>
              <a:t>mplements routines for fine tuned movements.  </a:t>
            </a:r>
          </a:p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Refines learned routines until the action becomes routine.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  <p:bldP spid="307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2653A6C-59C6-4330-828D-35F0B6CAC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9804" r="7573" b="46072"/>
          <a:stretch>
            <a:fillRect/>
          </a:stretch>
        </p:blipFill>
        <p:spPr bwMode="auto">
          <a:xfrm>
            <a:off x="323850" y="419100"/>
            <a:ext cx="8431213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083C1936-627D-4DD6-BA6F-420D6C32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933950"/>
            <a:ext cx="2667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EB28E5F-1B67-41E0-9840-0D2684363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3892550"/>
            <a:ext cx="8674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*</a:t>
            </a:r>
            <a:r>
              <a:rPr lang="en-US" altLang="en-US" sz="2800">
                <a:latin typeface="Calibri" panose="020F0502020204030204" pitchFamily="34" charset="0"/>
              </a:rPr>
              <a:t> Thick tracts connecting the cerebellum to the brain stem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AA557CD-1C68-46D7-8C14-50E996F5D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01" y="4662018"/>
            <a:ext cx="7586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Superior, Middle and Inferior </a:t>
            </a:r>
            <a:r>
              <a:rPr lang="en-US" altLang="en-US" sz="2800" b="1" dirty="0">
                <a:latin typeface="Calibri" panose="020F0502020204030204" pitchFamily="34" charset="0"/>
              </a:rPr>
              <a:t>Cerebellar Peduncles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12970E87-CDA9-4C61-8969-6B1CA959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5588000"/>
            <a:ext cx="7778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*</a:t>
            </a:r>
            <a:r>
              <a:rPr lang="en-US" altLang="en-US" sz="2800">
                <a:latin typeface="Calibri" panose="020F0502020204030204" pitchFamily="34" charset="0"/>
              </a:rPr>
              <a:t> Fibers to and from the cerebellum are </a:t>
            </a:r>
            <a:r>
              <a:rPr lang="en-US" altLang="en-US" sz="2800" b="1">
                <a:latin typeface="Calibri" panose="020F0502020204030204" pitchFamily="34" charset="0"/>
              </a:rPr>
              <a:t>ipsilateral -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   run to and from the </a:t>
            </a:r>
            <a:r>
              <a:rPr lang="en-US" altLang="en-US" sz="2800" i="1">
                <a:latin typeface="Calibri" panose="020F0502020204030204" pitchFamily="34" charset="0"/>
              </a:rPr>
              <a:t>same</a:t>
            </a:r>
            <a:r>
              <a:rPr lang="en-US" altLang="en-US" sz="2800">
                <a:latin typeface="Calibri" panose="020F0502020204030204" pitchFamily="34" charset="0"/>
              </a:rPr>
              <a:t> side of the body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0E0B52F-336E-274A-03F7-F3C527874365}"/>
              </a:ext>
            </a:extLst>
          </p:cNvPr>
          <p:cNvSpPr/>
          <p:nvPr/>
        </p:nvSpPr>
        <p:spPr>
          <a:xfrm>
            <a:off x="3581400" y="3263591"/>
            <a:ext cx="289932" cy="3642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896FE07-7BE9-4A40-88D6-F203A850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4485"/>
          <a:stretch>
            <a:fillRect/>
          </a:stretch>
        </p:blipFill>
        <p:spPr bwMode="auto">
          <a:xfrm>
            <a:off x="228600" y="357188"/>
            <a:ext cx="8620125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CB8CD818-9896-4C82-B346-C36ED6A45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67050"/>
            <a:ext cx="45005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     Pons</a:t>
            </a:r>
            <a:endParaRPr lang="en-US" altLang="en-US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*</a:t>
            </a:r>
            <a:r>
              <a:rPr lang="en-US" altLang="en-US">
                <a:latin typeface="Calibri" panose="020F0502020204030204" pitchFamily="34" charset="0"/>
              </a:rPr>
              <a:t> Contains the pontine 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respiratory centers.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4C2E7628-B377-4866-B289-C6DB4E3DE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313372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</a:t>
            </a:r>
            <a:endParaRPr lang="en-US" altLang="en-US" sz="2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EC314125-B86F-4388-A73D-0ECF43415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4933950"/>
            <a:ext cx="45005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*</a:t>
            </a:r>
            <a:r>
              <a:rPr lang="en-US" altLang="en-US">
                <a:latin typeface="Calibri" panose="020F0502020204030204" pitchFamily="34" charset="0"/>
              </a:rPr>
              <a:t> Contains the nuclei 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of cranial nerves 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V, VI, and VII</a:t>
            </a:r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0B08DB18-E25A-4A12-BC9C-A3E021121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613" y="4824413"/>
            <a:ext cx="752475" cy="461962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1061A7B-821D-4501-A1BD-2E7D9FAC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4485"/>
          <a:stretch>
            <a:fillRect/>
          </a:stretch>
        </p:blipFill>
        <p:spPr bwMode="auto">
          <a:xfrm>
            <a:off x="2867025" y="0"/>
            <a:ext cx="6276975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DDED9134-DEFA-4761-89DE-81B89602A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0"/>
            <a:ext cx="2647950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7680DD68-318A-409D-B4C8-D2CB1E84A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300"/>
            <a:ext cx="55816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 The Medulla contains:</a:t>
            </a:r>
          </a:p>
          <a:p>
            <a:pPr lvl="1"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Much of the reticular formation</a:t>
            </a:r>
          </a:p>
          <a:p>
            <a:pPr lvl="1"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Nuclei influence autonomic functions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98DDA655-6553-4A48-9C0D-F7883F17A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2445812"/>
            <a:ext cx="6286500" cy="25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buFontTx/>
              <a:buNone/>
            </a:pPr>
            <a:r>
              <a:rPr lang="en-US" altLang="en-US" b="1" i="1" dirty="0">
                <a:latin typeface="Calibri" panose="020F0502020204030204" pitchFamily="34" charset="0"/>
              </a:rPr>
              <a:t>Vital centers</a:t>
            </a:r>
            <a:r>
              <a:rPr lang="en-US" altLang="en-US" dirty="0">
                <a:latin typeface="Calibri" panose="020F0502020204030204" pitchFamily="34" charset="0"/>
              </a:rPr>
              <a:t> of the reticular formation:</a:t>
            </a:r>
          </a:p>
          <a:p>
            <a:pPr lvl="2"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1) Cardiac Control Center</a:t>
            </a:r>
          </a:p>
          <a:p>
            <a:pPr lvl="2"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2) Respiratory Control Center </a:t>
            </a:r>
          </a:p>
          <a:p>
            <a:pPr lvl="2"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3) Vasomotor Control Center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89F87964-7239-4338-895B-D54391CA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2629"/>
            <a:ext cx="78295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Also contains centers for hiccupping, sneezing, </a:t>
            </a:r>
          </a:p>
          <a:p>
            <a:pPr lvl="2"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swallowing, vomiting and coughing.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F0216988-294E-48DE-AA13-E1AFD8173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574675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</a:t>
            </a:r>
            <a:endParaRPr lang="en-US" altLang="en-US" sz="2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57352" name="Rectangle 8">
            <a:extLst>
              <a:ext uri="{FF2B5EF4-FFF2-40B4-BE49-F238E27FC236}">
                <a16:creationId xmlns:a16="http://schemas.microsoft.com/office/drawing/2014/main" id="{03F861F1-214B-45C0-BAC3-18D920141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3" y="3419475"/>
            <a:ext cx="714375" cy="36195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utoUpdateAnimBg="0"/>
      <p:bldP spid="57350" grpId="0" autoUpdateAnimBg="0"/>
      <p:bldP spid="573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47E11B7-657E-47B2-A20F-F5068029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1276350"/>
            <a:ext cx="2609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The Skull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89DC32D0-2A49-4FA7-BA15-2A2DC0077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273050"/>
            <a:ext cx="4667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CC0000"/>
                </a:solidFill>
                <a:latin typeface="Calibri" panose="020F0502020204030204" pitchFamily="34" charset="0"/>
              </a:rPr>
              <a:t>Protection of the Brain</a:t>
            </a:r>
            <a:endParaRPr lang="en-US" altLang="en-US" sz="3600" b="1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D6CC04F8-41AE-411F-83CD-49A5BA1AE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2190750"/>
            <a:ext cx="3105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Cranial Meninges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F29D416-DDAC-42DF-BC0D-21BF3073E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3143250"/>
            <a:ext cx="4191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Cerebrospinal Fluid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43E99348-0FBE-41C0-894F-152EC6DF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4152900"/>
            <a:ext cx="3905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Blood-Brain Barrier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AC8CB95A-0077-410B-A0FD-5043C9DF7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144588"/>
            <a:ext cx="8943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1.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b="1" dirty="0">
                <a:latin typeface="Calibri" panose="020F0502020204030204" pitchFamily="34" charset="0"/>
              </a:rPr>
              <a:t>Dura Mater</a:t>
            </a:r>
            <a:r>
              <a:rPr lang="en-US" altLang="en-US" dirty="0">
                <a:latin typeface="Calibri" panose="020F0502020204030204" pitchFamily="34" charset="0"/>
              </a:rPr>
              <a:t> - Composed of two layers:</a:t>
            </a:r>
          </a:p>
          <a:p>
            <a:pPr lvl="1"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a) Periosteal (Endosteal)</a:t>
            </a:r>
            <a:r>
              <a:rPr lang="en-US" altLang="en-US" sz="2400" dirty="0">
                <a:latin typeface="Calibri" panose="020F0502020204030204" pitchFamily="34" charset="0"/>
              </a:rPr>
              <a:t> – outer layer attaches to bone.</a:t>
            </a:r>
          </a:p>
          <a:p>
            <a:pPr lvl="1"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b) Meningeal</a:t>
            </a:r>
            <a:r>
              <a:rPr lang="en-US" altLang="en-US" sz="2400" dirty="0">
                <a:latin typeface="Calibri" panose="020F0502020204030204" pitchFamily="34" charset="0"/>
              </a:rPr>
              <a:t> – inner layer, closer to brain.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7B02AB7A-87C8-44BD-8A70-E270DBA9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47650"/>
            <a:ext cx="8289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Cranial Meninges</a:t>
            </a:r>
            <a:r>
              <a:rPr lang="en-US" altLang="en-US" dirty="0">
                <a:latin typeface="Calibri" panose="020F0502020204030204" pitchFamily="34" charset="0"/>
              </a:rPr>
              <a:t> - 3-layer protective membrane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CE56D577-7738-4DD9-8D77-652402055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971" y="2542615"/>
            <a:ext cx="64259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CC0000"/>
                </a:solidFill>
                <a:latin typeface="Calibri" panose="020F0502020204030204" pitchFamily="34" charset="0"/>
              </a:rPr>
              <a:t>(These two layers fused, except to enclose the dural sinuses)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9AE96DCC-5C2D-4C57-A8F6-CECC00E91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5060921"/>
            <a:ext cx="8496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3. Pia Mater </a:t>
            </a:r>
            <a:r>
              <a:rPr lang="en-US" altLang="en-US" dirty="0">
                <a:latin typeface="Calibri" panose="020F0502020204030204" pitchFamily="34" charset="0"/>
              </a:rPr>
              <a:t>- delicate, follows convolutions.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344C0775-FE16-4DD3-976C-1DCA40446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784506"/>
            <a:ext cx="735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2.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b="1" dirty="0">
                <a:latin typeface="Calibri" panose="020F0502020204030204" pitchFamily="34" charset="0"/>
              </a:rPr>
              <a:t>Arachnoid Layer</a:t>
            </a:r>
            <a:r>
              <a:rPr lang="en-US" altLang="en-US" dirty="0">
                <a:latin typeface="Calibri" panose="020F0502020204030204" pitchFamily="34" charset="0"/>
              </a:rPr>
              <a:t> - ‘spider’ web-like layer.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F90D54-04F6-4E5C-ABD1-9872E221F041}"/>
              </a:ext>
            </a:extLst>
          </p:cNvPr>
          <p:cNvSpPr/>
          <p:nvPr/>
        </p:nvSpPr>
        <p:spPr>
          <a:xfrm>
            <a:off x="481099" y="2958574"/>
            <a:ext cx="4683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Composed of dense irregular connective tissue.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BE67B8-67D1-4E91-BCAC-246453CD68E9}"/>
              </a:ext>
            </a:extLst>
          </p:cNvPr>
          <p:cNvSpPr/>
          <p:nvPr/>
        </p:nvSpPr>
        <p:spPr>
          <a:xfrm>
            <a:off x="469528" y="4324163"/>
            <a:ext cx="4497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Composed of loose/fibrous connective tissue.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218305-FCA1-4A9F-97D7-2A9D0C7C2698}"/>
              </a:ext>
            </a:extLst>
          </p:cNvPr>
          <p:cNvSpPr/>
          <p:nvPr/>
        </p:nvSpPr>
        <p:spPr>
          <a:xfrm>
            <a:off x="481104" y="5661148"/>
            <a:ext cx="8467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Composed of an outer collagen layer, &amp; inner epithelial elastic and reticular fiber layer.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  <p:bldP spid="2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1256</Words>
  <Application>Microsoft Office PowerPoint</Application>
  <PresentationFormat>On-screen Show (4:3)</PresentationFormat>
  <Paragraphs>161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 Mahon</dc:creator>
  <cp:lastModifiedBy>Ian Moore</cp:lastModifiedBy>
  <cp:revision>20</cp:revision>
  <dcterms:created xsi:type="dcterms:W3CDTF">2023-10-11T18:54:59Z</dcterms:created>
  <dcterms:modified xsi:type="dcterms:W3CDTF">2025-04-07T07:03:23Z</dcterms:modified>
</cp:coreProperties>
</file>