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8" r:id="rId6"/>
    <p:sldId id="269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4" userDrawn="1">
          <p15:clr>
            <a:srgbClr val="A4A3A4"/>
          </p15:clr>
        </p15:guide>
        <p15:guide id="2" pos="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0066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9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570" y="96"/>
      </p:cViewPr>
      <p:guideLst>
        <p:guide orient="horz" pos="744"/>
        <p:guide pos="2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68734-1F7A-45B0-9D3E-48253B9FFD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2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CE2FC-E07A-487D-8D20-6BDC3D2903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9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B8BCC-7CA2-4673-AFB2-D6CFE96E83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5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23959-33A2-42AD-ABF3-A788A81D1E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7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5338D-94E9-4622-8ACD-4F974B92CB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5B1FE-858B-4C4F-95B2-35BBF505B9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3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1BD62-C1D7-44AF-82AB-A8EB4E8685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3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2F6C-85E2-4049-986A-28996E1B13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EF9A-E444-4B2A-8C43-DB41EF368CC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0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8290B-1528-4B36-AC3A-F457DC645B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5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586E-4079-4825-AACB-3573FEB481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5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0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2990FD-135B-4CE3-A724-9CBE8F646DAA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0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21277" r="3004" b="3319"/>
          <a:stretch>
            <a:fillRect/>
          </a:stretch>
        </p:blipFill>
        <p:spPr bwMode="auto">
          <a:xfrm>
            <a:off x="1541630" y="2219497"/>
            <a:ext cx="6037643" cy="456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457325" y="-63500"/>
            <a:ext cx="62436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 u="sng">
                <a:solidFill>
                  <a:srgbClr val="800000"/>
                </a:solidFill>
                <a:latin typeface="Calibri" panose="020F0502020204030204" pitchFamily="34" charset="0"/>
              </a:rPr>
              <a:t>The Control of Respiration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4520387" y="5071936"/>
            <a:ext cx="442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&amp;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 </a:t>
            </a:r>
            <a:endParaRPr lang="en-US" altLang="en-US" sz="1000" b="1" dirty="0">
              <a:solidFill>
                <a:schemeClr val="accent2"/>
              </a:solidFill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275853" y="439008"/>
            <a:ext cx="868750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1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Medulla Oblongata </a:t>
            </a:r>
            <a:r>
              <a:rPr lang="en-US" altLang="en-US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sets rhythmic pace of ventilation rates to ensure body has sufficient </a:t>
            </a:r>
            <a:r>
              <a:rPr lang="en-US" alt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21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adequately removes </a:t>
            </a:r>
            <a:r>
              <a:rPr lang="en-US" altLang="en-US" sz="21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altLang="en-US" sz="2100" b="1" baseline="-25000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altLang="en-US" sz="2100" b="1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800" b="1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1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Pons</a:t>
            </a:r>
            <a:r>
              <a:rPr lang="en-US" altLang="en-US" sz="2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fine tuning and protective responses to prevent injury to the lungs.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Other regions can modify breathing: </a:t>
            </a:r>
            <a:r>
              <a:rPr lang="en-US" altLang="en-US" sz="21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Cerebral cortex 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altLang="en-US" sz="21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limbic system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8C580F-5B2B-A2E5-6562-FD5E75FEF863}"/>
              </a:ext>
            </a:extLst>
          </p:cNvPr>
          <p:cNvSpPr/>
          <p:nvPr/>
        </p:nvSpPr>
        <p:spPr bwMode="auto">
          <a:xfrm>
            <a:off x="1750850" y="3021848"/>
            <a:ext cx="1874382" cy="5791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000306-E228-B918-8C31-7A2767EFF63C}"/>
              </a:ext>
            </a:extLst>
          </p:cNvPr>
          <p:cNvSpPr/>
          <p:nvPr/>
        </p:nvSpPr>
        <p:spPr bwMode="auto">
          <a:xfrm>
            <a:off x="5358550" y="2475108"/>
            <a:ext cx="1810993" cy="5791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1C44BD-7633-BAFB-EB47-71E393788E30}"/>
              </a:ext>
            </a:extLst>
          </p:cNvPr>
          <p:cNvSpPr txBox="1"/>
          <p:nvPr/>
        </p:nvSpPr>
        <p:spPr>
          <a:xfrm>
            <a:off x="5297049" y="2413937"/>
            <a:ext cx="110860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Brain 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E7C70-958A-BA57-F639-F365F5F7CE08}"/>
              </a:ext>
            </a:extLst>
          </p:cNvPr>
          <p:cNvSpPr txBox="1"/>
          <p:nvPr/>
        </p:nvSpPr>
        <p:spPr>
          <a:xfrm>
            <a:off x="2340552" y="3152601"/>
            <a:ext cx="11047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Emotions 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Pain  </a:t>
            </a:r>
          </a:p>
        </p:txBody>
      </p:sp>
    </p:spTree>
    <p:extLst>
      <p:ext uri="{BB962C8B-B14F-4D97-AF65-F5344CB8AC3E}">
        <p14:creationId xmlns:p14="http://schemas.microsoft.com/office/powerpoint/2010/main" val="353652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43038" y="0"/>
            <a:ext cx="6243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600" b="1" u="sng" dirty="0">
                <a:solidFill>
                  <a:srgbClr val="800000"/>
                </a:solidFill>
                <a:latin typeface="Calibri" panose="020F0502020204030204" pitchFamily="34" charset="0"/>
              </a:rPr>
              <a:t>Control of Respiration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03325" y="1026238"/>
            <a:ext cx="6483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Sets the rhythmic pace of respiration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71450" y="1918228"/>
            <a:ext cx="592931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a) Dorsal Respiratory Group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 (DRG)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For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inspiration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, maintains rhythm breathing via </a:t>
            </a:r>
            <a:r>
              <a:rPr lang="en-US" altLang="en-US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diaphragm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external  intercostal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muscles.</a:t>
            </a: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38125" y="542823"/>
            <a:ext cx="36331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1. Medulla Oblongata</a:t>
            </a:r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>
            <a:off x="2801758" y="1565608"/>
            <a:ext cx="2286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079" name="Picture 2" descr="CH22 ANS Control of Breat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4"/>
          <a:stretch>
            <a:fillRect/>
          </a:stretch>
        </p:blipFill>
        <p:spPr bwMode="auto">
          <a:xfrm>
            <a:off x="5547356" y="1578093"/>
            <a:ext cx="3222985" cy="522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1450" y="3529943"/>
            <a:ext cx="562133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0" fontAlgn="base" hangingPunct="0">
              <a:spcAft>
                <a:spcPct val="0"/>
              </a:spcAft>
              <a:buFontTx/>
              <a:buNone/>
              <a:defRPr/>
            </a:pPr>
            <a:r>
              <a:rPr lang="en-US" altLang="en-US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b) Ventral Respiratory Group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 (VRG)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For </a:t>
            </a:r>
            <a:r>
              <a:rPr lang="en-US" altLang="en-US" sz="2000" u="sng" dirty="0">
                <a:solidFill>
                  <a:srgbClr val="000000"/>
                </a:solidFill>
                <a:latin typeface="Calibri" panose="020F0502020204030204" pitchFamily="34" charset="0"/>
              </a:rPr>
              <a:t>forced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breathing 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V for ‘Vrooom’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)  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Stimulates additional muscles required for 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en-US" altLang="en-US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forced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inspiration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eaLnBrk="0" fontAlgn="base" hangingPunct="0">
              <a:spcAft>
                <a:spcPct val="0"/>
              </a:spcAft>
              <a:buFontTx/>
              <a:buChar char="-"/>
              <a:defRPr/>
            </a:pPr>
            <a:endParaRPr lang="en-US" alt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Also, stimulates muscles involved for 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en-US" altLang="en-US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forced</a:t>
            </a: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expiration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441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487672" y="1058910"/>
            <a:ext cx="80470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For ‘fine tuning’ and protection of respiration.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95161" y="2127501"/>
            <a:ext cx="52399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0" fontAlgn="base" hangingPunct="0">
              <a:spcAft>
                <a:spcPct val="0"/>
              </a:spcAft>
              <a:buFontTx/>
              <a:buAutoNum type="alphaLcParenR"/>
            </a:pPr>
            <a:r>
              <a:rPr lang="en-US" altLang="en-US" sz="2400" b="1" i="1" dirty="0">
                <a:solidFill>
                  <a:srgbClr val="0000FF"/>
                </a:solidFill>
                <a:latin typeface="Calibri" panose="020F0502020204030204" pitchFamily="34" charset="0"/>
              </a:rPr>
              <a:t>Apneustic center</a:t>
            </a:r>
          </a:p>
          <a:p>
            <a:pPr marL="342900" indent="-342900"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For strong, sustained inspiration ‘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overdrive’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Acts to delay the off-switch signal that ends inspiration. 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Stimulates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prolongs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inspiration. 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95161" y="4521329"/>
            <a:ext cx="810418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b="1" i="1" dirty="0">
                <a:solidFill>
                  <a:srgbClr val="0000FF"/>
                </a:solidFill>
                <a:latin typeface="Calibri" panose="020F0502020204030204" pitchFamily="34" charset="0"/>
              </a:rPr>
              <a:t>b) Pneumotaxic center</a:t>
            </a:r>
          </a:p>
          <a:p>
            <a:pPr marL="342900" indent="-342900"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Inhibits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apneustic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inhibits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inspiratory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centers.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Prevents over inflation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of lungs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(via Mechanoreceptors).</a:t>
            </a: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930584" y="463578"/>
            <a:ext cx="65957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2. Pons</a:t>
            </a: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 (the </a:t>
            </a:r>
            <a:r>
              <a:rPr lang="en-US" altLang="en-US" sz="3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Pontine</a:t>
            </a: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 respiratory centers)</a:t>
            </a:r>
          </a:p>
        </p:txBody>
      </p:sp>
      <p:sp>
        <p:nvSpPr>
          <p:cNvPr id="4102" name="Line 9"/>
          <p:cNvSpPr>
            <a:spLocks noChangeShapeType="1"/>
          </p:cNvSpPr>
          <p:nvPr/>
        </p:nvSpPr>
        <p:spPr bwMode="auto">
          <a:xfrm>
            <a:off x="1572026" y="1536951"/>
            <a:ext cx="17907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B40E69-D1FE-FA36-800B-EB20EC1169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14"/>
          <a:stretch/>
        </p:blipFill>
        <p:spPr>
          <a:xfrm>
            <a:off x="5274887" y="1689919"/>
            <a:ext cx="3596952" cy="3254315"/>
          </a:xfrm>
          <a:prstGeom prst="rect">
            <a:avLst/>
          </a:prstGeom>
        </p:spPr>
      </p:pic>
      <p:sp>
        <p:nvSpPr>
          <p:cNvPr id="3" name="Line 9">
            <a:extLst>
              <a:ext uri="{FF2B5EF4-FFF2-40B4-BE49-F238E27FC236}">
                <a16:creationId xmlns:a16="http://schemas.microsoft.com/office/drawing/2014/main" id="{F32802CE-4AD7-2CF0-A1FC-8E98A4C21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6187" y="1536951"/>
            <a:ext cx="163067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5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31800" y="1041346"/>
            <a:ext cx="84740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Mechanoreceptors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Detect changes in lung volume (inflation of lungs)*.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39810" y="255518"/>
            <a:ext cx="795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A50021"/>
                </a:solidFill>
                <a:latin typeface="Calibri" panose="020F0502020204030204" pitchFamily="34" charset="0"/>
              </a:rPr>
              <a:t>Sensory Receptors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- regulate respiration. 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31800" y="3066618"/>
            <a:ext cx="82550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 u="sng" dirty="0">
                <a:solidFill>
                  <a:srgbClr val="000000"/>
                </a:solidFill>
                <a:latin typeface="Calibri" panose="020F0502020204030204" pitchFamily="34" charset="0"/>
              </a:rPr>
              <a:t>Chemoreceptors</a:t>
            </a: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Detect changes in P</a:t>
            </a:r>
            <a:r>
              <a:rPr lang="en-US" altLang="en-US" sz="2800" baseline="-18000" dirty="0">
                <a:solidFill>
                  <a:srgbClr val="000000"/>
                </a:solidFill>
                <a:latin typeface="Calibri" panose="020F0502020204030204" pitchFamily="34" charset="0"/>
              </a:rPr>
              <a:t>CO2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, pH, P</a:t>
            </a:r>
            <a:r>
              <a:rPr lang="en-US" altLang="en-US" sz="2800" baseline="-18000" dirty="0">
                <a:solidFill>
                  <a:srgbClr val="000000"/>
                </a:solidFill>
                <a:latin typeface="Calibri" panose="020F0502020204030204" pitchFamily="34" charset="0"/>
              </a:rPr>
              <a:t>O2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of blood and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CSF.</a:t>
            </a:r>
            <a:endParaRPr lang="en-US" alt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768687" y="2133546"/>
            <a:ext cx="7427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*Hering–Breuer reflex </a:t>
            </a:r>
            <a:r>
              <a:rPr lang="en-US" alt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– to protect the lungs against over-inflation.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6413" y="4749522"/>
            <a:ext cx="8383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i="1" dirty="0">
                <a:solidFill>
                  <a:srgbClr val="006666"/>
                </a:solidFill>
                <a:latin typeface="Calibri" panose="020F0502020204030204" pitchFamily="34" charset="0"/>
              </a:rPr>
              <a:t>Changes Rate, Depth and Patterns of Breathing </a:t>
            </a:r>
            <a:r>
              <a:rPr lang="en-US" alt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– to meet needs of the body. </a:t>
            </a:r>
          </a:p>
        </p:txBody>
      </p:sp>
    </p:spTree>
    <p:extLst>
      <p:ext uri="{BB962C8B-B14F-4D97-AF65-F5344CB8AC3E}">
        <p14:creationId xmlns:p14="http://schemas.microsoft.com/office/powerpoint/2010/main" val="15057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30FA51-E959-D98D-7DC1-A96BCCA2A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5F7E6FF-C5BD-A28F-B065-2EBD6DA39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1900">
            <a:off x="3969052" y="2910750"/>
            <a:ext cx="2762117" cy="2445534"/>
          </a:xfrm>
          <a:prstGeom prst="rect">
            <a:avLst/>
          </a:prstGeom>
        </p:spPr>
      </p:pic>
      <p:sp>
        <p:nvSpPr>
          <p:cNvPr id="58370" name="Rectangle 2">
            <a:extLst>
              <a:ext uri="{FF2B5EF4-FFF2-40B4-BE49-F238E27FC236}">
                <a16:creationId xmlns:a16="http://schemas.microsoft.com/office/drawing/2014/main" id="{C1340186-8903-3B8F-DA16-398A6474A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042465"/>
            <a:ext cx="8474075" cy="110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 u="sng" dirty="0">
                <a:solidFill>
                  <a:srgbClr val="0070C0"/>
                </a:solidFill>
                <a:latin typeface="Calibri" panose="020F0502020204030204" pitchFamily="34" charset="0"/>
              </a:rPr>
              <a:t>Mechanoreceptors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Detect and Prevent Over-inflation of lungs.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D732CDBC-87F6-4045-BF74-C15B9E02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04" y="248089"/>
            <a:ext cx="795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A50021"/>
                </a:solidFill>
                <a:latin typeface="Calibri" panose="020F0502020204030204" pitchFamily="34" charset="0"/>
              </a:rPr>
              <a:t>Sensory Receptors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- regulate respiration.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3A832-8F91-E999-2E09-B71A0D78B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8889" r="91556">
                        <a14:foregroundMark x1="87556" y1="26222" x2="88000" y2="50667"/>
                        <a14:foregroundMark x1="88000" y1="50667" x2="89333" y2="54222"/>
                        <a14:foregroundMark x1="12000" y1="71556" x2="9333" y2="80889"/>
                        <a14:foregroundMark x1="91556" y1="32000" x2="90222" y2="5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7781">
            <a:off x="1030899" y="3591574"/>
            <a:ext cx="2012088" cy="201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53A52B-B046-72FD-BC53-9A77D4C07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594" y1="76818" x2="11354" y2="69091"/>
                        <a14:foregroundMark x1="21397" y1="80455" x2="31878" y2="85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5936">
            <a:off x="2202180" y="2740005"/>
            <a:ext cx="2723941" cy="3194123"/>
          </a:xfrm>
          <a:prstGeom prst="rect">
            <a:avLst/>
          </a:prstGeom>
        </p:spPr>
      </p:pic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798C9849-7758-76C5-7E6D-059540BA841E}"/>
              </a:ext>
            </a:extLst>
          </p:cNvPr>
          <p:cNvCxnSpPr>
            <a:cxnSpLocks/>
          </p:cNvCxnSpPr>
          <p:nvPr/>
        </p:nvCxnSpPr>
        <p:spPr bwMode="auto">
          <a:xfrm>
            <a:off x="5596249" y="4335488"/>
            <a:ext cx="1468041" cy="1019218"/>
          </a:xfrm>
          <a:prstGeom prst="curvedConnector3">
            <a:avLst>
              <a:gd name="adj1" fmla="val 100280"/>
            </a:avLst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F51EDF2-2567-3112-CF38-27C3AE21963B}"/>
              </a:ext>
            </a:extLst>
          </p:cNvPr>
          <p:cNvSpPr txBox="1"/>
          <p:nvPr/>
        </p:nvSpPr>
        <p:spPr>
          <a:xfrm>
            <a:off x="5834706" y="5433794"/>
            <a:ext cx="2614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Inhibits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Apneustic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Center 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prevent 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overinflation of Lungs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A9BA1F-1600-B335-D82D-084C143B99BE}"/>
              </a:ext>
            </a:extLst>
          </p:cNvPr>
          <p:cNvSpPr txBox="1"/>
          <p:nvPr/>
        </p:nvSpPr>
        <p:spPr>
          <a:xfrm>
            <a:off x="1612028" y="2655111"/>
            <a:ext cx="925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Inflated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2650BB-8701-8C87-71C4-5F885B14B3B7}"/>
              </a:ext>
            </a:extLst>
          </p:cNvPr>
          <p:cNvSpPr txBox="1"/>
          <p:nvPr/>
        </p:nvSpPr>
        <p:spPr>
          <a:xfrm>
            <a:off x="3474837" y="2487156"/>
            <a:ext cx="270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Pneumotaxic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Center (Pons)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921CBE-43B6-50BA-899C-60DA93FE88DE}"/>
              </a:ext>
            </a:extLst>
          </p:cNvPr>
          <p:cNvSpPr txBox="1"/>
          <p:nvPr/>
        </p:nvSpPr>
        <p:spPr>
          <a:xfrm>
            <a:off x="2543838" y="4986176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Mechanoreceptor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(Stretch Receptors)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70476A-0582-0F1A-7876-646EA334BAE2}"/>
              </a:ext>
            </a:extLst>
          </p:cNvPr>
          <p:cNvCxnSpPr>
            <a:cxnSpLocks/>
            <a:endCxn id="28" idx="0"/>
          </p:cNvCxnSpPr>
          <p:nvPr/>
        </p:nvCxnSpPr>
        <p:spPr bwMode="auto">
          <a:xfrm>
            <a:off x="2467963" y="4726851"/>
            <a:ext cx="879140" cy="2593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588967-E817-317D-8EEC-D03DB87D82E4}"/>
              </a:ext>
            </a:extLst>
          </p:cNvPr>
          <p:cNvCxnSpPr>
            <a:cxnSpLocks/>
            <a:endCxn id="28" idx="0"/>
          </p:cNvCxnSpPr>
          <p:nvPr/>
        </p:nvCxnSpPr>
        <p:spPr bwMode="auto">
          <a:xfrm>
            <a:off x="2365594" y="4133517"/>
            <a:ext cx="981509" cy="852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CC2978DF-803E-5437-2226-158810ABEACD}"/>
              </a:ext>
            </a:extLst>
          </p:cNvPr>
          <p:cNvCxnSpPr/>
          <p:nvPr/>
        </p:nvCxnSpPr>
        <p:spPr bwMode="auto">
          <a:xfrm flipV="1">
            <a:off x="2918064" y="2899099"/>
            <a:ext cx="1212112" cy="95639"/>
          </a:xfrm>
          <a:prstGeom prst="curvedConnector3">
            <a:avLst>
              <a:gd name="adj1" fmla="val 2047"/>
            </a:avLst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B27B44F6-A3DF-DE4F-ABF3-1F88EB9A1744}"/>
              </a:ext>
            </a:extLst>
          </p:cNvPr>
          <p:cNvSpPr/>
          <p:nvPr/>
        </p:nvSpPr>
        <p:spPr bwMode="auto">
          <a:xfrm>
            <a:off x="2885052" y="2852217"/>
            <a:ext cx="132249" cy="23649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BF242-1647-B484-2305-CA646CE698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790" y="4785745"/>
            <a:ext cx="525474" cy="521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908C3C-2341-49B3-09FA-5F2E0ECB3C7C}"/>
              </a:ext>
            </a:extLst>
          </p:cNvPr>
          <p:cNvSpPr txBox="1"/>
          <p:nvPr/>
        </p:nvSpPr>
        <p:spPr>
          <a:xfrm>
            <a:off x="5207114" y="4213967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Pons</a:t>
            </a:r>
          </a:p>
        </p:txBody>
      </p:sp>
    </p:spTree>
    <p:extLst>
      <p:ext uri="{BB962C8B-B14F-4D97-AF65-F5344CB8AC3E}">
        <p14:creationId xmlns:p14="http://schemas.microsoft.com/office/powerpoint/2010/main" val="96315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8" grpId="0"/>
      <p:bldP spid="4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3CC56A-F979-3E98-B279-9B306E7B5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5CE0402D-B287-5F7B-0442-83629CDA5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53" y="1021548"/>
            <a:ext cx="3217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 u="sng" dirty="0">
                <a:solidFill>
                  <a:srgbClr val="CC6600"/>
                </a:solidFill>
                <a:latin typeface="Calibri" panose="020F0502020204030204" pitchFamily="34" charset="0"/>
              </a:rPr>
              <a:t>Chemoreceptors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8B70ED-A0C3-8443-308A-F0F052461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590" y="97104"/>
            <a:ext cx="4594410" cy="6404846"/>
          </a:xfrm>
          <a:prstGeom prst="rect">
            <a:avLst/>
          </a:prstGeom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20650" y="1894419"/>
            <a:ext cx="487213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800" b="1" i="1" u="sng" dirty="0">
                <a:solidFill>
                  <a:srgbClr val="000000"/>
                </a:solidFill>
                <a:latin typeface="Calibri" panose="020F0502020204030204" pitchFamily="34" charset="0"/>
              </a:rPr>
              <a:t>1. Peripheral Chemoreceptors</a:t>
            </a:r>
            <a:endParaRPr lang="en-US" altLang="en-US" sz="28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58861" y="2764921"/>
            <a:ext cx="4733925" cy="95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a) Aortic bodies 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(in aorta) for Body</a:t>
            </a:r>
          </a:p>
          <a:p>
            <a:pPr marL="0" indent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b) Carotid bodies 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(in carotids) for Brain</a:t>
            </a:r>
          </a:p>
          <a:p>
            <a:pPr marL="514350" indent="-514350" eaLnBrk="0" fontAlgn="base" hangingPunct="0">
              <a:lnSpc>
                <a:spcPct val="90000"/>
              </a:lnSpc>
              <a:spcAft>
                <a:spcPct val="0"/>
              </a:spcAft>
              <a:buFontTx/>
              <a:buAutoNum type="alphaUcParenR"/>
            </a:pP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AA05E4-606F-CFC9-1E20-6252ACD6F1AE}"/>
              </a:ext>
            </a:extLst>
          </p:cNvPr>
          <p:cNvSpPr txBox="1"/>
          <p:nvPr/>
        </p:nvSpPr>
        <p:spPr>
          <a:xfrm>
            <a:off x="613261" y="2278605"/>
            <a:ext cx="3805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(Located in arterial </a:t>
            </a:r>
            <a:r>
              <a:rPr lang="en-US" alt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blood</a:t>
            </a:r>
            <a:r>
              <a:rPr lang="en-US" alt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 vessels)</a:t>
            </a:r>
            <a:endParaRPr 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BDC4D4-C1E6-F5C3-B82C-321B7AA71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601" y="248089"/>
            <a:ext cx="37090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A50021"/>
                </a:solidFill>
                <a:latin typeface="Calibri" panose="020F0502020204030204" pitchFamily="34" charset="0"/>
              </a:rPr>
              <a:t>Sensory Receptors</a:t>
            </a:r>
            <a:endParaRPr lang="en-US" alt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E88BBB1-1230-B9AF-8446-1A9F47158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61" y="4016468"/>
            <a:ext cx="4505915" cy="231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800000"/>
                </a:solidFill>
                <a:latin typeface="Calibri" panose="020F0502020204030204" pitchFamily="34" charset="0"/>
              </a:rPr>
              <a:t>Carotid and Aortic bodies detect changes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800000"/>
                </a:solidFill>
                <a:latin typeface="Calibri" panose="020F0502020204030204" pitchFamily="34" charset="0"/>
              </a:rPr>
              <a:t>in </a:t>
            </a:r>
            <a:r>
              <a:rPr lang="en-US" altLang="en-US" sz="2000" b="1" u="sng" dirty="0">
                <a:solidFill>
                  <a:srgbClr val="CC0000"/>
                </a:solidFill>
                <a:latin typeface="Calibri" panose="020F0502020204030204" pitchFamily="34" charset="0"/>
              </a:rPr>
              <a:t>arterial blood</a:t>
            </a:r>
            <a:r>
              <a:rPr lang="en-US" altLang="en-US" sz="2000" b="1" dirty="0">
                <a:solidFill>
                  <a:srgbClr val="800000"/>
                </a:solidFill>
                <a:latin typeface="Calibri" panose="020F0502020204030204" pitchFamily="34" charset="0"/>
              </a:rPr>
              <a:t> in this order: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400" b="1" baseline="-20000" dirty="0">
                <a:solidFill>
                  <a:srgbClr val="CC0000"/>
                </a:solidFill>
                <a:latin typeface="Calibri" panose="020F0502020204030204" pitchFamily="34" charset="0"/>
              </a:rPr>
              <a:t>CO2</a:t>
            </a: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[H</a:t>
            </a:r>
            <a:r>
              <a:rPr lang="en-US" altLang="en-US" sz="2400" b="1" baseline="30000" dirty="0">
                <a:solidFill>
                  <a:srgbClr val="CC0000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]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400" b="1" baseline="-20000" dirty="0">
                <a:solidFill>
                  <a:srgbClr val="CC0000"/>
                </a:solidFill>
                <a:latin typeface="Calibri" panose="020F0502020204030204" pitchFamily="34" charset="0"/>
              </a:rPr>
              <a:t>O2</a:t>
            </a:r>
            <a:endParaRPr lang="en-US" altLang="en-US" sz="2400" b="1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5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5" name="AutoShape 43" descr="Dark horizontal"/>
          <p:cNvSpPr>
            <a:spLocks noChangeArrowheads="1"/>
          </p:cNvSpPr>
          <p:nvPr/>
        </p:nvSpPr>
        <p:spPr bwMode="auto">
          <a:xfrm>
            <a:off x="6296025" y="4324350"/>
            <a:ext cx="1428750" cy="7143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pattFill prst="dkHorz">
            <a:fgClr>
              <a:srgbClr val="990033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195" name="AutoShape 24"/>
          <p:cNvSpPr>
            <a:spLocks noChangeArrowheads="1"/>
          </p:cNvSpPr>
          <p:nvPr/>
        </p:nvSpPr>
        <p:spPr bwMode="auto">
          <a:xfrm>
            <a:off x="609600" y="381000"/>
            <a:ext cx="990600" cy="4305300"/>
          </a:xfrm>
          <a:prstGeom prst="can">
            <a:avLst>
              <a:gd name="adj" fmla="val 33663"/>
            </a:avLst>
          </a:prstGeom>
          <a:gradFill rotWithShape="1">
            <a:gsLst>
              <a:gs pos="0">
                <a:srgbClr val="EEA9A9"/>
              </a:gs>
              <a:gs pos="100000">
                <a:srgbClr val="CC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612775" y="2000250"/>
            <a:ext cx="94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P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</a:rPr>
              <a:t>CO2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85021" name="Rectangle 29"/>
          <p:cNvSpPr>
            <a:spLocks noChangeArrowheads="1"/>
          </p:cNvSpPr>
          <p:nvPr/>
        </p:nvSpPr>
        <p:spPr bwMode="auto">
          <a:xfrm>
            <a:off x="611188" y="2914650"/>
            <a:ext cx="81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 pH</a:t>
            </a:r>
          </a:p>
        </p:txBody>
      </p:sp>
      <p:sp>
        <p:nvSpPr>
          <p:cNvPr id="85022" name="Rectangle 30"/>
          <p:cNvSpPr>
            <a:spLocks noChangeArrowheads="1"/>
          </p:cNvSpPr>
          <p:nvPr/>
        </p:nvSpPr>
        <p:spPr bwMode="auto">
          <a:xfrm>
            <a:off x="611188" y="3752850"/>
            <a:ext cx="86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 P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O2</a:t>
            </a: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69850" y="1993900"/>
            <a:ext cx="417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1.</a:t>
            </a:r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60325" y="2946400"/>
            <a:ext cx="417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2.</a:t>
            </a:r>
          </a:p>
        </p:txBody>
      </p:sp>
      <p:sp>
        <p:nvSpPr>
          <p:cNvPr id="85025" name="Text Box 33"/>
          <p:cNvSpPr txBox="1">
            <a:spLocks noChangeArrowheads="1"/>
          </p:cNvSpPr>
          <p:nvPr/>
        </p:nvSpPr>
        <p:spPr bwMode="auto">
          <a:xfrm>
            <a:off x="57150" y="3784600"/>
            <a:ext cx="417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3.</a:t>
            </a:r>
          </a:p>
        </p:txBody>
      </p:sp>
      <p:sp>
        <p:nvSpPr>
          <p:cNvPr id="85026" name="Rectangle 34"/>
          <p:cNvSpPr>
            <a:spLocks noChangeArrowheads="1"/>
          </p:cNvSpPr>
          <p:nvPr/>
        </p:nvSpPr>
        <p:spPr bwMode="auto">
          <a:xfrm>
            <a:off x="5943600" y="723900"/>
            <a:ext cx="1943100" cy="171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6194425" y="841375"/>
            <a:ext cx="147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Medulla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Oblongata</a:t>
            </a:r>
          </a:p>
        </p:txBody>
      </p:sp>
      <p:grpSp>
        <p:nvGrpSpPr>
          <p:cNvPr id="8204" name="Group 10"/>
          <p:cNvGrpSpPr>
            <a:grpSpLocks/>
          </p:cNvGrpSpPr>
          <p:nvPr/>
        </p:nvGrpSpPr>
        <p:grpSpPr bwMode="auto">
          <a:xfrm>
            <a:off x="1316038" y="1173163"/>
            <a:ext cx="4803775" cy="720725"/>
            <a:chOff x="1900" y="11052"/>
            <a:chExt cx="5090" cy="880"/>
          </a:xfrm>
        </p:grpSpPr>
        <p:sp>
          <p:nvSpPr>
            <p:cNvPr id="8228" name="Freeform 15"/>
            <p:cNvSpPr>
              <a:spLocks/>
            </p:cNvSpPr>
            <p:nvPr/>
          </p:nvSpPr>
          <p:spPr bwMode="auto">
            <a:xfrm>
              <a:off x="2220" y="11052"/>
              <a:ext cx="4725" cy="880"/>
            </a:xfrm>
            <a:custGeom>
              <a:avLst/>
              <a:gdLst>
                <a:gd name="T0" fmla="*/ 0 w 4725"/>
                <a:gd name="T1" fmla="*/ 573 h 880"/>
                <a:gd name="T2" fmla="*/ 360 w 4725"/>
                <a:gd name="T3" fmla="*/ 573 h 880"/>
                <a:gd name="T4" fmla="*/ 540 w 4725"/>
                <a:gd name="T5" fmla="*/ 513 h 880"/>
                <a:gd name="T6" fmla="*/ 1560 w 4725"/>
                <a:gd name="T7" fmla="*/ 498 h 880"/>
                <a:gd name="T8" fmla="*/ 1575 w 4725"/>
                <a:gd name="T9" fmla="*/ 318 h 880"/>
                <a:gd name="T10" fmla="*/ 1545 w 4725"/>
                <a:gd name="T11" fmla="*/ 228 h 880"/>
                <a:gd name="T12" fmla="*/ 1665 w 4725"/>
                <a:gd name="T13" fmla="*/ 3 h 880"/>
                <a:gd name="T14" fmla="*/ 1875 w 4725"/>
                <a:gd name="T15" fmla="*/ 18 h 880"/>
                <a:gd name="T16" fmla="*/ 1890 w 4725"/>
                <a:gd name="T17" fmla="*/ 63 h 880"/>
                <a:gd name="T18" fmla="*/ 1875 w 4725"/>
                <a:gd name="T19" fmla="*/ 303 h 880"/>
                <a:gd name="T20" fmla="*/ 1785 w 4725"/>
                <a:gd name="T21" fmla="*/ 363 h 880"/>
                <a:gd name="T22" fmla="*/ 1605 w 4725"/>
                <a:gd name="T23" fmla="*/ 453 h 880"/>
                <a:gd name="T24" fmla="*/ 4410 w 4725"/>
                <a:gd name="T25" fmla="*/ 393 h 880"/>
                <a:gd name="T26" fmla="*/ 4725 w 4725"/>
                <a:gd name="T27" fmla="*/ 288 h 8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25"/>
                <a:gd name="T43" fmla="*/ 0 h 880"/>
                <a:gd name="T44" fmla="*/ 4725 w 4725"/>
                <a:gd name="T45" fmla="*/ 880 h 8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25" h="880">
                  <a:moveTo>
                    <a:pt x="0" y="573"/>
                  </a:moveTo>
                  <a:cubicBezTo>
                    <a:pt x="151" y="590"/>
                    <a:pt x="187" y="602"/>
                    <a:pt x="360" y="573"/>
                  </a:cubicBezTo>
                  <a:cubicBezTo>
                    <a:pt x="428" y="562"/>
                    <a:pt x="456" y="515"/>
                    <a:pt x="540" y="513"/>
                  </a:cubicBezTo>
                  <a:cubicBezTo>
                    <a:pt x="880" y="504"/>
                    <a:pt x="1220" y="503"/>
                    <a:pt x="1560" y="498"/>
                  </a:cubicBezTo>
                  <a:cubicBezTo>
                    <a:pt x="1594" y="397"/>
                    <a:pt x="1601" y="422"/>
                    <a:pt x="1575" y="318"/>
                  </a:cubicBezTo>
                  <a:cubicBezTo>
                    <a:pt x="1567" y="287"/>
                    <a:pt x="1545" y="228"/>
                    <a:pt x="1545" y="228"/>
                  </a:cubicBezTo>
                  <a:cubicBezTo>
                    <a:pt x="1560" y="90"/>
                    <a:pt x="1534" y="47"/>
                    <a:pt x="1665" y="3"/>
                  </a:cubicBezTo>
                  <a:cubicBezTo>
                    <a:pt x="1735" y="8"/>
                    <a:pt x="1807" y="0"/>
                    <a:pt x="1875" y="18"/>
                  </a:cubicBezTo>
                  <a:cubicBezTo>
                    <a:pt x="1890" y="22"/>
                    <a:pt x="1890" y="47"/>
                    <a:pt x="1890" y="63"/>
                  </a:cubicBezTo>
                  <a:cubicBezTo>
                    <a:pt x="1890" y="143"/>
                    <a:pt x="1901" y="227"/>
                    <a:pt x="1875" y="303"/>
                  </a:cubicBezTo>
                  <a:cubicBezTo>
                    <a:pt x="1863" y="337"/>
                    <a:pt x="1815" y="343"/>
                    <a:pt x="1785" y="363"/>
                  </a:cubicBezTo>
                  <a:cubicBezTo>
                    <a:pt x="1727" y="402"/>
                    <a:pt x="1663" y="414"/>
                    <a:pt x="1605" y="453"/>
                  </a:cubicBezTo>
                  <a:cubicBezTo>
                    <a:pt x="2245" y="880"/>
                    <a:pt x="3550" y="680"/>
                    <a:pt x="4410" y="393"/>
                  </a:cubicBezTo>
                  <a:cubicBezTo>
                    <a:pt x="4461" y="241"/>
                    <a:pt x="4596" y="288"/>
                    <a:pt x="4725" y="28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9" name="Line 14"/>
            <p:cNvSpPr>
              <a:spLocks noChangeShapeType="1"/>
            </p:cNvSpPr>
            <p:nvPr/>
          </p:nvSpPr>
          <p:spPr bwMode="auto">
            <a:xfrm>
              <a:off x="6615" y="11450"/>
              <a:ext cx="375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0" name="Line 13"/>
            <p:cNvSpPr>
              <a:spLocks noChangeShapeType="1"/>
            </p:cNvSpPr>
            <p:nvPr/>
          </p:nvSpPr>
          <p:spPr bwMode="auto">
            <a:xfrm flipH="1" flipV="1">
              <a:off x="1945" y="11450"/>
              <a:ext cx="285" cy="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1" name="Line 12"/>
            <p:cNvSpPr>
              <a:spLocks noChangeShapeType="1"/>
            </p:cNvSpPr>
            <p:nvPr/>
          </p:nvSpPr>
          <p:spPr bwMode="auto">
            <a:xfrm flipH="1">
              <a:off x="1900" y="11615"/>
              <a:ext cx="330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2" name="Oval 11"/>
            <p:cNvSpPr>
              <a:spLocks noChangeArrowheads="1"/>
            </p:cNvSpPr>
            <p:nvPr/>
          </p:nvSpPr>
          <p:spPr bwMode="auto">
            <a:xfrm>
              <a:off x="3850" y="11170"/>
              <a:ext cx="160" cy="1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6762750" y="1779588"/>
            <a:ext cx="666750" cy="2659062"/>
            <a:chOff x="4902" y="1523"/>
            <a:chExt cx="420" cy="1675"/>
          </a:xfrm>
        </p:grpSpPr>
        <p:sp>
          <p:nvSpPr>
            <p:cNvPr id="8224" name="Freeform 36"/>
            <p:cNvSpPr>
              <a:spLocks/>
            </p:cNvSpPr>
            <p:nvPr/>
          </p:nvSpPr>
          <p:spPr bwMode="auto">
            <a:xfrm>
              <a:off x="4902" y="1523"/>
              <a:ext cx="420" cy="361"/>
            </a:xfrm>
            <a:custGeom>
              <a:avLst/>
              <a:gdLst>
                <a:gd name="T0" fmla="*/ 48 w 420"/>
                <a:gd name="T1" fmla="*/ 85 h 361"/>
                <a:gd name="T2" fmla="*/ 30 w 420"/>
                <a:gd name="T3" fmla="*/ 91 h 361"/>
                <a:gd name="T4" fmla="*/ 0 w 420"/>
                <a:gd name="T5" fmla="*/ 175 h 361"/>
                <a:gd name="T6" fmla="*/ 42 w 420"/>
                <a:gd name="T7" fmla="*/ 205 h 361"/>
                <a:gd name="T8" fmla="*/ 60 w 420"/>
                <a:gd name="T9" fmla="*/ 211 h 361"/>
                <a:gd name="T10" fmla="*/ 78 w 420"/>
                <a:gd name="T11" fmla="*/ 283 h 361"/>
                <a:gd name="T12" fmla="*/ 114 w 420"/>
                <a:gd name="T13" fmla="*/ 307 h 361"/>
                <a:gd name="T14" fmla="*/ 150 w 420"/>
                <a:gd name="T15" fmla="*/ 361 h 361"/>
                <a:gd name="T16" fmla="*/ 420 w 420"/>
                <a:gd name="T17" fmla="*/ 331 h 361"/>
                <a:gd name="T18" fmla="*/ 360 w 420"/>
                <a:gd name="T19" fmla="*/ 319 h 361"/>
                <a:gd name="T20" fmla="*/ 312 w 420"/>
                <a:gd name="T21" fmla="*/ 295 h 361"/>
                <a:gd name="T22" fmla="*/ 360 w 420"/>
                <a:gd name="T23" fmla="*/ 259 h 361"/>
                <a:gd name="T24" fmla="*/ 366 w 420"/>
                <a:gd name="T25" fmla="*/ 229 h 361"/>
                <a:gd name="T26" fmla="*/ 378 w 420"/>
                <a:gd name="T27" fmla="*/ 211 h 361"/>
                <a:gd name="T28" fmla="*/ 348 w 420"/>
                <a:gd name="T29" fmla="*/ 157 h 361"/>
                <a:gd name="T30" fmla="*/ 342 w 420"/>
                <a:gd name="T31" fmla="*/ 139 h 361"/>
                <a:gd name="T32" fmla="*/ 282 w 420"/>
                <a:gd name="T33" fmla="*/ 133 h 361"/>
                <a:gd name="T34" fmla="*/ 282 w 420"/>
                <a:gd name="T35" fmla="*/ 49 h 361"/>
                <a:gd name="T36" fmla="*/ 240 w 420"/>
                <a:gd name="T37" fmla="*/ 55 h 361"/>
                <a:gd name="T38" fmla="*/ 204 w 420"/>
                <a:gd name="T39" fmla="*/ 31 h 361"/>
                <a:gd name="T40" fmla="*/ 168 w 420"/>
                <a:gd name="T41" fmla="*/ 13 h 361"/>
                <a:gd name="T42" fmla="*/ 144 w 420"/>
                <a:gd name="T43" fmla="*/ 37 h 361"/>
                <a:gd name="T44" fmla="*/ 150 w 420"/>
                <a:gd name="T45" fmla="*/ 61 h 361"/>
                <a:gd name="T46" fmla="*/ 132 w 420"/>
                <a:gd name="T47" fmla="*/ 55 h 361"/>
                <a:gd name="T48" fmla="*/ 90 w 420"/>
                <a:gd name="T49" fmla="*/ 49 h 361"/>
                <a:gd name="T50" fmla="*/ 42 w 420"/>
                <a:gd name="T51" fmla="*/ 31 h 361"/>
                <a:gd name="T52" fmla="*/ 48 w 420"/>
                <a:gd name="T53" fmla="*/ 85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0"/>
                <a:gd name="T82" fmla="*/ 0 h 361"/>
                <a:gd name="T83" fmla="*/ 420 w 420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0" h="361">
                  <a:moveTo>
                    <a:pt x="48" y="85"/>
                  </a:moveTo>
                  <a:cubicBezTo>
                    <a:pt x="42" y="87"/>
                    <a:pt x="34" y="87"/>
                    <a:pt x="30" y="91"/>
                  </a:cubicBezTo>
                  <a:cubicBezTo>
                    <a:pt x="23" y="98"/>
                    <a:pt x="7" y="160"/>
                    <a:pt x="0" y="175"/>
                  </a:cubicBezTo>
                  <a:cubicBezTo>
                    <a:pt x="10" y="205"/>
                    <a:pt x="0" y="191"/>
                    <a:pt x="42" y="205"/>
                  </a:cubicBezTo>
                  <a:cubicBezTo>
                    <a:pt x="48" y="207"/>
                    <a:pt x="60" y="211"/>
                    <a:pt x="60" y="211"/>
                  </a:cubicBezTo>
                  <a:cubicBezTo>
                    <a:pt x="63" y="234"/>
                    <a:pt x="58" y="265"/>
                    <a:pt x="78" y="283"/>
                  </a:cubicBezTo>
                  <a:cubicBezTo>
                    <a:pt x="89" y="292"/>
                    <a:pt x="114" y="307"/>
                    <a:pt x="114" y="307"/>
                  </a:cubicBezTo>
                  <a:cubicBezTo>
                    <a:pt x="103" y="341"/>
                    <a:pt x="119" y="351"/>
                    <a:pt x="150" y="361"/>
                  </a:cubicBezTo>
                  <a:cubicBezTo>
                    <a:pt x="242" y="356"/>
                    <a:pt x="329" y="342"/>
                    <a:pt x="420" y="331"/>
                  </a:cubicBezTo>
                  <a:cubicBezTo>
                    <a:pt x="400" y="326"/>
                    <a:pt x="379" y="325"/>
                    <a:pt x="360" y="319"/>
                  </a:cubicBezTo>
                  <a:cubicBezTo>
                    <a:pt x="343" y="313"/>
                    <a:pt x="329" y="302"/>
                    <a:pt x="312" y="295"/>
                  </a:cubicBezTo>
                  <a:cubicBezTo>
                    <a:pt x="336" y="287"/>
                    <a:pt x="346" y="280"/>
                    <a:pt x="360" y="259"/>
                  </a:cubicBezTo>
                  <a:cubicBezTo>
                    <a:pt x="362" y="249"/>
                    <a:pt x="362" y="239"/>
                    <a:pt x="366" y="229"/>
                  </a:cubicBezTo>
                  <a:cubicBezTo>
                    <a:pt x="369" y="222"/>
                    <a:pt x="377" y="218"/>
                    <a:pt x="378" y="211"/>
                  </a:cubicBezTo>
                  <a:cubicBezTo>
                    <a:pt x="381" y="191"/>
                    <a:pt x="355" y="177"/>
                    <a:pt x="348" y="157"/>
                  </a:cubicBezTo>
                  <a:cubicBezTo>
                    <a:pt x="346" y="151"/>
                    <a:pt x="348" y="141"/>
                    <a:pt x="342" y="139"/>
                  </a:cubicBezTo>
                  <a:cubicBezTo>
                    <a:pt x="323" y="132"/>
                    <a:pt x="302" y="135"/>
                    <a:pt x="282" y="133"/>
                  </a:cubicBezTo>
                  <a:cubicBezTo>
                    <a:pt x="291" y="107"/>
                    <a:pt x="304" y="76"/>
                    <a:pt x="282" y="49"/>
                  </a:cubicBezTo>
                  <a:cubicBezTo>
                    <a:pt x="273" y="38"/>
                    <a:pt x="254" y="53"/>
                    <a:pt x="240" y="55"/>
                  </a:cubicBezTo>
                  <a:cubicBezTo>
                    <a:pt x="199" y="82"/>
                    <a:pt x="221" y="52"/>
                    <a:pt x="204" y="31"/>
                  </a:cubicBezTo>
                  <a:cubicBezTo>
                    <a:pt x="196" y="20"/>
                    <a:pt x="180" y="17"/>
                    <a:pt x="168" y="13"/>
                  </a:cubicBezTo>
                  <a:cubicBezTo>
                    <a:pt x="152" y="18"/>
                    <a:pt x="144" y="16"/>
                    <a:pt x="144" y="37"/>
                  </a:cubicBezTo>
                  <a:cubicBezTo>
                    <a:pt x="144" y="45"/>
                    <a:pt x="155" y="54"/>
                    <a:pt x="150" y="61"/>
                  </a:cubicBezTo>
                  <a:cubicBezTo>
                    <a:pt x="146" y="66"/>
                    <a:pt x="138" y="56"/>
                    <a:pt x="132" y="55"/>
                  </a:cubicBezTo>
                  <a:cubicBezTo>
                    <a:pt x="118" y="52"/>
                    <a:pt x="104" y="51"/>
                    <a:pt x="90" y="49"/>
                  </a:cubicBezTo>
                  <a:cubicBezTo>
                    <a:pt x="62" y="21"/>
                    <a:pt x="73" y="0"/>
                    <a:pt x="42" y="31"/>
                  </a:cubicBezTo>
                  <a:cubicBezTo>
                    <a:pt x="32" y="60"/>
                    <a:pt x="48" y="58"/>
                    <a:pt x="48" y="85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5" name="Oval 37"/>
            <p:cNvSpPr>
              <a:spLocks noChangeArrowheads="1"/>
            </p:cNvSpPr>
            <p:nvPr/>
          </p:nvSpPr>
          <p:spPr bwMode="auto">
            <a:xfrm>
              <a:off x="5028" y="1668"/>
              <a:ext cx="102" cy="1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26" name="Freeform 38"/>
            <p:cNvSpPr>
              <a:spLocks/>
            </p:cNvSpPr>
            <p:nvPr/>
          </p:nvSpPr>
          <p:spPr bwMode="auto">
            <a:xfrm>
              <a:off x="4968" y="1878"/>
              <a:ext cx="177" cy="1278"/>
            </a:xfrm>
            <a:custGeom>
              <a:avLst/>
              <a:gdLst>
                <a:gd name="T0" fmla="*/ 144 w 177"/>
                <a:gd name="T1" fmla="*/ 0 h 1278"/>
                <a:gd name="T2" fmla="*/ 120 w 177"/>
                <a:gd name="T3" fmla="*/ 180 h 1278"/>
                <a:gd name="T4" fmla="*/ 114 w 177"/>
                <a:gd name="T5" fmla="*/ 816 h 1278"/>
                <a:gd name="T6" fmla="*/ 90 w 177"/>
                <a:gd name="T7" fmla="*/ 930 h 1278"/>
                <a:gd name="T8" fmla="*/ 24 w 177"/>
                <a:gd name="T9" fmla="*/ 1254 h 1278"/>
                <a:gd name="T10" fmla="*/ 0 w 177"/>
                <a:gd name="T11" fmla="*/ 1278 h 1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1278"/>
                <a:gd name="T20" fmla="*/ 177 w 177"/>
                <a:gd name="T21" fmla="*/ 1278 h 12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1278">
                  <a:moveTo>
                    <a:pt x="144" y="0"/>
                  </a:moveTo>
                  <a:cubicBezTo>
                    <a:pt x="126" y="53"/>
                    <a:pt x="126" y="123"/>
                    <a:pt x="120" y="180"/>
                  </a:cubicBezTo>
                  <a:cubicBezTo>
                    <a:pt x="130" y="387"/>
                    <a:pt x="177" y="626"/>
                    <a:pt x="114" y="816"/>
                  </a:cubicBezTo>
                  <a:cubicBezTo>
                    <a:pt x="108" y="855"/>
                    <a:pt x="100" y="892"/>
                    <a:pt x="90" y="930"/>
                  </a:cubicBezTo>
                  <a:cubicBezTo>
                    <a:pt x="88" y="1019"/>
                    <a:pt x="149" y="1212"/>
                    <a:pt x="24" y="1254"/>
                  </a:cubicBezTo>
                  <a:cubicBezTo>
                    <a:pt x="10" y="1276"/>
                    <a:pt x="18" y="1269"/>
                    <a:pt x="0" y="127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7" name="Freeform 39"/>
            <p:cNvSpPr>
              <a:spLocks/>
            </p:cNvSpPr>
            <p:nvPr/>
          </p:nvSpPr>
          <p:spPr bwMode="auto">
            <a:xfrm>
              <a:off x="5046" y="3090"/>
              <a:ext cx="36" cy="108"/>
            </a:xfrm>
            <a:custGeom>
              <a:avLst/>
              <a:gdLst>
                <a:gd name="T0" fmla="*/ 0 w 36"/>
                <a:gd name="T1" fmla="*/ 0 h 108"/>
                <a:gd name="T2" fmla="*/ 6 w 36"/>
                <a:gd name="T3" fmla="*/ 54 h 108"/>
                <a:gd name="T4" fmla="*/ 24 w 36"/>
                <a:gd name="T5" fmla="*/ 72 h 108"/>
                <a:gd name="T6" fmla="*/ 36 w 36"/>
                <a:gd name="T7" fmla="*/ 108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08"/>
                <a:gd name="T14" fmla="*/ 36 w 3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08">
                  <a:moveTo>
                    <a:pt x="0" y="0"/>
                  </a:moveTo>
                  <a:cubicBezTo>
                    <a:pt x="2" y="18"/>
                    <a:pt x="0" y="37"/>
                    <a:pt x="6" y="54"/>
                  </a:cubicBezTo>
                  <a:cubicBezTo>
                    <a:pt x="9" y="62"/>
                    <a:pt x="20" y="65"/>
                    <a:pt x="24" y="72"/>
                  </a:cubicBezTo>
                  <a:cubicBezTo>
                    <a:pt x="30" y="83"/>
                    <a:pt x="36" y="108"/>
                    <a:pt x="36" y="1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85033" name="Rectangle 41"/>
          <p:cNvSpPr>
            <a:spLocks noChangeArrowheads="1"/>
          </p:cNvSpPr>
          <p:nvPr/>
        </p:nvSpPr>
        <p:spPr bwMode="auto">
          <a:xfrm>
            <a:off x="6099175" y="5253038"/>
            <a:ext cx="181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Ventilation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85036" name="Text Box 44"/>
          <p:cNvSpPr txBox="1">
            <a:spLocks noChangeArrowheads="1"/>
          </p:cNvSpPr>
          <p:nvPr/>
        </p:nvSpPr>
        <p:spPr bwMode="auto">
          <a:xfrm>
            <a:off x="7704138" y="4310063"/>
            <a:ext cx="1325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Diaphragm</a:t>
            </a:r>
          </a:p>
        </p:txBody>
      </p:sp>
      <p:sp>
        <p:nvSpPr>
          <p:cNvPr id="85037" name="Line 45"/>
          <p:cNvSpPr>
            <a:spLocks noChangeShapeType="1"/>
          </p:cNvSpPr>
          <p:nvPr/>
        </p:nvSpPr>
        <p:spPr bwMode="auto">
          <a:xfrm>
            <a:off x="7000875" y="4657725"/>
            <a:ext cx="0" cy="55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5038" name="Line 46"/>
          <p:cNvSpPr>
            <a:spLocks noChangeShapeType="1"/>
          </p:cNvSpPr>
          <p:nvPr/>
        </p:nvSpPr>
        <p:spPr bwMode="auto">
          <a:xfrm flipH="1">
            <a:off x="3438525" y="5553075"/>
            <a:ext cx="2476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5040" name="Rectangle 48"/>
          <p:cNvSpPr>
            <a:spLocks noChangeArrowheads="1"/>
          </p:cNvSpPr>
          <p:nvPr/>
        </p:nvSpPr>
        <p:spPr bwMode="auto">
          <a:xfrm>
            <a:off x="2338388" y="5224463"/>
            <a:ext cx="87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P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CO2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1295400" y="1457325"/>
            <a:ext cx="88900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1257300" y="1752600"/>
            <a:ext cx="88900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5041" name="Rectangle 49"/>
          <p:cNvSpPr>
            <a:spLocks noChangeArrowheads="1"/>
          </p:cNvSpPr>
          <p:nvPr/>
        </p:nvSpPr>
        <p:spPr bwMode="auto">
          <a:xfrm>
            <a:off x="2322513" y="6353175"/>
            <a:ext cx="86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P</a:t>
            </a:r>
            <a:r>
              <a:rPr lang="en-US" altLang="en-US" sz="2400" baseline="-20000">
                <a:solidFill>
                  <a:srgbClr val="000000"/>
                </a:solidFill>
                <a:latin typeface="Calibri" panose="020F0502020204030204" pitchFamily="34" charset="0"/>
              </a:rPr>
              <a:t>O2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85042" name="Rectangle 50"/>
          <p:cNvSpPr>
            <a:spLocks noChangeArrowheads="1"/>
          </p:cNvSpPr>
          <p:nvPr/>
        </p:nvSpPr>
        <p:spPr bwMode="auto">
          <a:xfrm>
            <a:off x="2332038" y="5810250"/>
            <a:ext cx="81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pH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8215" name="Text Box 52"/>
          <p:cNvSpPr txBox="1">
            <a:spLocks noChangeArrowheads="1"/>
          </p:cNvSpPr>
          <p:nvPr/>
        </p:nvSpPr>
        <p:spPr bwMode="auto">
          <a:xfrm>
            <a:off x="6051550" y="95250"/>
            <a:ext cx="169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Central N.S.</a:t>
            </a:r>
          </a:p>
        </p:txBody>
      </p:sp>
      <p:sp>
        <p:nvSpPr>
          <p:cNvPr id="85045" name="Line 53"/>
          <p:cNvSpPr>
            <a:spLocks noChangeShapeType="1"/>
          </p:cNvSpPr>
          <p:nvPr/>
        </p:nvSpPr>
        <p:spPr bwMode="auto">
          <a:xfrm flipH="1">
            <a:off x="3436938" y="6105525"/>
            <a:ext cx="2476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5046" name="Line 54"/>
          <p:cNvSpPr>
            <a:spLocks noChangeShapeType="1"/>
          </p:cNvSpPr>
          <p:nvPr/>
        </p:nvSpPr>
        <p:spPr bwMode="auto">
          <a:xfrm flipH="1">
            <a:off x="3446463" y="6600825"/>
            <a:ext cx="2476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218" name="Rectangle 1"/>
          <p:cNvSpPr>
            <a:spLocks noChangeArrowheads="1"/>
          </p:cNvSpPr>
          <p:nvPr/>
        </p:nvSpPr>
        <p:spPr bwMode="auto">
          <a:xfrm>
            <a:off x="2374900" y="3089275"/>
            <a:ext cx="39728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Carotid and Aortic Bodies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(specialized endings of sensory neurons)</a:t>
            </a:r>
          </a:p>
        </p:txBody>
      </p:sp>
      <p:cxnSp>
        <p:nvCxnSpPr>
          <p:cNvPr id="8219" name="Straight Connector 4"/>
          <p:cNvCxnSpPr>
            <a:cxnSpLocks noChangeShapeType="1"/>
            <a:endCxn id="8230" idx="1"/>
          </p:cNvCxnSpPr>
          <p:nvPr/>
        </p:nvCxnSpPr>
        <p:spPr bwMode="auto">
          <a:xfrm flipH="1" flipV="1">
            <a:off x="1358900" y="1498600"/>
            <a:ext cx="1112838" cy="1670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0" name="Straight Connector 6"/>
          <p:cNvCxnSpPr>
            <a:cxnSpLocks noChangeShapeType="1"/>
          </p:cNvCxnSpPr>
          <p:nvPr/>
        </p:nvCxnSpPr>
        <p:spPr bwMode="auto">
          <a:xfrm flipH="1" flipV="1">
            <a:off x="1316038" y="1841500"/>
            <a:ext cx="1146175" cy="1357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1" name="Text Box 52"/>
          <p:cNvSpPr txBox="1">
            <a:spLocks noChangeArrowheads="1"/>
          </p:cNvSpPr>
          <p:nvPr/>
        </p:nvSpPr>
        <p:spPr bwMode="auto">
          <a:xfrm>
            <a:off x="2430463" y="85725"/>
            <a:ext cx="209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Peripheral N.S.</a:t>
            </a: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6099175" y="5808663"/>
            <a:ext cx="181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Ventilation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6099175" y="6310313"/>
            <a:ext cx="181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Ventilation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073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35" grpId="0" animBg="1"/>
      <p:bldP spid="85017" grpId="0"/>
      <p:bldP spid="85021" grpId="0"/>
      <p:bldP spid="85022" grpId="0"/>
      <p:bldP spid="85023" grpId="0"/>
      <p:bldP spid="85024" grpId="0"/>
      <p:bldP spid="85025" grpId="0"/>
      <p:bldP spid="85026" grpId="0" animBg="1"/>
      <p:bldP spid="85027" grpId="0"/>
      <p:bldP spid="85033" grpId="0"/>
      <p:bldP spid="85036" grpId="0"/>
      <p:bldP spid="85037" grpId="0" animBg="1"/>
      <p:bldP spid="85038" grpId="0" animBg="1"/>
      <p:bldP spid="85040" grpId="0"/>
      <p:bldP spid="85041" grpId="0"/>
      <p:bldP spid="85042" grpId="0"/>
      <p:bldP spid="85045" grpId="0" animBg="1"/>
      <p:bldP spid="85046" grpId="0" animBg="1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660270" y="337174"/>
            <a:ext cx="43259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They detect changes 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800" baseline="-20000" dirty="0">
                <a:solidFill>
                  <a:srgbClr val="000000"/>
                </a:solidFill>
                <a:latin typeface="Calibri" panose="020F0502020204030204" pitchFamily="34" charset="0"/>
              </a:rPr>
              <a:t>CO2</a:t>
            </a:r>
            <a:r>
              <a:rPr lang="en-US" altLang="en-US" sz="2800" baseline="-18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levels </a:t>
            </a:r>
            <a:r>
              <a:rPr lang="en-US" altLang="en-US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in CSF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indirectly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5007967" y="1360148"/>
            <a:ext cx="351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>
                <a:solidFill>
                  <a:srgbClr val="CC0000"/>
                </a:solidFill>
                <a:latin typeface="Calibri" panose="020F0502020204030204" pitchFamily="34" charset="0"/>
              </a:rPr>
              <a:t>*By way of the [H</a:t>
            </a:r>
            <a:r>
              <a:rPr lang="en-US" altLang="en-US" sz="2400" b="1" i="1" baseline="30000" dirty="0">
                <a:solidFill>
                  <a:srgbClr val="CC0000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2400" b="1" i="1" dirty="0">
                <a:solidFill>
                  <a:srgbClr val="CC0000"/>
                </a:solidFill>
                <a:latin typeface="Calibri" panose="020F0502020204030204" pitchFamily="34" charset="0"/>
              </a:rPr>
              <a:t>] in CSF.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58C1C86-3CDA-406B-9588-130E1BA1F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14" y="358573"/>
            <a:ext cx="4164012" cy="105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800" b="1" i="1" u="sng" dirty="0">
                <a:solidFill>
                  <a:srgbClr val="000000"/>
                </a:solidFill>
                <a:latin typeface="Calibri" panose="020F0502020204030204" pitchFamily="34" charset="0"/>
              </a:rPr>
              <a:t>2. Central Chemoreceptors</a:t>
            </a:r>
            <a:endParaRPr lang="en-US" altLang="en-US" sz="28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  (in medulla oblongata)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2DFE6-8ECD-F8FF-2082-6A794ACAF5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62"/>
          <a:stretch/>
        </p:blipFill>
        <p:spPr>
          <a:xfrm>
            <a:off x="4812169" y="2218702"/>
            <a:ext cx="4117385" cy="4020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6D6286-8E36-21A9-B591-8CCFC42E9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013" y="4199759"/>
            <a:ext cx="2121541" cy="2039195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039B68C8-CDEB-7B5C-7333-9FEE14182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1462" y="4580031"/>
            <a:ext cx="26083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Medulla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Oblongata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922232-3DB7-DD9B-4164-840216558115}"/>
              </a:ext>
            </a:extLst>
          </p:cNvPr>
          <p:cNvSpPr/>
          <p:nvPr/>
        </p:nvSpPr>
        <p:spPr bwMode="auto">
          <a:xfrm>
            <a:off x="7235629" y="3012479"/>
            <a:ext cx="281872" cy="35935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643F2-3E45-681E-0761-0C470BAC07DD}"/>
              </a:ext>
            </a:extLst>
          </p:cNvPr>
          <p:cNvSpPr txBox="1"/>
          <p:nvPr/>
        </p:nvSpPr>
        <p:spPr>
          <a:xfrm>
            <a:off x="89413" y="2395243"/>
            <a:ext cx="4698480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 </a:t>
            </a:r>
            <a:r>
              <a:rPr lang="en-US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chemoR’s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detect changes in H</a:t>
            </a:r>
            <a:r>
              <a:rPr lang="en-US" sz="17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CSF (in MO), e.g., from increased P</a:t>
            </a:r>
            <a:r>
              <a:rPr lang="en-US" sz="17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CO2 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arterial blood.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</a:t>
            </a:r>
            <a:r>
              <a:rPr lang="en-US" sz="17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CO2 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blood increases -&gt; leads to acidosis in CSF, which = an increase in H</a:t>
            </a:r>
            <a:r>
              <a:rPr lang="en-US" sz="17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CSF.</a:t>
            </a:r>
          </a:p>
          <a:p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increase in H</a:t>
            </a:r>
            <a:r>
              <a:rPr lang="en-US" sz="17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stimulates central </a:t>
            </a:r>
            <a:r>
              <a:rPr lang="en-US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chemoR’s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signals respiratory control centers in the MO.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 = an increase in respiratory rate/depth.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 = decreased P</a:t>
            </a:r>
            <a:r>
              <a:rPr lang="en-US" sz="17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CO2 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blood (decreased H</a:t>
            </a:r>
            <a:r>
              <a:rPr lang="en-US" sz="17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3367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C90FA41-BCEE-E0C1-F2A8-42AAAAD9C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9" y="162720"/>
            <a:ext cx="7858122" cy="5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6666"/>
                </a:solidFill>
                <a:latin typeface="Calibri" panose="020F0502020204030204" pitchFamily="34" charset="0"/>
              </a:rPr>
              <a:t>Summary of Control and Balance of the Respiratory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41B87-E953-FDD0-E14B-DFAF1A44B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41" y="1124512"/>
            <a:ext cx="6809822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852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520</Words>
  <Application>Microsoft Office PowerPoint</Application>
  <PresentationFormat>On-screen Show (4:3)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Ian Moore</cp:lastModifiedBy>
  <cp:revision>24</cp:revision>
  <dcterms:created xsi:type="dcterms:W3CDTF">2023-10-24T04:46:12Z</dcterms:created>
  <dcterms:modified xsi:type="dcterms:W3CDTF">2025-04-24T07:11:08Z</dcterms:modified>
</cp:coreProperties>
</file>