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 showGuides="1">
      <p:cViewPr varScale="1">
        <p:scale>
          <a:sx n="120" d="100"/>
          <a:sy n="120" d="100"/>
        </p:scale>
        <p:origin x="1884" y="96"/>
      </p:cViewPr>
      <p:guideLst>
        <p:guide orient="horz" pos="3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AEAAF-5615-45A7-B414-3D8CDB77BFC0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D3D86-6276-4B78-A6BD-AA72CFB06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295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C1B4E8-E332-4F3E-A93C-06C252633F32}" type="slidenum">
              <a:rPr lang="en-US" altLang="en-US" sz="1200" smtClean="0">
                <a:solidFill>
                  <a:srgbClr val="000000"/>
                </a:solidFill>
              </a:rPr>
              <a:pPr/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9073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8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963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55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4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34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0B7A-52FF-4934-B4AC-85DFD948E806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96806-6E78-4D4F-B2AF-B71DD9047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0" b="3305"/>
          <a:stretch>
            <a:fillRect/>
          </a:stretch>
        </p:blipFill>
        <p:spPr bwMode="auto">
          <a:xfrm>
            <a:off x="942135" y="692706"/>
            <a:ext cx="7770812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9103" y="92542"/>
            <a:ext cx="28291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The Brain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its Regions</a:t>
            </a:r>
            <a:endParaRPr lang="en-US" altLang="en-US" sz="3600" dirty="0">
              <a:latin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06A1C01-F829-DD00-7424-95214E67C4EE}"/>
              </a:ext>
            </a:extLst>
          </p:cNvPr>
          <p:cNvSpPr/>
          <p:nvPr/>
        </p:nvSpPr>
        <p:spPr>
          <a:xfrm>
            <a:off x="930302" y="2234315"/>
            <a:ext cx="1630017" cy="580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CD7586-4153-1229-EE4A-5A0FA3199C50}"/>
              </a:ext>
            </a:extLst>
          </p:cNvPr>
          <p:cNvSpPr/>
          <p:nvPr/>
        </p:nvSpPr>
        <p:spPr>
          <a:xfrm>
            <a:off x="2703441" y="1232452"/>
            <a:ext cx="2297927" cy="8269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AB9DDB-5646-A7E1-9920-F6631BCDB52F}"/>
              </a:ext>
            </a:extLst>
          </p:cNvPr>
          <p:cNvSpPr/>
          <p:nvPr/>
        </p:nvSpPr>
        <p:spPr>
          <a:xfrm>
            <a:off x="1017767" y="3140765"/>
            <a:ext cx="1478943" cy="7474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D182F0-707E-A6FF-B931-30F85CFAC142}"/>
              </a:ext>
            </a:extLst>
          </p:cNvPr>
          <p:cNvSpPr/>
          <p:nvPr/>
        </p:nvSpPr>
        <p:spPr>
          <a:xfrm>
            <a:off x="2572342" y="3927943"/>
            <a:ext cx="1912194" cy="10098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9114FB-24E2-C9A5-3B58-5CA7FA621893}"/>
              </a:ext>
            </a:extLst>
          </p:cNvPr>
          <p:cNvSpPr/>
          <p:nvPr/>
        </p:nvSpPr>
        <p:spPr>
          <a:xfrm>
            <a:off x="7140271" y="3291840"/>
            <a:ext cx="1584509" cy="12404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1BB4FE-6D42-9AA8-AEDE-4B82BDAA3751}"/>
              </a:ext>
            </a:extLst>
          </p:cNvPr>
          <p:cNvSpPr/>
          <p:nvPr/>
        </p:nvSpPr>
        <p:spPr>
          <a:xfrm>
            <a:off x="2790908" y="5502304"/>
            <a:ext cx="1912194" cy="914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0D2F3F-529D-C89C-B312-AF654170DA76}"/>
              </a:ext>
            </a:extLst>
          </p:cNvPr>
          <p:cNvSpPr/>
          <p:nvPr/>
        </p:nvSpPr>
        <p:spPr>
          <a:xfrm>
            <a:off x="4714935" y="5454598"/>
            <a:ext cx="2123187" cy="10102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2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47625"/>
            <a:ext cx="5786438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74650" y="1765300"/>
            <a:ext cx="1323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Broca’s area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1200150" y="2066925"/>
            <a:ext cx="1971675" cy="876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98450" y="4127500"/>
            <a:ext cx="1538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00">
                <a:latin typeface="Arial" panose="020B0604020202020204" pitchFamily="34" charset="0"/>
              </a:rPr>
              <a:t>Wernike’s area</a:t>
            </a:r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 flipV="1">
            <a:off x="1190625" y="4448175"/>
            <a:ext cx="172402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712788" y="6334444"/>
            <a:ext cx="81788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solidFill>
                  <a:srgbClr val="CC3300"/>
                </a:solidFill>
                <a:latin typeface="Calibri" panose="020F0502020204030204" pitchFamily="34" charset="0"/>
              </a:rPr>
              <a:t>Decussation:</a:t>
            </a:r>
            <a:r>
              <a:rPr lang="en-US" altLang="en-US" sz="1800" b="1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b="1" dirty="0">
                <a:latin typeface="Calibri" panose="020F0502020204030204" pitchFamily="34" charset="0"/>
              </a:rPr>
              <a:t>A crossing of nerve fibers from one side of the CNS to the other. </a:t>
            </a:r>
          </a:p>
        </p:txBody>
      </p:sp>
      <p:sp>
        <p:nvSpPr>
          <p:cNvPr id="16392" name="Rectangle 9"/>
          <p:cNvSpPr>
            <a:spLocks noChangeArrowheads="1"/>
          </p:cNvSpPr>
          <p:nvPr/>
        </p:nvSpPr>
        <p:spPr bwMode="auto">
          <a:xfrm>
            <a:off x="528638" y="3017838"/>
            <a:ext cx="1841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br>
              <a:rPr lang="en-US" altLang="en-US" sz="2400"/>
            </a:br>
            <a:endParaRPr lang="en-US" altLang="en-US" sz="2400"/>
          </a:p>
        </p:txBody>
      </p:sp>
      <p:pic>
        <p:nvPicPr>
          <p:cNvPr id="1639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150813"/>
            <a:ext cx="2219325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Box 12"/>
          <p:cNvSpPr txBox="1">
            <a:spLocks noChangeArrowheads="1"/>
          </p:cNvSpPr>
          <p:nvPr/>
        </p:nvSpPr>
        <p:spPr bwMode="auto">
          <a:xfrm>
            <a:off x="1068388" y="3178175"/>
            <a:ext cx="1722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Writing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(right-handed)</a:t>
            </a:r>
          </a:p>
        </p:txBody>
      </p:sp>
      <p:sp>
        <p:nvSpPr>
          <p:cNvPr id="16395" name="TextBox 13"/>
          <p:cNvSpPr txBox="1">
            <a:spLocks noChangeArrowheads="1"/>
          </p:cNvSpPr>
          <p:nvPr/>
        </p:nvSpPr>
        <p:spPr bwMode="auto">
          <a:xfrm rot="2633233">
            <a:off x="5461000" y="2016125"/>
            <a:ext cx="1431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Prefrontal cortex</a:t>
            </a:r>
          </a:p>
        </p:txBody>
      </p:sp>
      <p:sp>
        <p:nvSpPr>
          <p:cNvPr id="16396" name="Right Brace 2"/>
          <p:cNvSpPr>
            <a:spLocks/>
          </p:cNvSpPr>
          <p:nvPr/>
        </p:nvSpPr>
        <p:spPr bwMode="auto">
          <a:xfrm rot="-8108502">
            <a:off x="3033713" y="1866900"/>
            <a:ext cx="180975" cy="936625"/>
          </a:xfrm>
          <a:prstGeom prst="righ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397" name="Rectangle 3"/>
          <p:cNvSpPr>
            <a:spLocks noChangeArrowheads="1"/>
          </p:cNvSpPr>
          <p:nvPr/>
        </p:nvSpPr>
        <p:spPr bwMode="auto">
          <a:xfrm rot="-2619397">
            <a:off x="2305050" y="2005013"/>
            <a:ext cx="1231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Prefrontal cortex</a:t>
            </a:r>
          </a:p>
        </p:txBody>
      </p:sp>
      <p:sp>
        <p:nvSpPr>
          <p:cNvPr id="16398" name="TextBox 16"/>
          <p:cNvSpPr txBox="1">
            <a:spLocks noChangeArrowheads="1"/>
          </p:cNvSpPr>
          <p:nvPr/>
        </p:nvSpPr>
        <p:spPr bwMode="auto">
          <a:xfrm>
            <a:off x="2019300" y="2635250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Speech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center</a:t>
            </a:r>
          </a:p>
        </p:txBody>
      </p:sp>
      <p:cxnSp>
        <p:nvCxnSpPr>
          <p:cNvPr id="16399" name="Straight Connector 5"/>
          <p:cNvCxnSpPr>
            <a:cxnSpLocks noChangeShapeType="1"/>
            <a:endCxn id="16388" idx="1"/>
          </p:cNvCxnSpPr>
          <p:nvPr/>
        </p:nvCxnSpPr>
        <p:spPr bwMode="auto">
          <a:xfrm>
            <a:off x="2754313" y="2811463"/>
            <a:ext cx="417512" cy="1317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00" name="TextBox 21"/>
          <p:cNvSpPr txBox="1">
            <a:spLocks noChangeArrowheads="1"/>
          </p:cNvSpPr>
          <p:nvPr/>
        </p:nvSpPr>
        <p:spPr bwMode="auto">
          <a:xfrm>
            <a:off x="1254125" y="3695700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Auditory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 ear)</a:t>
            </a:r>
          </a:p>
        </p:txBody>
      </p:sp>
      <p:sp>
        <p:nvSpPr>
          <p:cNvPr id="16401" name="TextBox 22"/>
          <p:cNvSpPr txBox="1">
            <a:spLocks noChangeArrowheads="1"/>
          </p:cNvSpPr>
          <p:nvPr/>
        </p:nvSpPr>
        <p:spPr bwMode="auto">
          <a:xfrm>
            <a:off x="512763" y="4598988"/>
            <a:ext cx="2476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General interpretive center (language and math)</a:t>
            </a:r>
          </a:p>
        </p:txBody>
      </p:sp>
      <p:sp>
        <p:nvSpPr>
          <p:cNvPr id="16402" name="TextBox 23"/>
          <p:cNvSpPr txBox="1">
            <a:spLocks noChangeArrowheads="1"/>
          </p:cNvSpPr>
          <p:nvPr/>
        </p:nvSpPr>
        <p:spPr bwMode="auto">
          <a:xfrm>
            <a:off x="2181225" y="5438775"/>
            <a:ext cx="1690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Visual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(right visual field)</a:t>
            </a:r>
          </a:p>
        </p:txBody>
      </p:sp>
      <p:pic>
        <p:nvPicPr>
          <p:cNvPr id="1640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8" y="117475"/>
            <a:ext cx="666750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4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239713"/>
            <a:ext cx="102552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5" name="TextBox 30"/>
          <p:cNvSpPr txBox="1">
            <a:spLocks noChangeArrowheads="1"/>
          </p:cNvSpPr>
          <p:nvPr/>
        </p:nvSpPr>
        <p:spPr bwMode="auto">
          <a:xfrm>
            <a:off x="6091238" y="4784725"/>
            <a:ext cx="1757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Spatial visualization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and analysis</a:t>
            </a:r>
          </a:p>
        </p:txBody>
      </p:sp>
      <p:sp>
        <p:nvSpPr>
          <p:cNvPr id="16406" name="TextBox 31"/>
          <p:cNvSpPr txBox="1">
            <a:spLocks noChangeArrowheads="1"/>
          </p:cNvSpPr>
          <p:nvPr/>
        </p:nvSpPr>
        <p:spPr bwMode="auto">
          <a:xfrm>
            <a:off x="6176963" y="3162300"/>
            <a:ext cx="1476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Analysis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 by touch</a:t>
            </a:r>
          </a:p>
        </p:txBody>
      </p:sp>
      <p:sp>
        <p:nvSpPr>
          <p:cNvPr id="16407" name="TextBox 32"/>
          <p:cNvSpPr txBox="1">
            <a:spLocks noChangeArrowheads="1"/>
          </p:cNvSpPr>
          <p:nvPr/>
        </p:nvSpPr>
        <p:spPr bwMode="auto">
          <a:xfrm>
            <a:off x="6557963" y="3763963"/>
            <a:ext cx="1238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Auditory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(left ear)</a:t>
            </a:r>
          </a:p>
        </p:txBody>
      </p:sp>
      <p:sp>
        <p:nvSpPr>
          <p:cNvPr id="16408" name="TextBox 33"/>
          <p:cNvSpPr txBox="1">
            <a:spLocks noChangeArrowheads="1"/>
          </p:cNvSpPr>
          <p:nvPr/>
        </p:nvSpPr>
        <p:spPr bwMode="auto">
          <a:xfrm>
            <a:off x="5383213" y="5448300"/>
            <a:ext cx="1422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200">
                <a:latin typeface="Calibri" panose="020F0502020204030204" pitchFamily="34" charset="0"/>
              </a:rPr>
              <a:t>Visual cortex </a:t>
            </a:r>
          </a:p>
          <a:p>
            <a:pPr algn="ctr"/>
            <a:r>
              <a:rPr lang="en-US" altLang="en-US" sz="1200">
                <a:latin typeface="Calibri" panose="020F0502020204030204" pitchFamily="34" charset="0"/>
              </a:rPr>
              <a:t>(left visual field)</a:t>
            </a:r>
          </a:p>
        </p:txBody>
      </p:sp>
      <p:sp>
        <p:nvSpPr>
          <p:cNvPr id="16409" name="Right Brace 34"/>
          <p:cNvSpPr>
            <a:spLocks/>
          </p:cNvSpPr>
          <p:nvPr/>
        </p:nvSpPr>
        <p:spPr bwMode="auto">
          <a:xfrm rot="-2713464">
            <a:off x="5892800" y="1852613"/>
            <a:ext cx="180975" cy="936625"/>
          </a:xfrm>
          <a:prstGeom prst="rightBrace">
            <a:avLst>
              <a:gd name="adj1" fmla="val 8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6410" name="Rectangle 35"/>
          <p:cNvSpPr>
            <a:spLocks noChangeArrowheads="1"/>
          </p:cNvSpPr>
          <p:nvPr/>
        </p:nvSpPr>
        <p:spPr bwMode="auto">
          <a:xfrm>
            <a:off x="4595813" y="5835650"/>
            <a:ext cx="108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Right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Hemisphere</a:t>
            </a:r>
          </a:p>
        </p:txBody>
      </p:sp>
      <p:sp>
        <p:nvSpPr>
          <p:cNvPr id="16411" name="Rectangle 36"/>
          <p:cNvSpPr>
            <a:spLocks noChangeArrowheads="1"/>
          </p:cNvSpPr>
          <p:nvPr/>
        </p:nvSpPr>
        <p:spPr bwMode="auto">
          <a:xfrm>
            <a:off x="3490913" y="5835650"/>
            <a:ext cx="1085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Left</a:t>
            </a:r>
          </a:p>
          <a:p>
            <a:pPr algn="ctr"/>
            <a:r>
              <a:rPr lang="en-US" altLang="en-US" sz="1400" b="1">
                <a:latin typeface="Calibri" panose="020F0502020204030204" pitchFamily="34" charset="0"/>
              </a:rPr>
              <a:t>Hemisphere</a:t>
            </a:r>
          </a:p>
        </p:txBody>
      </p:sp>
    </p:spTree>
    <p:extLst>
      <p:ext uri="{BB962C8B-B14F-4D97-AF65-F5344CB8AC3E}">
        <p14:creationId xmlns:p14="http://schemas.microsoft.com/office/powerpoint/2010/main" val="156235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sept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88950"/>
            <a:ext cx="7729537" cy="593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4"/>
          <p:cNvSpPr>
            <a:spLocks noChangeArrowheads="1"/>
          </p:cNvSpPr>
          <p:nvPr/>
        </p:nvSpPr>
        <p:spPr bwMode="auto">
          <a:xfrm>
            <a:off x="371475" y="490538"/>
            <a:ext cx="1690688" cy="5932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545306" y="345530"/>
            <a:ext cx="1616075" cy="579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562769" y="497438"/>
            <a:ext cx="1308100" cy="1020763"/>
          </a:xfrm>
          <a:prstGeom prst="triangle">
            <a:avLst>
              <a:gd name="adj" fmla="val 50000"/>
            </a:avLst>
          </a:prstGeom>
          <a:solidFill>
            <a:srgbClr val="C2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984250" y="774700"/>
            <a:ext cx="44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L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7610475" y="571500"/>
            <a:ext cx="487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R</a:t>
            </a:r>
          </a:p>
        </p:txBody>
      </p:sp>
      <p:sp>
        <p:nvSpPr>
          <p:cNvPr id="18440" name="Rectangle 13"/>
          <p:cNvSpPr>
            <a:spLocks noChangeArrowheads="1"/>
          </p:cNvSpPr>
          <p:nvPr/>
        </p:nvSpPr>
        <p:spPr bwMode="auto">
          <a:xfrm>
            <a:off x="476250" y="1635125"/>
            <a:ext cx="16764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Analytical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Precise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Logical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Repetitive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Organized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Details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Scientific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Detached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Literal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Sequential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902450" y="496888"/>
            <a:ext cx="1787525" cy="5921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6837363" y="1627188"/>
            <a:ext cx="181292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Creative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General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Imaginative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Intuitive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Conceptual 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Holistic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Heuristic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Empathetic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Figurative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Irregular </a:t>
            </a:r>
          </a:p>
        </p:txBody>
      </p:sp>
      <p:sp>
        <p:nvSpPr>
          <p:cNvPr id="18443" name="AutoShape 6"/>
          <p:cNvSpPr>
            <a:spLocks noChangeArrowheads="1"/>
          </p:cNvSpPr>
          <p:nvPr/>
        </p:nvSpPr>
        <p:spPr bwMode="auto">
          <a:xfrm rot="10800000">
            <a:off x="7183438" y="484188"/>
            <a:ext cx="1308100" cy="1020762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4" name="Text Box 17"/>
          <p:cNvSpPr txBox="1">
            <a:spLocks noChangeArrowheads="1"/>
          </p:cNvSpPr>
          <p:nvPr/>
        </p:nvSpPr>
        <p:spPr bwMode="auto">
          <a:xfrm>
            <a:off x="7612063" y="552450"/>
            <a:ext cx="444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47313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754063"/>
            <a:ext cx="472916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66" t="12744" b="7843"/>
          <a:stretch>
            <a:fillRect/>
          </a:stretch>
        </p:blipFill>
        <p:spPr bwMode="auto">
          <a:xfrm>
            <a:off x="4567238" y="841375"/>
            <a:ext cx="4648200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1029"/>
          <p:cNvSpPr txBox="1">
            <a:spLocks noChangeArrowheads="1"/>
          </p:cNvSpPr>
          <p:nvPr/>
        </p:nvSpPr>
        <p:spPr bwMode="auto">
          <a:xfrm>
            <a:off x="1374775" y="273050"/>
            <a:ext cx="6813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Homunculus - Motor and Sensory</a:t>
            </a:r>
            <a:endParaRPr lang="en-US" altLang="en-US" sz="2400" b="1">
              <a:latin typeface="Calibri" panose="020F0502020204030204" pitchFamily="34" charset="0"/>
            </a:endParaRPr>
          </a:p>
        </p:txBody>
      </p:sp>
      <p:sp>
        <p:nvSpPr>
          <p:cNvPr id="22533" name="Rectangle 1030"/>
          <p:cNvSpPr>
            <a:spLocks noChangeArrowheads="1"/>
          </p:cNvSpPr>
          <p:nvPr/>
        </p:nvSpPr>
        <p:spPr bwMode="auto">
          <a:xfrm>
            <a:off x="247485" y="914400"/>
            <a:ext cx="1660828" cy="11239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50689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69925" y="1543050"/>
            <a:ext cx="75247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Anatomical Location: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Medial aspect of cerebral hemispheres.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Also within the diencephalon. 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055688" y="373063"/>
            <a:ext cx="70675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The Limbic System = “Emotional Brain”</a:t>
            </a:r>
            <a:endParaRPr lang="en-US" altLang="en-US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650875" y="3406775"/>
            <a:ext cx="775335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</a:rPr>
              <a:t>Composed of: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latin typeface="Calibri" panose="020F0502020204030204" pitchFamily="34" charset="0"/>
              </a:rPr>
              <a:t>Septal nuclei, cingulate gyrus, hippocampus and amygdala. 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650875" y="5164138"/>
            <a:ext cx="809625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dirty="0">
                <a:latin typeface="Calibri" panose="020F0502020204030204" pitchFamily="34" charset="0"/>
              </a:rPr>
              <a:t>The </a:t>
            </a:r>
            <a:r>
              <a:rPr lang="en-US" altLang="en-US" b="1" dirty="0">
                <a:latin typeface="Calibri" panose="020F0502020204030204" pitchFamily="34" charset="0"/>
              </a:rPr>
              <a:t>fornix</a:t>
            </a:r>
            <a:r>
              <a:rPr lang="en-US" altLang="en-US" dirty="0">
                <a:latin typeface="Calibri" panose="020F0502020204030204" pitchFamily="34" charset="0"/>
              </a:rPr>
              <a:t> links the limbic system together.  </a:t>
            </a:r>
          </a:p>
        </p:txBody>
      </p:sp>
    </p:spTree>
    <p:extLst>
      <p:ext uri="{BB962C8B-B14F-4D97-AF65-F5344CB8AC3E}">
        <p14:creationId xmlns:p14="http://schemas.microsoft.com/office/powerpoint/2010/main" val="221870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4" grpId="0" autoUpdateAnimBg="0"/>
      <p:bldP spid="3584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93751" y="331788"/>
            <a:ext cx="77724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dirty="0">
                <a:solidFill>
                  <a:srgbClr val="CC3300"/>
                </a:solidFill>
                <a:latin typeface="Calibri" panose="020F0502020204030204" pitchFamily="34" charset="0"/>
              </a:rPr>
              <a:t>Structures of the Limbic System</a:t>
            </a:r>
          </a:p>
          <a:p>
            <a:pPr lvl="1" algn="ctr">
              <a:buFontTx/>
              <a:buNone/>
            </a:pPr>
            <a:endParaRPr lang="en-US" altLang="en-US" b="1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812800" y="1123775"/>
            <a:ext cx="77724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Cingulate gyrus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Allows us to shift between thoughts.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Interprets pain as unpleasant.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12800" y="2600150"/>
            <a:ext cx="76962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Amygdala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Detects menacing glances from others.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Emotional recognition of faces.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06500" y="4038425"/>
            <a:ext cx="80470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latin typeface="Calibri" panose="020F0502020204030204" pitchFamily="34" charset="0"/>
              </a:rPr>
              <a:t>Hippocampus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	Consolidation of new memories (storage &amp; retrieving)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</a:rPr>
              <a:t>   	Navigation and Spatial Orientation.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66825" y="5570362"/>
            <a:ext cx="70723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Septal Nuclei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	Role in reward and reinforcement.</a:t>
            </a:r>
          </a:p>
        </p:txBody>
      </p:sp>
    </p:spTree>
    <p:extLst>
      <p:ext uri="{BB962C8B-B14F-4D97-AF65-F5344CB8AC3E}">
        <p14:creationId xmlns:p14="http://schemas.microsoft.com/office/powerpoint/2010/main" val="21899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8" r="1514" b="16666"/>
          <a:stretch>
            <a:fillRect/>
          </a:stretch>
        </p:blipFill>
        <p:spPr bwMode="auto">
          <a:xfrm>
            <a:off x="138113" y="1095240"/>
            <a:ext cx="9005887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789201" y="296281"/>
            <a:ext cx="756559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Anatomical Structures of the Limbic System</a:t>
            </a:r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62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4" b="27855"/>
          <a:stretch>
            <a:fillRect/>
          </a:stretch>
        </p:blipFill>
        <p:spPr bwMode="auto">
          <a:xfrm>
            <a:off x="92075" y="1662113"/>
            <a:ext cx="8937625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841375" y="136458"/>
            <a:ext cx="7461250" cy="103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The major groups of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axon fibers </a:t>
            </a:r>
            <a:r>
              <a:rPr lang="en-US" altLang="en-US" sz="2800" b="1" dirty="0">
                <a:latin typeface="Calibri" panose="020F0502020204030204" pitchFamily="34" charset="0"/>
              </a:rPr>
              <a:t>and tracts </a:t>
            </a:r>
          </a:p>
          <a:p>
            <a:pPr algn="ctr"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of the central white matter.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284163" y="5483225"/>
            <a:ext cx="2867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a)</a:t>
            </a:r>
            <a:r>
              <a:rPr lang="en-US" altLang="en-US" sz="2400">
                <a:latin typeface="Calibri" panose="020F0502020204030204" pitchFamily="34" charset="0"/>
              </a:rPr>
              <a:t> Association Fibers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3128963" y="5810250"/>
            <a:ext cx="307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b)</a:t>
            </a:r>
            <a:r>
              <a:rPr lang="en-US" altLang="en-US" sz="2400">
                <a:latin typeface="Calibri" panose="020F0502020204030204" pitchFamily="34" charset="0"/>
              </a:rPr>
              <a:t> Commissural Fibers 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184900" y="6094413"/>
            <a:ext cx="2662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Calibri" panose="020F0502020204030204" pitchFamily="34" charset="0"/>
              </a:rPr>
              <a:t>c)</a:t>
            </a:r>
            <a:r>
              <a:rPr lang="en-US" altLang="en-US" sz="2400">
                <a:latin typeface="Calibri" panose="020F0502020204030204" pitchFamily="34" charset="0"/>
              </a:rPr>
              <a:t> Projection Fibers </a:t>
            </a:r>
          </a:p>
        </p:txBody>
      </p:sp>
    </p:spTree>
    <p:extLst>
      <p:ext uri="{BB962C8B-B14F-4D97-AF65-F5344CB8AC3E}">
        <p14:creationId xmlns:p14="http://schemas.microsoft.com/office/powerpoint/2010/main" val="38948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33350" y="247650"/>
            <a:ext cx="88963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	The 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Reticular System </a:t>
            </a:r>
            <a:r>
              <a:rPr lang="en-US" altLang="en-US" dirty="0">
                <a:latin typeface="Calibri" panose="020F0502020204030204" pitchFamily="34" charset="0"/>
              </a:rPr>
              <a:t>- widespread connections, ideal for arousal of the brain as a whole.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00025" y="2979548"/>
            <a:ext cx="3910013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Maintains </a:t>
            </a:r>
            <a:r>
              <a:rPr lang="en-US" altLang="en-US" sz="2600" b="1" dirty="0">
                <a:solidFill>
                  <a:srgbClr val="008000"/>
                </a:solidFill>
                <a:latin typeface="Calibri" panose="020F0502020204030204" pitchFamily="34" charset="0"/>
              </a:rPr>
              <a:t>consciousness 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and </a:t>
            </a:r>
            <a:r>
              <a:rPr lang="en-US" altLang="en-US" sz="2600" b="1" dirty="0">
                <a:solidFill>
                  <a:srgbClr val="CC3300"/>
                </a:solidFill>
                <a:latin typeface="Calibri" panose="020F0502020204030204" pitchFamily="34" charset="0"/>
              </a:rPr>
              <a:t>alertness</a:t>
            </a:r>
            <a:r>
              <a:rPr lang="en-US" altLang="en-US" sz="2600" dirty="0">
                <a:latin typeface="Calibri" panose="020F0502020204030204" pitchFamily="34" charset="0"/>
              </a:rPr>
              <a:t>. 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Functions in sleep and</a:t>
            </a:r>
          </a:p>
          <a:p>
            <a:pPr>
              <a:buFontTx/>
              <a:buNone/>
            </a:pPr>
            <a:r>
              <a:rPr lang="en-US" altLang="en-US" sz="2600" dirty="0">
                <a:latin typeface="Calibri" panose="020F0502020204030204" pitchFamily="34" charset="0"/>
              </a:rPr>
              <a:t>arousal from sleep.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17525" y="5422900"/>
            <a:ext cx="18875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>
                <a:latin typeface="Calibri" panose="020F0502020204030204" pitchFamily="34" charset="0"/>
              </a:rPr>
              <a:t>Pons and MO</a:t>
            </a:r>
          </a:p>
        </p:txBody>
      </p:sp>
      <p:pic>
        <p:nvPicPr>
          <p:cNvPr id="286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506538"/>
            <a:ext cx="5121275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517525" y="1450881"/>
            <a:ext cx="2361869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The Reticular </a:t>
            </a:r>
          </a:p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Activating </a:t>
            </a:r>
          </a:p>
          <a:p>
            <a:pPr algn="ctr">
              <a:buFontTx/>
              <a:buNone/>
            </a:pP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System (RAS)</a:t>
            </a: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36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utoUpdateAnimBg="0"/>
      <p:bldP spid="38918" grpId="0"/>
      <p:bldP spid="3891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6" b="9804"/>
          <a:stretch>
            <a:fillRect/>
          </a:stretch>
        </p:blipFill>
        <p:spPr bwMode="auto">
          <a:xfrm>
            <a:off x="0" y="933450"/>
            <a:ext cx="9144000" cy="56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39888" y="101600"/>
            <a:ext cx="5861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Regions below the Cerebrum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31125" y="556895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616075" y="544830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7164388" y="2368550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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8224838" y="355441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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1614488" y="5737225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</a:t>
            </a:r>
            <a:endParaRPr lang="en-US" altLang="en-US" sz="240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966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7F2B11-41B9-54C5-BA5A-29EF761C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33" y="1599227"/>
            <a:ext cx="3578662" cy="3389670"/>
          </a:xfrm>
          <a:prstGeom prst="rect">
            <a:avLst/>
          </a:prstGeom>
        </p:spPr>
      </p:pic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633747" y="1463674"/>
            <a:ext cx="811033" cy="6354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4829175" y="2378075"/>
            <a:ext cx="304006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1)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Epithalamus</a:t>
            </a:r>
            <a:endParaRPr lang="en-US" altLang="en-US" sz="36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6388" y="273050"/>
            <a:ext cx="8780462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Diencephalon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=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Epithalamus,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Thalamus and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3)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Hypothalamus</a:t>
            </a:r>
            <a:r>
              <a:rPr lang="en-US" altLang="en-US" sz="36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3414713" y="3679178"/>
            <a:ext cx="56086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- Includes the 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pineal gland (body)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Secretes hormone </a:t>
            </a:r>
            <a:r>
              <a:rPr lang="en-US" altLang="en-US" sz="2800" b="1" dirty="0">
                <a:solidFill>
                  <a:srgbClr val="C20000"/>
                </a:solidFill>
                <a:latin typeface="Calibri" panose="020F0502020204030204" pitchFamily="34" charset="0"/>
              </a:rPr>
              <a:t>melatonin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,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</a:rPr>
              <a:t>  influence of the hypothalamus.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0728" name="Text Box 9"/>
          <p:cNvSpPr txBox="1">
            <a:spLocks noChangeArrowheads="1"/>
          </p:cNvSpPr>
          <p:nvPr/>
        </p:nvSpPr>
        <p:spPr bwMode="auto">
          <a:xfrm>
            <a:off x="0" y="387350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</a:t>
            </a:r>
            <a:endParaRPr lang="en-US" altLang="en-US" sz="2400">
              <a:solidFill>
                <a:srgbClr val="FF5050"/>
              </a:solidFill>
              <a:latin typeface="Calibri" panose="020F0502020204030204" pitchFamily="34" charset="0"/>
            </a:endParaRPr>
          </a:p>
        </p:txBody>
      </p:sp>
      <p:sp>
        <p:nvSpPr>
          <p:cNvPr id="75786" name="Text Box 10"/>
          <p:cNvSpPr txBox="1">
            <a:spLocks noChangeArrowheads="1"/>
          </p:cNvSpPr>
          <p:nvPr/>
        </p:nvSpPr>
        <p:spPr bwMode="auto">
          <a:xfrm>
            <a:off x="584200" y="5596918"/>
            <a:ext cx="81930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* Dimethyl-tryptamine </a:t>
            </a:r>
            <a:r>
              <a:rPr lang="en-US" altLang="en-US" sz="2400" dirty="0">
                <a:latin typeface="Calibri" panose="020F0502020204030204" pitchFamily="34" charset="0"/>
              </a:rPr>
              <a:t>(</a:t>
            </a:r>
            <a:r>
              <a:rPr lang="en-US" altLang="en-US" sz="2400" dirty="0">
                <a:solidFill>
                  <a:srgbClr val="CC0000"/>
                </a:solidFill>
                <a:latin typeface="Calibri" panose="020F0502020204030204" pitchFamily="34" charset="0"/>
              </a:rPr>
              <a:t>DMT</a:t>
            </a:r>
            <a:r>
              <a:rPr lang="en-US" altLang="en-US" sz="2400" dirty="0">
                <a:latin typeface="Calibri" panose="020F0502020204030204" pitchFamily="34" charset="0"/>
              </a:rPr>
              <a:t>)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is also released from Pineal gland.</a:t>
            </a:r>
          </a:p>
        </p:txBody>
      </p:sp>
    </p:spTree>
    <p:extLst>
      <p:ext uri="{BB962C8B-B14F-4D97-AF65-F5344CB8AC3E}">
        <p14:creationId xmlns:p14="http://schemas.microsoft.com/office/powerpoint/2010/main" val="216061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utoUpdateAnimBg="0"/>
      <p:bldP spid="75784" grpId="0" autoUpdateAnimBg="0"/>
      <p:bldP spid="75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7642" r="10605" b="11763"/>
          <a:stretch>
            <a:fillRect/>
          </a:stretch>
        </p:blipFill>
        <p:spPr bwMode="auto">
          <a:xfrm>
            <a:off x="1108075" y="1369783"/>
            <a:ext cx="7135813" cy="484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6873875" y="390978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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2320925" y="4513033"/>
            <a:ext cx="455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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60663" y="1479321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</a:t>
            </a:r>
            <a:endParaRPr lang="en-US" altLang="en-US" sz="2400"/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915988" y="320493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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8199" name="Text Box 8"/>
          <p:cNvSpPr txBox="1">
            <a:spLocks noChangeArrowheads="1"/>
          </p:cNvSpPr>
          <p:nvPr/>
        </p:nvSpPr>
        <p:spPr bwMode="auto">
          <a:xfrm>
            <a:off x="2319338" y="4143146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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2319338" y="5430608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5050"/>
                </a:solidFill>
                <a:sym typeface="Wingdings" panose="05000000000000000000" pitchFamily="2" charset="2"/>
              </a:rPr>
              <a:t></a:t>
            </a:r>
            <a:endParaRPr lang="en-US" altLang="en-US" sz="2400">
              <a:solidFill>
                <a:srgbClr val="FF5050"/>
              </a:solidFill>
            </a:endParaRP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2336800" y="2696933"/>
            <a:ext cx="101441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Epithalamus</a:t>
            </a:r>
            <a:endParaRPr lang="en-US" altLang="en-US" sz="1100"/>
          </a:p>
        </p:txBody>
      </p:sp>
      <p:sp>
        <p:nvSpPr>
          <p:cNvPr id="8202" name="Text Box 11"/>
          <p:cNvSpPr txBox="1">
            <a:spLocks noChangeArrowheads="1"/>
          </p:cNvSpPr>
          <p:nvPr/>
        </p:nvSpPr>
        <p:spPr bwMode="auto">
          <a:xfrm>
            <a:off x="1841500" y="207963"/>
            <a:ext cx="54038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The 6 Divisions of the Brain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3060700" y="1744433"/>
            <a:ext cx="9366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100" b="1">
                <a:latin typeface="Arial" panose="020B0604020202020204" pitchFamily="34" charset="0"/>
              </a:rPr>
              <a:t>(Cerebrum)</a:t>
            </a:r>
            <a:endParaRPr lang="en-US" altLang="en-US" sz="1100" b="1"/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V="1">
            <a:off x="2314575" y="2817583"/>
            <a:ext cx="0" cy="59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2305050" y="2817583"/>
            <a:ext cx="1143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83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hotolrg" descr="Photo de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641347"/>
            <a:ext cx="8977312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9E29EB9-DFF0-2AD2-6C1A-FCE00895C312}"/>
              </a:ext>
            </a:extLst>
          </p:cNvPr>
          <p:cNvSpPr/>
          <p:nvPr/>
        </p:nvSpPr>
        <p:spPr>
          <a:xfrm>
            <a:off x="431800" y="5830097"/>
            <a:ext cx="85582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u="sng" dirty="0">
                <a:latin typeface="Calibri" panose="020F0502020204030204" pitchFamily="34" charset="0"/>
              </a:rPr>
              <a:t>Note</a:t>
            </a:r>
            <a:r>
              <a:rPr lang="en-US" sz="1800" dirty="0">
                <a:latin typeface="Calibri" panose="020F0502020204030204" pitchFamily="34" charset="0"/>
              </a:rPr>
              <a:t>: The significant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Blue Light </a:t>
            </a:r>
            <a:r>
              <a:rPr lang="en-US" sz="1800" dirty="0">
                <a:latin typeface="Calibri" panose="020F0502020204030204" pitchFamily="34" charset="0"/>
              </a:rPr>
              <a:t>emitted from </a:t>
            </a:r>
            <a:r>
              <a:rPr lang="en-US" sz="1800" dirty="0" err="1">
                <a:latin typeface="Calibri" panose="020F0502020204030204" pitchFamily="34" charset="0"/>
              </a:rPr>
              <a:t>tv</a:t>
            </a:r>
            <a:r>
              <a:rPr lang="en-US" sz="1800" dirty="0">
                <a:latin typeface="Calibri" panose="020F0502020204030204" pitchFamily="34" charset="0"/>
              </a:rPr>
              <a:t>, computer and phone screens blocks the hormone </a:t>
            </a:r>
            <a:r>
              <a:rPr lang="en-US" sz="1800" b="1" dirty="0">
                <a:latin typeface="Calibri" panose="020F0502020204030204" pitchFamily="34" charset="0"/>
              </a:rPr>
              <a:t>melatonin,</a:t>
            </a:r>
            <a:r>
              <a:rPr lang="en-US" sz="1800" dirty="0">
                <a:latin typeface="Calibri" panose="020F0502020204030204" pitchFamily="34" charset="0"/>
              </a:rPr>
              <a:t> therefore suppresses your body's ability to prepare for sleep.</a:t>
            </a:r>
          </a:p>
        </p:txBody>
      </p:sp>
    </p:spTree>
    <p:extLst>
      <p:ext uri="{BB962C8B-B14F-4D97-AF65-F5344CB8AC3E}">
        <p14:creationId xmlns:p14="http://schemas.microsoft.com/office/powerpoint/2010/main" val="51714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3311525" y="0"/>
            <a:ext cx="2520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2) </a:t>
            </a:r>
            <a:r>
              <a:rPr lang="en-US" altLang="en-US" sz="3600" b="1" u="sng">
                <a:latin typeface="Calibri" panose="020F0502020204030204" pitchFamily="34" charset="0"/>
              </a:rPr>
              <a:t>Thalamus</a:t>
            </a:r>
            <a:endParaRPr lang="en-US" altLang="en-US" sz="3600" b="1">
              <a:latin typeface="Calibri" panose="020F0502020204030204" pitchFamily="34" charset="0"/>
            </a:endParaRPr>
          </a:p>
        </p:txBody>
      </p:sp>
      <p:sp>
        <p:nvSpPr>
          <p:cNvPr id="33797" name="Rectangle 10"/>
          <p:cNvSpPr>
            <a:spLocks noChangeArrowheads="1"/>
          </p:cNvSpPr>
          <p:nvPr/>
        </p:nvSpPr>
        <p:spPr bwMode="auto">
          <a:xfrm>
            <a:off x="5334000" y="5486400"/>
            <a:ext cx="342900" cy="419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3675" y="666750"/>
            <a:ext cx="38290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 </a:t>
            </a:r>
            <a:r>
              <a:rPr lang="en-US" altLang="en-US">
                <a:latin typeface="Calibri" panose="020F0502020204030204" pitchFamily="34" charset="0"/>
              </a:rPr>
              <a:t>Makes up 80% of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 the diencephalon.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74625" y="3943350"/>
            <a:ext cx="44545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latin typeface="Calibri" panose="020F0502020204030204" pitchFamily="34" charset="0"/>
              </a:rPr>
              <a:t>*</a:t>
            </a:r>
            <a:r>
              <a:rPr lang="en-US" altLang="en-US">
                <a:latin typeface="Calibri" panose="020F0502020204030204" pitchFamily="34" charset="0"/>
              </a:rPr>
              <a:t> Afferent impulses </a:t>
            </a:r>
          </a:p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  converge on thalamus.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93675" y="1885950"/>
            <a:ext cx="5372100" cy="190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 dirty="0">
                <a:solidFill>
                  <a:srgbClr val="CC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 Contains ~ a dozen major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   nuclei which act as the </a:t>
            </a:r>
          </a:p>
          <a:p>
            <a:pPr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</a:rPr>
              <a:t>  “gateway” to cerebral cortex.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0500" y="5334000"/>
            <a:ext cx="588645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rgbClr val="CC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 Nuclei organize and amplify </a:t>
            </a:r>
          </a:p>
          <a:p>
            <a:pPr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  or tone down signals.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80E6CF-922E-A464-9D39-1E0C28F96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060938"/>
            <a:ext cx="3389670" cy="3139712"/>
          </a:xfrm>
          <a:prstGeom prst="rect">
            <a:avLst/>
          </a:prstGeom>
        </p:spPr>
      </p:pic>
      <p:sp>
        <p:nvSpPr>
          <p:cNvPr id="33796" name="Rectangle 9"/>
          <p:cNvSpPr>
            <a:spLocks noChangeArrowheads="1"/>
          </p:cNvSpPr>
          <p:nvPr/>
        </p:nvSpPr>
        <p:spPr bwMode="auto">
          <a:xfrm>
            <a:off x="8005042" y="1680138"/>
            <a:ext cx="718628" cy="7615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84961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4" grpId="0" autoUpdateAnimBg="0"/>
      <p:bldP spid="15366" grpId="0" autoUpdateAnimBg="0"/>
      <p:bldP spid="15367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6" b="24242"/>
          <a:stretch>
            <a:fillRect/>
          </a:stretch>
        </p:blipFill>
        <p:spPr bwMode="auto">
          <a:xfrm>
            <a:off x="-244475" y="0"/>
            <a:ext cx="9144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13075" y="228600"/>
            <a:ext cx="3549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altLang="en-US" sz="3600" b="1" u="sng">
                <a:solidFill>
                  <a:srgbClr val="000000"/>
                </a:solidFill>
                <a:latin typeface="Calibri" panose="020F0502020204030204" pitchFamily="34" charset="0"/>
              </a:rPr>
              <a:t>Hypothalamus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3028950" y="1041400"/>
            <a:ext cx="5811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600" b="1">
                <a:solidFill>
                  <a:srgbClr val="000000"/>
                </a:solidFill>
                <a:latin typeface="Calibri" panose="020F0502020204030204" pitchFamily="34" charset="0"/>
              </a:rPr>
              <a:t>Main visceral control center of the body</a:t>
            </a:r>
            <a:endParaRPr lang="en-US" altLang="en-US" sz="24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06501" name="Text Box 5"/>
          <p:cNvSpPr txBox="1">
            <a:spLocks noChangeArrowheads="1"/>
          </p:cNvSpPr>
          <p:nvPr/>
        </p:nvSpPr>
        <p:spPr bwMode="auto">
          <a:xfrm>
            <a:off x="138113" y="2271713"/>
            <a:ext cx="1538287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</a:t>
            </a:r>
            <a:r>
              <a:rPr lang="en-US" altLang="en-US" sz="1800" baseline="-25000">
                <a:solidFill>
                  <a:srgbClr val="CC0000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 and Sexual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Dimorphism</a:t>
            </a:r>
          </a:p>
        </p:txBody>
      </p:sp>
      <p:sp>
        <p:nvSpPr>
          <p:cNvPr id="106502" name="Line 6"/>
          <p:cNvSpPr>
            <a:spLocks noChangeShapeType="1"/>
          </p:cNvSpPr>
          <p:nvPr/>
        </p:nvSpPr>
        <p:spPr bwMode="auto">
          <a:xfrm>
            <a:off x="989013" y="2955925"/>
            <a:ext cx="941387" cy="4540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74613" y="5761038"/>
            <a:ext cx="1158875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Circadian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rhythms</a:t>
            </a:r>
          </a:p>
        </p:txBody>
      </p:sp>
      <p:sp>
        <p:nvSpPr>
          <p:cNvPr id="106504" name="Line 8"/>
          <p:cNvSpPr>
            <a:spLocks noChangeShapeType="1"/>
          </p:cNvSpPr>
          <p:nvPr/>
        </p:nvSpPr>
        <p:spPr bwMode="auto">
          <a:xfrm flipV="1">
            <a:off x="1265238" y="5038725"/>
            <a:ext cx="627062" cy="968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505" name="Text Box 9"/>
          <p:cNvSpPr txBox="1">
            <a:spLocks noChangeArrowheads="1"/>
          </p:cNvSpPr>
          <p:nvPr/>
        </p:nvSpPr>
        <p:spPr bwMode="auto">
          <a:xfrm>
            <a:off x="7467600" y="5995988"/>
            <a:ext cx="150495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Olfaction and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Memory</a:t>
            </a:r>
          </a:p>
        </p:txBody>
      </p:sp>
      <p:sp>
        <p:nvSpPr>
          <p:cNvPr id="106506" name="Line 10"/>
          <p:cNvSpPr>
            <a:spLocks noChangeShapeType="1"/>
          </p:cNvSpPr>
          <p:nvPr/>
        </p:nvSpPr>
        <p:spPr bwMode="auto">
          <a:xfrm flipH="1" flipV="1">
            <a:off x="7367588" y="5667375"/>
            <a:ext cx="809625" cy="296863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1763" y="3552825"/>
            <a:ext cx="10429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Sweating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32738" y="2762250"/>
            <a:ext cx="10810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Shivering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999288" y="2138363"/>
            <a:ext cx="1909762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Heart Rate and BP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>
            <a:off x="7143750" y="2562225"/>
            <a:ext cx="809625" cy="2936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0"/>
          <p:cNvSpPr>
            <a:spLocks noChangeShapeType="1"/>
          </p:cNvSpPr>
          <p:nvPr/>
        </p:nvSpPr>
        <p:spPr bwMode="auto">
          <a:xfrm flipH="1">
            <a:off x="7507288" y="4008438"/>
            <a:ext cx="392112" cy="2651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8110538" y="5183188"/>
            <a:ext cx="8255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Satiety</a:t>
            </a:r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1244600" y="3763963"/>
            <a:ext cx="636588" cy="201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200775" y="6191250"/>
            <a:ext cx="92868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Feeding</a:t>
            </a:r>
          </a:p>
        </p:txBody>
      </p:sp>
      <p:sp>
        <p:nvSpPr>
          <p:cNvPr id="23" name="Line 10"/>
          <p:cNvSpPr>
            <a:spLocks noChangeShapeType="1"/>
          </p:cNvSpPr>
          <p:nvPr/>
        </p:nvSpPr>
        <p:spPr bwMode="auto">
          <a:xfrm flipH="1" flipV="1">
            <a:off x="6049963" y="5635625"/>
            <a:ext cx="542925" cy="509588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>
            <a:off x="7740650" y="3211513"/>
            <a:ext cx="615950" cy="328612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7975600" y="3665538"/>
            <a:ext cx="1127125" cy="647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Thirst and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Hunger</a:t>
            </a:r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7591425" y="5146675"/>
            <a:ext cx="468313" cy="21272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 flipV="1">
            <a:off x="1233488" y="4583113"/>
            <a:ext cx="681037" cy="127000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3500" y="4403725"/>
            <a:ext cx="1158875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Posterior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Pituitary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5780088" y="1749425"/>
            <a:ext cx="1500187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C0000"/>
                </a:solidFill>
                <a:latin typeface="Calibri" panose="020F0502020204030204" pitchFamily="34" charset="0"/>
              </a:rPr>
              <a:t>Adrenal gland</a:t>
            </a: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 flipH="1">
            <a:off x="5022850" y="2168525"/>
            <a:ext cx="1357313" cy="206375"/>
          </a:xfrm>
          <a:prstGeom prst="line">
            <a:avLst/>
          </a:prstGeom>
          <a:noFill/>
          <a:ln w="19050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1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2" grpId="0" animBg="1"/>
      <p:bldP spid="106503" grpId="0" animBg="1"/>
      <p:bldP spid="106504" grpId="0" animBg="1"/>
      <p:bldP spid="106505" grpId="0" animBg="1"/>
      <p:bldP spid="106506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144588" y="285750"/>
            <a:ext cx="68580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Functions of the Hypothalamus:</a:t>
            </a:r>
            <a:r>
              <a:rPr lang="en-US" alt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47700" y="1181100"/>
            <a:ext cx="7620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1.</a:t>
            </a:r>
            <a:r>
              <a:rPr lang="en-US" altLang="en-US" dirty="0">
                <a:latin typeface="Calibri" panose="020F0502020204030204" pitchFamily="34" charset="0"/>
              </a:rPr>
              <a:t> Controls autonomic nervous system (ANS)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647700" y="1885950"/>
            <a:ext cx="74295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2.</a:t>
            </a:r>
            <a:r>
              <a:rPr lang="en-US" altLang="en-US" dirty="0">
                <a:latin typeface="Calibri" panose="020F0502020204030204" pitchFamily="34" charset="0"/>
              </a:rPr>
              <a:t> Control of the endocrine system 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647700" y="2628900"/>
            <a:ext cx="720090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3.</a:t>
            </a:r>
            <a:r>
              <a:rPr lang="en-US" altLang="en-US" dirty="0">
                <a:latin typeface="Calibri" panose="020F0502020204030204" pitchFamily="34" charset="0"/>
              </a:rPr>
              <a:t> Regulation of body temperature (T</a:t>
            </a:r>
            <a:r>
              <a:rPr lang="en-US" altLang="en-US" baseline="-20000" dirty="0">
                <a:latin typeface="Calibri" panose="020F0502020204030204" pitchFamily="34" charset="0"/>
              </a:rPr>
              <a:t>b</a:t>
            </a:r>
            <a:r>
              <a:rPr lang="en-US" alt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647700" y="3378200"/>
            <a:ext cx="7429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4.</a:t>
            </a:r>
            <a:r>
              <a:rPr lang="en-US" altLang="en-US" dirty="0">
                <a:latin typeface="Calibri" panose="020F0502020204030204" pitchFamily="34" charset="0"/>
              </a:rPr>
              <a:t> Regulation of hunger and thirst sensations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647700" y="4110038"/>
            <a:ext cx="73152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5.</a:t>
            </a:r>
            <a:r>
              <a:rPr lang="en-US" altLang="en-US" dirty="0">
                <a:latin typeface="Calibri" panose="020F0502020204030204" pitchFamily="34" charset="0"/>
              </a:rPr>
              <a:t> Regulation of sleep-wake cycles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78923" y="5022850"/>
            <a:ext cx="8421601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Overall</a:t>
            </a: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: Controls many important behaviors via emotional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FontTx/>
              <a:buNone/>
            </a:pPr>
            <a:r>
              <a:rPr lang="en-US" altLang="en-US" sz="24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responses (Limbic system) and the ANS - Formation of memory</a:t>
            </a:r>
          </a:p>
        </p:txBody>
      </p:sp>
    </p:spTree>
    <p:extLst>
      <p:ext uri="{BB962C8B-B14F-4D97-AF65-F5344CB8AC3E}">
        <p14:creationId xmlns:p14="http://schemas.microsoft.com/office/powerpoint/2010/main" val="16078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304800" y="514350"/>
            <a:ext cx="8553450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latin typeface="Calibri" panose="020F0502020204030204" pitchFamily="34" charset="0"/>
              </a:rPr>
              <a:t>Sulci</a:t>
            </a:r>
            <a:r>
              <a:rPr lang="en-US" altLang="en-US">
                <a:latin typeface="Calibri" panose="020F0502020204030204" pitchFamily="34" charset="0"/>
              </a:rPr>
              <a:t> (sulcus) – grooves on surface of cerebrum.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990600" y="4019550"/>
            <a:ext cx="69913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		</a:t>
            </a:r>
            <a:r>
              <a:rPr lang="en-US" altLang="en-US" sz="2800" b="1">
                <a:latin typeface="Calibri" panose="020F0502020204030204" pitchFamily="34" charset="0"/>
              </a:rPr>
              <a:t>1) </a:t>
            </a:r>
            <a:r>
              <a:rPr lang="en-US" altLang="en-US">
                <a:latin typeface="Calibri" panose="020F0502020204030204" pitchFamily="34" charset="0"/>
              </a:rPr>
              <a:t>Sensory areas</a:t>
            </a:r>
            <a:endParaRPr lang="en-US" altLang="en-US" sz="2800">
              <a:latin typeface="Calibri" panose="020F0502020204030204" pitchFamily="34" charset="0"/>
            </a:endParaRPr>
          </a:p>
          <a:p>
            <a:pPr lvl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		</a:t>
            </a:r>
            <a:r>
              <a:rPr lang="en-US" altLang="en-US" b="1">
                <a:latin typeface="Calibri" panose="020F0502020204030204" pitchFamily="34" charset="0"/>
              </a:rPr>
              <a:t>2)</a:t>
            </a:r>
            <a:r>
              <a:rPr lang="en-US" altLang="en-US">
                <a:latin typeface="Calibri" panose="020F0502020204030204" pitchFamily="34" charset="0"/>
              </a:rPr>
              <a:t> </a:t>
            </a:r>
            <a:r>
              <a:rPr lang="en-US" altLang="en-US" sz="3200">
                <a:latin typeface="Calibri" panose="020F0502020204030204" pitchFamily="34" charset="0"/>
              </a:rPr>
              <a:t>Association areas</a:t>
            </a:r>
          </a:p>
          <a:p>
            <a:pPr lvl="1"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			</a:t>
            </a:r>
            <a:r>
              <a:rPr lang="en-US" altLang="en-US" b="1">
                <a:latin typeface="Calibri" panose="020F0502020204030204" pitchFamily="34" charset="0"/>
              </a:rPr>
              <a:t>3) </a:t>
            </a:r>
            <a:r>
              <a:rPr lang="en-US" altLang="en-US" sz="3200">
                <a:latin typeface="Calibri" panose="020F0502020204030204" pitchFamily="34" charset="0"/>
              </a:rPr>
              <a:t>Motor areas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952500" y="3257550"/>
            <a:ext cx="704850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>
                <a:latin typeface="Calibri" panose="020F0502020204030204" pitchFamily="34" charset="0"/>
              </a:rPr>
              <a:t>Three kinds of </a:t>
            </a:r>
            <a:r>
              <a:rPr lang="en-US" altLang="en-US" b="1">
                <a:solidFill>
                  <a:srgbClr val="CC3300"/>
                </a:solidFill>
                <a:latin typeface="Calibri" panose="020F0502020204030204" pitchFamily="34" charset="0"/>
              </a:rPr>
              <a:t>cerebral</a:t>
            </a:r>
            <a:r>
              <a:rPr lang="en-US" altLang="en-US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latin typeface="Calibri" panose="020F0502020204030204" pitchFamily="34" charset="0"/>
              </a:rPr>
              <a:t>functional area: 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304800" y="1270000"/>
            <a:ext cx="8553450" cy="60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latin typeface="Calibri" panose="020F0502020204030204" pitchFamily="34" charset="0"/>
              </a:rPr>
              <a:t>Gyri</a:t>
            </a:r>
            <a:r>
              <a:rPr lang="en-US" altLang="en-US">
                <a:latin typeface="Calibri" panose="020F0502020204030204" pitchFamily="34" charset="0"/>
              </a:rPr>
              <a:t> (gyrus) – fold of brain tissue between sulci.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304800" y="2092325"/>
            <a:ext cx="85534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u="sng">
                <a:latin typeface="Calibri" panose="020F0502020204030204" pitchFamily="34" charset="0"/>
              </a:rPr>
              <a:t>Fissure</a:t>
            </a:r>
            <a:r>
              <a:rPr lang="en-US" altLang="en-US">
                <a:latin typeface="Calibri" panose="020F0502020204030204" pitchFamily="34" charset="0"/>
              </a:rPr>
              <a:t> - deep groove, separating hemispheres. </a:t>
            </a:r>
          </a:p>
        </p:txBody>
      </p:sp>
    </p:spTree>
    <p:extLst>
      <p:ext uri="{BB962C8B-B14F-4D97-AF65-F5344CB8AC3E}">
        <p14:creationId xmlns:p14="http://schemas.microsoft.com/office/powerpoint/2010/main" val="302088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11272" grpId="0"/>
      <p:bldP spid="112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ra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575" y="1054100"/>
            <a:ext cx="6781800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557338" y="207963"/>
            <a:ext cx="60293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>
                <a:latin typeface="Calibri" panose="020F0502020204030204" pitchFamily="34" charset="0"/>
              </a:rPr>
              <a:t>Surface Structures of the Brain</a:t>
            </a:r>
            <a:endParaRPr lang="en-US" altLang="en-US" sz="36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154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5" r="45454" b="10782"/>
          <a:stretch>
            <a:fillRect/>
          </a:stretch>
        </p:blipFill>
        <p:spPr bwMode="auto">
          <a:xfrm>
            <a:off x="1476375" y="71438"/>
            <a:ext cx="6754813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1790700" y="3657600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0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81000" y="76200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</a:rPr>
              <a:t>General Anatomy of Cerebrum</a:t>
            </a:r>
            <a:r>
              <a:rPr lang="en-US" altLang="en-US" dirty="0">
                <a:latin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Two Hemispheres - Left and Right.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381000" y="1176338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Two significant gyri:	Precentral gyrus (motor). </a:t>
            </a:r>
          </a:p>
          <a:p>
            <a:pPr lvl="1">
              <a:spcBef>
                <a:spcPct val="0"/>
              </a:spcBef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</a:rPr>
              <a:t>				Postcentral gyrus (sensory).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534" y="2613206"/>
            <a:ext cx="4450466" cy="4127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09" y="2735137"/>
            <a:ext cx="4322439" cy="4005419"/>
          </a:xfrm>
          <a:prstGeom prst="rect">
            <a:avLst/>
          </a:prstGeom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381000" y="6337844"/>
            <a:ext cx="41910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4802506" y="5389609"/>
            <a:ext cx="4953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83393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  <p:bldP spid="12293" grpId="0" animBg="1"/>
      <p:bldP spid="122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12744" r="12120" b="16664"/>
          <a:stretch>
            <a:fillRect/>
          </a:stretch>
        </p:blipFill>
        <p:spPr bwMode="auto">
          <a:xfrm>
            <a:off x="32451" y="163513"/>
            <a:ext cx="6095742" cy="421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010755" y="282109"/>
            <a:ext cx="45102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Calibri" panose="020F0502020204030204" pitchFamily="34" charset="0"/>
              </a:rPr>
              <a:t>Cerebral (Basal) Nuclei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pic>
        <p:nvPicPr>
          <p:cNvPr id="13316" name="Picture 3" descr="http://www.weallhaveuniquebrains.com/wp-content/uploads/2013/12/basal-gangli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0" y="163513"/>
            <a:ext cx="2003425" cy="237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F445B9-DA51-CE7A-E7F1-9723AC4E5BA9}"/>
              </a:ext>
            </a:extLst>
          </p:cNvPr>
          <p:cNvSpPr txBox="1"/>
          <p:nvPr/>
        </p:nvSpPr>
        <p:spPr>
          <a:xfrm>
            <a:off x="780717" y="4379120"/>
            <a:ext cx="7552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The </a:t>
            </a:r>
            <a:r>
              <a:rPr lang="en-US" b="1" dirty="0">
                <a:solidFill>
                  <a:srgbClr val="0070C0"/>
                </a:solidFill>
              </a:rPr>
              <a:t>cerebral</a:t>
            </a:r>
            <a:r>
              <a:rPr lang="en-US" dirty="0">
                <a:solidFill>
                  <a:srgbClr val="0070C0"/>
                </a:solidFill>
              </a:rPr>
              <a:t> (basal) </a:t>
            </a:r>
            <a:r>
              <a:rPr lang="en-US" b="1" dirty="0">
                <a:solidFill>
                  <a:srgbClr val="0070C0"/>
                </a:solidFill>
              </a:rPr>
              <a:t>nuclei</a:t>
            </a:r>
            <a:r>
              <a:rPr lang="en-US" dirty="0">
                <a:solidFill>
                  <a:srgbClr val="0070C0"/>
                </a:solidFill>
              </a:rPr>
              <a:t> are groups of subcortical nerve cell bodies (nuclei) </a:t>
            </a:r>
          </a:p>
          <a:p>
            <a:r>
              <a:rPr lang="en-US" dirty="0">
                <a:solidFill>
                  <a:srgbClr val="0070C0"/>
                </a:solidFill>
              </a:rPr>
              <a:t>deep within white matter of the brain.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810BDE-1B2E-138A-6BC4-345ADBE7B351}"/>
              </a:ext>
            </a:extLst>
          </p:cNvPr>
          <p:cNvSpPr txBox="1"/>
          <p:nvPr/>
        </p:nvSpPr>
        <p:spPr>
          <a:xfrm>
            <a:off x="6176629" y="2698855"/>
            <a:ext cx="267890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>
                <a:solidFill>
                  <a:srgbClr val="C00000"/>
                </a:solidFill>
              </a:rPr>
              <a:t>Consists of 5 pairs of Nuclei</a:t>
            </a:r>
            <a:r>
              <a:rPr lang="en-US" sz="1600" b="1" dirty="0">
                <a:solidFill>
                  <a:srgbClr val="C00000"/>
                </a:solidFill>
              </a:rPr>
              <a:t> </a:t>
            </a:r>
          </a:p>
          <a:p>
            <a:r>
              <a:rPr lang="en-US" sz="1600" b="1" dirty="0"/>
              <a:t>1.</a:t>
            </a:r>
            <a:r>
              <a:rPr lang="en-US" sz="1600" dirty="0"/>
              <a:t> Caudate nucleus</a:t>
            </a:r>
          </a:p>
          <a:p>
            <a:r>
              <a:rPr lang="en-US" sz="1600" b="1" dirty="0"/>
              <a:t>2.</a:t>
            </a:r>
            <a:r>
              <a:rPr lang="en-US" sz="1600" dirty="0"/>
              <a:t> Putamen </a:t>
            </a:r>
          </a:p>
          <a:p>
            <a:r>
              <a:rPr lang="en-US" sz="1600" b="1" dirty="0"/>
              <a:t>3.</a:t>
            </a:r>
            <a:r>
              <a:rPr lang="en-US" sz="1600" dirty="0"/>
              <a:t> Globus pallidus</a:t>
            </a:r>
          </a:p>
          <a:p>
            <a:r>
              <a:rPr lang="en-US" sz="1600" b="1" dirty="0"/>
              <a:t>4.</a:t>
            </a:r>
            <a:r>
              <a:rPr lang="en-US" sz="1600" dirty="0"/>
              <a:t> Subthalamic nucleus</a:t>
            </a:r>
          </a:p>
          <a:p>
            <a:r>
              <a:rPr lang="en-US" sz="1600" b="1" dirty="0"/>
              <a:t>5.</a:t>
            </a:r>
            <a:r>
              <a:rPr lang="en-US" sz="1600" dirty="0"/>
              <a:t> Substantia nigra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55C733-27DF-EC2C-C317-6078F39D36D9}"/>
              </a:ext>
            </a:extLst>
          </p:cNvPr>
          <p:cNvSpPr txBox="1"/>
          <p:nvPr/>
        </p:nvSpPr>
        <p:spPr>
          <a:xfrm>
            <a:off x="480595" y="5289956"/>
            <a:ext cx="84760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u="sng" dirty="0"/>
              <a:t>Role</a:t>
            </a:r>
            <a:r>
              <a:rPr lang="en-US" sz="1600" dirty="0"/>
              <a:t>: Primarily to fine-tune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voluntary body movements</a:t>
            </a:r>
            <a:r>
              <a:rPr lang="en-US" sz="1600" dirty="0"/>
              <a:t>.  </a:t>
            </a:r>
          </a:p>
          <a:p>
            <a:r>
              <a:rPr lang="en-US" sz="1600" dirty="0"/>
              <a:t>To process and signal from cerebral cortex (for movement), then to convey instructions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thalamus</a:t>
            </a:r>
            <a:r>
              <a:rPr lang="en-US" sz="1600" dirty="0"/>
              <a:t>, which then relays this back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cortex</a:t>
            </a:r>
            <a:r>
              <a:rPr lang="en-US" sz="1600" dirty="0"/>
              <a:t>, and finally sends to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skeletal muscles </a:t>
            </a:r>
            <a:r>
              <a:rPr lang="en-US" sz="1600" dirty="0"/>
              <a:t>via the tracts of the pyramidal motor system. Other higher cortical functions also mediated via the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basal ganglia</a:t>
            </a:r>
            <a:r>
              <a:rPr lang="en-US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9609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7"/>
          <p:cNvSpPr>
            <a:spLocks noChangeArrowheads="1"/>
          </p:cNvSpPr>
          <p:nvPr/>
        </p:nvSpPr>
        <p:spPr bwMode="auto">
          <a:xfrm>
            <a:off x="361950" y="990600"/>
            <a:ext cx="84582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u="sng" dirty="0">
                <a:latin typeface="Calibri" panose="020F0502020204030204" pitchFamily="34" charset="0"/>
              </a:rPr>
              <a:t>In General</a:t>
            </a:r>
            <a:r>
              <a:rPr lang="en-US" altLang="en-US" dirty="0">
                <a:latin typeface="Calibri" panose="020F0502020204030204" pitchFamily="34" charset="0"/>
              </a:rPr>
              <a:t> - our conscious mind, enables us to: </a:t>
            </a:r>
          </a:p>
          <a:p>
            <a:pPr lvl="1"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Be aware of ourselves and sensations.</a:t>
            </a:r>
          </a:p>
          <a:p>
            <a:pPr lvl="1"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Initiate and control voluntary movements.</a:t>
            </a:r>
          </a:p>
          <a:p>
            <a:pPr lvl="1">
              <a:buFontTx/>
              <a:buNone/>
            </a:pPr>
            <a:r>
              <a:rPr lang="en-US" altLang="en-US" dirty="0">
                <a:latin typeface="Calibri" panose="020F0502020204030204" pitchFamily="34" charset="0"/>
              </a:rPr>
              <a:t>Communicate, remember, predict and understand.</a:t>
            </a:r>
          </a:p>
        </p:txBody>
      </p:sp>
      <p:sp>
        <p:nvSpPr>
          <p:cNvPr id="14339" name="Rectangle 1030"/>
          <p:cNvSpPr>
            <a:spLocks noChangeArrowheads="1"/>
          </p:cNvSpPr>
          <p:nvPr/>
        </p:nvSpPr>
        <p:spPr bwMode="auto">
          <a:xfrm>
            <a:off x="1905000" y="266700"/>
            <a:ext cx="52387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3600">
                <a:solidFill>
                  <a:srgbClr val="CC0000"/>
                </a:solidFill>
                <a:latin typeface="Calibri" panose="020F0502020204030204" pitchFamily="34" charset="0"/>
              </a:rPr>
              <a:t>Functions of the Cerebrum</a:t>
            </a:r>
            <a:endParaRPr lang="en-US" altLang="en-US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2295" name="Text Box 1031"/>
          <p:cNvSpPr txBox="1">
            <a:spLocks noChangeArrowheads="1"/>
          </p:cNvSpPr>
          <p:nvPr/>
        </p:nvSpPr>
        <p:spPr bwMode="auto">
          <a:xfrm>
            <a:off x="555625" y="3838575"/>
            <a:ext cx="8612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Frontal Lobe - </a:t>
            </a:r>
            <a:r>
              <a:rPr lang="en-US" altLang="en-US" sz="2800">
                <a:latin typeface="Calibri" panose="020F0502020204030204" pitchFamily="34" charset="0"/>
              </a:rPr>
              <a:t>memory, behavior, personality, movement.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2296" name="Text Box 1032"/>
          <p:cNvSpPr txBox="1">
            <a:spLocks noChangeArrowheads="1"/>
          </p:cNvSpPr>
          <p:nvPr/>
        </p:nvSpPr>
        <p:spPr bwMode="auto">
          <a:xfrm>
            <a:off x="555625" y="4410075"/>
            <a:ext cx="64976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Parietal Lobe - </a:t>
            </a:r>
            <a:r>
              <a:rPr lang="en-US" altLang="en-US" sz="2800">
                <a:latin typeface="Calibri" panose="020F0502020204030204" pitchFamily="34" charset="0"/>
              </a:rPr>
              <a:t>somatic sensory perception.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2297" name="Text Box 1033"/>
          <p:cNvSpPr txBox="1">
            <a:spLocks noChangeArrowheads="1"/>
          </p:cNvSpPr>
          <p:nvPr/>
        </p:nvSpPr>
        <p:spPr bwMode="auto">
          <a:xfrm>
            <a:off x="555625" y="4943475"/>
            <a:ext cx="767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Temporal Lobe - </a:t>
            </a:r>
            <a:r>
              <a:rPr lang="en-US" altLang="en-US" sz="2800" dirty="0">
                <a:latin typeface="Calibri" panose="020F0502020204030204" pitchFamily="34" charset="0"/>
              </a:rPr>
              <a:t>auditory and olfactory perception.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2298" name="Text Box 1034"/>
          <p:cNvSpPr txBox="1">
            <a:spLocks noChangeArrowheads="1"/>
          </p:cNvSpPr>
          <p:nvPr/>
        </p:nvSpPr>
        <p:spPr bwMode="auto">
          <a:xfrm>
            <a:off x="574675" y="5476875"/>
            <a:ext cx="51435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Calibri" panose="020F0502020204030204" pitchFamily="34" charset="0"/>
              </a:rPr>
              <a:t>Occipital Lobe - </a:t>
            </a:r>
            <a:r>
              <a:rPr lang="en-US" altLang="en-US" sz="2800">
                <a:latin typeface="Calibri" panose="020F0502020204030204" pitchFamily="34" charset="0"/>
              </a:rPr>
              <a:t>visual perception.</a:t>
            </a:r>
            <a:endParaRPr lang="en-US" altLang="en-US" sz="2400">
              <a:latin typeface="Calibri" panose="020F0502020204030204" pitchFamily="34" charset="0"/>
            </a:endParaRPr>
          </a:p>
        </p:txBody>
      </p:sp>
      <p:sp>
        <p:nvSpPr>
          <p:cNvPr id="12299" name="Text Box 1035"/>
          <p:cNvSpPr txBox="1">
            <a:spLocks noChangeArrowheads="1"/>
          </p:cNvSpPr>
          <p:nvPr/>
        </p:nvSpPr>
        <p:spPr bwMode="auto">
          <a:xfrm>
            <a:off x="574675" y="5976938"/>
            <a:ext cx="7797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alibri" panose="020F0502020204030204" pitchFamily="34" charset="0"/>
              </a:rPr>
              <a:t>Insula Lobe - </a:t>
            </a:r>
            <a:r>
              <a:rPr lang="en-US" altLang="en-US" sz="2800" dirty="0">
                <a:latin typeface="Calibri" panose="020F0502020204030204" pitchFamily="34" charset="0"/>
              </a:rPr>
              <a:t>visceral perception, gustatory cortex.</a:t>
            </a:r>
            <a:endParaRPr lang="en-US" altLang="en-US" sz="2400" dirty="0">
              <a:latin typeface="Calibri" panose="020F0502020204030204" pitchFamily="34" charset="0"/>
            </a:endParaRPr>
          </a:p>
        </p:txBody>
      </p:sp>
      <p:sp>
        <p:nvSpPr>
          <p:cNvPr id="12300" name="Text Box 1036"/>
          <p:cNvSpPr txBox="1">
            <a:spLocks noChangeArrowheads="1"/>
          </p:cNvSpPr>
          <p:nvPr/>
        </p:nvSpPr>
        <p:spPr bwMode="auto">
          <a:xfrm>
            <a:off x="384175" y="3200400"/>
            <a:ext cx="38544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u="sng">
                <a:solidFill>
                  <a:srgbClr val="CC0000"/>
                </a:solidFill>
                <a:latin typeface="Calibri" panose="020F0502020204030204" pitchFamily="34" charset="0"/>
              </a:rPr>
              <a:t>Cerebrum has 5 Lobes</a:t>
            </a:r>
            <a:endParaRPr lang="en-US" altLang="en-US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86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utoUpdateAnimBg="0"/>
      <p:bldP spid="12296" grpId="0" autoUpdateAnimBg="0"/>
      <p:bldP spid="12297" grpId="0" autoUpdateAnimBg="0"/>
      <p:bldP spid="12298" grpId="0" autoUpdateAnimBg="0"/>
      <p:bldP spid="12299" grpId="0" autoUpdateAnimBg="0"/>
      <p:bldP spid="1230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6" b="7790"/>
          <a:stretch>
            <a:fillRect/>
          </a:stretch>
        </p:blipFill>
        <p:spPr bwMode="auto">
          <a:xfrm>
            <a:off x="398463" y="731838"/>
            <a:ext cx="88519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098800" y="152400"/>
            <a:ext cx="29575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Cerebral Lobes</a:t>
            </a:r>
          </a:p>
        </p:txBody>
      </p:sp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4352925" y="6256338"/>
            <a:ext cx="265113" cy="3095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3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833</Words>
  <Application>Microsoft Office PowerPoint</Application>
  <PresentationFormat>On-screen Show (4:3)</PresentationFormat>
  <Paragraphs>183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Ian Moore</cp:lastModifiedBy>
  <cp:revision>11</cp:revision>
  <dcterms:created xsi:type="dcterms:W3CDTF">2023-10-09T17:15:34Z</dcterms:created>
  <dcterms:modified xsi:type="dcterms:W3CDTF">2025-04-07T05:47:49Z</dcterms:modified>
</cp:coreProperties>
</file>