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8" r:id="rId3"/>
    <p:sldId id="316" r:id="rId4"/>
    <p:sldId id="317" r:id="rId5"/>
    <p:sldId id="313" r:id="rId6"/>
    <p:sldId id="299" r:id="rId7"/>
    <p:sldId id="310" r:id="rId8"/>
    <p:sldId id="311" r:id="rId9"/>
    <p:sldId id="302" r:id="rId10"/>
    <p:sldId id="312" r:id="rId11"/>
    <p:sldId id="298" r:id="rId12"/>
    <p:sldId id="304" r:id="rId13"/>
    <p:sldId id="305" r:id="rId14"/>
    <p:sldId id="306" r:id="rId15"/>
    <p:sldId id="307" r:id="rId16"/>
    <p:sldId id="31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56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Mc Mahon" initials="MMM" lastIdx="1" clrIdx="0">
    <p:extLst>
      <p:ext uri="{19B8F6BF-5375-455C-9EA6-DF929625EA0E}">
        <p15:presenceInfo xmlns:p15="http://schemas.microsoft.com/office/powerpoint/2012/main" userId="S-1-5-21-3228458905-78775010-4038741313-4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3300"/>
    <a:srgbClr val="FF0000"/>
    <a:srgbClr val="0000FF"/>
    <a:srgbClr val="800000"/>
    <a:srgbClr val="006666"/>
    <a:srgbClr val="339933"/>
    <a:srgbClr val="CC0066"/>
    <a:srgbClr val="0000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5974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396" y="72"/>
      </p:cViewPr>
      <p:guideLst>
        <p:guide orient="horz" pos="4272"/>
        <p:guide pos="56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4EE9-598B-4B81-8C63-0BA589530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68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2CFB-82E0-4083-BB56-F142825A7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5B3CB-8F87-4993-856A-2956CF882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23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43C5-AC13-47C0-ACFD-BF94EC13E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1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BB08-E11E-4124-A5CC-E6DD2317A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44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8C88-6303-42F7-B97B-94B1E3A5A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4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A9F-3829-49E6-ADAD-B4955AE98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3827-E03D-4883-915F-3A735939B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08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03DB-E958-4323-BBAF-68A0E0803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27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1A048-E07E-4CB9-B562-BC20C182F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63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F086-A9B8-4415-B6DF-B9909A23D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44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5EE4CD-EE84-4B95-AC08-AFD325EB9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317671" y="30593"/>
            <a:ext cx="6360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Electrical Conduction System of the Heart</a:t>
            </a:r>
          </a:p>
        </p:txBody>
      </p:sp>
      <p:pic>
        <p:nvPicPr>
          <p:cNvPr id="58370" name="Picture 2" descr="Image result for electrical conduction system of the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5299943" cy="40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8431" y="1887225"/>
            <a:ext cx="36651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Calibri" panose="020F0502020204030204" pitchFamily="34" charset="0"/>
              </a:rPr>
              <a:t>The 5 main components of this conduction system (with location):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1)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Sinoatrial (SA) node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2)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Atrioventricular (AV) node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AV Bundle (of His)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Left and Right bundle branches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5)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Purkinje fibers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81057"/>
              </p:ext>
            </p:extLst>
          </p:nvPr>
        </p:nvGraphicFramePr>
        <p:xfrm>
          <a:off x="278246" y="5072063"/>
          <a:ext cx="4214241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Electrical Conduction Region</a:t>
                      </a:r>
                      <a:endParaRPr lang="en-US" sz="14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Spontaneous Rate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Action Potentials/min</a:t>
                      </a:r>
                      <a:endParaRPr lang="en-US" sz="14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SA Node (</a:t>
                      </a:r>
                      <a:r>
                        <a:rPr lang="en-US" sz="1400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sets the pace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70 - 80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AV Node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--------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AV Bundle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40 - 60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R and L Bundle Branches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--------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Purkinje Fibers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20 - 40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00785" y="780318"/>
            <a:ext cx="3185833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internodal pathway </a:t>
            </a:r>
            <a:r>
              <a:rPr lang="en-US" sz="1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0785" y="1134446"/>
            <a:ext cx="3453688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interatrial band </a:t>
            </a:r>
            <a:r>
              <a:rPr lang="en-US" sz="1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(Bachmann’s bundle)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5311" y="1412402"/>
            <a:ext cx="364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562938" y="2266634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29086" y="4640977"/>
            <a:ext cx="448288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Sinus rhythm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the normal contractile pattern of the heart.</a:t>
            </a:r>
          </a:p>
        </p:txBody>
      </p:sp>
    </p:spTree>
    <p:extLst>
      <p:ext uri="{BB962C8B-B14F-4D97-AF65-F5344CB8AC3E}">
        <p14:creationId xmlns:p14="http://schemas.microsoft.com/office/powerpoint/2010/main" val="41106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3523" y="142150"/>
            <a:ext cx="3325645" cy="4462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kern="0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 of the </a:t>
            </a:r>
            <a:r>
              <a:rPr lang="en-US" altLang="en-US" sz="2400" b="1" kern="0" dirty="0">
                <a:solidFill>
                  <a:srgbClr val="000099"/>
                </a:solidFill>
                <a:latin typeface="Calibri" panose="020F0502020204030204" pitchFamily="34" charset="0"/>
              </a:rPr>
              <a:t>ECG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34" y="682449"/>
            <a:ext cx="4241782" cy="1261884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Features of ECG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Deflection from baseline (+ or - direction).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A line between waveforms.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A waveform and a segment.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Consists of several waveforms.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469" y="2213696"/>
            <a:ext cx="3269064" cy="1638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Waves and Complexes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Wave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QRS Complex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endParaRPr lang="en-US" sz="1600" b="1" u="sng" dirty="0">
              <a:latin typeface="Calibri" panose="020F0502020204030204" pitchFamily="34" charset="0"/>
            </a:endParaRPr>
          </a:p>
          <a:p>
            <a:r>
              <a:rPr lang="en-US" sz="1600" b="1" u="sng" dirty="0">
                <a:latin typeface="Calibri" panose="020F0502020204030204" pitchFamily="34" charset="0"/>
              </a:rPr>
              <a:t>T Wave</a:t>
            </a:r>
            <a:r>
              <a:rPr lang="en-US" sz="1600" b="1" dirty="0">
                <a:latin typeface="Calibri" panose="020F0502020204030204" pitchFamily="34" charset="0"/>
              </a:rPr>
              <a:t> -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6523" y="1039495"/>
            <a:ext cx="39519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3300"/>
                </a:solidFill>
                <a:latin typeface="Calibri" panose="020F0502020204030204" pitchFamily="34" charset="0"/>
              </a:rPr>
              <a:t>https://www.youtube.com/watch?v=RYZ4daFwMa8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524" y="1392697"/>
            <a:ext cx="4229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3300"/>
                </a:solidFill>
                <a:latin typeface="Calibri" panose="020F0502020204030204" pitchFamily="34" charset="0"/>
              </a:rPr>
              <a:t>http://ekginterpretation.weebly.com/cardiac-cycle.html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4082" y="724112"/>
            <a:ext cx="2416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6666"/>
                </a:solidFill>
                <a:latin typeface="Calibri" panose="020F0502020204030204" pitchFamily="34" charset="0"/>
              </a:rPr>
              <a:t>Take a look at these links…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0910" y="1904060"/>
            <a:ext cx="2837110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Intervals and Segments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S-T Segment, T-P Segment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</a:p>
          <a:p>
            <a:r>
              <a:rPr lang="en-US" sz="1600" b="1" u="sng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Segment, </a:t>
            </a:r>
            <a:r>
              <a:rPr lang="en-US" sz="16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P-R Interval </a:t>
            </a:r>
          </a:p>
          <a:p>
            <a:r>
              <a:rPr lang="en-US" sz="16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QT Interval</a:t>
            </a:r>
          </a:p>
        </p:txBody>
      </p:sp>
      <p:pic>
        <p:nvPicPr>
          <p:cNvPr id="12" name="Picture 11" descr="A graph with lines and arrows&#10;&#10;AI-generated content may be incorrect.">
            <a:extLst>
              <a:ext uri="{FF2B5EF4-FFF2-40B4-BE49-F238E27FC236}">
                <a16:creationId xmlns:a16="http://schemas.microsoft.com/office/drawing/2014/main" id="{643F0FC0-30AD-4EE1-9001-519D770928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08644" y="3037446"/>
            <a:ext cx="6164531" cy="37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947" y="192400"/>
            <a:ext cx="8686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Examine the ECG traces below. Use the Normal ECG trace as a guide. Identify the waves and complexes and state what they indicate. Then find the abnormal component on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these ECG traces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suggest what they might indicate: </a:t>
            </a:r>
            <a:endParaRPr lang="en-US" sz="16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0" y="1358388"/>
            <a:ext cx="3913632" cy="2386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02" y="4265896"/>
            <a:ext cx="3881628" cy="2435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62" y="1412706"/>
            <a:ext cx="3982212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"/>
          <a:stretch/>
        </p:blipFill>
        <p:spPr>
          <a:xfrm>
            <a:off x="519946" y="3947311"/>
            <a:ext cx="3722870" cy="27315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8127" y="1333452"/>
            <a:ext cx="1716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ECG trace</a:t>
            </a:r>
            <a:endParaRPr lang="en-US" sz="1600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2189" y="1399558"/>
            <a:ext cx="395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1600" b="1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909" y="4024195"/>
            <a:ext cx="395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1600" b="1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1437" y="4284049"/>
            <a:ext cx="395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1600" b="1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74418" y="2816042"/>
            <a:ext cx="701963" cy="57370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56509" y="1857956"/>
            <a:ext cx="1089566" cy="181386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50527" y="2764887"/>
            <a:ext cx="902250" cy="624858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531938"/>
            <a:ext cx="9096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AutoNum type="arabicPeriod"/>
            </a:pP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Late Diastole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“Heart at rest” all chambers relaxed filling with blood (passive filling ~ 80% full).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050" y="3228975"/>
            <a:ext cx="88296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2.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Atrial Systole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atria contract, adds the last 20% of blood to ventricles (top off ventricles)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			Occurs after P-wave on EKG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82650" y="207963"/>
            <a:ext cx="7346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The Cardiac Cycle: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Mechanical Events of the Heart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55625" y="5699125"/>
            <a:ext cx="794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End Diastolic Volume (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EDV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= Maximum ventricular volume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932F35-C9CA-4E13-A61B-92C8B39C4A92}"/>
              </a:ext>
            </a:extLst>
          </p:cNvPr>
          <p:cNvSpPr/>
          <p:nvPr/>
        </p:nvSpPr>
        <p:spPr>
          <a:xfrm>
            <a:off x="157820" y="130513"/>
            <a:ext cx="1449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Diastole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Systole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7338" y="446088"/>
            <a:ext cx="865981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3.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Ventricular Systole </a:t>
            </a:r>
            <a:r>
              <a:rPr lang="en-US" alt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(part 1)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Ventricular contraction begins -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Pressure (P).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Closure of AV valves = 1</a:t>
            </a:r>
            <a:r>
              <a:rPr lang="en-US" alt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heart sound ("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lub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")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84225" y="3063875"/>
            <a:ext cx="75961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Sealed Compartment – all valves are closed.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en-US" alt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0075" y="4400550"/>
            <a:ext cx="76295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Isovolumetric ventricular contraction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=&gt; pressure builds as volume stays the same.</a:t>
            </a:r>
          </a:p>
        </p:txBody>
      </p:sp>
    </p:spTree>
    <p:extLst>
      <p:ext uri="{BB962C8B-B14F-4D97-AF65-F5344CB8AC3E}">
        <p14:creationId xmlns:p14="http://schemas.microsoft.com/office/powerpoint/2010/main" val="18146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6050" y="371475"/>
            <a:ext cx="88836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4.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Ventricular Systole </a:t>
            </a:r>
            <a:r>
              <a:rPr lang="en-US" alt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(part 2)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 Ejection phase: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P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pushes open semilunar valves, blood forced out into artery leaving ventricle.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98525" y="2876550"/>
            <a:ext cx="712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Pulmonary Semilunar =&gt; 25 mmHg (minimum pressure)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08050" y="3648075"/>
            <a:ext cx="708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Aortic Semilunar =&gt; 80 mmHg (minimum pressure)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7525" y="4702175"/>
            <a:ext cx="8612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End Systolic Volume (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ESV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 = volume remaining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					heart after ejection (~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½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77975" y="5981700"/>
            <a:ext cx="5006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Stroke Volume = EDV -  ESV  (ml/beat)</a:t>
            </a:r>
          </a:p>
        </p:txBody>
      </p:sp>
    </p:spTree>
    <p:extLst>
      <p:ext uri="{BB962C8B-B14F-4D97-AF65-F5344CB8AC3E}">
        <p14:creationId xmlns:p14="http://schemas.microsoft.com/office/powerpoint/2010/main" val="4325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286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4463" y="287338"/>
            <a:ext cx="88503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5.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Ventricular Diastole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	Relaxation of ventricles, artery back flow slams semilunar valves shut = 2</a:t>
            </a:r>
            <a:r>
              <a:rPr lang="en-US" alt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nd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heart sound ("dup").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03350" y="5543550"/>
            <a:ext cx="6330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The AV valves then open, refilling starts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back to start of cycle.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9900" y="2784475"/>
            <a:ext cx="8488606" cy="66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Sealed Compartment again – all valves are closed.</a:t>
            </a:r>
            <a:endParaRPr lang="en-US" alt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33413" y="3857625"/>
            <a:ext cx="79533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Isovolumetric ventricular relaxation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=&gt;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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pressure as volume stays the same.</a:t>
            </a:r>
          </a:p>
        </p:txBody>
      </p:sp>
    </p:spTree>
    <p:extLst>
      <p:ext uri="{BB962C8B-B14F-4D97-AF65-F5344CB8AC3E}">
        <p14:creationId xmlns:p14="http://schemas.microsoft.com/office/powerpoint/2010/main" val="8428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76E550-A125-4BFC-BDBA-9A0DA2EBB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8" y="362413"/>
            <a:ext cx="1450684" cy="1683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86D5C6-494A-4A3F-B0ED-99E868839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292" y="1495600"/>
            <a:ext cx="1213528" cy="1641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E1AE33-2C15-4276-8BB8-2CB0FEAF60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2"/>
          <a:stretch/>
        </p:blipFill>
        <p:spPr>
          <a:xfrm>
            <a:off x="2980662" y="2562022"/>
            <a:ext cx="1370819" cy="1733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894A9-EA45-4615-875D-7CA569690B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405"/>
          <a:stretch/>
        </p:blipFill>
        <p:spPr>
          <a:xfrm>
            <a:off x="4572000" y="3754123"/>
            <a:ext cx="1316146" cy="162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19F066-75EA-4121-97D0-78FE3A025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095" y="5086339"/>
            <a:ext cx="1568291" cy="17339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27424B-F44D-4112-A0BD-7AA5EB3D6A3F}"/>
              </a:ext>
            </a:extLst>
          </p:cNvPr>
          <p:cNvSpPr txBox="1"/>
          <p:nvPr/>
        </p:nvSpPr>
        <p:spPr>
          <a:xfrm>
            <a:off x="1826964" y="1204032"/>
            <a:ext cx="41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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058703-0947-4C00-A943-057B42D711D8}"/>
              </a:ext>
            </a:extLst>
          </p:cNvPr>
          <p:cNvSpPr txBox="1"/>
          <p:nvPr/>
        </p:nvSpPr>
        <p:spPr>
          <a:xfrm>
            <a:off x="3385075" y="2245855"/>
            <a:ext cx="39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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3EC1E8-0547-47C3-9BEB-E530547FAF6C}"/>
              </a:ext>
            </a:extLst>
          </p:cNvPr>
          <p:cNvSpPr txBox="1"/>
          <p:nvPr/>
        </p:nvSpPr>
        <p:spPr>
          <a:xfrm>
            <a:off x="5015377" y="3450265"/>
            <a:ext cx="43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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04B97-128A-4FA3-BEA6-6A8E23440CA3}"/>
              </a:ext>
            </a:extLst>
          </p:cNvPr>
          <p:cNvSpPr txBox="1"/>
          <p:nvPr/>
        </p:nvSpPr>
        <p:spPr>
          <a:xfrm>
            <a:off x="6736686" y="4922939"/>
            <a:ext cx="3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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9D3832-B486-4CF0-A350-F9B4DA7984DA}"/>
              </a:ext>
            </a:extLst>
          </p:cNvPr>
          <p:cNvSpPr txBox="1"/>
          <p:nvPr/>
        </p:nvSpPr>
        <p:spPr>
          <a:xfrm>
            <a:off x="483620" y="142802"/>
            <a:ext cx="35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</a:t>
            </a:r>
            <a:endParaRPr lang="en-US" dirty="0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C43CD592-048D-4CD5-85D7-2F4A058E9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073" y="0"/>
            <a:ext cx="32685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Calibri" panose="020F0502020204030204" pitchFamily="34" charset="0"/>
              </a:rPr>
              <a:t>The Cardiac Cycle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7B457-3F93-4442-A705-155B7816F4A9}"/>
              </a:ext>
            </a:extLst>
          </p:cNvPr>
          <p:cNvSpPr/>
          <p:nvPr/>
        </p:nvSpPr>
        <p:spPr>
          <a:xfrm>
            <a:off x="787785" y="103046"/>
            <a:ext cx="141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Late Diastole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D518D1-9A3F-42F8-88C1-3E6012E8E517}"/>
              </a:ext>
            </a:extLst>
          </p:cNvPr>
          <p:cNvSpPr/>
          <p:nvPr/>
        </p:nvSpPr>
        <p:spPr>
          <a:xfrm>
            <a:off x="2130477" y="1164276"/>
            <a:ext cx="143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Atrial Systole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221BC-5E2E-4384-B839-30451936FDCF}"/>
              </a:ext>
            </a:extLst>
          </p:cNvPr>
          <p:cNvSpPr/>
          <p:nvPr/>
        </p:nvSpPr>
        <p:spPr>
          <a:xfrm>
            <a:off x="3814204" y="2201343"/>
            <a:ext cx="23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Vent. Systole </a:t>
            </a:r>
            <a:r>
              <a:rPr lang="en-US" alt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(part 1)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DD0A5-1CAD-48B2-9E49-B253F373B5C1}"/>
              </a:ext>
            </a:extLst>
          </p:cNvPr>
          <p:cNvSpPr/>
          <p:nvPr/>
        </p:nvSpPr>
        <p:spPr>
          <a:xfrm>
            <a:off x="5320817" y="3420448"/>
            <a:ext cx="2220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Vent. Systole </a:t>
            </a:r>
            <a:r>
              <a:rPr lang="en-US" alt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(part 2)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7C2F0-01AD-4879-8E20-BBF0BA7D62D8}"/>
              </a:ext>
            </a:extLst>
          </p:cNvPr>
          <p:cNvSpPr/>
          <p:nvPr/>
        </p:nvSpPr>
        <p:spPr>
          <a:xfrm>
            <a:off x="7027240" y="4860406"/>
            <a:ext cx="151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Vent. Diastole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14375" y="169863"/>
            <a:ext cx="7789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</a:rPr>
              <a:t>Trace of an </a:t>
            </a:r>
            <a:r>
              <a:rPr lang="en-US" altLang="en-US" sz="4000" b="1" dirty="0">
                <a:latin typeface="Calibri" panose="020F0502020204030204" pitchFamily="34" charset="0"/>
              </a:rPr>
              <a:t>E</a:t>
            </a:r>
            <a:r>
              <a:rPr lang="en-US" altLang="en-US" sz="4000" dirty="0">
                <a:latin typeface="Calibri" panose="020F0502020204030204" pitchFamily="34" charset="0"/>
              </a:rPr>
              <a:t>lectro</a:t>
            </a:r>
            <a:r>
              <a:rPr lang="en-US" altLang="en-US" sz="4000" b="1" dirty="0">
                <a:latin typeface="Calibri" panose="020F0502020204030204" pitchFamily="34" charset="0"/>
              </a:rPr>
              <a:t>C</a:t>
            </a:r>
            <a:r>
              <a:rPr lang="en-US" altLang="en-US" sz="4000" dirty="0">
                <a:latin typeface="Calibri" panose="020F0502020204030204" pitchFamily="34" charset="0"/>
              </a:rPr>
              <a:t>ardio</a:t>
            </a:r>
            <a:r>
              <a:rPr lang="en-US" altLang="en-US" sz="4000" b="1" dirty="0">
                <a:latin typeface="Calibri" panose="020F0502020204030204" pitchFamily="34" charset="0"/>
              </a:rPr>
              <a:t>G</a:t>
            </a:r>
            <a:r>
              <a:rPr lang="en-US" altLang="en-US" sz="4000" dirty="0">
                <a:latin typeface="Calibri" panose="020F0502020204030204" pitchFamily="34" charset="0"/>
              </a:rPr>
              <a:t>ram (ECG)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3" y="971345"/>
            <a:ext cx="8296037" cy="54339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5706" y="3149600"/>
            <a:ext cx="4594731" cy="2724727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222 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49DD0D-7E96-4D7E-8E99-9A5733232490}"/>
              </a:ext>
            </a:extLst>
          </p:cNvPr>
          <p:cNvSpPr/>
          <p:nvPr/>
        </p:nvSpPr>
        <p:spPr>
          <a:xfrm>
            <a:off x="398833" y="455847"/>
            <a:ext cx="834633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ECG Waves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wave: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Depolarization of the atria (R and L at same time).  *Signal to contract.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QRS Complex: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Depolarization of ventricles (R and L at same time).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atrial repolarization occurs here, usually masked by this large signal on ECG.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wave: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Repolarization of the ventricles. *Signal to relax.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ECG Segments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P-R Interval: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from onset of P wave to start of QRS complex.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Reflects conduction through AV node = time delay between atrial and ventricular activation, called the ‘AV nodal delay’.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S-T Segment: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Portion between the QRS complex and the T wave. Represents early part of repolarization of ventricles.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T-P Segment: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Flat line, no net electrical events = time of ventricular diastole (filling).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EAF0DC-C7AC-45AC-A9F9-7EC8F9E0F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248968"/>
              </p:ext>
            </p:extLst>
          </p:nvPr>
        </p:nvGraphicFramePr>
        <p:xfrm>
          <a:off x="953311" y="792645"/>
          <a:ext cx="7461115" cy="5569242"/>
        </p:xfrm>
        <a:graphic>
          <a:graphicData uri="http://schemas.openxmlformats.org/drawingml/2006/table">
            <a:tbl>
              <a:tblPr/>
              <a:tblGrid>
                <a:gridCol w="1627290">
                  <a:extLst>
                    <a:ext uri="{9D8B030D-6E8A-4147-A177-3AD203B41FA5}">
                      <a16:colId xmlns:a16="http://schemas.microsoft.com/office/drawing/2014/main" val="3715803994"/>
                    </a:ext>
                  </a:extLst>
                </a:gridCol>
                <a:gridCol w="2509901">
                  <a:extLst>
                    <a:ext uri="{9D8B030D-6E8A-4147-A177-3AD203B41FA5}">
                      <a16:colId xmlns:a16="http://schemas.microsoft.com/office/drawing/2014/main" val="2605574268"/>
                    </a:ext>
                  </a:extLst>
                </a:gridCol>
                <a:gridCol w="3323924">
                  <a:extLst>
                    <a:ext uri="{9D8B030D-6E8A-4147-A177-3AD203B41FA5}">
                      <a16:colId xmlns:a16="http://schemas.microsoft.com/office/drawing/2014/main" val="3160735177"/>
                    </a:ext>
                  </a:extLst>
                </a:gridCol>
              </a:tblGrid>
              <a:tr h="564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Segment, Wave or Interval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20503"/>
                  </a:ext>
                </a:extLst>
              </a:tr>
              <a:tr h="8474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99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P-Wave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Depolarization of the atria.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 ventricular diastole (relaxation). Passive filling of the ventricles (AV valves open).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36642"/>
                  </a:ext>
                </a:extLst>
              </a:tr>
              <a:tr h="8474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99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 Interval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Reflects delayed conduction through AV node, or the ‘AV nodal delay’.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Atrial systole (contraction), top off of ventricular volume (AV valves still open).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566989"/>
                  </a:ext>
                </a:extLst>
              </a:tr>
              <a:tr h="8474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0" dirty="0">
                          <a:solidFill>
                            <a:srgbClr val="99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QRS Complex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Depolarization of ventricles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ventricular systole (contraction). Closure of AV Valves (1</a:t>
                      </a:r>
                      <a:r>
                        <a:rPr lang="en-US" sz="1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heart sound). Increased ventricular pressure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69990"/>
                  </a:ext>
                </a:extLst>
              </a:tr>
              <a:tr h="8474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99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 Segment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net electrical events.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 ventricular systole. Opening of semilunar valves. Ejection of blood from ventricles into arteries.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9836"/>
                  </a:ext>
                </a:extLst>
              </a:tr>
              <a:tr h="9483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99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T-Wave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Repolarization of the ventricles.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ventricular diastole (relaxation). Decreasing pressure, closure of semilunar valves (2</a:t>
                      </a:r>
                      <a:r>
                        <a:rPr lang="en-US" sz="1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heart sound).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82155"/>
                  </a:ext>
                </a:extLst>
              </a:tr>
              <a:tr h="6658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99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 Segment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99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net electrical events.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Ventricles continue to relax as pressure falls even lower, AV valves open.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9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05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3982-BDC2-B3A5-6CBA-E26236EEA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4146D-4DB3-52D9-22F5-EC0E43CF45C9}"/>
              </a:ext>
            </a:extLst>
          </p:cNvPr>
          <p:cNvSpPr/>
          <p:nvPr/>
        </p:nvSpPr>
        <p:spPr>
          <a:xfrm>
            <a:off x="281670" y="1977211"/>
            <a:ext cx="87521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is set to meet metabolic needs, i.e., is </a:t>
            </a:r>
            <a:r>
              <a:rPr lang="en-US" sz="2000" b="1" dirty="0">
                <a:solidFill>
                  <a:srgbClr val="800000"/>
                </a:solidFill>
                <a:latin typeface="Calibri" panose="020F0502020204030204" pitchFamily="34" charset="0"/>
              </a:rPr>
              <a:t>proportional to the tissues</a:t>
            </a:r>
            <a:r>
              <a:rPr lang="en-US" sz="2000" dirty="0">
                <a:latin typeface="Calibri" panose="020F0502020204030204" pitchFamily="34" charset="0"/>
              </a:rPr>
              <a:t> need for oxygen (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sz="2000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</a:rPr>
              <a:t>) and </a:t>
            </a:r>
            <a:r>
              <a:rPr lang="en-US" sz="2000" b="1" dirty="0">
                <a:latin typeface="Calibri" panose="020F0502020204030204" pitchFamily="34" charset="0"/>
              </a:rPr>
              <a:t>nutrients</a:t>
            </a:r>
            <a:r>
              <a:rPr lang="en-US" sz="2000" dirty="0">
                <a:latin typeface="Calibri" panose="020F0502020204030204" pitchFamily="34" charset="0"/>
              </a:rPr>
              <a:t>, and removal of carbon dioxide (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CO</a:t>
            </a:r>
            <a:r>
              <a:rPr lang="en-US" sz="20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</a:rPr>
              <a:t>) and </a:t>
            </a:r>
            <a:r>
              <a:rPr lang="en-US" sz="2000" b="1" dirty="0">
                <a:latin typeface="Calibri" panose="020F0502020204030204" pitchFamily="34" charset="0"/>
              </a:rPr>
              <a:t>waste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changes with changes in body position.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e.g., from recumbent (lying down) to an upright -&gt; HR and SV increase. 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Calibri" panose="020F0502020204030204" pitchFamily="34" charset="0"/>
              </a:rPr>
              <a:t>At rest, healthy adult basal </a:t>
            </a: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is about </a:t>
            </a:r>
            <a:r>
              <a:rPr lang="en-US" sz="2000" b="1" u="sng" dirty="0">
                <a:latin typeface="Calibri" panose="020F0502020204030204" pitchFamily="34" charset="0"/>
              </a:rPr>
              <a:t>5 L/min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endParaRPr lang="en-US" sz="2000" b="1" u="sng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can increase 50-100% by anxiety/excitement, and up to </a:t>
            </a:r>
            <a:r>
              <a:rPr lang="en-US" sz="2000" b="1" dirty="0">
                <a:latin typeface="Calibri" panose="020F0502020204030204" pitchFamily="34" charset="0"/>
              </a:rPr>
              <a:t>500%</a:t>
            </a:r>
            <a:r>
              <a:rPr lang="en-US" sz="2000" dirty="0">
                <a:latin typeface="Calibri" panose="020F0502020204030204" pitchFamily="34" charset="0"/>
              </a:rPr>
              <a:t> by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exercise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4E3C98-FD18-8C41-94F1-1808C6DD0DF4}"/>
              </a:ext>
            </a:extLst>
          </p:cNvPr>
          <p:cNvSpPr/>
          <p:nvPr/>
        </p:nvSpPr>
        <p:spPr>
          <a:xfrm>
            <a:off x="281670" y="95345"/>
            <a:ext cx="8590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Cardiac Output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Cardiac Output (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) = volume of blood ejected by ventricles per unit time.</a:t>
            </a:r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         (expressed as </a:t>
            </a:r>
            <a:r>
              <a:rPr lang="en-US" sz="2000" i="1" dirty="0">
                <a:latin typeface="Calibri" panose="020F0502020204030204" pitchFamily="34" charset="0"/>
              </a:rPr>
              <a:t>minute volume</a:t>
            </a:r>
            <a:r>
              <a:rPr lang="en-US" sz="2000" dirty="0">
                <a:latin typeface="Calibri" panose="020F0502020204030204" pitchFamily="34" charset="0"/>
              </a:rPr>
              <a:t>, or liters of blood per minute or </a:t>
            </a:r>
            <a:r>
              <a:rPr lang="en-US" sz="2000" b="1" dirty="0">
                <a:latin typeface="Calibri" panose="020F0502020204030204" pitchFamily="34" charset="0"/>
              </a:rPr>
              <a:t>L/min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60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710803" y="134374"/>
            <a:ext cx="7722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Calculating Cardiac Output: </a:t>
            </a:r>
            <a:r>
              <a:rPr lang="en-US" altLang="en-US" b="1" dirty="0">
                <a:solidFill>
                  <a:srgbClr val="993300"/>
                </a:solidFill>
                <a:latin typeface="Calibri" panose="020F0502020204030204" pitchFamily="34" charset="0"/>
              </a:rPr>
              <a:t>CO = HR x SV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607131" y="2852658"/>
            <a:ext cx="1377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Heart Rate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(beats/min)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4367" y="3872255"/>
            <a:ext cx="80081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u="sng" dirty="0">
                <a:solidFill>
                  <a:srgbClr val="993300"/>
                </a:solidFill>
                <a:latin typeface="Calibri" panose="020F0502020204030204" pitchFamily="34" charset="0"/>
              </a:rPr>
              <a:t>Example Calculations</a:t>
            </a:r>
            <a:r>
              <a:rPr lang="en-US" altLang="en-US" sz="2200" dirty="0">
                <a:solidFill>
                  <a:srgbClr val="9933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993300"/>
                </a:solidFill>
                <a:latin typeface="Calibri" panose="020F0502020204030204" pitchFamily="34" charset="0"/>
              </a:rPr>
              <a:t>Below are values for at rest and during exercise.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993300"/>
                </a:solidFill>
                <a:latin typeface="Calibri" panose="020F0502020204030204" pitchFamily="34" charset="0"/>
              </a:rPr>
              <a:t>Let’s calculate the C.O., including units, showing all work!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02308" y="4980251"/>
            <a:ext cx="2142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latin typeface="Calibri" panose="020F0502020204030204" pitchFamily="34" charset="0"/>
              </a:rPr>
              <a:t>1) At Rest</a:t>
            </a:r>
            <a:r>
              <a:rPr lang="en-US" altLang="en-US" sz="2000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HR = 72</a:t>
            </a:r>
            <a:endParaRPr lang="en-US" altLang="en-US" sz="2000" dirty="0">
              <a:solidFill>
                <a:srgbClr val="9933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EDV = 135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ESV = 65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50510" y="4980250"/>
            <a:ext cx="2142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latin typeface="Calibri" panose="020F0502020204030204" pitchFamily="34" charset="0"/>
              </a:rPr>
              <a:t>2) During Exercise</a:t>
            </a:r>
            <a:r>
              <a:rPr lang="en-US" altLang="en-US" sz="2000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HR = 121</a:t>
            </a:r>
            <a:endParaRPr lang="en-US" altLang="en-US" sz="2000" dirty="0">
              <a:solidFill>
                <a:srgbClr val="9933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EDV = 178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ESV = 42</a:t>
            </a:r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5100B413-2F80-CD48-CE05-9FB2CD6C5071}"/>
              </a:ext>
            </a:extLst>
          </p:cNvPr>
          <p:cNvSpPr/>
          <p:nvPr/>
        </p:nvSpPr>
        <p:spPr>
          <a:xfrm rot="5400000">
            <a:off x="2095332" y="2526168"/>
            <a:ext cx="400749" cy="221456"/>
          </a:xfrm>
          <a:prstGeom prst="strip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99329-7C8F-D417-17EF-089B8ECC80F8}"/>
              </a:ext>
            </a:extLst>
          </p:cNvPr>
          <p:cNvSpPr txBox="1"/>
          <p:nvPr/>
        </p:nvSpPr>
        <p:spPr>
          <a:xfrm>
            <a:off x="6248359" y="4241587"/>
            <a:ext cx="1609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*SV= EDV-ESV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7583F-1317-8E40-DAB8-6F84BB57013F}"/>
              </a:ext>
            </a:extLst>
          </p:cNvPr>
          <p:cNvSpPr txBox="1"/>
          <p:nvPr/>
        </p:nvSpPr>
        <p:spPr>
          <a:xfrm>
            <a:off x="5247088" y="2865555"/>
            <a:ext cx="16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6666"/>
                </a:solidFill>
                <a:latin typeface="Calibri" panose="020F0502020204030204" pitchFamily="34" charset="0"/>
              </a:rPr>
              <a:t>Stroke Volume</a:t>
            </a:r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(volume/beat)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17EBCA2C-1750-A4B0-B5D5-3E5884CE651F}"/>
              </a:ext>
            </a:extLst>
          </p:cNvPr>
          <p:cNvSpPr/>
          <p:nvPr/>
        </p:nvSpPr>
        <p:spPr>
          <a:xfrm>
            <a:off x="4066578" y="2808403"/>
            <a:ext cx="525066" cy="646331"/>
          </a:xfrm>
          <a:prstGeom prst="mathMultiply">
            <a:avLst/>
          </a:prstGeom>
          <a:solidFill>
            <a:schemeClr val="tx2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6C658-9684-21D1-E4B1-62CC29402010}"/>
              </a:ext>
            </a:extLst>
          </p:cNvPr>
          <p:cNvSpPr txBox="1"/>
          <p:nvPr/>
        </p:nvSpPr>
        <p:spPr>
          <a:xfrm>
            <a:off x="1246589" y="780289"/>
            <a:ext cx="2868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Affecting </a:t>
            </a:r>
            <a:r>
              <a:rPr lang="en-US" sz="1600" b="1" u="sng" dirty="0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Heart Rate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Hormones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Activity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Emotional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61AE6-8DCE-1506-A063-4A86ECBEA4F5}"/>
              </a:ext>
            </a:extLst>
          </p:cNvPr>
          <p:cNvSpPr txBox="1"/>
          <p:nvPr/>
        </p:nvSpPr>
        <p:spPr>
          <a:xfrm>
            <a:off x="5247088" y="778141"/>
            <a:ext cx="3564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Affecting </a:t>
            </a:r>
            <a:r>
              <a:rPr lang="en-US" sz="1600" b="1" u="sng" dirty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Stroke Volume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Amount of Ca</a:t>
            </a:r>
            <a:r>
              <a:rPr lang="en-US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2+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Preload (EDV) and Afterload (Resistance)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 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Activity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Emotional State</a:t>
            </a:r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F210ADA2-4483-6A89-7F2C-1EB56D912D50}"/>
              </a:ext>
            </a:extLst>
          </p:cNvPr>
          <p:cNvSpPr/>
          <p:nvPr/>
        </p:nvSpPr>
        <p:spPr>
          <a:xfrm rot="5400000">
            <a:off x="5877858" y="2543115"/>
            <a:ext cx="400749" cy="221456"/>
          </a:xfrm>
          <a:prstGeom prst="strip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E104C7-D449-4B1B-AD7A-62AB7F51856C}"/>
              </a:ext>
            </a:extLst>
          </p:cNvPr>
          <p:cNvSpPr/>
          <p:nvPr/>
        </p:nvSpPr>
        <p:spPr>
          <a:xfrm>
            <a:off x="5781369" y="127821"/>
            <a:ext cx="2349910" cy="6183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1" y="326955"/>
            <a:ext cx="82064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Cardiac Output =  Heart Rate and Force (Contractility) is Modified by </a:t>
            </a:r>
            <a:r>
              <a:rPr lang="en-US" sz="20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marR="0" lvl="0" indent="-1746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heart rate and force of contraction.</a:t>
            </a:r>
          </a:p>
          <a:p>
            <a:pPr marL="576263" marR="0" lvl="0" indent="-1746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marR="0" lvl="0" indent="-1746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rate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contraction. 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</a:rPr>
              <a:t> </a:t>
            </a:r>
          </a:p>
          <a:p>
            <a:pPr algn="just"/>
            <a:endParaRPr lang="en-US" dirty="0">
              <a:latin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</a:rPr>
              <a:t>Remember… Force is indicated by stroke volume (SV), and SV = EDV - ESV</a:t>
            </a:r>
          </a:p>
          <a:p>
            <a:pPr algn="just"/>
            <a:endParaRPr lang="en-US" dirty="0">
              <a:latin typeface="Calibri" panose="020F0502020204030204" pitchFamily="34" charset="0"/>
            </a:endParaRPr>
          </a:p>
          <a:p>
            <a:pPr algn="just"/>
            <a:endParaRPr lang="en-US" dirty="0"/>
          </a:p>
          <a:p>
            <a:pPr algn="just"/>
            <a:r>
              <a:rPr lang="en-US" sz="2000" dirty="0">
                <a:solidFill>
                  <a:srgbClr val="006666"/>
                </a:solidFill>
                <a:latin typeface="Calibri" panose="020F0502020204030204" pitchFamily="34" charset="0"/>
              </a:rPr>
              <a:t>Multiple Factors Influence Stroke Vole (</a:t>
            </a:r>
            <a:r>
              <a:rPr lang="en-US" sz="2000" b="1" dirty="0">
                <a:solidFill>
                  <a:srgbClr val="006666"/>
                </a:solidFill>
                <a:latin typeface="Calibri" panose="020F0502020204030204" pitchFamily="34" charset="0"/>
              </a:rPr>
              <a:t>SV)</a:t>
            </a:r>
            <a:r>
              <a:rPr lang="en-US" sz="2000" dirty="0">
                <a:solidFill>
                  <a:srgbClr val="006666"/>
                </a:solidFill>
                <a:latin typeface="Calibri" panose="020F0502020204030204" pitchFamily="34" charset="0"/>
              </a:rPr>
              <a:t>, it’s homeostatically regulated</a:t>
            </a:r>
            <a:r>
              <a:rPr lang="en-US" dirty="0">
                <a:latin typeface="Calibri" panose="020F0502020204030204" pitchFamily="34" charset="0"/>
              </a:rPr>
              <a:t>.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66"/>
                </a:solidFill>
                <a:latin typeface="Calibri" panose="020F0502020204030204" pitchFamily="34" charset="0"/>
              </a:rPr>
              <a:t>SV</a:t>
            </a:r>
            <a:r>
              <a:rPr lang="en-US" dirty="0">
                <a:latin typeface="Calibri" panose="020F0502020204030204" pitchFamily="34" charset="0"/>
              </a:rPr>
              <a:t> directly related to the </a:t>
            </a:r>
            <a:r>
              <a:rPr lang="en-US" b="1" dirty="0">
                <a:latin typeface="Calibri" panose="020F0502020204030204" pitchFamily="34" charset="0"/>
              </a:rPr>
              <a:t>force generated by cardiac</a:t>
            </a:r>
            <a:r>
              <a:rPr lang="en-US" dirty="0">
                <a:latin typeface="Calibri" panose="020F0502020204030204" pitchFamily="34" charset="0"/>
              </a:rPr>
              <a:t> muscle during contraction.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Greater force of contraction means greater </a:t>
            </a:r>
            <a:r>
              <a:rPr lang="en-US" b="1" dirty="0">
                <a:solidFill>
                  <a:srgbClr val="006666"/>
                </a:solidFill>
                <a:latin typeface="Calibri" panose="020F0502020204030204" pitchFamily="34" charset="0"/>
              </a:rPr>
              <a:t>SV</a:t>
            </a:r>
            <a:r>
              <a:rPr lang="en-US" dirty="0">
                <a:latin typeface="Calibri" panose="020F0502020204030204" pitchFamily="34" charset="0"/>
              </a:rPr>
              <a:t>, and lesser force means lower </a:t>
            </a:r>
            <a:r>
              <a:rPr lang="en-US" b="1" dirty="0">
                <a:solidFill>
                  <a:srgbClr val="006666"/>
                </a:solidFill>
                <a:latin typeface="Calibri" panose="020F0502020204030204" pitchFamily="34" charset="0"/>
              </a:rPr>
              <a:t>SV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01" y="1830033"/>
            <a:ext cx="86289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Venous Return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Cardiovascular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Preload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returning to the heart is termed '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venous return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venous return = stretch cardiac muscle, and they contract more forcefully.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Venous return determines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EDV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this determines stroke volume (SV)!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Several factors affecting venous return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‘Skeletal Muscle Pump’.</a:t>
            </a:r>
            <a:endParaRPr lang="en-US" sz="1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‘Respiratory Pump’. </a:t>
            </a:r>
            <a:endParaRPr lang="en-US" sz="1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Sympathetic Activity. </a:t>
            </a:r>
            <a:endParaRPr lang="en-US" sz="1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585" y="4895385"/>
            <a:ext cx="86289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marR="0" indent="-401638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Preload</a:t>
            </a: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another way of expressing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EDV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greater the EDV = Greater preload = Greater SV.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Decreased EDV = Decreased preload = Decreased SV.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Afterload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the force ventricles must generate to pump blood </a:t>
            </a:r>
            <a:r>
              <a:rPr lang="en-US" sz="1600" b="1" dirty="0">
                <a:solidFill>
                  <a:srgbClr val="00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en-US" sz="1600" b="1" dirty="0">
                <a:solidFill>
                  <a:srgbClr val="00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vascular system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Any increased resistance requires a greater afterload to force open the semilunar valves and pump the blood into the arteries.  </a:t>
            </a:r>
            <a:r>
              <a:rPr lang="en-US" sz="1600" b="1" dirty="0">
                <a:solidFill>
                  <a:srgbClr val="8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afterload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SV;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decreased afterload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073" y="115727"/>
            <a:ext cx="87490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Things that Influence SV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:</a:t>
            </a:r>
            <a:endParaRPr lang="en-US" sz="2000" dirty="0">
              <a:solidFill>
                <a:srgbClr val="0000FF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Length-Tension or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Stretch-Force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Relationships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cardiac muscle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sarcomere length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increases, tension generated contracting muscle increases =    SV.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force,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amount of blood ejected.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32297" y="1129265"/>
            <a:ext cx="0" cy="246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16" y="3266468"/>
            <a:ext cx="949747" cy="1463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4249" y="3439816"/>
            <a:ext cx="1696171" cy="12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704">
            <a:off x="7246819" y="18617"/>
            <a:ext cx="1430138" cy="28783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2064" y="762046"/>
            <a:ext cx="623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Parasympathetic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heart rate and force of contraction.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heart rate and force of contraction. 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126" y="475865"/>
            <a:ext cx="595884" cy="57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6" y="3343907"/>
            <a:ext cx="3864864" cy="2919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1550"/>
            <a:ext cx="4569019" cy="342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2457" y="26806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5240" y="171969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11116" y="3951413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5240" y="74908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041" y="341566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6386" y="312369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5376" y="1719697"/>
            <a:ext cx="4031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C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Optimal Length of Sarcomere = Most Force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At rest, cardiac sarcomeres are short, thus stretching heart chambers (with increased volume) makes heart contract with more force,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will increase SV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2766" y="3134517"/>
            <a:ext cx="4031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Preload and Afterload effect Stroke Volume!</a:t>
            </a:r>
            <a:endParaRPr lang="en-US" sz="1600" b="1" dirty="0">
              <a:solidFill>
                <a:srgbClr val="CC00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056" y="89882"/>
            <a:ext cx="6454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3399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 of Impacts on Cardiac Output</a:t>
            </a:r>
            <a:endParaRPr lang="en-US" sz="3000" u="sng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719" y="3358233"/>
            <a:ext cx="595884" cy="572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95" y="3830925"/>
            <a:ext cx="595884" cy="5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1506</Words>
  <Application>Microsoft Office PowerPoint</Application>
  <PresentationFormat>On-screen Show (4:3)</PresentationFormat>
  <Paragraphs>239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Miramar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Marie Mc Mahon</cp:lastModifiedBy>
  <cp:revision>209</cp:revision>
  <dcterms:created xsi:type="dcterms:W3CDTF">2006-07-13T05:35:07Z</dcterms:created>
  <dcterms:modified xsi:type="dcterms:W3CDTF">2025-04-08T17:31:20Z</dcterms:modified>
</cp:coreProperties>
</file>