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7"/>
  </p:notesMasterIdLst>
  <p:sldIdLst>
    <p:sldId id="256" r:id="rId2"/>
    <p:sldId id="257" r:id="rId3"/>
    <p:sldId id="265" r:id="rId4"/>
    <p:sldId id="275" r:id="rId5"/>
    <p:sldId id="280" r:id="rId6"/>
    <p:sldId id="272" r:id="rId7"/>
    <p:sldId id="261" r:id="rId8"/>
    <p:sldId id="276" r:id="rId9"/>
    <p:sldId id="279" r:id="rId10"/>
    <p:sldId id="267" r:id="rId11"/>
    <p:sldId id="278" r:id="rId12"/>
    <p:sldId id="263" r:id="rId13"/>
    <p:sldId id="277" r:id="rId14"/>
    <p:sldId id="264"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B31E24-0210-3696-66EC-2B22ABEFC367}" v="626" dt="2025-03-10T23:27:32.967"/>
    <p1510:client id="{3743CFAF-030C-E9A6-F6BB-95B80A8348A8}" v="1037" dt="2025-03-10T21:47:01.731"/>
    <p1510:client id="{B4866B3E-2769-9527-13F9-5DEB483DECD7}" v="92" dt="2025-03-11T17:47:32.001"/>
    <p1510:client id="{B9267FB0-571B-199E-D54F-51ADD19FAEA8}" v="4" dt="2025-03-10T02:55:52.302"/>
    <p1510:client id="{FAC79B24-5215-6C1F-D920-42AA78DB6938}" v="398" dt="2025-03-11T17:36:14.5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48"/>
  </p:normalViewPr>
  <p:slideViewPr>
    <p:cSldViewPr snapToGrid="0">
      <p:cViewPr varScale="1">
        <p:scale>
          <a:sx n="112" d="100"/>
          <a:sy n="112" d="100"/>
        </p:scale>
        <p:origin x="48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57C6AA-BD9C-6241-832B-9E954871ADB4}" type="datetimeFigureOut">
              <a:rPr lang="en-US" smtClean="0"/>
              <a:t>3/11/2025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2B0C48-D489-C64C-8E67-FCF667C56D17}" type="slidenum">
              <a:rPr lang="en-US" smtClean="0"/>
              <a:t>‹#›</a:t>
            </a:fld>
            <a:endParaRPr lang="en-US"/>
          </a:p>
        </p:txBody>
      </p:sp>
    </p:spTree>
    <p:extLst>
      <p:ext uri="{BB962C8B-B14F-4D97-AF65-F5344CB8AC3E}">
        <p14:creationId xmlns:p14="http://schemas.microsoft.com/office/powerpoint/2010/main" val="17401631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2B0C48-D489-C64C-8E67-FCF667C56D17}" type="slidenum">
              <a:rPr lang="en-US" smtClean="0"/>
              <a:t>13</a:t>
            </a:fld>
            <a:endParaRPr lang="en-US"/>
          </a:p>
        </p:txBody>
      </p:sp>
    </p:spTree>
    <p:extLst>
      <p:ext uri="{BB962C8B-B14F-4D97-AF65-F5344CB8AC3E}">
        <p14:creationId xmlns:p14="http://schemas.microsoft.com/office/powerpoint/2010/main" val="36860371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8932558" y="5870575"/>
            <a:ext cx="1600200" cy="377825"/>
          </a:xfrm>
        </p:spPr>
        <p:txBody>
          <a:bodyPr/>
          <a:lstStyle/>
          <a:p>
            <a:fld id="{847902F2-718D-DC48-83A4-7FB2D90B0DD7}" type="datetime1">
              <a:rPr lang="en-US" smtClean="0"/>
              <a:t>3/11/2025</a:t>
            </a:fld>
            <a:endParaRPr lang="en-US"/>
          </a:p>
        </p:txBody>
      </p:sp>
      <p:sp>
        <p:nvSpPr>
          <p:cNvPr id="5" name="Footer Placeholder 4"/>
          <p:cNvSpPr>
            <a:spLocks noGrp="1"/>
          </p:cNvSpPr>
          <p:nvPr>
            <p:ph type="ftr" sz="quarter" idx="11"/>
          </p:nvPr>
        </p:nvSpPr>
        <p:spPr>
          <a:xfrm>
            <a:off x="3962399" y="5870575"/>
            <a:ext cx="4893958" cy="377825"/>
          </a:xfrm>
        </p:spPr>
        <p:txBody>
          <a:bodyPr/>
          <a:lstStyle/>
          <a:p>
            <a:endParaRPr lang="en-US"/>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10564285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50F9C5-C1AF-A74C-84CC-6BCCF155A398}" type="datetime1">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4235052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E55772-7E12-7A4C-AC66-F56E5F379A25}" type="datetime1">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3115137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8279FC-CE66-3547-8825-693DCAE4B9A8}" type="datetime1">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7887932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8ED85D-7A76-C247-A03D-18E8E369BF49}" type="datetime1">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863328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D17CEA-7DDE-7440-8A94-2D39CEA2BC9B}" type="datetime1">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0562532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679223-0E23-0843-BBAD-12E24674045D}" type="datetime1">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4649660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86635D-02FA-BD4B-AFE0-1E38E7DD8E35}" type="datetime1">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3148329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E317A2-A0E2-7145-9F70-727B9245DCFD}" type="datetime1">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4192304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8BFE43-C5B9-D947-A6DD-0CC73CF38041}" type="datetime1">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729299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B2FED0-D955-AC41-8451-5779FADED4E4}" type="datetime1">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4080139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8D3C720-DACA-4740-A764-406204CA9960}" type="datetime1">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254122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39304EF-3F61-C64C-BA5F-DC07DEF40477}" type="datetime1">
              <a:rPr lang="en-US" smtClean="0"/>
              <a:t>3/11/2025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294224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EB5A411-D64F-3B4D-8CC1-0188807E7175}" type="datetime1">
              <a:rPr lang="en-US" smtClean="0"/>
              <a:t>3/11/2025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525910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85B98C5-BAB8-8D46-AE3F-1DD171A32EE4}" type="datetime1">
              <a:rPr lang="en-US" smtClean="0"/>
              <a:t>3/11/2025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770606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2E7F3F-EC91-8543-9FD0-9BD2E9BF9FB1}" type="datetime1">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5465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7AEB9D-344E-A342-9B1E-9030144996D9}" type="datetime1">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579436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56C152D-A1B9-C74A-9A0C-D1E68143E4BF}" type="datetime1">
              <a:rPr lang="en-US" smtClean="0"/>
              <a:t>3/11/2025</a:t>
            </a:fld>
            <a:endParaRPr lang="en-US"/>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a:p>
        </p:txBody>
      </p:sp>
    </p:spTree>
    <p:extLst>
      <p:ext uri="{BB962C8B-B14F-4D97-AF65-F5344CB8AC3E}">
        <p14:creationId xmlns:p14="http://schemas.microsoft.com/office/powerpoint/2010/main" val="4160036901"/>
      </p:ext>
    </p:extLst>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 id="2147483773" r:id="rId17"/>
  </p:sldLayoutIdLs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sdmiramar.edu/sites/default/files/2025-03/technology_and_related_planning_concerns_from_faculty.pdf"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sdmiramar.edu/sites/default/files/2025-03/technology_and_related_planning_concerns_from_faculty.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dmiramar.edu/sites/default/files/2025-03/technology_and_related_planning_concerns_from_faculty.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sdmiramar.edu/sites/default/files/2025-03/technology_and_related_planning_concerns_from_faculty.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sdmiramar.edu/sites/default/files/2025-03/technology_and_related_planning_concerns_from_faculty.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252" y="400717"/>
            <a:ext cx="11263744" cy="2387600"/>
          </a:xfrm>
        </p:spPr>
        <p:txBody>
          <a:bodyPr vert="horz" lIns="91440" tIns="45720" rIns="91440" bIns="45720" rtlCol="0" anchor="t">
            <a:noAutofit/>
          </a:bodyPr>
          <a:lstStyle/>
          <a:p>
            <a:r>
              <a:rPr lang="en-US" sz="4800" b="1" dirty="0">
                <a:latin typeface="Tahoma"/>
                <a:ea typeface="Tahoma"/>
                <a:cs typeface="Tahoma"/>
                <a:hlinkClick r:id="rId2"/>
              </a:rPr>
              <a:t>Faculty Concerns Regarding</a:t>
            </a:r>
            <a:br>
              <a:rPr lang="en-US" sz="4800" b="1" dirty="0">
                <a:latin typeface="Tahoma"/>
                <a:ea typeface="Tahoma"/>
                <a:cs typeface="Tahoma"/>
                <a:hlinkClick r:id="rId2"/>
              </a:rPr>
            </a:br>
            <a:r>
              <a:rPr lang="en-US" sz="4800" b="1" dirty="0">
                <a:latin typeface="Tahoma"/>
                <a:ea typeface="+mj-lt"/>
                <a:cs typeface="+mj-lt"/>
                <a:hlinkClick r:id="rId2"/>
              </a:rPr>
              <a:t>Technology and Planning</a:t>
            </a:r>
            <a:br>
              <a:rPr lang="en-US" sz="4800" b="1" dirty="0">
                <a:latin typeface="Tahoma"/>
                <a:ea typeface="+mj-lt"/>
                <a:cs typeface="+mj-lt"/>
              </a:rPr>
            </a:br>
            <a:br>
              <a:rPr lang="en-US" sz="4800" dirty="0">
                <a:latin typeface="Tahoma"/>
                <a:ea typeface="+mj-lt"/>
                <a:cs typeface="+mj-lt"/>
              </a:rPr>
            </a:br>
            <a:r>
              <a:rPr lang="en-US" sz="4800" dirty="0">
                <a:latin typeface="Tahoma"/>
                <a:ea typeface="+mj-lt"/>
                <a:cs typeface="+mj-lt"/>
              </a:rPr>
              <a:t>Presentation to College Council</a:t>
            </a:r>
            <a:br>
              <a:rPr lang="en-US" sz="4800" dirty="0">
                <a:latin typeface="Tahoma"/>
                <a:ea typeface="+mj-lt"/>
                <a:cs typeface="+mj-lt"/>
              </a:rPr>
            </a:br>
            <a:r>
              <a:rPr lang="en-US" sz="4800" dirty="0">
                <a:latin typeface="Tahoma"/>
                <a:ea typeface="+mj-lt"/>
                <a:cs typeface="+mj-lt"/>
              </a:rPr>
              <a:t>March 11, 2025</a:t>
            </a:r>
            <a:endParaRPr lang="en-US" sz="4800" dirty="0">
              <a:latin typeface="Tahoma"/>
              <a:ea typeface="Tahoma"/>
              <a:cs typeface="Tahoma"/>
            </a:endParaRPr>
          </a:p>
        </p:txBody>
      </p:sp>
      <p:sp>
        <p:nvSpPr>
          <p:cNvPr id="3" name="Subtitle 2"/>
          <p:cNvSpPr>
            <a:spLocks noGrp="1"/>
          </p:cNvSpPr>
          <p:nvPr>
            <p:ph type="subTitle" idx="1"/>
          </p:nvPr>
        </p:nvSpPr>
        <p:spPr>
          <a:xfrm>
            <a:off x="2025952" y="4972429"/>
            <a:ext cx="9144000" cy="976890"/>
          </a:xfrm>
        </p:spPr>
        <p:txBody>
          <a:bodyPr vert="horz" lIns="91440" tIns="45720" rIns="91440" bIns="45720" rtlCol="0" anchor="t">
            <a:normAutofit/>
          </a:bodyPr>
          <a:lstStyle/>
          <a:p>
            <a:r>
              <a:rPr lang="en-US" sz="2400" dirty="0">
                <a:latin typeface="Tahoma"/>
                <a:ea typeface="+mn-lt"/>
                <a:cs typeface="+mn-lt"/>
              </a:rPr>
              <a:t>Pablo Martin, Faculty Technology Liaison</a:t>
            </a:r>
            <a:endParaRPr lang="en-US" sz="2400" dirty="0">
              <a:latin typeface="Tahoma"/>
              <a:ea typeface="Tahoma"/>
              <a:cs typeface="Tahoma"/>
            </a:endParaRPr>
          </a:p>
          <a:p>
            <a:r>
              <a:rPr lang="en-US" sz="2400" dirty="0">
                <a:latin typeface="Tahoma"/>
                <a:ea typeface="+mn-lt"/>
                <a:cs typeface="+mn-lt"/>
              </a:rPr>
              <a:t>Lisa</a:t>
            </a:r>
            <a:r>
              <a:rPr lang="en-US" sz="2400" dirty="0">
                <a:latin typeface="Tahoma"/>
                <a:ea typeface="Tahoma"/>
                <a:cs typeface="Tahoma"/>
              </a:rPr>
              <a:t> Muñoz, Technology Committee Co-Chair</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33BB32-D4D4-8B0B-B23A-CA0BFA055475}"/>
            </a:ext>
          </a:extLst>
        </p:cNvPr>
        <p:cNvGrpSpPr/>
        <p:nvPr/>
      </p:nvGrpSpPr>
      <p:grpSpPr>
        <a:xfrm>
          <a:off x="0" y="0"/>
          <a:ext cx="0" cy="0"/>
          <a:chOff x="0" y="0"/>
          <a:chExt cx="0" cy="0"/>
        </a:xfrm>
      </p:grpSpPr>
      <p:pic>
        <p:nvPicPr>
          <p:cNvPr id="10" name="Picture 9" descr="A pie chart with text and numbers&#10;&#10;AI-generated content may be incorrect.">
            <a:extLst>
              <a:ext uri="{FF2B5EF4-FFF2-40B4-BE49-F238E27FC236}">
                <a16:creationId xmlns:a16="http://schemas.microsoft.com/office/drawing/2014/main" id="{4019C2F7-C38D-0B58-2F80-01F353BFC6FC}"/>
              </a:ext>
            </a:extLst>
          </p:cNvPr>
          <p:cNvPicPr>
            <a:picLocks noChangeAspect="1"/>
          </p:cNvPicPr>
          <p:nvPr/>
        </p:nvPicPr>
        <p:blipFill>
          <a:blip r:embed="rId2"/>
          <a:stretch>
            <a:fillRect/>
          </a:stretch>
        </p:blipFill>
        <p:spPr>
          <a:xfrm>
            <a:off x="1534044" y="0"/>
            <a:ext cx="9123912" cy="6858000"/>
          </a:xfrm>
          <a:prstGeom prst="rect">
            <a:avLst/>
          </a:prstGeom>
        </p:spPr>
      </p:pic>
    </p:spTree>
    <p:extLst>
      <p:ext uri="{BB962C8B-B14F-4D97-AF65-F5344CB8AC3E}">
        <p14:creationId xmlns:p14="http://schemas.microsoft.com/office/powerpoint/2010/main" val="378714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47FEB9-A42F-A0C6-F2D4-7CCB6E52AE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152ED5-72C8-D616-9D1F-99B9BB0A5168}"/>
              </a:ext>
            </a:extLst>
          </p:cNvPr>
          <p:cNvSpPr>
            <a:spLocks noGrp="1"/>
          </p:cNvSpPr>
          <p:nvPr>
            <p:ph type="title"/>
          </p:nvPr>
        </p:nvSpPr>
        <p:spPr>
          <a:xfrm>
            <a:off x="421005" y="498990"/>
            <a:ext cx="11349990" cy="1456267"/>
          </a:xfrm>
        </p:spPr>
        <p:txBody>
          <a:bodyPr/>
          <a:lstStyle/>
          <a:p>
            <a:r>
              <a:rPr lang="en-US" dirty="0">
                <a:latin typeface="Tahoma"/>
                <a:ea typeface="Tahoma"/>
                <a:cs typeface="Tahoma"/>
              </a:rPr>
              <a:t>CONCERN #2:</a:t>
            </a:r>
            <a:r>
              <a:rPr lang="en-US" cap="none" dirty="0">
                <a:latin typeface="Tahoma"/>
                <a:ea typeface="Tahoma"/>
                <a:cs typeface="Tahoma"/>
              </a:rPr>
              <a:t> Supporting Hardware &amp; Software Needs</a:t>
            </a:r>
            <a:endParaRPr lang="en-US" dirty="0">
              <a:latin typeface="Tahoma"/>
              <a:ea typeface="Tahoma"/>
              <a:cs typeface="Tahoma"/>
            </a:endParaRPr>
          </a:p>
        </p:txBody>
      </p:sp>
      <p:sp>
        <p:nvSpPr>
          <p:cNvPr id="3" name="Content Placeholder 2">
            <a:extLst>
              <a:ext uri="{FF2B5EF4-FFF2-40B4-BE49-F238E27FC236}">
                <a16:creationId xmlns:a16="http://schemas.microsoft.com/office/drawing/2014/main" id="{99BA7F73-517E-190D-16DD-12326F5B62D0}"/>
              </a:ext>
            </a:extLst>
          </p:cNvPr>
          <p:cNvSpPr>
            <a:spLocks noGrp="1"/>
          </p:cNvSpPr>
          <p:nvPr>
            <p:ph idx="1"/>
          </p:nvPr>
        </p:nvSpPr>
        <p:spPr>
          <a:xfrm>
            <a:off x="685802" y="2065867"/>
            <a:ext cx="10131425" cy="4293143"/>
          </a:xfrm>
        </p:spPr>
        <p:txBody>
          <a:bodyPr vert="horz" lIns="91440" tIns="45720" rIns="91440" bIns="45720" rtlCol="0" anchor="t">
            <a:normAutofit/>
          </a:bodyPr>
          <a:lstStyle/>
          <a:p>
            <a:pPr marL="463550" indent="-463550">
              <a:lnSpc>
                <a:spcPct val="150000"/>
              </a:lnSpc>
              <a:buFont typeface="+mj-lt"/>
              <a:buAutoNum type="alphaUcPeriod" startAt="3"/>
            </a:pPr>
            <a:r>
              <a:rPr lang="en-US" sz="2000" dirty="0">
                <a:latin typeface="Tahoma"/>
                <a:ea typeface="+mn-lt"/>
                <a:cs typeface="+mn-lt"/>
              </a:rPr>
              <a:t>Faculty cannot be properly evaluated without functional instructional tools in the classroom. (The T.C. states this is not their responsibility. This need must either be clarified and/or another party need to pursue this.)</a:t>
            </a:r>
            <a:endParaRPr lang="en-US" sz="2000" dirty="0">
              <a:latin typeface="Tahoma"/>
              <a:ea typeface="Tahoma"/>
              <a:cs typeface="Tahoma"/>
            </a:endParaRPr>
          </a:p>
          <a:p>
            <a:pPr marL="463550" indent="-463550">
              <a:lnSpc>
                <a:spcPct val="150000"/>
              </a:lnSpc>
              <a:buFont typeface="+mj-lt"/>
              <a:buAutoNum type="alphaUcPeriod" startAt="3"/>
            </a:pPr>
            <a:r>
              <a:rPr lang="en-US" sz="2000" dirty="0">
                <a:latin typeface="Tahoma"/>
                <a:ea typeface="+mn-lt"/>
                <a:cs typeface="+mn-lt"/>
              </a:rPr>
              <a:t>Faculty are unaware of the college’s technology support processes. In areas where they exist, effective communication methods may be lacking. (We applaud Technology </a:t>
            </a:r>
            <a:r>
              <a:rPr lang="en-US" sz="2000" dirty="0">
                <a:latin typeface="Tahoma"/>
                <a:ea typeface="Calibri"/>
                <a:cs typeface="Calibri"/>
              </a:rPr>
              <a:t>Services’ efforts in </a:t>
            </a:r>
            <a:r>
              <a:rPr lang="en-US" sz="2000" dirty="0">
                <a:latin typeface="Tahoma"/>
                <a:ea typeface="Tahoma"/>
                <a:cs typeface="Tahoma"/>
              </a:rPr>
              <a:t>this area to create processes, support documents, and videos for the campus website. We look forward to their ongoing efforts.)</a:t>
            </a:r>
            <a:endParaRPr lang="en-US" sz="2000">
              <a:latin typeface="Tahoma"/>
              <a:ea typeface="Tahoma"/>
              <a:cs typeface="Tahoma"/>
            </a:endParaRPr>
          </a:p>
        </p:txBody>
      </p:sp>
    </p:spTree>
    <p:extLst>
      <p:ext uri="{BB962C8B-B14F-4D97-AF65-F5344CB8AC3E}">
        <p14:creationId xmlns:p14="http://schemas.microsoft.com/office/powerpoint/2010/main" val="933871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92AD9F-2A0F-C7F1-396C-732C51C4DBD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064AFE-88E7-E242-6279-C4C6EB43C102}"/>
              </a:ext>
            </a:extLst>
          </p:cNvPr>
          <p:cNvSpPr>
            <a:spLocks noGrp="1"/>
          </p:cNvSpPr>
          <p:nvPr>
            <p:ph idx="1"/>
          </p:nvPr>
        </p:nvSpPr>
        <p:spPr/>
        <p:txBody>
          <a:bodyPr vert="horz" lIns="91440" tIns="45720" rIns="91440" bIns="45720" rtlCol="0" anchor="t">
            <a:normAutofit/>
          </a:bodyPr>
          <a:lstStyle/>
          <a:p>
            <a:pPr marL="463550" indent="-463550">
              <a:lnSpc>
                <a:spcPct val="150000"/>
              </a:lnSpc>
              <a:buNone/>
            </a:pPr>
            <a:r>
              <a:rPr lang="en-US" sz="2000" dirty="0">
                <a:latin typeface="Tahoma"/>
                <a:ea typeface="+mn-lt"/>
                <a:cs typeface="+mn-lt"/>
              </a:rPr>
              <a:t>We ask the College Council to provide a transparent plan for addressing the aging, and in some cases, absent technology infrastructure on campus.</a:t>
            </a:r>
          </a:p>
          <a:p>
            <a:pPr marL="463550" indent="-463550">
              <a:lnSpc>
                <a:spcPct val="150000"/>
              </a:lnSpc>
              <a:buNone/>
            </a:pPr>
            <a:r>
              <a:rPr lang="en-US" sz="2000" dirty="0">
                <a:latin typeface="Tahoma"/>
                <a:ea typeface="+mn-lt"/>
                <a:cs typeface="+mn-lt"/>
              </a:rPr>
              <a:t>We ask for a clear history, timelines, and metrics for improvement that include but are not limited to upgrading classroom equipment, technology for non-standard classrooms, and resolving technology accessibility issues.</a:t>
            </a:r>
            <a:endParaRPr lang="en-US" sz="2000" dirty="0">
              <a:latin typeface="Tahoma"/>
              <a:ea typeface="Calibri"/>
              <a:cs typeface="Calibri"/>
            </a:endParaRPr>
          </a:p>
          <a:p>
            <a:pPr marL="463550" indent="-463550">
              <a:lnSpc>
                <a:spcPct val="150000"/>
              </a:lnSpc>
              <a:buNone/>
            </a:pPr>
            <a:r>
              <a:rPr lang="en-US" sz="2000" dirty="0">
                <a:latin typeface="Tahoma"/>
                <a:ea typeface="Calibri"/>
                <a:cs typeface="Calibri"/>
              </a:rPr>
              <a:t>We understand that discussions may also involve District leadership as the SDCCD explores more effective ways to address </a:t>
            </a:r>
            <a:r>
              <a:rPr lang="en-US" sz="2000" dirty="0">
                <a:latin typeface="Tahoma"/>
                <a:ea typeface="Calibri"/>
                <a:cs typeface="Calibri"/>
                <a:hlinkClick r:id="rId2"/>
              </a:rPr>
              <a:t>all of the colleges' technology needs</a:t>
            </a:r>
            <a:r>
              <a:rPr lang="en-US" sz="2000" dirty="0">
                <a:latin typeface="Tahoma"/>
                <a:ea typeface="Calibri"/>
                <a:cs typeface="Calibri"/>
              </a:rPr>
              <a:t> (see Appendix B).</a:t>
            </a:r>
            <a:endParaRPr lang="en-US" sz="2000" dirty="0">
              <a:latin typeface="Calibri"/>
              <a:ea typeface="Calibri"/>
              <a:cs typeface="Calibri"/>
            </a:endParaRPr>
          </a:p>
        </p:txBody>
      </p:sp>
      <p:sp>
        <p:nvSpPr>
          <p:cNvPr id="7" name="Title 1">
            <a:extLst>
              <a:ext uri="{FF2B5EF4-FFF2-40B4-BE49-F238E27FC236}">
                <a16:creationId xmlns:a16="http://schemas.microsoft.com/office/drawing/2014/main" id="{3466F10F-4AF3-0E99-3782-B8D5E0F52211}"/>
              </a:ext>
            </a:extLst>
          </p:cNvPr>
          <p:cNvSpPr>
            <a:spLocks noGrp="1"/>
          </p:cNvSpPr>
          <p:nvPr>
            <p:ph type="title"/>
          </p:nvPr>
        </p:nvSpPr>
        <p:spPr>
          <a:xfrm>
            <a:off x="421005" y="606425"/>
            <a:ext cx="11349990" cy="1456267"/>
          </a:xfrm>
        </p:spPr>
        <p:txBody>
          <a:bodyPr/>
          <a:lstStyle/>
          <a:p>
            <a:r>
              <a:rPr lang="en-US" dirty="0">
                <a:latin typeface="Tahoma"/>
                <a:ea typeface="Tahoma"/>
                <a:cs typeface="Tahoma"/>
              </a:rPr>
              <a:t>ACTION #2:</a:t>
            </a:r>
            <a:r>
              <a:rPr lang="en-US" cap="none" dirty="0">
                <a:latin typeface="Tahoma"/>
                <a:ea typeface="Tahoma"/>
                <a:cs typeface="Tahoma"/>
              </a:rPr>
              <a:t> Supporting Hardware &amp; Software Needs</a:t>
            </a:r>
            <a:endParaRPr lang="en-US" dirty="0">
              <a:latin typeface="Tahoma"/>
              <a:ea typeface="Tahoma"/>
              <a:cs typeface="Tahoma"/>
            </a:endParaRPr>
          </a:p>
        </p:txBody>
      </p:sp>
    </p:spTree>
    <p:extLst>
      <p:ext uri="{BB962C8B-B14F-4D97-AF65-F5344CB8AC3E}">
        <p14:creationId xmlns:p14="http://schemas.microsoft.com/office/powerpoint/2010/main" val="411853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A061E8-46C6-F4EE-C245-236473D461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240DEA-2A72-C7CC-85CD-1D14F15630D8}"/>
              </a:ext>
            </a:extLst>
          </p:cNvPr>
          <p:cNvSpPr>
            <a:spLocks noGrp="1"/>
          </p:cNvSpPr>
          <p:nvPr>
            <p:ph type="title"/>
          </p:nvPr>
        </p:nvSpPr>
        <p:spPr>
          <a:xfrm>
            <a:off x="685800" y="258446"/>
            <a:ext cx="10131425" cy="1456267"/>
          </a:xfrm>
        </p:spPr>
        <p:txBody>
          <a:bodyPr/>
          <a:lstStyle/>
          <a:p>
            <a:r>
              <a:rPr lang="en-US" dirty="0">
                <a:latin typeface="Tahoma"/>
                <a:ea typeface="Tahoma"/>
                <a:cs typeface="Tahoma"/>
              </a:rPr>
              <a:t>CONCERN #3: </a:t>
            </a:r>
            <a:r>
              <a:rPr lang="en-US" cap="none" dirty="0">
                <a:latin typeface="Tahoma"/>
                <a:ea typeface="Tahoma"/>
                <a:cs typeface="Tahoma"/>
              </a:rPr>
              <a:t>Inventory</a:t>
            </a:r>
            <a:endParaRPr lang="en-US" dirty="0">
              <a:latin typeface="Tahoma"/>
              <a:ea typeface="Tahoma"/>
              <a:cs typeface="Tahoma"/>
            </a:endParaRPr>
          </a:p>
        </p:txBody>
      </p:sp>
      <p:sp>
        <p:nvSpPr>
          <p:cNvPr id="3" name="Content Placeholder 2">
            <a:extLst>
              <a:ext uri="{FF2B5EF4-FFF2-40B4-BE49-F238E27FC236}">
                <a16:creationId xmlns:a16="http://schemas.microsoft.com/office/drawing/2014/main" id="{38A0ABC3-42C8-35F3-3BFB-B832D0BD2806}"/>
              </a:ext>
            </a:extLst>
          </p:cNvPr>
          <p:cNvSpPr>
            <a:spLocks noGrp="1"/>
          </p:cNvSpPr>
          <p:nvPr>
            <p:ph idx="1"/>
          </p:nvPr>
        </p:nvSpPr>
        <p:spPr>
          <a:xfrm>
            <a:off x="685802" y="1440091"/>
            <a:ext cx="10131424" cy="4832046"/>
          </a:xfrm>
        </p:spPr>
        <p:txBody>
          <a:bodyPr vert="horz" lIns="91440" tIns="45720" rIns="91440" bIns="45720" rtlCol="0" anchor="t">
            <a:normAutofit fontScale="92500"/>
          </a:bodyPr>
          <a:lstStyle/>
          <a:p>
            <a:pPr marL="457200" indent="-457200">
              <a:lnSpc>
                <a:spcPct val="150000"/>
              </a:lnSpc>
              <a:buFont typeface="+mj-lt"/>
              <a:buAutoNum type="alphaUcPeriod"/>
            </a:pPr>
            <a:r>
              <a:rPr lang="en-US" sz="2000" dirty="0">
                <a:latin typeface="Tahoma"/>
                <a:ea typeface="+mn-lt"/>
                <a:cs typeface="+mn-lt"/>
              </a:rPr>
              <a:t>Address concerns regarding misuse and loss of technology. (“Misuse” here refers to technology being taken outside the area that purchased it. </a:t>
            </a:r>
            <a:r>
              <a:rPr lang="en-US" sz="2000" dirty="0">
                <a:latin typeface="Tahoma"/>
                <a:ea typeface="Tahoma"/>
                <a:cs typeface="Tahoma"/>
              </a:rPr>
              <a:t>See “</a:t>
            </a:r>
            <a:r>
              <a:rPr lang="en-US" sz="2000" dirty="0">
                <a:latin typeface="Tahoma"/>
                <a:ea typeface="Tahoma"/>
                <a:cs typeface="Tahoma"/>
                <a:hlinkClick r:id="rId3"/>
              </a:rPr>
              <a:t>Technology and Related Planning Concerns from Faculty</a:t>
            </a:r>
            <a:r>
              <a:rPr lang="en-US" sz="2000" dirty="0">
                <a:latin typeface="Tahoma"/>
                <a:ea typeface="Tahoma"/>
                <a:cs typeface="Tahoma"/>
              </a:rPr>
              <a:t>,” Appendix A, Endnotes #1 and 2.)</a:t>
            </a:r>
            <a:endParaRPr lang="en-US" sz="2000" dirty="0">
              <a:latin typeface="Calibri"/>
              <a:ea typeface="+mn-lt"/>
              <a:cs typeface="+mn-lt"/>
            </a:endParaRPr>
          </a:p>
          <a:p>
            <a:pPr marL="457200" indent="-457200">
              <a:lnSpc>
                <a:spcPct val="150000"/>
              </a:lnSpc>
              <a:buFont typeface="+mj-lt"/>
              <a:buAutoNum type="alphaUcPeriod"/>
            </a:pPr>
            <a:r>
              <a:rPr lang="en-US" sz="2000" dirty="0">
                <a:latin typeface="Tahoma"/>
                <a:ea typeface="+mn-lt"/>
                <a:cs typeface="+mn-lt"/>
              </a:rPr>
              <a:t>The current method of inventory seems unorganized and incomplete. Experiences with missing, lost, redundant, and misused technology demonstrates that the current approach is likely to cause future negative impacts not only on budgeting concerns, but on faculty and students using outdated technology.</a:t>
            </a:r>
            <a:endParaRPr lang="en-US" sz="2000">
              <a:latin typeface="Tahoma"/>
              <a:ea typeface="+mn-lt"/>
              <a:cs typeface="+mn-lt"/>
            </a:endParaRPr>
          </a:p>
          <a:p>
            <a:pPr marL="457200" indent="-457200">
              <a:lnSpc>
                <a:spcPct val="150000"/>
              </a:lnSpc>
              <a:buFont typeface="+mj-lt"/>
              <a:buAutoNum type="alphaUcPeriod"/>
            </a:pPr>
            <a:r>
              <a:rPr lang="en-US" sz="2000" dirty="0">
                <a:latin typeface="Tahoma"/>
                <a:ea typeface="Tahoma"/>
                <a:cs typeface="Tahoma"/>
              </a:rPr>
              <a:t>Establish better two-way communication so that faculty, staff, and students know what technology has been replaced and how to seek replacement.</a:t>
            </a:r>
          </a:p>
          <a:p>
            <a:pPr marL="0" indent="0">
              <a:lnSpc>
                <a:spcPct val="150000"/>
              </a:lnSpc>
              <a:buNone/>
            </a:pPr>
            <a:r>
              <a:rPr lang="en-US" sz="2000" dirty="0">
                <a:latin typeface="Tahoma"/>
                <a:ea typeface="Calibri"/>
                <a:cs typeface="Calibri"/>
              </a:rPr>
              <a:t>The T.C. has either stated it is not </a:t>
            </a:r>
            <a:r>
              <a:rPr lang="en-US" sz="2000" dirty="0">
                <a:latin typeface="Tahoma"/>
                <a:ea typeface="Tahoma"/>
                <a:cs typeface="Tahoma"/>
              </a:rPr>
              <a:t>responsible for these, or it has not provided a response.</a:t>
            </a:r>
          </a:p>
        </p:txBody>
      </p:sp>
    </p:spTree>
    <p:extLst>
      <p:ext uri="{BB962C8B-B14F-4D97-AF65-F5344CB8AC3E}">
        <p14:creationId xmlns:p14="http://schemas.microsoft.com/office/powerpoint/2010/main" val="1106916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7B0E23-43B2-336F-36C4-E57B82865F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52F00F-D14D-69E7-0CC7-05B8DA27FB9B}"/>
              </a:ext>
            </a:extLst>
          </p:cNvPr>
          <p:cNvSpPr>
            <a:spLocks noGrp="1"/>
          </p:cNvSpPr>
          <p:nvPr>
            <p:ph type="title"/>
          </p:nvPr>
        </p:nvSpPr>
        <p:spPr/>
        <p:txBody>
          <a:bodyPr/>
          <a:lstStyle/>
          <a:p>
            <a:r>
              <a:rPr lang="en-US" dirty="0">
                <a:latin typeface="Tahoma"/>
                <a:ea typeface="Tahoma"/>
                <a:cs typeface="Tahoma"/>
              </a:rPr>
              <a:t>ACTION #3:</a:t>
            </a:r>
            <a:r>
              <a:rPr lang="en-US" cap="none" dirty="0">
                <a:latin typeface="Tahoma"/>
                <a:ea typeface="Tahoma"/>
                <a:cs typeface="Tahoma"/>
              </a:rPr>
              <a:t> Conduct a technology inventory</a:t>
            </a:r>
            <a:endParaRPr lang="en-US" dirty="0"/>
          </a:p>
        </p:txBody>
      </p:sp>
      <p:sp>
        <p:nvSpPr>
          <p:cNvPr id="3" name="Content Placeholder 2">
            <a:extLst>
              <a:ext uri="{FF2B5EF4-FFF2-40B4-BE49-F238E27FC236}">
                <a16:creationId xmlns:a16="http://schemas.microsoft.com/office/drawing/2014/main" id="{D8FA074A-60F1-F306-F5CC-65D0F5756D83}"/>
              </a:ext>
            </a:extLst>
          </p:cNvPr>
          <p:cNvSpPr>
            <a:spLocks noGrp="1"/>
          </p:cNvSpPr>
          <p:nvPr>
            <p:ph idx="1"/>
          </p:nvPr>
        </p:nvSpPr>
        <p:spPr/>
        <p:txBody>
          <a:bodyPr vert="horz" lIns="91440" tIns="45720" rIns="91440" bIns="45720" rtlCol="0" anchor="t">
            <a:noAutofit/>
          </a:bodyPr>
          <a:lstStyle/>
          <a:p>
            <a:pPr marL="0" indent="0">
              <a:lnSpc>
                <a:spcPct val="150000"/>
              </a:lnSpc>
              <a:buNone/>
            </a:pPr>
            <a:r>
              <a:rPr lang="en-US" sz="2000" dirty="0">
                <a:latin typeface="Tahoma"/>
                <a:ea typeface="+mn-lt"/>
                <a:cs typeface="+mn-lt"/>
              </a:rPr>
              <a:t>We ask the College Council to ensure the establishment of a central inventory mechanism.</a:t>
            </a:r>
          </a:p>
          <a:p>
            <a:pPr marL="0" indent="0">
              <a:lnSpc>
                <a:spcPct val="150000"/>
              </a:lnSpc>
              <a:buNone/>
            </a:pPr>
            <a:r>
              <a:rPr lang="en-US" sz="2000" dirty="0">
                <a:latin typeface="Tahoma"/>
                <a:ea typeface="+mn-lt"/>
                <a:cs typeface="+mn-lt"/>
              </a:rPr>
              <a:t>We believe that a third-party audit of inventory, spending, budget request processes, and grant requests and disbursements may be necessary given the current nature of Miramar’s inventory.</a:t>
            </a:r>
          </a:p>
          <a:p>
            <a:pPr marL="0" indent="0">
              <a:lnSpc>
                <a:spcPct val="150000"/>
              </a:lnSpc>
              <a:buNone/>
            </a:pPr>
            <a:r>
              <a:rPr lang="en-US" sz="2000" dirty="0">
                <a:latin typeface="Tahoma"/>
                <a:ea typeface="+mn-lt"/>
                <a:cs typeface="+mn-lt"/>
              </a:rPr>
              <a:t>We ask that the College Council find ways to ensure that the college community receives regular updates regarding these efforts.</a:t>
            </a:r>
            <a:endParaRPr lang="en-US" sz="2000" dirty="0"/>
          </a:p>
        </p:txBody>
      </p:sp>
    </p:spTree>
    <p:extLst>
      <p:ext uri="{BB962C8B-B14F-4D97-AF65-F5344CB8AC3E}">
        <p14:creationId xmlns:p14="http://schemas.microsoft.com/office/powerpoint/2010/main" val="34190461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A6AC2C-2DBC-19CC-FE0E-AB053AE51A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30F71B-AAAF-23D4-6FA6-9E6B34C2843C}"/>
              </a:ext>
            </a:extLst>
          </p:cNvPr>
          <p:cNvSpPr>
            <a:spLocks noGrp="1"/>
          </p:cNvSpPr>
          <p:nvPr>
            <p:ph type="ctrTitle"/>
          </p:nvPr>
        </p:nvSpPr>
        <p:spPr>
          <a:xfrm>
            <a:off x="464129" y="521669"/>
            <a:ext cx="11263744" cy="2387600"/>
          </a:xfrm>
        </p:spPr>
        <p:txBody>
          <a:bodyPr vert="horz" lIns="91440" tIns="45720" rIns="91440" bIns="45720" rtlCol="0" anchor="t">
            <a:noAutofit/>
          </a:bodyPr>
          <a:lstStyle/>
          <a:p>
            <a:pPr algn="ctr"/>
            <a:r>
              <a:rPr lang="en-US" cap="none" dirty="0">
                <a:latin typeface="Tahoma"/>
                <a:ea typeface="+mj-lt"/>
                <a:cs typeface="+mj-lt"/>
              </a:rPr>
              <a:t>We thank you for your time</a:t>
            </a:r>
            <a:br>
              <a:rPr lang="en-US" cap="none" dirty="0">
                <a:latin typeface="Tahoma"/>
                <a:ea typeface="+mj-lt"/>
                <a:cs typeface="+mj-lt"/>
              </a:rPr>
            </a:br>
            <a:r>
              <a:rPr lang="en-US" cap="none" dirty="0">
                <a:latin typeface="Tahoma"/>
                <a:ea typeface="+mj-lt"/>
                <a:cs typeface="+mj-lt"/>
              </a:rPr>
              <a:t>and attention today.</a:t>
            </a:r>
            <a:br>
              <a:rPr lang="en-US" cap="none" dirty="0">
                <a:latin typeface="Tahoma"/>
                <a:ea typeface="+mj-lt"/>
                <a:cs typeface="+mj-lt"/>
              </a:rPr>
            </a:br>
            <a:br>
              <a:rPr lang="en-US" cap="none" dirty="0">
                <a:latin typeface="Tahoma"/>
                <a:ea typeface="+mj-lt"/>
                <a:cs typeface="+mj-lt"/>
              </a:rPr>
            </a:br>
            <a:r>
              <a:rPr lang="en-US" cap="none" dirty="0">
                <a:latin typeface="Tahoma"/>
                <a:ea typeface="+mj-lt"/>
                <a:cs typeface="+mj-lt"/>
              </a:rPr>
              <a:t>We look forward to working </a:t>
            </a:r>
            <a:br>
              <a:rPr lang="en-US" cap="none" dirty="0">
                <a:latin typeface="Tahoma"/>
                <a:ea typeface="+mj-lt"/>
                <a:cs typeface="+mj-lt"/>
              </a:rPr>
            </a:br>
            <a:r>
              <a:rPr lang="en-US" cap="none" dirty="0">
                <a:latin typeface="Tahoma"/>
                <a:ea typeface="+mj-lt"/>
                <a:cs typeface="+mj-lt"/>
              </a:rPr>
              <a:t>with you to resolve</a:t>
            </a:r>
            <a:br>
              <a:rPr lang="en-US" cap="none" dirty="0">
                <a:latin typeface="Tahoma"/>
                <a:ea typeface="+mj-lt"/>
                <a:cs typeface="+mj-lt"/>
              </a:rPr>
            </a:br>
            <a:r>
              <a:rPr lang="en-US" cap="none" dirty="0">
                <a:latin typeface="Tahoma"/>
                <a:ea typeface="+mj-lt"/>
                <a:cs typeface="+mj-lt"/>
              </a:rPr>
              <a:t>these important matters.</a:t>
            </a:r>
          </a:p>
        </p:txBody>
      </p:sp>
      <p:sp>
        <p:nvSpPr>
          <p:cNvPr id="3" name="Subtitle 2">
            <a:extLst>
              <a:ext uri="{FF2B5EF4-FFF2-40B4-BE49-F238E27FC236}">
                <a16:creationId xmlns:a16="http://schemas.microsoft.com/office/drawing/2014/main" id="{1EA53165-807A-08DF-A39D-969D0B244D6F}"/>
              </a:ext>
            </a:extLst>
          </p:cNvPr>
          <p:cNvSpPr>
            <a:spLocks noGrp="1"/>
          </p:cNvSpPr>
          <p:nvPr>
            <p:ph type="subTitle" idx="1"/>
          </p:nvPr>
        </p:nvSpPr>
        <p:spPr>
          <a:xfrm>
            <a:off x="2582333" y="5444143"/>
            <a:ext cx="9144000" cy="976890"/>
          </a:xfrm>
        </p:spPr>
        <p:txBody>
          <a:bodyPr vert="horz" lIns="91440" tIns="45720" rIns="91440" bIns="45720" rtlCol="0" anchor="t">
            <a:normAutofit/>
          </a:bodyPr>
          <a:lstStyle/>
          <a:p>
            <a:r>
              <a:rPr lang="en-US" sz="2400" dirty="0">
                <a:latin typeface="Tahoma"/>
                <a:ea typeface="+mn-lt"/>
                <a:cs typeface="+mn-lt"/>
              </a:rPr>
              <a:t>Pablo Martin, Faculty Technology Liaison</a:t>
            </a:r>
            <a:endParaRPr lang="en-US" sz="2400" dirty="0">
              <a:latin typeface="Tahoma"/>
              <a:ea typeface="Tahoma"/>
              <a:cs typeface="Tahoma"/>
            </a:endParaRPr>
          </a:p>
          <a:p>
            <a:r>
              <a:rPr lang="en-US" sz="2400" dirty="0">
                <a:latin typeface="Tahoma"/>
                <a:ea typeface="+mn-lt"/>
                <a:cs typeface="+mn-lt"/>
              </a:rPr>
              <a:t>Lisa</a:t>
            </a:r>
            <a:r>
              <a:rPr lang="en-US" sz="2400" dirty="0">
                <a:latin typeface="Tahoma"/>
                <a:ea typeface="Tahoma"/>
                <a:cs typeface="Tahoma"/>
              </a:rPr>
              <a:t> Muñoz, Technology Committee Co-Chair</a:t>
            </a:r>
          </a:p>
        </p:txBody>
      </p:sp>
    </p:spTree>
    <p:extLst>
      <p:ext uri="{BB962C8B-B14F-4D97-AF65-F5344CB8AC3E}">
        <p14:creationId xmlns:p14="http://schemas.microsoft.com/office/powerpoint/2010/main" val="4016911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DA9D3F-8631-33A1-89AA-1C6167740FB0}"/>
              </a:ext>
            </a:extLst>
          </p:cNvPr>
          <p:cNvSpPr>
            <a:spLocks noGrp="1"/>
          </p:cNvSpPr>
          <p:nvPr>
            <p:ph idx="1"/>
          </p:nvPr>
        </p:nvSpPr>
        <p:spPr>
          <a:xfrm>
            <a:off x="685801" y="944638"/>
            <a:ext cx="10808758" cy="4846562"/>
          </a:xfrm>
        </p:spPr>
        <p:txBody>
          <a:bodyPr vert="horz" lIns="91440" tIns="45720" rIns="91440" bIns="45720" rtlCol="0" anchor="t">
            <a:noAutofit/>
          </a:bodyPr>
          <a:lstStyle/>
          <a:p>
            <a:pPr marL="0" indent="0">
              <a:buNone/>
            </a:pPr>
            <a:r>
              <a:rPr lang="en-US" sz="4000" dirty="0">
                <a:latin typeface="Tahoma"/>
                <a:ea typeface="Tahoma"/>
                <a:cs typeface="Tahoma"/>
              </a:rPr>
              <a:t>We come to you today as conscientious members of the Miramar College community.</a:t>
            </a:r>
            <a:endParaRPr lang="en-US" dirty="0"/>
          </a:p>
          <a:p>
            <a:pPr marL="0" indent="0">
              <a:buNone/>
            </a:pPr>
            <a:endParaRPr lang="en-US" sz="4000" dirty="0">
              <a:latin typeface="Tahoma"/>
              <a:ea typeface="+mn-lt"/>
              <a:cs typeface="+mn-lt"/>
            </a:endParaRPr>
          </a:p>
          <a:p>
            <a:pPr marL="0" indent="0">
              <a:buNone/>
            </a:pPr>
            <a:r>
              <a:rPr lang="en-US" sz="4000" dirty="0">
                <a:latin typeface="Tahoma"/>
                <a:ea typeface="+mn-lt"/>
                <a:cs typeface="+mn-lt"/>
              </a:rPr>
              <a:t>Our hope is to find solutions to what many faculty perceive as persistent technology challenges and to move beyond the barriers that have seemed to thwart those efforts.</a:t>
            </a:r>
            <a:endParaRPr lang="en-US" dirty="0">
              <a:ea typeface="Calibri" panose="020F0502020204030204"/>
              <a:cs typeface="Calibri" panose="020F0502020204030204"/>
            </a:endParaRPr>
          </a:p>
        </p:txBody>
      </p:sp>
    </p:spTree>
    <p:extLst>
      <p:ext uri="{BB962C8B-B14F-4D97-AF65-F5344CB8AC3E}">
        <p14:creationId xmlns:p14="http://schemas.microsoft.com/office/powerpoint/2010/main" val="1005684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54E2F2-16D1-18BA-617B-A74C5843EE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6F67BA-5987-6D0E-A859-AC2B67672E6A}"/>
              </a:ext>
            </a:extLst>
          </p:cNvPr>
          <p:cNvSpPr>
            <a:spLocks noGrp="1"/>
          </p:cNvSpPr>
          <p:nvPr>
            <p:ph type="title"/>
          </p:nvPr>
        </p:nvSpPr>
        <p:spPr>
          <a:xfrm>
            <a:off x="685801" y="488648"/>
            <a:ext cx="10131425" cy="1456267"/>
          </a:xfrm>
        </p:spPr>
        <p:txBody>
          <a:bodyPr/>
          <a:lstStyle/>
          <a:p>
            <a:r>
              <a:rPr lang="en-US" dirty="0">
                <a:latin typeface="Tahoma"/>
                <a:ea typeface="Tahoma"/>
                <a:cs typeface="Tahoma"/>
              </a:rPr>
              <a:t>Concerns: Overview</a:t>
            </a:r>
            <a:endParaRPr lang="en-US" dirty="0"/>
          </a:p>
        </p:txBody>
      </p:sp>
      <p:sp>
        <p:nvSpPr>
          <p:cNvPr id="3" name="Content Placeholder 2">
            <a:extLst>
              <a:ext uri="{FF2B5EF4-FFF2-40B4-BE49-F238E27FC236}">
                <a16:creationId xmlns:a16="http://schemas.microsoft.com/office/drawing/2014/main" id="{B232710C-0B0D-0029-A48E-522569E14060}"/>
              </a:ext>
            </a:extLst>
          </p:cNvPr>
          <p:cNvSpPr>
            <a:spLocks noGrp="1"/>
          </p:cNvSpPr>
          <p:nvPr>
            <p:ph idx="1"/>
          </p:nvPr>
        </p:nvSpPr>
        <p:spPr>
          <a:xfrm>
            <a:off x="685801" y="1761068"/>
            <a:ext cx="10131425" cy="4798178"/>
          </a:xfrm>
        </p:spPr>
        <p:txBody>
          <a:bodyPr vert="horz" lIns="91440" tIns="45720" rIns="91440" bIns="45720" rtlCol="0" anchor="t">
            <a:noAutofit/>
          </a:bodyPr>
          <a:lstStyle/>
          <a:p>
            <a:pPr marL="10795" indent="-10795">
              <a:lnSpc>
                <a:spcPct val="150000"/>
              </a:lnSpc>
              <a:spcAft>
                <a:spcPts val="0"/>
              </a:spcAft>
              <a:buNone/>
            </a:pPr>
            <a:r>
              <a:rPr lang="en-US" sz="2000" dirty="0">
                <a:latin typeface="Tahoma"/>
                <a:ea typeface="Tahoma"/>
                <a:cs typeface="Tahoma"/>
              </a:rPr>
              <a:t>For the past several years, faculty at San Diego Miramar College have expressed a number of persistent concerns regarding campus IT and technology services. (Some of these concerns are shared across the district. In fact, </a:t>
            </a:r>
            <a:r>
              <a:rPr lang="en-US" sz="2000" dirty="0">
                <a:latin typeface="Tahoma"/>
                <a:ea typeface="Tahoma"/>
                <a:cs typeface="Tahoma"/>
                <a:hlinkClick r:id="rId2"/>
              </a:rPr>
              <a:t>a resolution</a:t>
            </a:r>
            <a:r>
              <a:rPr lang="en-US" sz="2000" dirty="0">
                <a:latin typeface="Tahoma"/>
                <a:ea typeface="Tahoma"/>
                <a:cs typeface="Tahoma"/>
              </a:rPr>
              <a:t> (Appendix B) was adopted by all of the District's Academic Senates to address them.) </a:t>
            </a:r>
            <a:endParaRPr lang="en-US" dirty="0">
              <a:latin typeface="Calibri" panose="020F0502020204030204"/>
              <a:ea typeface="Calibri" panose="020F0502020204030204"/>
              <a:cs typeface="Calibri" panose="020F0502020204030204"/>
            </a:endParaRPr>
          </a:p>
          <a:p>
            <a:pPr marL="10795" indent="-10795">
              <a:lnSpc>
                <a:spcPct val="150000"/>
              </a:lnSpc>
              <a:spcAft>
                <a:spcPts val="0"/>
              </a:spcAft>
              <a:buNone/>
            </a:pPr>
            <a:r>
              <a:rPr lang="en-US" sz="2000" dirty="0">
                <a:latin typeface="Tahoma"/>
                <a:ea typeface="Tahoma"/>
                <a:cs typeface="Tahoma"/>
              </a:rPr>
              <a:t>These concerns inspired:</a:t>
            </a:r>
            <a:endParaRPr lang="en-US">
              <a:ea typeface="Calibri"/>
              <a:cs typeface="Calibri"/>
            </a:endParaRPr>
          </a:p>
          <a:p>
            <a:pPr marL="920750" lvl="1" indent="-463550">
              <a:lnSpc>
                <a:spcPct val="150000"/>
              </a:lnSpc>
              <a:spcAft>
                <a:spcPts val="0"/>
              </a:spcAft>
              <a:buFont typeface="+mj-lt"/>
              <a:buAutoNum type="arabicPeriod"/>
            </a:pPr>
            <a:r>
              <a:rPr lang="en-US" sz="2000" dirty="0">
                <a:latin typeface="Tahoma"/>
                <a:ea typeface="Tahoma"/>
                <a:cs typeface="Tahoma"/>
              </a:rPr>
              <a:t>an informal survey in the spring of 2023</a:t>
            </a:r>
          </a:p>
          <a:p>
            <a:pPr marL="920750" lvl="1" indent="-463550">
              <a:lnSpc>
                <a:spcPct val="150000"/>
              </a:lnSpc>
              <a:spcAft>
                <a:spcPts val="0"/>
              </a:spcAft>
              <a:buFont typeface="+mj-lt"/>
              <a:buAutoNum type="arabicPeriod"/>
            </a:pPr>
            <a:r>
              <a:rPr lang="en-US" sz="2000" dirty="0">
                <a:latin typeface="Tahoma"/>
                <a:ea typeface="Tahoma"/>
                <a:cs typeface="Tahoma"/>
              </a:rPr>
              <a:t>a presentation to the Academic Senate to invite discussion, clarification, and elaboration on nine distinct concerns. (See “</a:t>
            </a:r>
            <a:r>
              <a:rPr lang="en-US" sz="2000" dirty="0">
                <a:latin typeface="Tahoma"/>
                <a:ea typeface="Tahoma"/>
                <a:cs typeface="Tahoma"/>
                <a:hlinkClick r:id="rId2"/>
              </a:rPr>
              <a:t>Technology and Related Planning Concerns from Faculty</a:t>
            </a:r>
            <a:r>
              <a:rPr lang="en-US" sz="2000" dirty="0">
                <a:latin typeface="Tahoma"/>
                <a:ea typeface="Tahoma"/>
                <a:cs typeface="Tahoma"/>
              </a:rPr>
              <a:t>,” Appendix A.)</a:t>
            </a:r>
          </a:p>
          <a:p>
            <a:pPr marL="920750" lvl="1" indent="-463550">
              <a:lnSpc>
                <a:spcPct val="150000"/>
              </a:lnSpc>
              <a:spcAft>
                <a:spcPts val="0"/>
              </a:spcAft>
              <a:buFont typeface="+mj-lt"/>
              <a:buAutoNum type="arabicPeriod"/>
            </a:pPr>
            <a:r>
              <a:rPr lang="en-US" sz="2000" dirty="0">
                <a:latin typeface="Tahoma"/>
                <a:ea typeface="Tahoma"/>
                <a:cs typeface="Tahoma"/>
              </a:rPr>
              <a:t>the successful request to fund a Faculty Technology Liaison</a:t>
            </a:r>
          </a:p>
        </p:txBody>
      </p:sp>
    </p:spTree>
    <p:extLst>
      <p:ext uri="{BB962C8B-B14F-4D97-AF65-F5344CB8AC3E}">
        <p14:creationId xmlns:p14="http://schemas.microsoft.com/office/powerpoint/2010/main" val="838334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B6E185-4EDE-5B05-75CE-23749D0227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839275-CD8C-B301-3E77-8E8BE9D893D8}"/>
              </a:ext>
            </a:extLst>
          </p:cNvPr>
          <p:cNvSpPr>
            <a:spLocks noGrp="1"/>
          </p:cNvSpPr>
          <p:nvPr>
            <p:ph type="title"/>
          </p:nvPr>
        </p:nvSpPr>
        <p:spPr>
          <a:xfrm>
            <a:off x="685801" y="488648"/>
            <a:ext cx="10131425" cy="1456267"/>
          </a:xfrm>
        </p:spPr>
        <p:txBody>
          <a:bodyPr/>
          <a:lstStyle/>
          <a:p>
            <a:r>
              <a:rPr lang="en-US" dirty="0">
                <a:latin typeface="Tahoma"/>
                <a:ea typeface="Tahoma"/>
                <a:cs typeface="Tahoma"/>
              </a:rPr>
              <a:t>Concerns: Overview</a:t>
            </a:r>
            <a:endParaRPr lang="en-US" dirty="0"/>
          </a:p>
        </p:txBody>
      </p:sp>
      <p:sp>
        <p:nvSpPr>
          <p:cNvPr id="3" name="Content Placeholder 2">
            <a:extLst>
              <a:ext uri="{FF2B5EF4-FFF2-40B4-BE49-F238E27FC236}">
                <a16:creationId xmlns:a16="http://schemas.microsoft.com/office/drawing/2014/main" id="{40227BDC-8F54-5F12-5A40-E9B59CE51DC6}"/>
              </a:ext>
            </a:extLst>
          </p:cNvPr>
          <p:cNvSpPr>
            <a:spLocks noGrp="1"/>
          </p:cNvSpPr>
          <p:nvPr>
            <p:ph idx="1"/>
          </p:nvPr>
        </p:nvSpPr>
        <p:spPr>
          <a:xfrm>
            <a:off x="685801" y="1761068"/>
            <a:ext cx="10131425" cy="4798178"/>
          </a:xfrm>
        </p:spPr>
        <p:txBody>
          <a:bodyPr vert="horz" lIns="91440" tIns="45720" rIns="91440" bIns="45720" rtlCol="0" anchor="t">
            <a:noAutofit/>
          </a:bodyPr>
          <a:lstStyle/>
          <a:p>
            <a:pPr marL="10795" indent="-10795">
              <a:lnSpc>
                <a:spcPct val="150000"/>
              </a:lnSpc>
              <a:spcAft>
                <a:spcPts val="0"/>
              </a:spcAft>
              <a:buNone/>
            </a:pPr>
            <a:r>
              <a:rPr lang="en-US" sz="2000" dirty="0">
                <a:latin typeface="Tahoma"/>
                <a:ea typeface="Tahoma"/>
                <a:cs typeface="Tahoma"/>
              </a:rPr>
              <a:t>In the fall of 2023, another survey was conducted by Miramar’s Office of Institutional Effectiveness (formerly the Office of Planning, Research, and Institutional Effectiveness). The results of this formal survey were consistent with its precursor and revealed many of the same concerns.</a:t>
            </a:r>
            <a:endParaRPr lang="en-US" sz="2000" dirty="0">
              <a:latin typeface="Tahoma"/>
              <a:ea typeface="Calibri"/>
              <a:cs typeface="Calibri"/>
            </a:endParaRPr>
          </a:p>
          <a:p>
            <a:pPr marL="463550" indent="-463550">
              <a:lnSpc>
                <a:spcPct val="150000"/>
              </a:lnSpc>
              <a:spcAft>
                <a:spcPts val="0"/>
              </a:spcAft>
              <a:buNone/>
            </a:pPr>
            <a:endParaRPr lang="en-US" sz="2000" dirty="0">
              <a:latin typeface="Tahoma"/>
              <a:ea typeface="Tahoma"/>
              <a:cs typeface="Tahoma"/>
            </a:endParaRPr>
          </a:p>
          <a:p>
            <a:pPr marL="0" indent="0">
              <a:lnSpc>
                <a:spcPct val="150000"/>
              </a:lnSpc>
              <a:spcAft>
                <a:spcPts val="0"/>
              </a:spcAft>
              <a:buNone/>
            </a:pPr>
            <a:r>
              <a:rPr lang="en-US" sz="2000" dirty="0">
                <a:latin typeface="Tahoma"/>
                <a:ea typeface="Tahoma"/>
                <a:cs typeface="Tahoma"/>
              </a:rPr>
              <a:t>In the months since they were first introduced in May of 2023, efforts have been made to address two of these concerns. Several concerns remain largely untouched.</a:t>
            </a:r>
          </a:p>
          <a:p>
            <a:pPr marL="0" indent="0">
              <a:lnSpc>
                <a:spcPct val="150000"/>
              </a:lnSpc>
              <a:spcAft>
                <a:spcPts val="0"/>
              </a:spcAft>
              <a:buNone/>
            </a:pPr>
            <a:endParaRPr lang="en-US" sz="2000" dirty="0">
              <a:latin typeface="Tahoma"/>
              <a:ea typeface="Tahoma"/>
              <a:cs typeface="Tahoma"/>
            </a:endParaRPr>
          </a:p>
          <a:p>
            <a:pPr marL="0" indent="0">
              <a:lnSpc>
                <a:spcPct val="150000"/>
              </a:lnSpc>
              <a:spcAft>
                <a:spcPts val="0"/>
              </a:spcAft>
              <a:buNone/>
            </a:pPr>
            <a:r>
              <a:rPr lang="en-US" sz="2000" dirty="0">
                <a:latin typeface="Tahoma"/>
                <a:ea typeface="Tahoma"/>
                <a:cs typeface="Tahoma"/>
              </a:rPr>
              <a:t>We are here to ask that College Council step in to help ensure provide guidance and oversight to ensure they, too, are resolved.</a:t>
            </a:r>
          </a:p>
        </p:txBody>
      </p:sp>
    </p:spTree>
    <p:extLst>
      <p:ext uri="{BB962C8B-B14F-4D97-AF65-F5344CB8AC3E}">
        <p14:creationId xmlns:p14="http://schemas.microsoft.com/office/powerpoint/2010/main" val="1412551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B772D6-CFC3-AA18-AD2F-5335F048DF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1011274-B6A4-32A3-73C2-8D9193DE337F}"/>
              </a:ext>
            </a:extLst>
          </p:cNvPr>
          <p:cNvSpPr>
            <a:spLocks noGrp="1"/>
          </p:cNvSpPr>
          <p:nvPr>
            <p:ph type="title"/>
          </p:nvPr>
        </p:nvSpPr>
        <p:spPr>
          <a:xfrm>
            <a:off x="685800" y="259290"/>
            <a:ext cx="10131425" cy="1456267"/>
          </a:xfrm>
        </p:spPr>
        <p:txBody>
          <a:bodyPr/>
          <a:lstStyle/>
          <a:p>
            <a:r>
              <a:rPr lang="en-US" dirty="0">
                <a:latin typeface="Tahoma"/>
                <a:ea typeface="Tahoma"/>
                <a:cs typeface="Tahoma"/>
              </a:rPr>
              <a:t>CONCERN #1: </a:t>
            </a:r>
            <a:r>
              <a:rPr lang="en-US" cap="none" dirty="0">
                <a:latin typeface="Tahoma"/>
                <a:ea typeface="Tahoma"/>
                <a:cs typeface="Tahoma"/>
              </a:rPr>
              <a:t>Technology Plan</a:t>
            </a:r>
            <a:endParaRPr lang="en-US" dirty="0">
              <a:latin typeface="Tahoma"/>
              <a:ea typeface="Tahoma"/>
              <a:cs typeface="Tahoma"/>
            </a:endParaRPr>
          </a:p>
        </p:txBody>
      </p:sp>
      <p:sp>
        <p:nvSpPr>
          <p:cNvPr id="3" name="Content Placeholder 2">
            <a:extLst>
              <a:ext uri="{FF2B5EF4-FFF2-40B4-BE49-F238E27FC236}">
                <a16:creationId xmlns:a16="http://schemas.microsoft.com/office/drawing/2014/main" id="{BBEDCB9C-D28D-00E9-12CA-56B6874F2FDC}"/>
              </a:ext>
            </a:extLst>
          </p:cNvPr>
          <p:cNvSpPr>
            <a:spLocks noGrp="1"/>
          </p:cNvSpPr>
          <p:nvPr>
            <p:ph idx="1"/>
          </p:nvPr>
        </p:nvSpPr>
        <p:spPr>
          <a:xfrm>
            <a:off x="685801" y="1522791"/>
            <a:ext cx="10275569" cy="3812417"/>
          </a:xfrm>
        </p:spPr>
        <p:txBody>
          <a:bodyPr vert="horz" lIns="91440" tIns="45720" rIns="91440" bIns="45720" rtlCol="0" anchor="t">
            <a:noAutofit/>
          </a:bodyPr>
          <a:lstStyle/>
          <a:p>
            <a:pPr marL="463550" indent="-463550">
              <a:lnSpc>
                <a:spcPct val="150000"/>
              </a:lnSpc>
              <a:buNone/>
            </a:pPr>
            <a:r>
              <a:rPr lang="en-US" sz="1900" dirty="0">
                <a:latin typeface="Tahoma"/>
                <a:ea typeface="Tahoma"/>
                <a:cs typeface="Tahoma"/>
              </a:rPr>
              <a:t>A.	Since Fall of 2023, Miramar College has been </a:t>
            </a:r>
            <a:r>
              <a:rPr lang="en-US" sz="1900" dirty="0">
                <a:latin typeface="Tahoma"/>
                <a:ea typeface="+mn-lt"/>
                <a:cs typeface="+mn-lt"/>
              </a:rPr>
              <a:t>without a technology plan. </a:t>
            </a:r>
          </a:p>
          <a:p>
            <a:pPr marL="747395" indent="-283845">
              <a:lnSpc>
                <a:spcPct val="150000"/>
              </a:lnSpc>
            </a:pPr>
            <a:r>
              <a:rPr lang="en-US" sz="1900" dirty="0">
                <a:latin typeface="Tahoma"/>
                <a:ea typeface="+mn-lt"/>
                <a:cs typeface="+mn-lt"/>
              </a:rPr>
              <a:t>The former plan expired in Spring of 2023. Drafting of the new plan was delayed, starting in November 2023.</a:t>
            </a:r>
          </a:p>
          <a:p>
            <a:pPr marL="747395" indent="-283845">
              <a:lnSpc>
                <a:spcPct val="150000"/>
              </a:lnSpc>
            </a:pPr>
            <a:r>
              <a:rPr lang="en-US" sz="1900" dirty="0">
                <a:latin typeface="Tahoma"/>
                <a:ea typeface="+mn-lt"/>
                <a:cs typeface="+mn-lt"/>
              </a:rPr>
              <a:t>Development of the plan stalled from January until October 2024, when language regarding our accreditation through ACCJC was added (see “ACCJC Standard 3: Infrastructure and Resources” on the next slide). </a:t>
            </a:r>
          </a:p>
          <a:p>
            <a:pPr marL="747395" indent="-283845">
              <a:lnSpc>
                <a:spcPct val="150000"/>
              </a:lnSpc>
            </a:pPr>
            <a:r>
              <a:rPr lang="en-US" sz="1900" dirty="0">
                <a:latin typeface="Tahoma"/>
                <a:ea typeface="+mn-lt"/>
                <a:cs typeface="+mn-lt"/>
              </a:rPr>
              <a:t>There was another pause before work resumed on the plan in February 2025.</a:t>
            </a:r>
          </a:p>
          <a:p>
            <a:pPr marL="400050" indent="-400050">
              <a:lnSpc>
                <a:spcPct val="150000"/>
              </a:lnSpc>
              <a:buNone/>
            </a:pPr>
            <a:r>
              <a:rPr lang="en-US" sz="1900" dirty="0">
                <a:latin typeface="Tahoma"/>
                <a:ea typeface="+mn-lt"/>
                <a:cs typeface="Calibri"/>
              </a:rPr>
              <a:t>B. Faculty members have consistently reported a lack of involvement in and transparency around the technology planning process for traditional and non-traditional classrooms. Critical decisions are thus being made without organized, inclusive </a:t>
            </a:r>
            <a:r>
              <a:rPr lang="en-US" sz="1900" dirty="0">
                <a:latin typeface="Tahoma"/>
                <a:ea typeface="Tahoma"/>
                <a:cs typeface="Tahoma"/>
              </a:rPr>
              <a:t>faculty </a:t>
            </a:r>
            <a:r>
              <a:rPr lang="en-US" sz="1900" dirty="0">
                <a:latin typeface="Tahoma"/>
                <a:ea typeface="+mn-lt"/>
                <a:cs typeface="Calibri"/>
              </a:rPr>
              <a:t>consultation.</a:t>
            </a:r>
          </a:p>
        </p:txBody>
      </p:sp>
    </p:spTree>
    <p:extLst>
      <p:ext uri="{BB962C8B-B14F-4D97-AF65-F5344CB8AC3E}">
        <p14:creationId xmlns:p14="http://schemas.microsoft.com/office/powerpoint/2010/main" val="3760911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75239A-0CE0-758C-6CA6-3D968C3C47A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ED6E9B-A939-D6F3-DFAA-86CB2E8A74BD}"/>
              </a:ext>
            </a:extLst>
          </p:cNvPr>
          <p:cNvSpPr>
            <a:spLocks noGrp="1"/>
          </p:cNvSpPr>
          <p:nvPr>
            <p:ph idx="1"/>
          </p:nvPr>
        </p:nvSpPr>
        <p:spPr>
          <a:xfrm>
            <a:off x="685801" y="1628021"/>
            <a:ext cx="10131425" cy="4193417"/>
          </a:xfrm>
        </p:spPr>
        <p:txBody>
          <a:bodyPr vert="horz" lIns="91440" tIns="45720" rIns="91440" bIns="45720" rtlCol="0" anchor="t">
            <a:noAutofit/>
          </a:bodyPr>
          <a:lstStyle/>
          <a:p>
            <a:pPr>
              <a:buNone/>
            </a:pPr>
            <a:r>
              <a:rPr lang="en-US" sz="2000" b="1" dirty="0">
                <a:latin typeface="Tahoma"/>
                <a:ea typeface="+mn-lt"/>
                <a:cs typeface="+mn-lt"/>
              </a:rPr>
              <a:t>ACCJC Standard 3: Infrastructure and Resources </a:t>
            </a:r>
            <a:endParaRPr lang="en-US" b="1" dirty="0">
              <a:latin typeface="Tahoma"/>
              <a:ea typeface="Tahoma"/>
              <a:cs typeface="Tahoma"/>
            </a:endParaRPr>
          </a:p>
          <a:p>
            <a:pPr>
              <a:buNone/>
            </a:pPr>
            <a:r>
              <a:rPr lang="en-US" sz="2000" dirty="0">
                <a:latin typeface="Tahoma"/>
                <a:ea typeface="+mn-lt"/>
                <a:cs typeface="+mn-lt"/>
              </a:rPr>
              <a:t>Whereas the ACCJC standards in the past were more focused on a per-division/service area view, the new standards are more focused on the results, in particular the results as experienced by our students. </a:t>
            </a:r>
            <a:endParaRPr lang="en-US" dirty="0">
              <a:latin typeface="Tahoma"/>
              <a:ea typeface="Tahoma"/>
              <a:cs typeface="Tahoma"/>
            </a:endParaRPr>
          </a:p>
          <a:p>
            <a:pPr>
              <a:buNone/>
            </a:pPr>
            <a:r>
              <a:rPr lang="en-US" sz="2000" dirty="0">
                <a:latin typeface="Tahoma"/>
                <a:ea typeface="+mn-lt"/>
                <a:cs typeface="+mn-lt"/>
              </a:rPr>
              <a:t>The specific subsection for Technology is as follows: </a:t>
            </a:r>
            <a:endParaRPr lang="en-US" dirty="0">
              <a:latin typeface="Tahoma"/>
              <a:ea typeface="Tahoma"/>
              <a:cs typeface="Tahoma"/>
            </a:endParaRPr>
          </a:p>
          <a:p>
            <a:pPr>
              <a:buNone/>
            </a:pPr>
            <a:r>
              <a:rPr lang="en-US" sz="2000" dirty="0">
                <a:latin typeface="Tahoma"/>
                <a:ea typeface="+mn-lt"/>
                <a:cs typeface="+mn-lt"/>
              </a:rPr>
              <a:t>3.9. The institution implements, enhances, and secures its technology resources to support and sustain educational services and operational functions. The institution clearly communicates requirements for the safe and appropriate use of technology to students and employees and employs effective protocols for network and data security. </a:t>
            </a:r>
            <a:endParaRPr lang="en-US" dirty="0">
              <a:latin typeface="Tahoma"/>
              <a:ea typeface="Tahoma"/>
              <a:cs typeface="Tahoma"/>
            </a:endParaRPr>
          </a:p>
          <a:p>
            <a:pPr>
              <a:buNone/>
            </a:pPr>
            <a:r>
              <a:rPr lang="en-US" sz="2000" dirty="0">
                <a:latin typeface="Tahoma"/>
                <a:ea typeface="+mn-lt"/>
                <a:cs typeface="+mn-lt"/>
              </a:rPr>
              <a:t>3.10. The institution has appropriate strategies for risk management and has policies and procedures in place to implement contingency plans in the event of financial, environmental, or technological emergencies and other unforeseen circumstances.</a:t>
            </a:r>
            <a:endParaRPr lang="en-US" dirty="0">
              <a:latin typeface="Tahoma"/>
              <a:ea typeface="Tahoma"/>
              <a:cs typeface="Tahoma"/>
            </a:endParaRPr>
          </a:p>
        </p:txBody>
      </p:sp>
      <p:sp>
        <p:nvSpPr>
          <p:cNvPr id="7" name="Title 1">
            <a:extLst>
              <a:ext uri="{FF2B5EF4-FFF2-40B4-BE49-F238E27FC236}">
                <a16:creationId xmlns:a16="http://schemas.microsoft.com/office/drawing/2014/main" id="{80CA6D39-F63D-A787-807B-514B85F2B573}"/>
              </a:ext>
            </a:extLst>
          </p:cNvPr>
          <p:cNvSpPr>
            <a:spLocks noGrp="1"/>
          </p:cNvSpPr>
          <p:nvPr>
            <p:ph type="title"/>
          </p:nvPr>
        </p:nvSpPr>
        <p:spPr>
          <a:xfrm>
            <a:off x="685800" y="308428"/>
            <a:ext cx="10131425" cy="1456267"/>
          </a:xfrm>
        </p:spPr>
        <p:txBody>
          <a:bodyPr/>
          <a:lstStyle/>
          <a:p>
            <a:r>
              <a:rPr lang="en-US" dirty="0">
                <a:latin typeface="Tahoma"/>
                <a:ea typeface="Tahoma"/>
                <a:cs typeface="Tahoma"/>
              </a:rPr>
              <a:t>CONCERN #1: </a:t>
            </a:r>
            <a:r>
              <a:rPr lang="en-US" cap="none" dirty="0">
                <a:latin typeface="Tahoma"/>
                <a:ea typeface="Tahoma"/>
                <a:cs typeface="Tahoma"/>
              </a:rPr>
              <a:t>Technology Plan</a:t>
            </a:r>
            <a:endParaRPr lang="en-US" dirty="0">
              <a:latin typeface="Tahoma"/>
              <a:ea typeface="Tahoma"/>
              <a:cs typeface="Tahoma"/>
            </a:endParaRPr>
          </a:p>
        </p:txBody>
      </p:sp>
    </p:spTree>
    <p:extLst>
      <p:ext uri="{BB962C8B-B14F-4D97-AF65-F5344CB8AC3E}">
        <p14:creationId xmlns:p14="http://schemas.microsoft.com/office/powerpoint/2010/main" val="520492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A2B388-D06B-0263-DE3A-679200714A9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6948DC-1C37-D4FB-EFC3-8ABDB03093D6}"/>
              </a:ext>
            </a:extLst>
          </p:cNvPr>
          <p:cNvSpPr>
            <a:spLocks noGrp="1"/>
          </p:cNvSpPr>
          <p:nvPr>
            <p:ph type="title"/>
          </p:nvPr>
        </p:nvSpPr>
        <p:spPr/>
        <p:txBody>
          <a:bodyPr/>
          <a:lstStyle/>
          <a:p>
            <a:r>
              <a:rPr lang="en-US" dirty="0">
                <a:latin typeface="Tahoma"/>
                <a:ea typeface="Tahoma"/>
                <a:cs typeface="Tahoma"/>
              </a:rPr>
              <a:t>Action #1: </a:t>
            </a:r>
            <a:r>
              <a:rPr lang="en-US" cap="none" dirty="0">
                <a:latin typeface="Tahoma"/>
                <a:ea typeface="Tahoma"/>
                <a:cs typeface="Tahoma"/>
              </a:rPr>
              <a:t>Technology Plan</a:t>
            </a:r>
            <a:endParaRPr lang="en-US" dirty="0">
              <a:latin typeface="Tahoma"/>
              <a:ea typeface="Tahoma"/>
              <a:cs typeface="Tahoma"/>
            </a:endParaRPr>
          </a:p>
        </p:txBody>
      </p:sp>
      <p:sp>
        <p:nvSpPr>
          <p:cNvPr id="3" name="Content Placeholder 2">
            <a:extLst>
              <a:ext uri="{FF2B5EF4-FFF2-40B4-BE49-F238E27FC236}">
                <a16:creationId xmlns:a16="http://schemas.microsoft.com/office/drawing/2014/main" id="{145C14B2-CEF9-E754-DC4A-91486439F67E}"/>
              </a:ext>
            </a:extLst>
          </p:cNvPr>
          <p:cNvSpPr>
            <a:spLocks noGrp="1"/>
          </p:cNvSpPr>
          <p:nvPr>
            <p:ph idx="1"/>
          </p:nvPr>
        </p:nvSpPr>
        <p:spPr>
          <a:xfrm>
            <a:off x="685801" y="1833639"/>
            <a:ext cx="10131425" cy="3933370"/>
          </a:xfrm>
        </p:spPr>
        <p:txBody>
          <a:bodyPr vert="horz" lIns="91440" tIns="45720" rIns="91440" bIns="45720" rtlCol="0" anchor="t">
            <a:noAutofit/>
          </a:bodyPr>
          <a:lstStyle/>
          <a:p>
            <a:pPr marL="463550" indent="-463550">
              <a:lnSpc>
                <a:spcPct val="150000"/>
              </a:lnSpc>
              <a:buNone/>
            </a:pPr>
            <a:r>
              <a:rPr lang="en-US" sz="2000" dirty="0">
                <a:latin typeface="Tahoma"/>
                <a:ea typeface="+mn-lt"/>
                <a:cs typeface="+mn-lt"/>
              </a:rPr>
              <a:t>Given their first-hand knowledge and experience working with educational technology, the current and former Faculty Technology Liaisons urge college leadership to ensure there is a coordinated effort to include tradition and</a:t>
            </a:r>
            <a:r>
              <a:rPr lang="en-US" sz="2000" dirty="0">
                <a:latin typeface="Tahoma"/>
                <a:ea typeface="Calibri"/>
                <a:cs typeface="Calibri"/>
              </a:rPr>
              <a:t> </a:t>
            </a:r>
            <a:r>
              <a:rPr lang="en-US" sz="2000" dirty="0">
                <a:latin typeface="Tahoma"/>
                <a:ea typeface="Tahoma"/>
                <a:cs typeface="Tahoma"/>
              </a:rPr>
              <a:t>non-traditional</a:t>
            </a:r>
            <a:r>
              <a:rPr lang="en-US" sz="2000" dirty="0">
                <a:latin typeface="Tahoma"/>
                <a:ea typeface="Calibri"/>
                <a:cs typeface="Calibri"/>
              </a:rPr>
              <a:t> </a:t>
            </a:r>
            <a:r>
              <a:rPr lang="en-US" sz="2000" dirty="0">
                <a:latin typeface="Tahoma"/>
                <a:ea typeface="Tahoma"/>
                <a:cs typeface="Tahoma"/>
              </a:rPr>
              <a:t>faculty</a:t>
            </a:r>
            <a:r>
              <a:rPr lang="en-US" sz="2000" dirty="0">
                <a:latin typeface="Tahoma"/>
                <a:ea typeface="+mn-lt"/>
                <a:cs typeface="+mn-lt"/>
              </a:rPr>
              <a:t> in campus technology planning processes.</a:t>
            </a:r>
          </a:p>
          <a:p>
            <a:pPr marL="463550" indent="-463550">
              <a:lnSpc>
                <a:spcPct val="150000"/>
              </a:lnSpc>
              <a:buNone/>
            </a:pPr>
            <a:r>
              <a:rPr lang="en-US" sz="2000" dirty="0">
                <a:latin typeface="Tahoma"/>
                <a:ea typeface="+mn-lt"/>
                <a:cs typeface="+mn-lt"/>
              </a:rPr>
              <a:t>We ask that independent input from multimedia specialists and other technology personnel be included in these processes to ensure Miramar’s technology services are equitable, efficient, and responsive to the needs of faculty, staff, and students.</a:t>
            </a:r>
            <a:endParaRPr lang="en-US" sz="2000" dirty="0">
              <a:latin typeface="Tahoma"/>
              <a:ea typeface="Calibri"/>
              <a:cs typeface="Calibri"/>
            </a:endParaRPr>
          </a:p>
        </p:txBody>
      </p:sp>
    </p:spTree>
    <p:extLst>
      <p:ext uri="{BB962C8B-B14F-4D97-AF65-F5344CB8AC3E}">
        <p14:creationId xmlns:p14="http://schemas.microsoft.com/office/powerpoint/2010/main" val="2020622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E3F2C9-CD15-623D-1CF4-FF71F72C61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CE4A7B-D4CA-C001-225E-1205A97D620C}"/>
              </a:ext>
            </a:extLst>
          </p:cNvPr>
          <p:cNvSpPr>
            <a:spLocks noGrp="1"/>
          </p:cNvSpPr>
          <p:nvPr>
            <p:ph type="title"/>
          </p:nvPr>
        </p:nvSpPr>
        <p:spPr>
          <a:xfrm>
            <a:off x="421005" y="353031"/>
            <a:ext cx="11349990" cy="1456267"/>
          </a:xfrm>
        </p:spPr>
        <p:txBody>
          <a:bodyPr/>
          <a:lstStyle/>
          <a:p>
            <a:r>
              <a:rPr lang="en-US" dirty="0">
                <a:latin typeface="Tahoma"/>
                <a:ea typeface="Tahoma"/>
                <a:cs typeface="Tahoma"/>
              </a:rPr>
              <a:t>CONCERN #2:</a:t>
            </a:r>
            <a:r>
              <a:rPr lang="en-US" cap="none" dirty="0">
                <a:latin typeface="Tahoma"/>
                <a:ea typeface="Tahoma"/>
                <a:cs typeface="Tahoma"/>
              </a:rPr>
              <a:t> Supporting Hardware &amp; Software Needs</a:t>
            </a:r>
            <a:endParaRPr lang="en-US" dirty="0">
              <a:latin typeface="Tahoma"/>
              <a:ea typeface="Tahoma"/>
              <a:cs typeface="Tahoma"/>
            </a:endParaRPr>
          </a:p>
        </p:txBody>
      </p:sp>
      <p:sp>
        <p:nvSpPr>
          <p:cNvPr id="3" name="Content Placeholder 2">
            <a:extLst>
              <a:ext uri="{FF2B5EF4-FFF2-40B4-BE49-F238E27FC236}">
                <a16:creationId xmlns:a16="http://schemas.microsoft.com/office/drawing/2014/main" id="{B719D10D-0F4A-440F-1A5C-B9012E3C962F}"/>
              </a:ext>
            </a:extLst>
          </p:cNvPr>
          <p:cNvSpPr>
            <a:spLocks noGrp="1"/>
          </p:cNvSpPr>
          <p:nvPr>
            <p:ph idx="1"/>
          </p:nvPr>
        </p:nvSpPr>
        <p:spPr>
          <a:xfrm>
            <a:off x="685802" y="1970045"/>
            <a:ext cx="10131425" cy="4293143"/>
          </a:xfrm>
        </p:spPr>
        <p:txBody>
          <a:bodyPr vert="horz" lIns="91440" tIns="45720" rIns="91440" bIns="45720" rtlCol="0" anchor="t">
            <a:normAutofit/>
          </a:bodyPr>
          <a:lstStyle/>
          <a:p>
            <a:pPr marL="463550" indent="-463550">
              <a:lnSpc>
                <a:spcPct val="150000"/>
              </a:lnSpc>
              <a:buFont typeface="+mj-lt"/>
              <a:buAutoNum type="alphaUcPeriod"/>
            </a:pPr>
            <a:r>
              <a:rPr lang="en-US" sz="2000" dirty="0">
                <a:latin typeface="Tahoma"/>
                <a:ea typeface="+mn-lt"/>
                <a:cs typeface="+mn-lt"/>
              </a:rPr>
              <a:t>Faculty have expressed concerns about a lack of clarity and transparency regarding how budgets are allocated and purchasing decisions are made. (</a:t>
            </a:r>
            <a:r>
              <a:rPr lang="en-US" sz="2000" dirty="0">
                <a:latin typeface="Tahoma"/>
                <a:ea typeface="Tahoma"/>
                <a:cs typeface="Tahoma"/>
              </a:rPr>
              <a:t>The college-wide Budget Process Workgroup is currently exploring this. </a:t>
            </a:r>
            <a:r>
              <a:rPr lang="en-US" sz="2000" dirty="0">
                <a:latin typeface="Tahoma"/>
                <a:ea typeface="+mn-lt"/>
                <a:cs typeface="+mn-lt"/>
              </a:rPr>
              <a:t>The Technology Committee, or T.C.,</a:t>
            </a:r>
            <a:r>
              <a:rPr lang="en-US" sz="2000" dirty="0">
                <a:latin typeface="Tahoma"/>
                <a:ea typeface="Calibri"/>
                <a:cs typeface="Calibri"/>
              </a:rPr>
              <a:t> </a:t>
            </a:r>
            <a:r>
              <a:rPr lang="en-US" sz="2000" dirty="0">
                <a:latin typeface="Tahoma"/>
                <a:ea typeface="Tahoma"/>
                <a:cs typeface="Tahoma"/>
              </a:rPr>
              <a:t>will also review this concern at their March 11th meeting.)</a:t>
            </a:r>
            <a:endParaRPr lang="en-US" sz="2000">
              <a:latin typeface="Tahoma"/>
              <a:ea typeface="Tahoma"/>
              <a:cs typeface="Tahoma"/>
            </a:endParaRPr>
          </a:p>
          <a:p>
            <a:pPr marL="463550" indent="-463550">
              <a:lnSpc>
                <a:spcPct val="150000"/>
              </a:lnSpc>
              <a:buFont typeface="+mj-lt"/>
              <a:buAutoNum type="alphaUcPeriod"/>
            </a:pPr>
            <a:r>
              <a:rPr lang="en-US" sz="2000" dirty="0">
                <a:latin typeface="Tahoma"/>
                <a:ea typeface="+mn-lt"/>
                <a:cs typeface="+mn-lt"/>
              </a:rPr>
              <a:t>The college appears to be out of compliance with our Collective Bargaining Agreement (6.2.8) and the District’s own security requirements by failing to provide routine technology updates and replacements in faculty offices and class podiums. (The T.C. states this is completed on a regular basis, however, concerns by end-users persist.)</a:t>
            </a:r>
            <a:endParaRPr lang="en-US" sz="2000" dirty="0">
              <a:latin typeface="Tahoma"/>
              <a:ea typeface="Tahoma"/>
              <a:cs typeface="Tahoma"/>
            </a:endParaRPr>
          </a:p>
        </p:txBody>
      </p:sp>
    </p:spTree>
    <p:extLst>
      <p:ext uri="{BB962C8B-B14F-4D97-AF65-F5344CB8AC3E}">
        <p14:creationId xmlns:p14="http://schemas.microsoft.com/office/powerpoint/2010/main" val="3225872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399ECC-D822-436D-66AF-3849BD7FF7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400940-9FA3-7D0F-C6AA-B9A997041480}"/>
              </a:ext>
            </a:extLst>
          </p:cNvPr>
          <p:cNvSpPr>
            <a:spLocks noGrp="1"/>
          </p:cNvSpPr>
          <p:nvPr>
            <p:ph type="title"/>
          </p:nvPr>
        </p:nvSpPr>
        <p:spPr>
          <a:xfrm>
            <a:off x="421005" y="606425"/>
            <a:ext cx="11349990" cy="1456267"/>
          </a:xfrm>
        </p:spPr>
        <p:txBody>
          <a:bodyPr/>
          <a:lstStyle/>
          <a:p>
            <a:r>
              <a:rPr lang="en-US" dirty="0">
                <a:latin typeface="Tahoma"/>
                <a:ea typeface="Tahoma"/>
                <a:cs typeface="Tahoma"/>
              </a:rPr>
              <a:t>CONCERN #2:</a:t>
            </a:r>
            <a:r>
              <a:rPr lang="en-US" cap="none" dirty="0">
                <a:latin typeface="Tahoma"/>
                <a:ea typeface="Tahoma"/>
                <a:cs typeface="Tahoma"/>
              </a:rPr>
              <a:t> Supporting Hardware &amp; Software Needs</a:t>
            </a:r>
            <a:endParaRPr lang="en-US" dirty="0">
              <a:latin typeface="Tahoma"/>
              <a:ea typeface="Tahoma"/>
              <a:cs typeface="Tahoma"/>
            </a:endParaRPr>
          </a:p>
        </p:txBody>
      </p:sp>
      <p:sp>
        <p:nvSpPr>
          <p:cNvPr id="7" name="Content Placeholder 2">
            <a:extLst>
              <a:ext uri="{FF2B5EF4-FFF2-40B4-BE49-F238E27FC236}">
                <a16:creationId xmlns:a16="http://schemas.microsoft.com/office/drawing/2014/main" id="{A155BEF9-4416-07DA-5CAC-4B584109DED6}"/>
              </a:ext>
            </a:extLst>
          </p:cNvPr>
          <p:cNvSpPr>
            <a:spLocks noGrp="1"/>
          </p:cNvSpPr>
          <p:nvPr>
            <p:ph idx="1"/>
          </p:nvPr>
        </p:nvSpPr>
        <p:spPr>
          <a:xfrm>
            <a:off x="685801" y="2142067"/>
            <a:ext cx="10131425" cy="3649133"/>
          </a:xfrm>
        </p:spPr>
        <p:txBody>
          <a:bodyPr vert="horz" lIns="91440" tIns="45720" rIns="91440" bIns="45720" rtlCol="0" anchor="t">
            <a:noAutofit/>
          </a:bodyPr>
          <a:lstStyle/>
          <a:p>
            <a:pPr marL="0" indent="0">
              <a:lnSpc>
                <a:spcPct val="170000"/>
              </a:lnSpc>
              <a:buNone/>
            </a:pPr>
            <a:r>
              <a:rPr lang="en-US" sz="2000" dirty="0">
                <a:latin typeface="Tahoma"/>
                <a:ea typeface="Tahoma"/>
                <a:cs typeface="Tahoma"/>
              </a:rPr>
              <a:t>According to the survey conducted by Miramar’s Office of Institutional Effectiveness in Fall, 2023 (see </a:t>
            </a:r>
            <a:r>
              <a:rPr lang="en-US" sz="2000" dirty="0">
                <a:latin typeface="Tahoma"/>
                <a:ea typeface="Tahoma"/>
                <a:cs typeface="Tahoma"/>
                <a:hlinkClick r:id="rId2"/>
              </a:rPr>
              <a:t>Appendix C</a:t>
            </a:r>
            <a:r>
              <a:rPr lang="en-US" sz="2000" dirty="0">
                <a:latin typeface="Tahoma"/>
                <a:ea typeface="Tahoma"/>
                <a:cs typeface="Tahoma"/>
              </a:rPr>
              <a:t>):</a:t>
            </a:r>
          </a:p>
          <a:p>
            <a:pPr>
              <a:lnSpc>
                <a:spcPct val="170000"/>
              </a:lnSpc>
            </a:pPr>
            <a:r>
              <a:rPr lang="en-US" sz="2000" dirty="0">
                <a:latin typeface="Tahoma"/>
                <a:ea typeface="Tahoma"/>
                <a:cs typeface="Tahoma"/>
              </a:rPr>
              <a:t>49% of employees were either dissatisfied or very dissatisfied with the quality and currency of hardware at Miramar</a:t>
            </a:r>
          </a:p>
          <a:p>
            <a:pPr>
              <a:lnSpc>
                <a:spcPct val="170000"/>
              </a:lnSpc>
            </a:pPr>
            <a:r>
              <a:rPr lang="en-US" sz="2000" dirty="0">
                <a:latin typeface="Tahoma"/>
                <a:ea typeface="Tahoma"/>
                <a:cs typeface="Tahoma"/>
              </a:rPr>
              <a:t>85% of employees encountered technology on campus that needed repair or support of some kind occasionally to very frequently (see Appendix B)</a:t>
            </a:r>
          </a:p>
        </p:txBody>
      </p:sp>
    </p:spTree>
    <p:extLst>
      <p:ext uri="{BB962C8B-B14F-4D97-AF65-F5344CB8AC3E}">
        <p14:creationId xmlns:p14="http://schemas.microsoft.com/office/powerpoint/2010/main" val="25265005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E44E6A2F-09CD-4BE0-B42D-107FF03CEE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933</TotalTime>
  <Words>1398</Words>
  <Application>Microsoft Office PowerPoint</Application>
  <PresentationFormat>Widescreen</PresentationFormat>
  <Paragraphs>64</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Celestial</vt:lpstr>
      <vt:lpstr>Faculty Concerns Regarding Technology and Planning  Presentation to College Council March 11, 2025</vt:lpstr>
      <vt:lpstr>PowerPoint Presentation</vt:lpstr>
      <vt:lpstr>Concerns: Overview</vt:lpstr>
      <vt:lpstr>Concerns: Overview</vt:lpstr>
      <vt:lpstr>CONCERN #1: Technology Plan</vt:lpstr>
      <vt:lpstr>CONCERN #1: Technology Plan</vt:lpstr>
      <vt:lpstr>Action #1: Technology Plan</vt:lpstr>
      <vt:lpstr>CONCERN #2: Supporting Hardware &amp; Software Needs</vt:lpstr>
      <vt:lpstr>CONCERN #2: Supporting Hardware &amp; Software Needs</vt:lpstr>
      <vt:lpstr>PowerPoint Presentation</vt:lpstr>
      <vt:lpstr>CONCERN #2: Supporting Hardware &amp; Software Needs</vt:lpstr>
      <vt:lpstr>ACTION #2: Supporting Hardware &amp; Software Needs</vt:lpstr>
      <vt:lpstr>CONCERN #3: Inventory</vt:lpstr>
      <vt:lpstr>ACTION #3: Conduct a technology inventory</vt:lpstr>
      <vt:lpstr>We thank you for your time and attention today.  We look forward to working  with you to resolve these important matters.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Pablo Martin</cp:lastModifiedBy>
  <cp:revision>737</cp:revision>
  <dcterms:created xsi:type="dcterms:W3CDTF">2025-03-08T21:39:39Z</dcterms:created>
  <dcterms:modified xsi:type="dcterms:W3CDTF">2025-03-11T17:47:33Z</dcterms:modified>
</cp:coreProperties>
</file>