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98" r:id="rId5"/>
    <p:sldId id="334" r:id="rId6"/>
    <p:sldId id="335" r:id="rId7"/>
    <p:sldId id="337" r:id="rId8"/>
    <p:sldId id="336" r:id="rId9"/>
    <p:sldId id="338" r:id="rId10"/>
    <p:sldId id="31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712" autoAdjust="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outlineViewPr>
    <p:cViewPr>
      <p:scale>
        <a:sx n="33" d="100"/>
        <a:sy n="33" d="100"/>
      </p:scale>
      <p:origin x="0" y="-94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3/12/2025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57760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4B95064-E6BF-43CD-ACBD-6363E8D9B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114627"/>
            <a:ext cx="5956300" cy="1095056"/>
          </a:xfrm>
          <a:solidFill>
            <a:schemeClr val="tx1">
              <a:alpha val="80000"/>
            </a:schemeClr>
          </a:solidFill>
        </p:spPr>
        <p:txBody>
          <a:bodyPr vert="horz" lIns="252000" tIns="180000" rIns="180000" bIns="180000" rtlCol="0">
            <a:noAutofit/>
          </a:bodyPr>
          <a:lstStyle>
            <a:lvl1pPr marL="0" indent="0" algn="l">
              <a:buNone/>
              <a:defRPr lang="en-US">
                <a:solidFill>
                  <a:schemeClr val="bg1"/>
                </a:solidFill>
              </a:defRPr>
            </a:lvl1pPr>
          </a:lstStyle>
          <a:p>
            <a:pPr marL="266700" lvl="0" indent="-26670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563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08000"/>
            <a:ext cx="11328000" cy="5183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6207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E1E0B79-3CC8-4DCF-8AEC-AC43BC9A3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886" y="1007250"/>
            <a:ext cx="5460114" cy="516971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546508-E26C-46CD-8939-D20E71BF4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999" y="1007250"/>
            <a:ext cx="5448115" cy="516971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5553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016231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2" name="Rectangle 11" descr="Accent bar right&#10;">
            <a:extLst>
              <a:ext uri="{FF2B5EF4-FFF2-40B4-BE49-F238E27FC236}">
                <a16:creationId xmlns:a16="http://schemas.microsoft.com/office/drawing/2014/main" id="{3E8A46E0-47C2-4441-B7DD-F621A80F1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1016231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02C307-6561-4E11-9899-1F34830AE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224128"/>
            <a:ext cx="5448115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D73439B-6B1B-47C5-B2B0-409015FB3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2086" y="1224128"/>
            <a:ext cx="5447914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2AC6878-44C6-4445-A225-70C0DC482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9886" y="1955731"/>
            <a:ext cx="5447914" cy="423393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6D675DA8-374F-4915-973A-53612A41F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1943031"/>
            <a:ext cx="5447914" cy="424663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5315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5B68CA9-AC4C-4D15-9BA1-A9F1AC56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9B24D8A-D8A5-4F57-A260-A4CF75FCB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1432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E50A411-2E68-4F4D-B4BC-62E87C633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FBF39A8-0BD5-48FD-9993-F595D4F72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063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37159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DB3A426-6D4A-4D91-ACD6-A2C25BAE44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4370" y="2033588"/>
            <a:ext cx="8863262" cy="2790825"/>
          </a:xfrm>
        </p:spPr>
        <p:txBody>
          <a:bodyPr anchor="ctr"/>
          <a:lstStyle>
            <a:lvl1pPr marL="0" indent="0" algn="ctr">
              <a:buNone/>
              <a:defRPr sz="6000"/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7243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043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er Slid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8285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/>
          <a:lstStyle>
            <a:lvl1pPr algn="r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>
            <a:lvl1pPr algn="l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438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2307689"/>
            <a:ext cx="5472000" cy="3600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815037"/>
            <a:ext cx="5472000" cy="33769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2308214"/>
            <a:ext cx="5472000" cy="358775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812214"/>
            <a:ext cx="5472113" cy="3379036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Rectangle 9" descr="Accent block left">
            <a:extLst>
              <a:ext uri="{FF2B5EF4-FFF2-40B4-BE49-F238E27FC236}">
                <a16:creationId xmlns:a16="http://schemas.microsoft.com/office/drawing/2014/main" id="{BBC0CAF5-0DE6-4BEA-824E-124A54A76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2100317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1" name="Rectangle 10" descr="Accent bar right&#10;">
            <a:extLst>
              <a:ext uri="{FF2B5EF4-FFF2-40B4-BE49-F238E27FC236}">
                <a16:creationId xmlns:a16="http://schemas.microsoft.com/office/drawing/2014/main" id="{ED008080-B2F5-441A-8B15-30AE86BBF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2100317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Enter your caption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Thank You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96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B0D177-9AA4-42F4-9CD7-CD206217CA6D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25DB53-D610-4A40-AFDC-EBC47DB613CE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2B9A6A4-83D0-40B1-8B15-964C84BF0705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/>
              <a:t>Click to edit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439820"/>
            <a:ext cx="5664000" cy="29506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0000" y="6371351"/>
            <a:ext cx="432000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10243100" y="6422491"/>
            <a:ext cx="1053900" cy="380860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2500" b="1" i="0" spc="-100" baseline="0" noProof="0" dirty="0">
                <a:solidFill>
                  <a:schemeClr val="accent1"/>
                </a:solidFill>
                <a:latin typeface="+mj-lt"/>
              </a:rPr>
              <a:t>TREY</a:t>
            </a:r>
            <a:r>
              <a:rPr lang="en-US" sz="1600" b="1" i="0" spc="-100" baseline="0" noProof="0" dirty="0">
                <a:solidFill>
                  <a:schemeClr val="accent1"/>
                </a:solidFill>
                <a:latin typeface="+mj-lt"/>
              </a:rPr>
              <a:t> </a:t>
            </a:r>
            <a:br>
              <a:rPr lang="en-US" sz="1600" b="1" i="0" spc="-100" baseline="0" noProof="0" dirty="0">
                <a:solidFill>
                  <a:schemeClr val="accent1"/>
                </a:solidFill>
                <a:latin typeface="+mj-lt"/>
              </a:rPr>
            </a:br>
            <a:r>
              <a:rPr lang="en-US" sz="1200" b="0" i="0" spc="14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49670D-8F18-44A8-B217-67B412095C0D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0FA059-EC32-4FFF-9673-48849B2FA43A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6" r:id="rId5"/>
    <p:sldLayoutId id="2147483659" r:id="rId6"/>
    <p:sldLayoutId id="2147483660" r:id="rId7"/>
    <p:sldLayoutId id="2147483664" r:id="rId8"/>
    <p:sldLayoutId id="2147483650" r:id="rId9"/>
    <p:sldLayoutId id="2147483652" r:id="rId10"/>
    <p:sldLayoutId id="2147483656" r:id="rId11"/>
    <p:sldLayoutId id="2147483657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3" r:id="rId18"/>
    <p:sldLayoutId id="2147483674" r:id="rId19"/>
    <p:sldLayoutId id="2147483654" r:id="rId20"/>
    <p:sldLayoutId id="2147483655" r:id="rId21"/>
    <p:sldLayoutId id="2147483675" r:id="rId22"/>
    <p:sldLayoutId id="2147483672" r:id="rId2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 descr="Hands coming together in circle">
            <a:extLst>
              <a:ext uri="{FF2B5EF4-FFF2-40B4-BE49-F238E27FC236}">
                <a16:creationId xmlns:a16="http://schemas.microsoft.com/office/drawing/2014/main" id="{AA8A1CBA-9BB5-2246-9F4B-98EAD7C9015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0" y="3216442"/>
            <a:ext cx="8991600" cy="855906"/>
          </a:xfrm>
        </p:spPr>
        <p:txBody>
          <a:bodyPr/>
          <a:lstStyle/>
          <a:p>
            <a:r>
              <a:rPr lang="en-US" sz="3600" dirty="0">
                <a:latin typeface="Book Antiqua" panose="02040602050305030304" pitchFamily="18" charset="0"/>
              </a:rPr>
              <a:t>Budget &amp; Resource Development Subcommittee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</p:spPr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March 12, 2025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6C1DE0A-7865-466B-B5D7-781C92357026}"/>
              </a:ext>
            </a:extLst>
          </p:cNvPr>
          <p:cNvSpPr txBox="1"/>
          <p:nvPr/>
        </p:nvSpPr>
        <p:spPr>
          <a:xfrm>
            <a:off x="10284923" y="4241800"/>
            <a:ext cx="1402741" cy="394389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3600" b="1" i="0" spc="-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TREY</a:t>
            </a:r>
            <a:r>
              <a:rPr lang="en-US" sz="2400" b="1" i="0" spc="-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br>
              <a:rPr lang="en-US" sz="2400" b="1" i="0" spc="-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b="0" i="0" spc="14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8D69E1-1929-48EB-9D2B-AED71A386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6441" y="4138864"/>
            <a:ext cx="1979705" cy="94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2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036638"/>
            <a:ext cx="11328400" cy="5183187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endParaRPr lang="en-US" dirty="0">
              <a:latin typeface="Book Antiqua" panose="0204060205030503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95623E-197D-409F-9AAA-A87B188EF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8692" y="0"/>
            <a:ext cx="6154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639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2025-26 Tentative Budget Development – Discretionary Reallocation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036575"/>
            <a:ext cx="11328000" cy="5183250"/>
          </a:xfrm>
        </p:spPr>
        <p:txBody>
          <a:bodyPr/>
          <a:lstStyle/>
          <a:p>
            <a:r>
              <a:rPr lang="en-US" sz="2400" dirty="0">
                <a:latin typeface="Book Antiqua" panose="02040602050305030304" pitchFamily="18" charset="0"/>
              </a:rPr>
              <a:t>Worksheets distributed to Managers February 4, 2025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Worksheets due back to Business Office March 4, 2025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Total Discretionary budget remains at 2024-25 amount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Allocated by formula - FTES Target X $100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$1,006,657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Opportunity to reallocate current resources to meet budget objectives for the 2025-26 fiscal year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All worksheets have been completed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BRDS budget process has been completed</a:t>
            </a:r>
          </a:p>
        </p:txBody>
      </p:sp>
    </p:spTree>
    <p:extLst>
      <p:ext uri="{BB962C8B-B14F-4D97-AF65-F5344CB8AC3E}">
        <p14:creationId xmlns:p14="http://schemas.microsoft.com/office/powerpoint/2010/main" val="16788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2025-26 Tentative Budget Development – Discretionary Reallocation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3176E2-7D3E-438D-8C0D-D2180B08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Book Antiqua" panose="02040602050305030304" pitchFamily="18" charset="0"/>
              </a:rPr>
              <a:t>Areas completing worksheets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Administrative Services - Bell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Academic Services – Odu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Communications/PIO – Quis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College Technology Services – Hill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Institutional Effectiveness and Planning – Miramontez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Instruction - Odu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LEAD/Equity – Julian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President – Lundburg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Student Services - Gonzalez</a:t>
            </a:r>
          </a:p>
          <a:p>
            <a:pPr lvl="1"/>
            <a:endParaRPr lang="en-US" sz="2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37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Process Review – Request for New Resources, Adopted Budget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036575"/>
            <a:ext cx="11328000" cy="5183250"/>
          </a:xfrm>
        </p:spPr>
        <p:txBody>
          <a:bodyPr/>
          <a:lstStyle/>
          <a:p>
            <a:pPr marL="0" indent="0">
              <a:buNone/>
            </a:pPr>
            <a:endParaRPr lang="en-US" sz="2400" b="1" dirty="0">
              <a:latin typeface="Book Antiqua" panose="0204060205030503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Export request for resources from Nueventive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Sort for </a:t>
            </a:r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ONGOING</a:t>
            </a:r>
            <a:r>
              <a:rPr lang="en-US" dirty="0">
                <a:latin typeface="Book Antiqua" panose="02040602050305030304" pitchFamily="18" charset="0"/>
              </a:rPr>
              <a:t> requests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Sort for Type of Request = </a:t>
            </a:r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DEPARTMENT DISCRETIONARY BUDGET INCREASE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Remove Title Duplicates caused by Unit Goal Alignment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Sort for </a:t>
            </a:r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PROGRAM</a:t>
            </a:r>
            <a:r>
              <a:rPr lang="en-US" dirty="0">
                <a:latin typeface="Book Antiqua" panose="02040602050305030304" pitchFamily="18" charset="0"/>
              </a:rPr>
              <a:t> combine and send to Dean/Manager/Director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Dean/Manager/Director rank prioritize with Dept Chair / Lead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latin typeface="Book Antiqua" panose="02040602050305030304" pitchFamily="18" charset="0"/>
              </a:rPr>
              <a:t>Dean/Manager/Director send worksheet to Executive Cabinet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  <a:latin typeface="Book Antiqua" panose="02040602050305030304" pitchFamily="18" charset="0"/>
              </a:rPr>
              <a:t>Executive Cabinet will allocate available resources</a:t>
            </a:r>
          </a:p>
          <a:p>
            <a:pPr marL="342900" indent="-342900">
              <a:buFont typeface="+mj-lt"/>
              <a:buAutoNum type="arabicPeriod"/>
            </a:pPr>
            <a:r>
              <a:rPr lang="en-US" strike="sngStrike" dirty="0">
                <a:latin typeface="Book Antiqua" panose="02040602050305030304" pitchFamily="18" charset="0"/>
              </a:rPr>
              <a:t>Dean/Manager/Director select resource request and </a:t>
            </a:r>
            <a:r>
              <a:rPr lang="en-US" dirty="0">
                <a:solidFill>
                  <a:srgbClr val="00B0F0"/>
                </a:solidFill>
                <a:latin typeface="Book Antiqua" panose="02040602050305030304" pitchFamily="18" charset="0"/>
              </a:rPr>
              <a:t>Executive Cabinet will </a:t>
            </a:r>
            <a:r>
              <a:rPr lang="en-US" dirty="0">
                <a:latin typeface="Book Antiqua" panose="02040602050305030304" pitchFamily="18" charset="0"/>
              </a:rPr>
              <a:t>transfer to Request for New Resource form and report out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Example</a:t>
            </a:r>
          </a:p>
          <a:p>
            <a:pPr marL="809625" lvl="3" indent="0">
              <a:buNone/>
            </a:pP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75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2025-26 Budget Update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036575"/>
            <a:ext cx="11328000" cy="5183250"/>
          </a:xfrm>
        </p:spPr>
        <p:txBody>
          <a:bodyPr/>
          <a:lstStyle/>
          <a:p>
            <a:r>
              <a:rPr lang="en-US" sz="2400" dirty="0">
                <a:latin typeface="Book Antiqua" panose="02040602050305030304" pitchFamily="18" charset="0"/>
              </a:rPr>
              <a:t>2023-24 Recalculation Apportionment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SDCCD met its SCFF financial targets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SDCCD generated 903 Unfunded FTES = $6.6M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2024-25 First Principal Apportionment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State Dept of Finance projecting a current 6.5% deficit due to lagging property tax collection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This translates to a 7.1% deficit factor to SDCCD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Expectation is that this will resolve as tax receipts are collected throughout the year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SDCCD is currently on track to generate 569 Unfunded FTES = $3M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2025-26 Budget Development 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Modest increases continue to be considered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COLA is still projected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Next State update will be May 15, 2025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Miramar’s Tentative Budget Development is underway and due to be finalized May 30</a:t>
            </a:r>
          </a:p>
        </p:txBody>
      </p:sp>
    </p:spTree>
    <p:extLst>
      <p:ext uri="{BB962C8B-B14F-4D97-AF65-F5344CB8AC3E}">
        <p14:creationId xmlns:p14="http://schemas.microsoft.com/office/powerpoint/2010/main" val="1519460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0" dirty="0">
              <a:latin typeface="Book Antiqua" panose="0204060205030503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en-US" sz="6600" b="1" dirty="0">
                <a:latin typeface="Book Antiqua" panose="02040602050305030304" pitchFamily="18" charset="0"/>
              </a:rPr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1117417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9">
      <a:majorFont>
        <a:latin typeface="Corbel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16411250_Bright business presentation_AAS_v3" id="{57D58BC9-3F05-45D4-81CD-7BA898B4CAAD}" vid="{0F92AA19-00D6-4C71-B13F-219D7994A0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90D0D0-7C1D-47FF-A2F0-9937AA567A3D}">
  <ds:schemaRefs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71af3243-3dd4-4a8d-8c0d-dd76da1f02a5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EDB5DD7-8DCC-4069-9EB3-5D09818665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15EA0-2F38-456B-B156-038699A5D1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Bright business presentation</Template>
  <TotalTime>0</TotalTime>
  <Words>350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Book Antiqua</vt:lpstr>
      <vt:lpstr>Calibri</vt:lpstr>
      <vt:lpstr>Candara</vt:lpstr>
      <vt:lpstr>Corbel</vt:lpstr>
      <vt:lpstr>Times New Roman</vt:lpstr>
      <vt:lpstr>Office Theme</vt:lpstr>
      <vt:lpstr>Budget &amp; Resource Development Subcommittee</vt:lpstr>
      <vt:lpstr>PowerPoint Presentation</vt:lpstr>
      <vt:lpstr>2025-26 Tentative Budget Development – Discretionary Reallocation</vt:lpstr>
      <vt:lpstr>2025-26 Tentative Budget Development – Discretionary Reallocation</vt:lpstr>
      <vt:lpstr>Process Review – Request for New Resources, Adopted Budget</vt:lpstr>
      <vt:lpstr>2025-26 Budget Update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2022-09-13T18:42:24Z</dcterms:created>
  <dcterms:modified xsi:type="dcterms:W3CDTF">2025-03-12T18:51:00Z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