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8" r:id="rId5"/>
    <p:sldId id="334" r:id="rId6"/>
    <p:sldId id="335" r:id="rId7"/>
    <p:sldId id="337" r:id="rId8"/>
    <p:sldId id="336" r:id="rId9"/>
    <p:sldId id="338" r:id="rId10"/>
    <p:sldId id="31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12" autoAdjust="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3/12/2025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3216442"/>
            <a:ext cx="8991600" cy="855906"/>
          </a:xfrm>
        </p:spPr>
        <p:txBody>
          <a:bodyPr/>
          <a:lstStyle/>
          <a:p>
            <a:r>
              <a:rPr lang="en-US" sz="3600" dirty="0">
                <a:latin typeface="Book Antiqua" panose="02040602050305030304" pitchFamily="18" charset="0"/>
              </a:rPr>
              <a:t>Budget &amp; Resource Development Subcommittee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March 12, 2025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10284923" y="4241800"/>
            <a:ext cx="1402741" cy="394389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36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TREY</a:t>
            </a:r>
            <a: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b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b="0" i="0" spc="14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8D69E1-1929-48EB-9D2B-AED71A386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441" y="4138864"/>
            <a:ext cx="1979705" cy="9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036638"/>
            <a:ext cx="11328400" cy="5183187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95623E-197D-409F-9AAA-A87B188EF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8692" y="0"/>
            <a:ext cx="6154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3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Development – Discretionary Reallocation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r>
              <a:rPr lang="en-US" sz="2400" dirty="0">
                <a:latin typeface="Book Antiqua" panose="02040602050305030304" pitchFamily="18" charset="0"/>
              </a:rPr>
              <a:t>Worksheets distributed to Managers February 4, 2025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Worksheets due back to Business Office March 4, 2025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dirty="0">
                <a:latin typeface="Book Antiqua" panose="02040602050305030304" pitchFamily="18" charset="0"/>
              </a:rPr>
              <a:t>Total Discretionary budget remains at 2024-25 amount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Allocated by formula - FTES Target X $100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$1,006,657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Opportunity to reallocate current resources to meet budget objectives for the 2025-26 fiscal year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All worksheets have been completed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BRDS budget process has been completed</a:t>
            </a:r>
          </a:p>
        </p:txBody>
      </p:sp>
    </p:spTree>
    <p:extLst>
      <p:ext uri="{BB962C8B-B14F-4D97-AF65-F5344CB8AC3E}">
        <p14:creationId xmlns:p14="http://schemas.microsoft.com/office/powerpoint/2010/main" val="16788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Development – Discretionary Reallocation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176E2-7D3E-438D-8C0D-D2180B08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Book Antiqua" panose="02040602050305030304" pitchFamily="18" charset="0"/>
              </a:rPr>
              <a:t>Areas completing worksheets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Administrative Services - Bell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Academic Services – Odu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Communications/PIO – Quis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College Technology Services – Hill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Institutional Effectiveness and Planning – Miramontez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Instruction - Odu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LEAD/Equity – Julian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President – Lundburg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Student Services - Gonzalez</a:t>
            </a:r>
          </a:p>
          <a:p>
            <a:pPr lvl="1"/>
            <a:endParaRPr lang="en-US" sz="2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7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Process Review – Request for New Resources, Adopted Budget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pPr marL="0" indent="0">
              <a:buNone/>
            </a:pPr>
            <a:endParaRPr lang="en-US" sz="2400" b="1" dirty="0">
              <a:latin typeface="Book Antiqua" panose="0204060205030503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Export request for resources from Nueventive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Sort for </a:t>
            </a: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ONGOING</a:t>
            </a:r>
            <a:r>
              <a:rPr lang="en-US" dirty="0">
                <a:latin typeface="Book Antiqua" panose="02040602050305030304" pitchFamily="18" charset="0"/>
              </a:rPr>
              <a:t>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Sort for Type of Request = </a:t>
            </a: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DEPARTMENT DISCRETIONARY BUDGET INCREASE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Remove Title Duplicates caused by Unit Goal Alignment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Sort for </a:t>
            </a: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PROGRAM</a:t>
            </a:r>
            <a:r>
              <a:rPr lang="en-US" dirty="0">
                <a:latin typeface="Book Antiqua" panose="02040602050305030304" pitchFamily="18" charset="0"/>
              </a:rPr>
              <a:t> combine and send to Dean/Manager/Director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Dean/Manager/Director rank prioritize with Dept Chair / Lead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latin typeface="Book Antiqua" panose="02040602050305030304" pitchFamily="18" charset="0"/>
              </a:rPr>
              <a:t>Dean/Manager/Director send worksheet to Executive Cabinet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latin typeface="Book Antiqua" panose="02040602050305030304" pitchFamily="18" charset="0"/>
              </a:rPr>
              <a:t>Executive Cabinet will allocate available resources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trike="sngStrike" dirty="0">
                <a:latin typeface="Book Antiqua" panose="02040602050305030304" pitchFamily="18" charset="0"/>
              </a:rPr>
              <a:t>Dean/Manager/Director select resource request and </a:t>
            </a:r>
            <a:r>
              <a:rPr lang="en-US" dirty="0">
                <a:solidFill>
                  <a:srgbClr val="00B0F0"/>
                </a:solidFill>
                <a:latin typeface="Book Antiqua" panose="02040602050305030304" pitchFamily="18" charset="0"/>
              </a:rPr>
              <a:t>Executive Cabinet will </a:t>
            </a:r>
            <a:r>
              <a:rPr lang="en-US" dirty="0">
                <a:latin typeface="Book Antiqua" panose="02040602050305030304" pitchFamily="18" charset="0"/>
              </a:rPr>
              <a:t>transfer to Request for New Resource form and report out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Example</a:t>
            </a:r>
          </a:p>
          <a:p>
            <a:pPr marL="809625" lvl="3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7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Budget Update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r>
              <a:rPr lang="en-US" sz="2400" dirty="0">
                <a:latin typeface="Book Antiqua" panose="02040602050305030304" pitchFamily="18" charset="0"/>
              </a:rPr>
              <a:t>2023-24 Recalculation Apportionment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SDCCD met its SCFF financial targets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SDCCD generated 903 Unfunded FTES = $6.6M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2024-25 First Principal Apportionment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State Dept of Finance projecting a current 6.5% deficit due to lagging property tax collection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This translates to a 7.1% deficit factor to SDCCD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Expectation is that this will resolve as tax receipts are collected throughout the year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SDCCD is currently on track to generate 569 Unfunded FTES = $3M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2025-26 Budget Development 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Modest increases continue to be considered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COLA is still projected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Next State update will be May 15, 2025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Miramar’s Tentative Budget Development is underway and due to be finalized May 30</a:t>
            </a:r>
          </a:p>
        </p:txBody>
      </p:sp>
    </p:spTree>
    <p:extLst>
      <p:ext uri="{BB962C8B-B14F-4D97-AF65-F5344CB8AC3E}">
        <p14:creationId xmlns:p14="http://schemas.microsoft.com/office/powerpoint/2010/main" val="151946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>
              <a:latin typeface="Book Antiqua" panose="0204060205030503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Book Antiqua" panose="02040602050305030304" pitchFamily="18" charset="0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11741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0D0D0-7C1D-47FF-A2F0-9937AA567A3D}">
  <ds:schemaRefs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0</TotalTime>
  <Words>350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Candara</vt:lpstr>
      <vt:lpstr>Corbel</vt:lpstr>
      <vt:lpstr>Times New Roman</vt:lpstr>
      <vt:lpstr>Office Theme</vt:lpstr>
      <vt:lpstr>Budget &amp; Resource Development Subcommittee</vt:lpstr>
      <vt:lpstr>PowerPoint Presentation</vt:lpstr>
      <vt:lpstr>2025-26 Tentative Budget Development – Discretionary Reallocation</vt:lpstr>
      <vt:lpstr>2025-26 Tentative Budget Development – Discretionary Reallocation</vt:lpstr>
      <vt:lpstr>Process Review – Request for New Resources, Adopted Budget</vt:lpstr>
      <vt:lpstr>2025-26 Budget Update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2022-09-13T18:42:24Z</dcterms:created>
  <dcterms:modified xsi:type="dcterms:W3CDTF">2025-03-12T18:51:00Z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