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91" r:id="rId3"/>
    <p:sldId id="257" r:id="rId4"/>
    <p:sldId id="258" r:id="rId5"/>
    <p:sldId id="300" r:id="rId6"/>
    <p:sldId id="261" r:id="rId7"/>
    <p:sldId id="262" r:id="rId8"/>
    <p:sldId id="299" r:id="rId9"/>
    <p:sldId id="287" r:id="rId10"/>
    <p:sldId id="301" r:id="rId11"/>
    <p:sldId id="302" r:id="rId12"/>
    <p:sldId id="313" r:id="rId13"/>
    <p:sldId id="303" r:id="rId14"/>
    <p:sldId id="304" r:id="rId15"/>
    <p:sldId id="306" r:id="rId16"/>
    <p:sldId id="307" r:id="rId17"/>
    <p:sldId id="308" r:id="rId18"/>
    <p:sldId id="309" r:id="rId19"/>
    <p:sldId id="310" r:id="rId20"/>
    <p:sldId id="311" r:id="rId21"/>
    <p:sldId id="312"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7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A50021"/>
    <a:srgbClr val="0000FF"/>
    <a:srgbClr val="CC3300"/>
    <a:srgbClr val="339933"/>
    <a:srgbClr val="33CC33"/>
    <a:srgbClr val="008000"/>
    <a:srgbClr val="993300"/>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56" autoAdjust="0"/>
    <p:restoredTop sz="94660"/>
  </p:normalViewPr>
  <p:slideViewPr>
    <p:cSldViewPr snapToGrid="0" showGuides="1">
      <p:cViewPr varScale="1">
        <p:scale>
          <a:sx n="98" d="100"/>
          <a:sy n="98" d="100"/>
        </p:scale>
        <p:origin x="768" y="84"/>
      </p:cViewPr>
      <p:guideLst>
        <p:guide orient="horz" pos="3712"/>
        <p:guide pos="2880"/>
      </p:guideLst>
    </p:cSldViewPr>
  </p:slideViewPr>
  <p:notesTextViewPr>
    <p:cViewPr>
      <p:scale>
        <a:sx n="100" d="100"/>
        <a:sy n="100" d="100"/>
      </p:scale>
      <p:origin x="0" y="0"/>
    </p:cViewPr>
  </p:notesTextViewPr>
  <p:sorterViewPr>
    <p:cViewPr varScale="1">
      <p:scale>
        <a:sx n="1" d="1"/>
        <a:sy n="1" d="1"/>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E04EE9-598B-4B81-8C63-0BA589530D88}" type="slidenum">
              <a:rPr lang="en-US" altLang="en-US"/>
              <a:pPr>
                <a:defRPr/>
              </a:pPr>
              <a:t>‹#›</a:t>
            </a:fld>
            <a:endParaRPr lang="en-US" altLang="en-US"/>
          </a:p>
        </p:txBody>
      </p:sp>
    </p:spTree>
    <p:extLst>
      <p:ext uri="{BB962C8B-B14F-4D97-AF65-F5344CB8AC3E}">
        <p14:creationId xmlns:p14="http://schemas.microsoft.com/office/powerpoint/2010/main" val="2060681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172CFB-82E0-4083-BB56-F142825A7B64}" type="slidenum">
              <a:rPr lang="en-US" altLang="en-US"/>
              <a:pPr>
                <a:defRPr/>
              </a:pPr>
              <a:t>‹#›</a:t>
            </a:fld>
            <a:endParaRPr lang="en-US" altLang="en-US"/>
          </a:p>
        </p:txBody>
      </p:sp>
    </p:spTree>
    <p:extLst>
      <p:ext uri="{BB962C8B-B14F-4D97-AF65-F5344CB8AC3E}">
        <p14:creationId xmlns:p14="http://schemas.microsoft.com/office/powerpoint/2010/main" val="86825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C5B3CB-8F87-4993-856A-2956CF8823CA}" type="slidenum">
              <a:rPr lang="en-US" altLang="en-US"/>
              <a:pPr>
                <a:defRPr/>
              </a:pPr>
              <a:t>‹#›</a:t>
            </a:fld>
            <a:endParaRPr lang="en-US" altLang="en-US"/>
          </a:p>
        </p:txBody>
      </p:sp>
    </p:spTree>
    <p:extLst>
      <p:ext uri="{BB962C8B-B14F-4D97-AF65-F5344CB8AC3E}">
        <p14:creationId xmlns:p14="http://schemas.microsoft.com/office/powerpoint/2010/main" val="178123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3A43C5-AC13-47C0-ACFD-BF94EC13EC8E}" type="slidenum">
              <a:rPr lang="en-US" altLang="en-US"/>
              <a:pPr>
                <a:defRPr/>
              </a:pPr>
              <a:t>‹#›</a:t>
            </a:fld>
            <a:endParaRPr lang="en-US" altLang="en-US"/>
          </a:p>
        </p:txBody>
      </p:sp>
    </p:spTree>
    <p:extLst>
      <p:ext uri="{BB962C8B-B14F-4D97-AF65-F5344CB8AC3E}">
        <p14:creationId xmlns:p14="http://schemas.microsoft.com/office/powerpoint/2010/main" val="101315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64BB08-E11E-4124-A5CC-E6DD2317AE18}" type="slidenum">
              <a:rPr lang="en-US" altLang="en-US"/>
              <a:pPr>
                <a:defRPr/>
              </a:pPr>
              <a:t>‹#›</a:t>
            </a:fld>
            <a:endParaRPr lang="en-US" altLang="en-US"/>
          </a:p>
        </p:txBody>
      </p:sp>
    </p:spTree>
    <p:extLst>
      <p:ext uri="{BB962C8B-B14F-4D97-AF65-F5344CB8AC3E}">
        <p14:creationId xmlns:p14="http://schemas.microsoft.com/office/powerpoint/2010/main" val="306344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408C88-6303-42F7-B97B-94B1E3A5ACC9}" type="slidenum">
              <a:rPr lang="en-US" altLang="en-US"/>
              <a:pPr>
                <a:defRPr/>
              </a:pPr>
              <a:t>‹#›</a:t>
            </a:fld>
            <a:endParaRPr lang="en-US" altLang="en-US"/>
          </a:p>
        </p:txBody>
      </p:sp>
    </p:spTree>
    <p:extLst>
      <p:ext uri="{BB962C8B-B14F-4D97-AF65-F5344CB8AC3E}">
        <p14:creationId xmlns:p14="http://schemas.microsoft.com/office/powerpoint/2010/main" val="2676249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828EA9F-3829-49E6-ADAD-B4955AE9800A}" type="slidenum">
              <a:rPr lang="en-US" altLang="en-US"/>
              <a:pPr>
                <a:defRPr/>
              </a:pPr>
              <a:t>‹#›</a:t>
            </a:fld>
            <a:endParaRPr lang="en-US" altLang="en-US"/>
          </a:p>
        </p:txBody>
      </p:sp>
    </p:spTree>
    <p:extLst>
      <p:ext uri="{BB962C8B-B14F-4D97-AF65-F5344CB8AC3E}">
        <p14:creationId xmlns:p14="http://schemas.microsoft.com/office/powerpoint/2010/main" val="41696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02B3827-E03D-4883-915F-3A735939B06B}" type="slidenum">
              <a:rPr lang="en-US" altLang="en-US"/>
              <a:pPr>
                <a:defRPr/>
              </a:pPr>
              <a:t>‹#›</a:t>
            </a:fld>
            <a:endParaRPr lang="en-US" altLang="en-US"/>
          </a:p>
        </p:txBody>
      </p:sp>
    </p:spTree>
    <p:extLst>
      <p:ext uri="{BB962C8B-B14F-4D97-AF65-F5344CB8AC3E}">
        <p14:creationId xmlns:p14="http://schemas.microsoft.com/office/powerpoint/2010/main" val="2900088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8A03DB-E958-4323-BBAF-68A0E0803E91}" type="slidenum">
              <a:rPr lang="en-US" altLang="en-US"/>
              <a:pPr>
                <a:defRPr/>
              </a:pPr>
              <a:t>‹#›</a:t>
            </a:fld>
            <a:endParaRPr lang="en-US" altLang="en-US"/>
          </a:p>
        </p:txBody>
      </p:sp>
    </p:spTree>
    <p:extLst>
      <p:ext uri="{BB962C8B-B14F-4D97-AF65-F5344CB8AC3E}">
        <p14:creationId xmlns:p14="http://schemas.microsoft.com/office/powerpoint/2010/main" val="2654274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C1A048-E07E-4CB9-B562-BC20C182FAB9}" type="slidenum">
              <a:rPr lang="en-US" altLang="en-US"/>
              <a:pPr>
                <a:defRPr/>
              </a:pPr>
              <a:t>‹#›</a:t>
            </a:fld>
            <a:endParaRPr lang="en-US" altLang="en-US"/>
          </a:p>
        </p:txBody>
      </p:sp>
    </p:spTree>
    <p:extLst>
      <p:ext uri="{BB962C8B-B14F-4D97-AF65-F5344CB8AC3E}">
        <p14:creationId xmlns:p14="http://schemas.microsoft.com/office/powerpoint/2010/main" val="1677639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FCF086-A9B8-4415-B6DF-B9909A23D9CE}" type="slidenum">
              <a:rPr lang="en-US" altLang="en-US"/>
              <a:pPr>
                <a:defRPr/>
              </a:pPr>
              <a:t>‹#›</a:t>
            </a:fld>
            <a:endParaRPr lang="en-US" altLang="en-US"/>
          </a:p>
        </p:txBody>
      </p:sp>
    </p:spTree>
    <p:extLst>
      <p:ext uri="{BB962C8B-B14F-4D97-AF65-F5344CB8AC3E}">
        <p14:creationId xmlns:p14="http://schemas.microsoft.com/office/powerpoint/2010/main" val="572440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0196"/>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C5EE4CD-EE84-4B95-AC08-AFD325EB96A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5475" y="0"/>
            <a:ext cx="2813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4"/>
          <p:cNvSpPr txBox="1">
            <a:spLocks noChangeArrowheads="1"/>
          </p:cNvSpPr>
          <p:nvPr/>
        </p:nvSpPr>
        <p:spPr bwMode="auto">
          <a:xfrm>
            <a:off x="428625" y="373063"/>
            <a:ext cx="26225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a:latin typeface="Calibri" panose="020F0502020204030204" pitchFamily="34" charset="0"/>
              </a:rPr>
              <a:t>The Cardio-</a:t>
            </a:r>
          </a:p>
          <a:p>
            <a:pPr>
              <a:spcBef>
                <a:spcPct val="0"/>
              </a:spcBef>
              <a:buFontTx/>
              <a:buNone/>
            </a:pPr>
            <a:r>
              <a:rPr lang="en-US" altLang="en-US" sz="4000" b="1">
                <a:latin typeface="Calibri" panose="020F0502020204030204" pitchFamily="34" charset="0"/>
              </a:rPr>
              <a:t>(Heart)</a:t>
            </a:r>
          </a:p>
        </p:txBody>
      </p:sp>
      <p:sp>
        <p:nvSpPr>
          <p:cNvPr id="2052" name="Text Box 4"/>
          <p:cNvSpPr txBox="1">
            <a:spLocks noChangeArrowheads="1"/>
          </p:cNvSpPr>
          <p:nvPr/>
        </p:nvSpPr>
        <p:spPr bwMode="auto">
          <a:xfrm>
            <a:off x="6522502" y="382588"/>
            <a:ext cx="20859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dirty="0">
                <a:latin typeface="Calibri" panose="020F0502020204030204" pitchFamily="34" charset="0"/>
              </a:rPr>
              <a:t>Vascular </a:t>
            </a:r>
          </a:p>
          <a:p>
            <a:pPr>
              <a:spcBef>
                <a:spcPct val="0"/>
              </a:spcBef>
              <a:buFontTx/>
              <a:buNone/>
            </a:pPr>
            <a:r>
              <a:rPr lang="en-US" altLang="en-US" sz="4000" b="1" dirty="0">
                <a:latin typeface="Calibri" panose="020F0502020204030204" pitchFamily="34" charset="0"/>
              </a:rPr>
              <a:t>(Vessels)</a:t>
            </a:r>
          </a:p>
        </p:txBody>
      </p:sp>
      <p:sp>
        <p:nvSpPr>
          <p:cNvPr id="2053" name="Rectangle 4"/>
          <p:cNvSpPr>
            <a:spLocks noChangeArrowheads="1"/>
          </p:cNvSpPr>
          <p:nvPr/>
        </p:nvSpPr>
        <p:spPr bwMode="auto">
          <a:xfrm>
            <a:off x="814388" y="2133600"/>
            <a:ext cx="15271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Calibri" panose="020F0502020204030204" pitchFamily="34" charset="0"/>
              </a:rPr>
              <a:t>A Closed </a:t>
            </a:r>
          </a:p>
          <a:p>
            <a:pPr algn="ctr" eaLnBrk="1" hangingPunct="1">
              <a:spcBef>
                <a:spcPct val="0"/>
              </a:spcBef>
              <a:buFontTx/>
              <a:buNone/>
            </a:pPr>
            <a:r>
              <a:rPr lang="en-US" altLang="en-US" sz="2800">
                <a:latin typeface="Calibri" panose="020F0502020204030204" pitchFamily="34" charset="0"/>
              </a:rPr>
              <a:t>System</a:t>
            </a:r>
          </a:p>
        </p:txBody>
      </p:sp>
      <p:sp>
        <p:nvSpPr>
          <p:cNvPr id="2054" name="Rectangle 5"/>
          <p:cNvSpPr>
            <a:spLocks noChangeArrowheads="1"/>
          </p:cNvSpPr>
          <p:nvPr/>
        </p:nvSpPr>
        <p:spPr bwMode="auto">
          <a:xfrm>
            <a:off x="6680200" y="2133600"/>
            <a:ext cx="18954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latin typeface="Calibri" panose="020F0502020204030204" pitchFamily="34" charset="0"/>
              </a:rPr>
              <a:t>Total Blood </a:t>
            </a:r>
          </a:p>
          <a:p>
            <a:pPr algn="ctr" eaLnBrk="1" hangingPunct="1">
              <a:spcBef>
                <a:spcPct val="0"/>
              </a:spcBef>
              <a:buFontTx/>
              <a:buNone/>
            </a:pPr>
            <a:r>
              <a:rPr lang="en-US" altLang="en-US" sz="2800" dirty="0">
                <a:latin typeface="Calibri" panose="020F0502020204030204" pitchFamily="34" charset="0"/>
              </a:rPr>
              <a:t>Volume</a:t>
            </a:r>
          </a:p>
        </p:txBody>
      </p:sp>
      <p:sp>
        <p:nvSpPr>
          <p:cNvPr id="2055" name="Rectangle 4"/>
          <p:cNvSpPr>
            <a:spLocks noChangeArrowheads="1"/>
          </p:cNvSpPr>
          <p:nvPr/>
        </p:nvSpPr>
        <p:spPr bwMode="auto">
          <a:xfrm>
            <a:off x="611187" y="3341283"/>
            <a:ext cx="19335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solidFill>
                  <a:srgbClr val="C00000"/>
                </a:solidFill>
                <a:latin typeface="Calibri" panose="020F0502020204030204" pitchFamily="34" charset="0"/>
              </a:rPr>
              <a:t>This means that blood is always contained </a:t>
            </a:r>
          </a:p>
          <a:p>
            <a:pPr algn="ctr" eaLnBrk="1" hangingPunct="1">
              <a:spcBef>
                <a:spcPct val="0"/>
              </a:spcBef>
              <a:buFontTx/>
              <a:buNone/>
            </a:pPr>
            <a:r>
              <a:rPr lang="en-US" altLang="en-US" sz="2000" dirty="0">
                <a:solidFill>
                  <a:srgbClr val="C00000"/>
                </a:solidFill>
                <a:latin typeface="Calibri" panose="020F0502020204030204" pitchFamily="34" charset="0"/>
              </a:rPr>
              <a:t>within the heart and blood vessels</a:t>
            </a:r>
          </a:p>
        </p:txBody>
      </p:sp>
      <p:sp>
        <p:nvSpPr>
          <p:cNvPr id="2056" name="Rectangle 4"/>
          <p:cNvSpPr>
            <a:spLocks noChangeArrowheads="1"/>
          </p:cNvSpPr>
          <p:nvPr/>
        </p:nvSpPr>
        <p:spPr bwMode="auto">
          <a:xfrm>
            <a:off x="6680200" y="3444875"/>
            <a:ext cx="19399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solidFill>
                  <a:srgbClr val="0000FF"/>
                </a:solidFill>
                <a:latin typeface="Calibri" panose="020F0502020204030204" pitchFamily="34" charset="0"/>
              </a:rPr>
              <a:t>The total volume of blood is about 5.0 L that continually circulate in our bodies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85057" y="116289"/>
            <a:ext cx="8773885" cy="1908215"/>
          </a:xfrm>
          <a:prstGeom prst="rect">
            <a:avLst/>
          </a:prstGeom>
        </p:spPr>
        <p:txBody>
          <a:bodyPr wrap="square">
            <a:spAutoFit/>
          </a:bodyPr>
          <a:lstStyle/>
          <a:p>
            <a:pPr algn="ctr">
              <a:spcBef>
                <a:spcPts val="0"/>
              </a:spcBef>
              <a:spcAft>
                <a:spcPts val="0"/>
              </a:spcAft>
            </a:pPr>
            <a:r>
              <a:rPr lang="en-US" sz="2800" b="1" dirty="0">
                <a:solidFill>
                  <a:srgbClr val="C00000"/>
                </a:solidFill>
                <a:latin typeface="Calibri" panose="020F0502020204030204" pitchFamily="34" charset="0"/>
                <a:ea typeface="Times New Roman" panose="02020603050405020304" pitchFamily="18" charset="0"/>
              </a:rPr>
              <a:t>There are </a:t>
            </a:r>
            <a:r>
              <a:rPr lang="en-US" sz="2800" b="1" dirty="0" smtClean="0">
                <a:solidFill>
                  <a:srgbClr val="C00000"/>
                </a:solidFill>
                <a:latin typeface="Calibri" panose="020F0502020204030204" pitchFamily="34" charset="0"/>
                <a:ea typeface="Times New Roman" panose="02020603050405020304" pitchFamily="18" charset="0"/>
              </a:rPr>
              <a:t>2 types </a:t>
            </a:r>
            <a:r>
              <a:rPr lang="en-US" sz="2800" b="1" dirty="0">
                <a:solidFill>
                  <a:srgbClr val="C00000"/>
                </a:solidFill>
                <a:latin typeface="Calibri" panose="020F0502020204030204" pitchFamily="34" charset="0"/>
                <a:ea typeface="Times New Roman" panose="02020603050405020304" pitchFamily="18" charset="0"/>
              </a:rPr>
              <a:t>of </a:t>
            </a:r>
            <a:r>
              <a:rPr lang="en-US" sz="2800" b="1" dirty="0" smtClean="0">
                <a:solidFill>
                  <a:srgbClr val="C00000"/>
                </a:solidFill>
                <a:latin typeface="Calibri" panose="020F0502020204030204" pitchFamily="34" charset="0"/>
                <a:ea typeface="Times New Roman" panose="02020603050405020304" pitchFamily="18" charset="0"/>
              </a:rPr>
              <a:t>Cardiac Muscle Cells</a:t>
            </a:r>
            <a:endParaRPr lang="en-US" sz="1000" b="1" dirty="0">
              <a:solidFill>
                <a:srgbClr val="C00000"/>
              </a:solidFill>
              <a:latin typeface="Times New Roman" panose="02020603050405020304" pitchFamily="18" charset="0"/>
              <a:ea typeface="Times New Roman" panose="02020603050405020304" pitchFamily="18" charset="0"/>
            </a:endParaRPr>
          </a:p>
          <a:p>
            <a:pPr algn="just">
              <a:spcBef>
                <a:spcPts val="0"/>
              </a:spcBef>
              <a:spcAft>
                <a:spcPts val="0"/>
              </a:spcAft>
            </a:pPr>
            <a:r>
              <a:rPr lang="en-US" sz="1000" dirty="0">
                <a:solidFill>
                  <a:srgbClr val="000000"/>
                </a:solidFill>
                <a:latin typeface="Calibri" panose="020F0502020204030204" pitchFamily="34" charset="0"/>
                <a:ea typeface="Times New Roman" panose="02020603050405020304" pitchFamily="18" charset="0"/>
              </a:rPr>
              <a:t> </a:t>
            </a:r>
            <a:endParaRPr lang="en-US" sz="1000" dirty="0">
              <a:solidFill>
                <a:srgbClr val="000000"/>
              </a:solidFill>
              <a:latin typeface="Times New Roman" panose="02020603050405020304" pitchFamily="18" charset="0"/>
              <a:ea typeface="Times New Roman" panose="02020603050405020304" pitchFamily="18" charset="0"/>
            </a:endParaRPr>
          </a:p>
          <a:p>
            <a:pPr algn="just">
              <a:spcBef>
                <a:spcPts val="0"/>
              </a:spcBef>
              <a:spcAft>
                <a:spcPts val="0"/>
              </a:spcAft>
            </a:pPr>
            <a:r>
              <a:rPr lang="en-US" sz="2000" b="1" u="sng" dirty="0" smtClean="0">
                <a:solidFill>
                  <a:srgbClr val="000000"/>
                </a:solidFill>
                <a:latin typeface="Calibri" panose="020F0502020204030204" pitchFamily="34" charset="0"/>
                <a:ea typeface="Times New Roman" panose="02020603050405020304" pitchFamily="18" charset="0"/>
              </a:rPr>
              <a:t>1. Autorhythmic </a:t>
            </a:r>
            <a:r>
              <a:rPr lang="en-US" sz="2000" b="1" u="sng" dirty="0">
                <a:solidFill>
                  <a:srgbClr val="000000"/>
                </a:solidFill>
                <a:latin typeface="Calibri" panose="020F0502020204030204" pitchFamily="34" charset="0"/>
                <a:ea typeface="Times New Roman" panose="02020603050405020304" pitchFamily="18" charset="0"/>
              </a:rPr>
              <a:t>Myocardiocytes</a:t>
            </a:r>
            <a:r>
              <a:rPr lang="en-US" sz="2000" b="1" dirty="0">
                <a:solidFill>
                  <a:srgbClr val="000000"/>
                </a:solidFill>
                <a:latin typeface="Calibri" panose="020F0502020204030204" pitchFamily="34" charset="0"/>
                <a:ea typeface="Times New Roman" panose="02020603050405020304" pitchFamily="18" charset="0"/>
              </a:rPr>
              <a:t>: </a:t>
            </a:r>
            <a:endParaRPr lang="en-US" sz="2000" dirty="0">
              <a:solidFill>
                <a:srgbClr val="000000"/>
              </a:solidFill>
              <a:latin typeface="Times New Roman" panose="02020603050405020304" pitchFamily="18" charset="0"/>
              <a:ea typeface="Times New Roman" panose="02020603050405020304" pitchFamily="18" charset="0"/>
            </a:endParaRPr>
          </a:p>
          <a:p>
            <a:pPr algn="just">
              <a:spcBef>
                <a:spcPts val="0"/>
              </a:spcBef>
              <a:spcAft>
                <a:spcPts val="0"/>
              </a:spcAft>
            </a:pPr>
            <a:endParaRPr lang="en-US" sz="2000" dirty="0">
              <a:solidFill>
                <a:srgbClr val="000000"/>
              </a:solidFill>
              <a:latin typeface="Times New Roman" panose="02020603050405020304" pitchFamily="18" charset="0"/>
              <a:ea typeface="Times New Roman" panose="02020603050405020304" pitchFamily="18" charset="0"/>
            </a:endParaRPr>
          </a:p>
          <a:p>
            <a:pPr algn="just">
              <a:spcBef>
                <a:spcPts val="0"/>
              </a:spcBef>
              <a:spcAft>
                <a:spcPts val="0"/>
              </a:spcAft>
            </a:pPr>
            <a:r>
              <a:rPr lang="en-US" sz="2000" dirty="0">
                <a:solidFill>
                  <a:srgbClr val="000000"/>
                </a:solidFill>
                <a:latin typeface="Calibri" panose="020F0502020204030204" pitchFamily="34" charset="0"/>
                <a:ea typeface="Times New Roman" panose="02020603050405020304" pitchFamily="18" charset="0"/>
              </a:rPr>
              <a:t> </a:t>
            </a:r>
            <a:endParaRPr lang="en-US" sz="2000" dirty="0">
              <a:solidFill>
                <a:srgbClr val="000000"/>
              </a:solidFill>
              <a:latin typeface="Times New Roman" panose="02020603050405020304" pitchFamily="18" charset="0"/>
              <a:ea typeface="Times New Roman" panose="02020603050405020304" pitchFamily="18" charset="0"/>
            </a:endParaRPr>
          </a:p>
          <a:p>
            <a:pPr algn="just">
              <a:spcBef>
                <a:spcPts val="0"/>
              </a:spcBef>
              <a:spcAft>
                <a:spcPts val="0"/>
              </a:spcAft>
            </a:pPr>
            <a:r>
              <a:rPr lang="en-US" sz="2000" b="1" u="sng" dirty="0" smtClean="0">
                <a:solidFill>
                  <a:srgbClr val="000000"/>
                </a:solidFill>
                <a:latin typeface="Calibri" panose="020F0502020204030204" pitchFamily="34" charset="0"/>
                <a:ea typeface="Times New Roman" panose="02020603050405020304" pitchFamily="18" charset="0"/>
              </a:rPr>
              <a:t>2. Contractile </a:t>
            </a:r>
            <a:r>
              <a:rPr lang="en-US" sz="2000" b="1" u="sng" dirty="0">
                <a:solidFill>
                  <a:srgbClr val="000000"/>
                </a:solidFill>
                <a:latin typeface="Calibri" panose="020F0502020204030204" pitchFamily="34" charset="0"/>
                <a:ea typeface="Times New Roman" panose="02020603050405020304" pitchFamily="18" charset="0"/>
              </a:rPr>
              <a:t>Myocardiocytes</a:t>
            </a:r>
            <a:r>
              <a:rPr lang="en-US" sz="2000" b="1" dirty="0">
                <a:solidFill>
                  <a:srgbClr val="000000"/>
                </a:solidFill>
                <a:latin typeface="Calibri" panose="020F0502020204030204" pitchFamily="34" charset="0"/>
                <a:ea typeface="Times New Roman" panose="02020603050405020304" pitchFamily="18" charset="0"/>
              </a:rPr>
              <a:t>:  </a:t>
            </a:r>
            <a:endParaRPr lang="en-US" sz="2000" dirty="0">
              <a:solidFill>
                <a:srgbClr val="000000"/>
              </a:solidFill>
              <a:latin typeface="Times New Roman" panose="02020603050405020304" pitchFamily="18" charset="0"/>
              <a:ea typeface="Times New Roman" panose="02020603050405020304" pitchFamily="18" charset="0"/>
            </a:endParaRPr>
          </a:p>
        </p:txBody>
      </p:sp>
      <p:sp>
        <p:nvSpPr>
          <p:cNvPr id="3" name="Rectangle 2"/>
          <p:cNvSpPr/>
          <p:nvPr/>
        </p:nvSpPr>
        <p:spPr>
          <a:xfrm>
            <a:off x="515420" y="5892800"/>
            <a:ext cx="8273143" cy="707886"/>
          </a:xfrm>
          <a:prstGeom prst="rect">
            <a:avLst/>
          </a:prstGeom>
        </p:spPr>
        <p:txBody>
          <a:bodyPr wrap="square">
            <a:spAutoFit/>
          </a:bodyPr>
          <a:lstStyle/>
          <a:p>
            <a:pPr>
              <a:spcBef>
                <a:spcPts val="0"/>
              </a:spcBef>
              <a:spcAft>
                <a:spcPts val="0"/>
              </a:spcAft>
            </a:pPr>
            <a:r>
              <a:rPr lang="en-US" sz="2000" dirty="0">
                <a:solidFill>
                  <a:srgbClr val="000000"/>
                </a:solidFill>
                <a:latin typeface="Calibri" panose="020F0502020204030204" pitchFamily="34" charset="0"/>
                <a:ea typeface="Times New Roman" panose="02020603050405020304" pitchFamily="18" charset="0"/>
              </a:rPr>
              <a:t>Both of these myocardiocytes have </a:t>
            </a:r>
            <a:r>
              <a:rPr lang="en-US" sz="2000" b="1" dirty="0">
                <a:solidFill>
                  <a:srgbClr val="C00000"/>
                </a:solidFill>
                <a:latin typeface="Calibri" panose="020F0502020204030204" pitchFamily="34" charset="0"/>
                <a:ea typeface="Times New Roman" panose="02020603050405020304" pitchFamily="18" charset="0"/>
              </a:rPr>
              <a:t>Action Potentials </a:t>
            </a:r>
            <a:r>
              <a:rPr lang="en-US" sz="2000" dirty="0">
                <a:solidFill>
                  <a:srgbClr val="000000"/>
                </a:solidFill>
                <a:latin typeface="Calibri" panose="020F0502020204030204" pitchFamily="34" charset="0"/>
                <a:ea typeface="Times New Roman" panose="02020603050405020304" pitchFamily="18" charset="0"/>
              </a:rPr>
              <a:t>(AP’s) </a:t>
            </a:r>
            <a:r>
              <a:rPr lang="en-US" sz="2000" dirty="0" smtClean="0">
                <a:solidFill>
                  <a:srgbClr val="000000"/>
                </a:solidFill>
                <a:latin typeface="Calibri" panose="020F0502020204030204" pitchFamily="34" charset="0"/>
                <a:ea typeface="Times New Roman" panose="02020603050405020304" pitchFamily="18" charset="0"/>
              </a:rPr>
              <a:t>that differ from one another as </a:t>
            </a:r>
            <a:r>
              <a:rPr lang="en-US" sz="2000" dirty="0">
                <a:solidFill>
                  <a:srgbClr val="000000"/>
                </a:solidFill>
                <a:latin typeface="Calibri" panose="020F0502020204030204" pitchFamily="34" charset="0"/>
                <a:ea typeface="Times New Roman" panose="02020603050405020304" pitchFamily="18" charset="0"/>
              </a:rPr>
              <a:t>will be seen in the graphs of </a:t>
            </a:r>
            <a:r>
              <a:rPr lang="en-US" sz="2000" dirty="0" smtClean="0">
                <a:solidFill>
                  <a:srgbClr val="000000"/>
                </a:solidFill>
                <a:latin typeface="Calibri" panose="020F0502020204030204" pitchFamily="34" charset="0"/>
                <a:ea typeface="Times New Roman" panose="02020603050405020304" pitchFamily="18" charset="0"/>
              </a:rPr>
              <a:t>the AP’s that follow.</a:t>
            </a:r>
            <a:endParaRPr lang="en-US" sz="2000" dirty="0">
              <a:solidFill>
                <a:srgbClr val="000000"/>
              </a:solidFill>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242" y="2250846"/>
            <a:ext cx="6919734" cy="3235553"/>
          </a:xfrm>
          <a:prstGeom prst="rect">
            <a:avLst/>
          </a:prstGeom>
        </p:spPr>
      </p:pic>
    </p:spTree>
    <p:extLst>
      <p:ext uri="{BB962C8B-B14F-4D97-AF65-F5344CB8AC3E}">
        <p14:creationId xmlns:p14="http://schemas.microsoft.com/office/powerpoint/2010/main" val="3603066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t="13243" b="13953"/>
          <a:stretch>
            <a:fillRect/>
          </a:stretch>
        </p:blipFill>
        <p:spPr bwMode="auto">
          <a:xfrm>
            <a:off x="119063" y="1257300"/>
            <a:ext cx="8910637"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4"/>
          <p:cNvSpPr txBox="1">
            <a:spLocks noChangeArrowheads="1"/>
          </p:cNvSpPr>
          <p:nvPr/>
        </p:nvSpPr>
        <p:spPr bwMode="auto">
          <a:xfrm>
            <a:off x="254000" y="198438"/>
            <a:ext cx="3376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rgbClr val="003300"/>
                </a:solidFill>
                <a:latin typeface="Calibri" panose="020F0502020204030204" pitchFamily="34" charset="0"/>
              </a:rPr>
              <a:t>Myocardiocytes</a:t>
            </a:r>
            <a:r>
              <a:rPr lang="en-US" altLang="en-US" sz="3600" b="1">
                <a:solidFill>
                  <a:srgbClr val="003300"/>
                </a:solidFill>
              </a:rPr>
              <a:t>:</a:t>
            </a:r>
          </a:p>
        </p:txBody>
      </p:sp>
      <p:sp>
        <p:nvSpPr>
          <p:cNvPr id="11268" name="TextBox 5"/>
          <p:cNvSpPr txBox="1">
            <a:spLocks noChangeArrowheads="1"/>
          </p:cNvSpPr>
          <p:nvPr/>
        </p:nvSpPr>
        <p:spPr bwMode="auto">
          <a:xfrm>
            <a:off x="4316413" y="812800"/>
            <a:ext cx="2682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000000"/>
                </a:solidFill>
              </a:rPr>
              <a:t>1) Autorhythmic</a:t>
            </a:r>
          </a:p>
        </p:txBody>
      </p:sp>
      <p:sp>
        <p:nvSpPr>
          <p:cNvPr id="11269" name="TextBox 6"/>
          <p:cNvSpPr txBox="1">
            <a:spLocks noChangeArrowheads="1"/>
          </p:cNvSpPr>
          <p:nvPr/>
        </p:nvSpPr>
        <p:spPr bwMode="auto">
          <a:xfrm>
            <a:off x="6461125" y="1935163"/>
            <a:ext cx="2324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000000"/>
                </a:solidFill>
              </a:rPr>
              <a:t>2) Contractile</a:t>
            </a:r>
          </a:p>
        </p:txBody>
      </p:sp>
      <p:sp>
        <p:nvSpPr>
          <p:cNvPr id="2" name="Rectangle 1"/>
          <p:cNvSpPr/>
          <p:nvPr/>
        </p:nvSpPr>
        <p:spPr>
          <a:xfrm>
            <a:off x="861849" y="4719145"/>
            <a:ext cx="1418897" cy="5255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101094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538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Auto Myo 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240" y="277574"/>
            <a:ext cx="5625425" cy="3527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3"/>
          <p:cNvSpPr txBox="1">
            <a:spLocks noChangeArrowheads="1"/>
          </p:cNvSpPr>
          <p:nvPr/>
        </p:nvSpPr>
        <p:spPr bwMode="auto">
          <a:xfrm>
            <a:off x="473075" y="1663780"/>
            <a:ext cx="856603" cy="5662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Aft>
                <a:spcPts val="800"/>
              </a:spcAft>
            </a:pPr>
            <a:r>
              <a:rPr lang="en-US" altLang="en-US" sz="1100" dirty="0" smtClean="0">
                <a:solidFill>
                  <a:srgbClr val="0000FF"/>
                </a:solidFill>
                <a:latin typeface="Calibri" panose="020F0502020204030204" pitchFamily="34" charset="0"/>
              </a:rPr>
              <a:t>Membrane Potential (mV)</a:t>
            </a:r>
            <a:endParaRPr lang="en-US" altLang="en-US" dirty="0" smtClean="0">
              <a:solidFill>
                <a:srgbClr val="000000"/>
              </a:solidFill>
            </a:endParaRPr>
          </a:p>
        </p:txBody>
      </p:sp>
      <p:sp>
        <p:nvSpPr>
          <p:cNvPr id="3" name="Rectangle 2"/>
          <p:cNvSpPr/>
          <p:nvPr/>
        </p:nvSpPr>
        <p:spPr>
          <a:xfrm>
            <a:off x="251460" y="4450476"/>
            <a:ext cx="8641080" cy="2054409"/>
          </a:xfrm>
          <a:prstGeom prst="rect">
            <a:avLst/>
          </a:prstGeom>
        </p:spPr>
        <p:txBody>
          <a:bodyPr wrap="square">
            <a:spAutoFit/>
          </a:bodyPr>
          <a:lstStyle/>
          <a:p>
            <a:r>
              <a:rPr lang="en-US" sz="1500" b="1" u="sng"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Additional things to Notice about this AP and Graph</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p>
          <a:p>
            <a:pPr marL="285750" indent="-285750">
              <a:lnSpc>
                <a:spcPct val="150000"/>
              </a:lnSpc>
              <a:buFont typeface="Arial" panose="020B0604020202020204" pitchFamily="34" charset="0"/>
              <a:buChar char="•"/>
            </a:pPr>
            <a:r>
              <a:rPr lang="en-US" sz="1500" dirty="0" smtClean="0">
                <a:solidFill>
                  <a:srgbClr val="000000"/>
                </a:solidFill>
                <a:latin typeface="Calibri" panose="020F0502020204030204" pitchFamily="34" charset="0"/>
              </a:rPr>
              <a:t>Typically, </a:t>
            </a:r>
            <a:r>
              <a:rPr lang="en-US" sz="1500" u="sng" dirty="0">
                <a:solidFill>
                  <a:srgbClr val="000000"/>
                </a:solidFill>
                <a:latin typeface="Calibri" panose="020F0502020204030204" pitchFamily="34" charset="0"/>
              </a:rPr>
              <a:t>no </a:t>
            </a:r>
            <a:r>
              <a:rPr lang="en-US" sz="1500" u="sng" dirty="0" smtClean="0">
                <a:solidFill>
                  <a:srgbClr val="000000"/>
                </a:solidFill>
                <a:latin typeface="Calibri" panose="020F0502020204030204" pitchFamily="34" charset="0"/>
              </a:rPr>
              <a:t>Hyperpolarization phase</a:t>
            </a:r>
            <a:r>
              <a:rPr lang="en-US" sz="1500" dirty="0" smtClean="0">
                <a:solidFill>
                  <a:srgbClr val="000000"/>
                </a:solidFill>
                <a:latin typeface="Calibri" panose="020F0502020204030204" pitchFamily="34" charset="0"/>
              </a:rPr>
              <a:t>. </a:t>
            </a:r>
          </a:p>
          <a:p>
            <a:pPr>
              <a:lnSpc>
                <a:spcPct val="150000"/>
              </a:lnSpc>
            </a:pPr>
            <a:endParaRPr lang="en-US" sz="1500" dirty="0" smtClean="0">
              <a:solidFill>
                <a:srgbClr val="000000"/>
              </a:solidFill>
              <a:latin typeface="Calibri" panose="020F0502020204030204" pitchFamily="34" charset="0"/>
            </a:endParaRPr>
          </a:p>
          <a:p>
            <a:pPr marL="285750" indent="-285750">
              <a:lnSpc>
                <a:spcPct val="150000"/>
              </a:lnSpc>
              <a:buFont typeface="Arial" panose="020B0604020202020204" pitchFamily="34" charset="0"/>
              <a:buChar char="•"/>
            </a:pPr>
            <a:r>
              <a:rPr lang="en-US" sz="1500" dirty="0" smtClean="0">
                <a:solidFill>
                  <a:srgbClr val="000000"/>
                </a:solidFill>
                <a:latin typeface="Calibri" panose="020F0502020204030204" pitchFamily="34" charset="0"/>
              </a:rPr>
              <a:t>*</a:t>
            </a:r>
            <a:r>
              <a:rPr lang="en-US" sz="1500" b="1" dirty="0" smtClean="0">
                <a:solidFill>
                  <a:srgbClr val="000099"/>
                </a:solidFill>
                <a:latin typeface="Calibri" panose="020F0502020204030204" pitchFamily="34" charset="0"/>
              </a:rPr>
              <a:t>Parasympathetic</a:t>
            </a:r>
            <a:r>
              <a:rPr lang="en-US" sz="1500" dirty="0" smtClean="0">
                <a:solidFill>
                  <a:srgbClr val="000000"/>
                </a:solidFill>
                <a:latin typeface="Calibri" panose="020F0502020204030204" pitchFamily="34" charset="0"/>
              </a:rPr>
              <a:t> </a:t>
            </a:r>
            <a:r>
              <a:rPr lang="en-US" sz="1500" dirty="0">
                <a:solidFill>
                  <a:srgbClr val="000000"/>
                </a:solidFill>
                <a:latin typeface="Calibri" panose="020F0502020204030204" pitchFamily="34" charset="0"/>
              </a:rPr>
              <a:t>innervation </a:t>
            </a:r>
            <a:r>
              <a:rPr lang="en-US" sz="1500" dirty="0" smtClean="0">
                <a:solidFill>
                  <a:srgbClr val="000000"/>
                </a:solidFill>
                <a:latin typeface="Calibri" panose="020F0502020204030204" pitchFamily="34" charset="0"/>
              </a:rPr>
              <a:t>(via _________ nerve) </a:t>
            </a:r>
            <a:r>
              <a:rPr lang="en-US" sz="1500" dirty="0">
                <a:solidFill>
                  <a:srgbClr val="000000"/>
                </a:solidFill>
                <a:latin typeface="Calibri" panose="020F0502020204030204" pitchFamily="34" charset="0"/>
              </a:rPr>
              <a:t>can </a:t>
            </a:r>
            <a:r>
              <a:rPr lang="en-US" sz="1500" dirty="0" smtClean="0">
                <a:solidFill>
                  <a:srgbClr val="000000"/>
                </a:solidFill>
                <a:latin typeface="Calibri" panose="020F0502020204030204" pitchFamily="34" charset="0"/>
              </a:rPr>
              <a:t>pull </a:t>
            </a:r>
            <a:r>
              <a:rPr lang="en-US" sz="1500" dirty="0">
                <a:solidFill>
                  <a:srgbClr val="000000"/>
                </a:solidFill>
                <a:latin typeface="Calibri" panose="020F0502020204030204" pitchFamily="34" charset="0"/>
              </a:rPr>
              <a:t>the membrane voltage below -60 </a:t>
            </a:r>
            <a:r>
              <a:rPr lang="en-US" sz="1500" dirty="0" smtClean="0">
                <a:solidFill>
                  <a:srgbClr val="000000"/>
                </a:solidFill>
                <a:latin typeface="Calibri" panose="020F0502020204030204" pitchFamily="34" charset="0"/>
              </a:rPr>
              <a:t>mV.</a:t>
            </a:r>
          </a:p>
          <a:p>
            <a:pPr>
              <a:lnSpc>
                <a:spcPct val="150000"/>
              </a:lnSpc>
            </a:pPr>
            <a:endParaRPr lang="en-US" sz="1500" dirty="0" smtClean="0">
              <a:solidFill>
                <a:srgbClr val="000000"/>
              </a:solidFill>
              <a:latin typeface="Calibri" panose="020F0502020204030204" pitchFamily="34" charset="0"/>
            </a:endParaRPr>
          </a:p>
          <a:p>
            <a:pPr marL="285750" indent="-285750">
              <a:lnSpc>
                <a:spcPct val="150000"/>
              </a:lnSpc>
              <a:buFont typeface="Arial" panose="020B0604020202020204" pitchFamily="34" charset="0"/>
              <a:buChar char="•"/>
            </a:pPr>
            <a:r>
              <a:rPr lang="en-US" sz="1500" dirty="0" smtClean="0">
                <a:solidFill>
                  <a:srgbClr val="000000"/>
                </a:solidFill>
                <a:latin typeface="Calibri" panose="020F0502020204030204" pitchFamily="34" charset="0"/>
              </a:rPr>
              <a:t>*</a:t>
            </a:r>
            <a:r>
              <a:rPr lang="en-US" sz="1500" b="1" dirty="0" smtClean="0">
                <a:solidFill>
                  <a:srgbClr val="C00000"/>
                </a:solidFill>
                <a:latin typeface="Calibri" panose="020F0502020204030204" pitchFamily="34" charset="0"/>
              </a:rPr>
              <a:t>Sympathetic</a:t>
            </a:r>
            <a:r>
              <a:rPr lang="en-US" sz="1500" dirty="0" smtClean="0">
                <a:solidFill>
                  <a:srgbClr val="000000"/>
                </a:solidFill>
                <a:latin typeface="Calibri" panose="020F0502020204030204" pitchFamily="34" charset="0"/>
              </a:rPr>
              <a:t> innervation (via __________ nerve) truncates the repolarization phase to about -50 mV.</a:t>
            </a:r>
            <a:endParaRPr lang="en-US" sz="1500" dirty="0">
              <a:solidFill>
                <a:srgbClr val="000000"/>
              </a:solidFill>
              <a:latin typeface="Calibri" panose="020F0502020204030204" pitchFamily="34" charset="0"/>
            </a:endParaRPr>
          </a:p>
        </p:txBody>
      </p:sp>
      <p:sp>
        <p:nvSpPr>
          <p:cNvPr id="12291" name="TextBox 4"/>
          <p:cNvSpPr txBox="1">
            <a:spLocks noChangeArrowheads="1"/>
          </p:cNvSpPr>
          <p:nvPr/>
        </p:nvSpPr>
        <p:spPr bwMode="auto">
          <a:xfrm>
            <a:off x="2616031" y="92908"/>
            <a:ext cx="5028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rgbClr val="000000"/>
                </a:solidFill>
                <a:latin typeface="Calibri" panose="020F0502020204030204" pitchFamily="34" charset="0"/>
              </a:rPr>
              <a:t>Action Potentials for </a:t>
            </a:r>
            <a:r>
              <a:rPr lang="en-US" altLang="en-US" sz="1800" b="1" dirty="0">
                <a:solidFill>
                  <a:srgbClr val="C00000"/>
                </a:solidFill>
                <a:latin typeface="Calibri" panose="020F0502020204030204" pitchFamily="34" charset="0"/>
              </a:rPr>
              <a:t>Autorhythmic </a:t>
            </a:r>
            <a:r>
              <a:rPr lang="en-US" altLang="en-US" sz="1800" b="1" dirty="0" smtClean="0">
                <a:solidFill>
                  <a:srgbClr val="C00000"/>
                </a:solidFill>
                <a:latin typeface="Calibri" panose="020F0502020204030204" pitchFamily="34" charset="0"/>
              </a:rPr>
              <a:t>Myocardiocytes</a:t>
            </a:r>
            <a:endParaRPr lang="en-US" altLang="en-US" sz="1800" b="1" dirty="0">
              <a:solidFill>
                <a:srgbClr val="C00000"/>
              </a:solidFill>
              <a:latin typeface="Calibri" panose="020F0502020204030204" pitchFamily="34" charset="0"/>
            </a:endParaRPr>
          </a:p>
        </p:txBody>
      </p:sp>
      <p:sp>
        <p:nvSpPr>
          <p:cNvPr id="6" name="Text Box 3"/>
          <p:cNvSpPr txBox="1">
            <a:spLocks noChangeArrowheads="1"/>
          </p:cNvSpPr>
          <p:nvPr/>
        </p:nvSpPr>
        <p:spPr bwMode="auto">
          <a:xfrm>
            <a:off x="4143698" y="3805382"/>
            <a:ext cx="856603" cy="5259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Aft>
                <a:spcPts val="800"/>
              </a:spcAft>
            </a:pPr>
            <a:r>
              <a:rPr lang="en-US" altLang="en-US" sz="1100" dirty="0" smtClean="0">
                <a:solidFill>
                  <a:srgbClr val="0000FF"/>
                </a:solidFill>
                <a:latin typeface="Calibri" panose="020F0502020204030204" pitchFamily="34" charset="0"/>
              </a:rPr>
              <a:t>Time (</a:t>
            </a:r>
            <a:r>
              <a:rPr lang="en-US" altLang="en-US" sz="1100" dirty="0" err="1" smtClean="0">
                <a:solidFill>
                  <a:srgbClr val="0000FF"/>
                </a:solidFill>
                <a:latin typeface="Calibri" panose="020F0502020204030204" pitchFamily="34" charset="0"/>
              </a:rPr>
              <a:t>msec</a:t>
            </a:r>
            <a:r>
              <a:rPr lang="en-US" altLang="en-US" sz="1100" dirty="0" smtClean="0">
                <a:solidFill>
                  <a:srgbClr val="0000FF"/>
                </a:solidFill>
                <a:latin typeface="Calibri" panose="020F0502020204030204" pitchFamily="34" charset="0"/>
              </a:rPr>
              <a:t>)</a:t>
            </a:r>
            <a:endParaRPr lang="en-US" altLang="en-US" dirty="0" smtClean="0">
              <a:solidFill>
                <a:srgbClr val="000000"/>
              </a:solidFill>
            </a:endParaRPr>
          </a:p>
        </p:txBody>
      </p:sp>
      <p:sp>
        <p:nvSpPr>
          <p:cNvPr id="4" name="Rectangle 3"/>
          <p:cNvSpPr/>
          <p:nvPr/>
        </p:nvSpPr>
        <p:spPr>
          <a:xfrm>
            <a:off x="2419927" y="2623128"/>
            <a:ext cx="1034473" cy="443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98794" y="1282015"/>
            <a:ext cx="976915" cy="232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098793" y="1516623"/>
            <a:ext cx="746007" cy="275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747485" y="1440267"/>
            <a:ext cx="976915" cy="499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770909" y="729673"/>
            <a:ext cx="304800" cy="20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772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ont Myo 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054" y="426740"/>
            <a:ext cx="5385520" cy="3800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3628480" y="4165634"/>
            <a:ext cx="856603" cy="5259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Aft>
                <a:spcPts val="800"/>
              </a:spcAft>
            </a:pPr>
            <a:r>
              <a:rPr lang="en-US" altLang="en-US" sz="1100" dirty="0" smtClean="0">
                <a:solidFill>
                  <a:srgbClr val="0000FF"/>
                </a:solidFill>
                <a:latin typeface="Calibri" panose="020F0502020204030204" pitchFamily="34" charset="0"/>
              </a:rPr>
              <a:t>Time (</a:t>
            </a:r>
            <a:r>
              <a:rPr lang="en-US" altLang="en-US" sz="1100" dirty="0" err="1" smtClean="0">
                <a:solidFill>
                  <a:srgbClr val="0000FF"/>
                </a:solidFill>
                <a:latin typeface="Calibri" panose="020F0502020204030204" pitchFamily="34" charset="0"/>
              </a:rPr>
              <a:t>msec</a:t>
            </a:r>
            <a:r>
              <a:rPr lang="en-US" altLang="en-US" sz="1100" dirty="0" smtClean="0">
                <a:solidFill>
                  <a:srgbClr val="0000FF"/>
                </a:solidFill>
                <a:latin typeface="Calibri" panose="020F0502020204030204" pitchFamily="34" charset="0"/>
              </a:rPr>
              <a:t>)</a:t>
            </a:r>
            <a:endParaRPr lang="en-US" altLang="en-US" dirty="0" smtClean="0">
              <a:solidFill>
                <a:srgbClr val="000000"/>
              </a:solidFill>
            </a:endParaRPr>
          </a:p>
        </p:txBody>
      </p:sp>
      <p:sp>
        <p:nvSpPr>
          <p:cNvPr id="7" name="Text Box 3"/>
          <p:cNvSpPr txBox="1">
            <a:spLocks noChangeArrowheads="1"/>
          </p:cNvSpPr>
          <p:nvPr/>
        </p:nvSpPr>
        <p:spPr bwMode="auto">
          <a:xfrm>
            <a:off x="600363" y="1929248"/>
            <a:ext cx="856603" cy="5662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Aft>
                <a:spcPts val="800"/>
              </a:spcAft>
            </a:pPr>
            <a:r>
              <a:rPr lang="en-US" altLang="en-US" sz="1100" dirty="0" smtClean="0">
                <a:solidFill>
                  <a:srgbClr val="0000FF"/>
                </a:solidFill>
                <a:latin typeface="Calibri" panose="020F0502020204030204" pitchFamily="34" charset="0"/>
              </a:rPr>
              <a:t>Membrane Potential (mV)</a:t>
            </a:r>
            <a:endParaRPr lang="en-US" altLang="en-US" dirty="0" smtClean="0">
              <a:solidFill>
                <a:srgbClr val="000000"/>
              </a:solidFill>
            </a:endParaRPr>
          </a:p>
        </p:txBody>
      </p:sp>
      <p:sp>
        <p:nvSpPr>
          <p:cNvPr id="8" name="TextBox 4"/>
          <p:cNvSpPr txBox="1">
            <a:spLocks noChangeArrowheads="1"/>
          </p:cNvSpPr>
          <p:nvPr/>
        </p:nvSpPr>
        <p:spPr bwMode="auto">
          <a:xfrm>
            <a:off x="2109657" y="242074"/>
            <a:ext cx="47508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rgbClr val="000000"/>
                </a:solidFill>
                <a:latin typeface="Calibri" panose="020F0502020204030204" pitchFamily="34" charset="0"/>
              </a:rPr>
              <a:t>Action Potentials for </a:t>
            </a:r>
            <a:r>
              <a:rPr lang="en-US" altLang="en-US" sz="1800" b="1" dirty="0">
                <a:solidFill>
                  <a:srgbClr val="C00000"/>
                </a:solidFill>
                <a:latin typeface="Calibri" panose="020F0502020204030204" pitchFamily="34" charset="0"/>
              </a:rPr>
              <a:t>Contractile </a:t>
            </a:r>
            <a:r>
              <a:rPr lang="en-US" altLang="en-US" sz="1800" b="1" dirty="0" smtClean="0">
                <a:solidFill>
                  <a:srgbClr val="C00000"/>
                </a:solidFill>
                <a:latin typeface="Calibri" panose="020F0502020204030204" pitchFamily="34" charset="0"/>
              </a:rPr>
              <a:t>Myocardiocytes</a:t>
            </a:r>
            <a:endParaRPr lang="en-US" altLang="en-US" sz="1800" b="1" dirty="0">
              <a:solidFill>
                <a:srgbClr val="C00000"/>
              </a:solidFill>
              <a:latin typeface="Calibri" panose="020F0502020204030204" pitchFamily="34" charset="0"/>
            </a:endParaRPr>
          </a:p>
        </p:txBody>
      </p:sp>
      <p:sp>
        <p:nvSpPr>
          <p:cNvPr id="2" name="Rectangle 1"/>
          <p:cNvSpPr/>
          <p:nvPr/>
        </p:nvSpPr>
        <p:spPr>
          <a:xfrm>
            <a:off x="331108" y="4827151"/>
            <a:ext cx="8481783" cy="1477328"/>
          </a:xfrm>
          <a:prstGeom prst="rect">
            <a:avLst/>
          </a:prstGeom>
        </p:spPr>
        <p:txBody>
          <a:bodyPr wrap="square">
            <a:spAutoFit/>
          </a:bodyPr>
          <a:lstStyle/>
          <a:p>
            <a:pPr algn="just">
              <a:spcBef>
                <a:spcPts val="0"/>
              </a:spcBef>
              <a:spcAft>
                <a:spcPts val="0"/>
              </a:spcAft>
            </a:pPr>
            <a:r>
              <a:rPr lang="en-US" sz="15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Things to Notice about this AP and </a:t>
            </a:r>
            <a:r>
              <a:rPr lang="en-US" sz="15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Graph</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Bef>
                <a:spcPts val="0"/>
              </a:spcBef>
              <a:spcAft>
                <a:spcPts val="0"/>
              </a:spcAft>
              <a:buFont typeface="Arial" panose="020B0604020202020204" pitchFamily="34" charset="0"/>
              <a:buChar char="•"/>
            </a:pP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Plateau Phase and what causes it.</a:t>
            </a:r>
          </a:p>
          <a:p>
            <a:pPr marL="285750" indent="-285750" algn="just">
              <a:spcBef>
                <a:spcPts val="0"/>
              </a:spcBef>
              <a:spcAft>
                <a:spcPts val="0"/>
              </a:spcAft>
              <a:buFont typeface="Arial" panose="020B0604020202020204" pitchFamily="34" charset="0"/>
              <a:buChar char="•"/>
            </a:pP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There is no real </a:t>
            </a:r>
            <a:r>
              <a:rPr lang="en-US" sz="15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hyperpolarization</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phase in these cells.   </a:t>
            </a:r>
          </a:p>
          <a:p>
            <a:pPr marL="285750" indent="-285750" algn="just">
              <a:spcBef>
                <a:spcPts val="0"/>
              </a:spcBef>
              <a:spcAft>
                <a:spcPts val="0"/>
              </a:spcAft>
              <a:buFont typeface="Arial" panose="020B0604020202020204" pitchFamily="34" charset="0"/>
              <a:buChar char="•"/>
            </a:pP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a:t>
            </a:r>
            <a:r>
              <a:rPr lang="en-US" sz="15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absolute refractory period </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is almost all of the Plateau phase (about </a:t>
            </a:r>
            <a:r>
              <a:rPr lang="en-US" sz="15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250 msec</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is very long!).</a:t>
            </a:r>
          </a:p>
          <a:p>
            <a:pPr marL="285750" indent="-285750" algn="just">
              <a:spcBef>
                <a:spcPts val="0"/>
              </a:spcBef>
              <a:spcAft>
                <a:spcPts val="0"/>
              </a:spcAft>
              <a:buFont typeface="Arial" panose="020B0604020202020204" pitchFamily="34" charset="0"/>
              <a:buChar char="•"/>
            </a:pP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What is the purpose pf the long </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absolute </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refractory in cardiac muscle?</a:t>
            </a:r>
          </a:p>
          <a:p>
            <a:pPr marL="285750" indent="-285750" algn="just">
              <a:spcBef>
                <a:spcPts val="0"/>
              </a:spcBef>
              <a:spcAft>
                <a:spcPts val="0"/>
              </a:spcAft>
              <a:buFont typeface="Arial" panose="020B0604020202020204" pitchFamily="34" charset="0"/>
              <a:buChar char="•"/>
            </a:pP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If tetanus were possible the heart could not fill, because that occurs during </a:t>
            </a:r>
            <a:r>
              <a:rPr lang="en-US" sz="15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diastole</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or relaxation.</a:t>
            </a:r>
          </a:p>
        </p:txBody>
      </p:sp>
      <p:sp>
        <p:nvSpPr>
          <p:cNvPr id="13315" name="Line 4"/>
          <p:cNvSpPr>
            <a:spLocks noChangeShapeType="1"/>
          </p:cNvSpPr>
          <p:nvPr/>
        </p:nvSpPr>
        <p:spPr bwMode="auto">
          <a:xfrm flipV="1">
            <a:off x="2356222" y="3793781"/>
            <a:ext cx="0" cy="214313"/>
          </a:xfrm>
          <a:prstGeom prst="line">
            <a:avLst/>
          </a:prstGeom>
          <a:noFill/>
          <a:ln w="190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13316" name="Text Box 5"/>
          <p:cNvSpPr txBox="1">
            <a:spLocks noChangeArrowheads="1"/>
          </p:cNvSpPr>
          <p:nvPr/>
        </p:nvSpPr>
        <p:spPr bwMode="auto">
          <a:xfrm>
            <a:off x="2019672" y="3949356"/>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1" dirty="0">
                <a:solidFill>
                  <a:srgbClr val="CC3300"/>
                </a:solidFill>
              </a:rPr>
              <a:t>stimulus</a:t>
            </a:r>
          </a:p>
        </p:txBody>
      </p:sp>
      <p:sp>
        <p:nvSpPr>
          <p:cNvPr id="9" name="Rectangle 8"/>
          <p:cNvSpPr/>
          <p:nvPr/>
        </p:nvSpPr>
        <p:spPr>
          <a:xfrm>
            <a:off x="1911347" y="1336785"/>
            <a:ext cx="976915" cy="59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66592" y="978398"/>
            <a:ext cx="1114644" cy="232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523345" y="1477818"/>
            <a:ext cx="1228437" cy="335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718264" y="1812873"/>
            <a:ext cx="756428" cy="274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4109" y="2725281"/>
            <a:ext cx="2466109" cy="378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40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388554" y="206191"/>
            <a:ext cx="8329948" cy="2431435"/>
          </a:xfrm>
          <a:prstGeom prst="rect">
            <a:avLst/>
          </a:prstGeom>
        </p:spPr>
        <p:txBody>
          <a:bodyPr wrap="square">
            <a:spAutoFit/>
          </a:bodyPr>
          <a:lstStyle/>
          <a:p>
            <a:r>
              <a:rPr lang="en-US" altLang="en-US" sz="3200" b="1" u="sng" dirty="0" smtClean="0">
                <a:solidFill>
                  <a:srgbClr val="C00000"/>
                </a:solidFill>
                <a:effectLst>
                  <a:outerShdw blurRad="38100" dist="38100" dir="2700000" algn="tl">
                    <a:srgbClr val="000000">
                      <a:alpha val="43137"/>
                    </a:srgbClr>
                  </a:outerShdw>
                </a:effectLst>
                <a:latin typeface="Calibri" panose="020F0502020204030204" pitchFamily="34" charset="0"/>
                <a:sym typeface="Symbol" panose="05050102010706020507" pitchFamily="18" charset="2"/>
              </a:rPr>
              <a:t>Exercise</a:t>
            </a:r>
            <a:endParaRPr lang="en-US" altLang="en-US" sz="3200" dirty="0" smtClean="0">
              <a:solidFill>
                <a:srgbClr val="000000"/>
              </a:solidFill>
              <a:latin typeface="Calibri" panose="020F0502020204030204" pitchFamily="34" charset="0"/>
              <a:sym typeface="Symbol" panose="05050102010706020507" pitchFamily="18" charset="2"/>
            </a:endParaRPr>
          </a:p>
          <a:p>
            <a:endParaRPr lang="en-US" altLang="en-US" sz="2000" dirty="0">
              <a:solidFill>
                <a:srgbClr val="000000"/>
              </a:solidFill>
              <a:latin typeface="Calibri" panose="020F0502020204030204" pitchFamily="34" charset="0"/>
              <a:sym typeface="Symbol" panose="05050102010706020507" pitchFamily="18" charset="2"/>
            </a:endParaRPr>
          </a:p>
          <a:p>
            <a:r>
              <a:rPr lang="en-US" sz="2000" dirty="0" smtClean="0">
                <a:solidFill>
                  <a:srgbClr val="000000"/>
                </a:solidFill>
                <a:latin typeface="Calibri" panose="020F0502020204030204" pitchFamily="34" charset="0"/>
              </a:rPr>
              <a:t>Draw by hand (with all units, values, phases, which channels are open, closed):</a:t>
            </a:r>
          </a:p>
          <a:p>
            <a:endParaRPr lang="en-US" sz="2000" dirty="0" smtClean="0">
              <a:solidFill>
                <a:srgbClr val="000000"/>
              </a:solidFill>
              <a:latin typeface="Calibri" panose="020F0502020204030204" pitchFamily="34" charset="0"/>
            </a:endParaRPr>
          </a:p>
          <a:p>
            <a:r>
              <a:rPr lang="en-US" sz="2000" b="1" dirty="0" smtClean="0">
                <a:solidFill>
                  <a:srgbClr val="000000"/>
                </a:solidFill>
                <a:latin typeface="Calibri" panose="020F0502020204030204" pitchFamily="34" charset="0"/>
              </a:rPr>
              <a:t>a)</a:t>
            </a:r>
            <a:r>
              <a:rPr lang="en-US" sz="2000" dirty="0" smtClean="0">
                <a:solidFill>
                  <a:srgbClr val="000000"/>
                </a:solidFill>
                <a:latin typeface="Calibri" panose="020F0502020204030204" pitchFamily="34" charset="0"/>
              </a:rPr>
              <a:t> The action potential for an </a:t>
            </a:r>
            <a:r>
              <a:rPr lang="en-US" sz="2000" b="1" dirty="0" smtClean="0">
                <a:solidFill>
                  <a:srgbClr val="000000"/>
                </a:solidFill>
                <a:latin typeface="Calibri" panose="020F0502020204030204" pitchFamily="34" charset="0"/>
              </a:rPr>
              <a:t>autorhythmic myocardiocyte</a:t>
            </a:r>
            <a:r>
              <a:rPr lang="en-US" sz="2000" dirty="0" smtClean="0">
                <a:solidFill>
                  <a:srgbClr val="000000"/>
                </a:solidFill>
                <a:latin typeface="Calibri" panose="020F0502020204030204" pitchFamily="34" charset="0"/>
              </a:rPr>
              <a:t>; and</a:t>
            </a:r>
          </a:p>
          <a:p>
            <a:endParaRPr lang="en-US" sz="2000" dirty="0" smtClean="0">
              <a:solidFill>
                <a:srgbClr val="000000"/>
              </a:solidFill>
              <a:latin typeface="Calibri" panose="020F0502020204030204" pitchFamily="34" charset="0"/>
            </a:endParaRPr>
          </a:p>
          <a:p>
            <a:r>
              <a:rPr lang="en-US" sz="2000" b="1" dirty="0" smtClean="0">
                <a:solidFill>
                  <a:srgbClr val="000000"/>
                </a:solidFill>
                <a:latin typeface="Calibri" panose="020F0502020204030204" pitchFamily="34" charset="0"/>
              </a:rPr>
              <a:t>b)</a:t>
            </a:r>
            <a:r>
              <a:rPr lang="en-US" sz="2000" dirty="0" smtClean="0">
                <a:solidFill>
                  <a:srgbClr val="000000"/>
                </a:solidFill>
                <a:latin typeface="Calibri" panose="020F0502020204030204" pitchFamily="34" charset="0"/>
              </a:rPr>
              <a:t> The </a:t>
            </a:r>
            <a:r>
              <a:rPr lang="en-US" sz="2000" dirty="0">
                <a:solidFill>
                  <a:srgbClr val="000000"/>
                </a:solidFill>
                <a:latin typeface="Calibri" panose="020F0502020204030204" pitchFamily="34" charset="0"/>
              </a:rPr>
              <a:t>action potential for </a:t>
            </a:r>
            <a:r>
              <a:rPr lang="en-US" sz="2000" dirty="0" smtClean="0">
                <a:solidFill>
                  <a:srgbClr val="000000"/>
                </a:solidFill>
                <a:latin typeface="Calibri" panose="020F0502020204030204" pitchFamily="34" charset="0"/>
              </a:rPr>
              <a:t>a </a:t>
            </a:r>
            <a:r>
              <a:rPr lang="en-US" sz="2000" b="1" dirty="0" smtClean="0">
                <a:solidFill>
                  <a:srgbClr val="000000"/>
                </a:solidFill>
                <a:latin typeface="Calibri" panose="020F0502020204030204" pitchFamily="34" charset="0"/>
              </a:rPr>
              <a:t>contractile myocardiocyte</a:t>
            </a:r>
            <a:r>
              <a:rPr lang="en-US" sz="2000" dirty="0" smtClean="0">
                <a:solidFill>
                  <a:srgbClr val="000000"/>
                </a:solidFill>
                <a:latin typeface="Calibri" panose="020F0502020204030204" pitchFamily="34" charset="0"/>
              </a:rPr>
              <a:t>.</a:t>
            </a:r>
            <a:endParaRPr lang="en-US" sz="2000" dirty="0">
              <a:solidFill>
                <a:srgbClr val="000000"/>
              </a:solidFill>
              <a:latin typeface="Calibri" panose="020F0502020204030204" pitchFamily="34" charset="0"/>
            </a:endParaRPr>
          </a:p>
        </p:txBody>
      </p:sp>
      <p:sp>
        <p:nvSpPr>
          <p:cNvPr id="3" name="Rectangle 2"/>
          <p:cNvSpPr/>
          <p:nvPr/>
        </p:nvSpPr>
        <p:spPr>
          <a:xfrm>
            <a:off x="357922" y="2955177"/>
            <a:ext cx="8665029" cy="1631216"/>
          </a:xfrm>
          <a:prstGeom prst="rect">
            <a:avLst/>
          </a:prstGeom>
        </p:spPr>
        <p:txBody>
          <a:bodyPr wrap="square">
            <a:spAutoFit/>
          </a:bodyPr>
          <a:lstStyle/>
          <a:p>
            <a:r>
              <a:rPr lang="en-US" sz="2000" dirty="0" smtClean="0">
                <a:solidFill>
                  <a:srgbClr val="000000"/>
                </a:solidFill>
                <a:latin typeface="Calibri" panose="020F0502020204030204" pitchFamily="34" charset="0"/>
              </a:rPr>
              <a:t>You need to know those graphs like the back of your hand! So, take a blank piece of scrap paper and draw them until you can do it all without looking at the graphs as a reference. </a:t>
            </a:r>
          </a:p>
          <a:p>
            <a:endParaRPr lang="en-US" sz="2000" dirty="0" smtClean="0">
              <a:solidFill>
                <a:srgbClr val="000000"/>
              </a:solidFill>
              <a:latin typeface="Calibri" panose="020F0502020204030204" pitchFamily="34" charset="0"/>
            </a:endParaRPr>
          </a:p>
          <a:p>
            <a:r>
              <a:rPr lang="en-US" sz="2000" dirty="0" smtClean="0">
                <a:solidFill>
                  <a:srgbClr val="000000"/>
                </a:solidFill>
                <a:latin typeface="Calibri" panose="020F0502020204030204" pitchFamily="34" charset="0"/>
              </a:rPr>
              <a:t>Then go and test your understanding by answering Q’s about them! (Next slide)</a:t>
            </a:r>
          </a:p>
        </p:txBody>
      </p:sp>
    </p:spTree>
    <p:extLst>
      <p:ext uri="{BB962C8B-B14F-4D97-AF65-F5344CB8AC3E}">
        <p14:creationId xmlns:p14="http://schemas.microsoft.com/office/powerpoint/2010/main" val="224212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7596" y="236465"/>
            <a:ext cx="8311896" cy="5509200"/>
          </a:xfrm>
          <a:prstGeom prst="rect">
            <a:avLst/>
          </a:prstGeom>
        </p:spPr>
        <p:txBody>
          <a:bodyPr wrap="square">
            <a:spAutoFit/>
          </a:bodyPr>
          <a:lstStyle/>
          <a:p>
            <a:pPr>
              <a:spcBef>
                <a:spcPts val="0"/>
              </a:spcBef>
              <a:spcAft>
                <a:spcPts val="0"/>
              </a:spcAft>
            </a:pPr>
            <a:r>
              <a:rPr lang="en-US" sz="1600" b="1" u="sng"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Some Questions on Myocardiocytes</a:t>
            </a:r>
            <a:r>
              <a:rPr lang="en-US"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p>
          <a:p>
            <a:pPr>
              <a:spcBef>
                <a:spcPts val="0"/>
              </a:spcBef>
              <a:spcAft>
                <a:spcPts val="0"/>
              </a:spcAft>
            </a:pPr>
            <a:endParaRPr lang="en-US"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spcAft>
                <a:spcPts val="0"/>
              </a:spcAft>
            </a:pPr>
            <a:r>
              <a:rPr lang="en-US"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a:t>
            </a:r>
            <a:r>
              <a:rPr lang="en-US"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Resting Membrane Potential in the </a:t>
            </a:r>
            <a:r>
              <a:rPr lang="en-US" sz="160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autorhythmic</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myocardiocytes cells of the heart is</a:t>
            </a:r>
            <a:endParaRPr lang="en-US" sz="1600" dirty="0">
              <a:solidFill>
                <a:srgbClr val="000000"/>
              </a:solidFill>
              <a:latin typeface="Times" panose="02020603050405020304" pitchFamily="18" charset="0"/>
              <a:ea typeface="Times New Roman" panose="02020603050405020304" pitchFamily="18" charset="0"/>
              <a:cs typeface="Times New Roman" panose="02020603050405020304" pitchFamily="18" charset="0"/>
            </a:endParaRPr>
          </a:p>
          <a:p>
            <a:pPr algn="just">
              <a:spcBef>
                <a:spcPts val="0"/>
              </a:spcBef>
              <a:spcAft>
                <a:spcPts val="0"/>
              </a:spcAft>
            </a:pPr>
            <a:r>
              <a:rPr lang="en-US"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-70 mV  </a:t>
            </a:r>
            <a:r>
              <a:rPr lang="en-US"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unstable, due to K</a:t>
            </a:r>
            <a:r>
              <a:rPr lang="en-US" sz="1600"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efflux   </a:t>
            </a:r>
            <a:r>
              <a:rPr lang="en-US"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unstable, drifts from -60 mV  </a:t>
            </a:r>
          </a:p>
          <a:p>
            <a:pPr algn="just">
              <a:spcBef>
                <a:spcPts val="0"/>
              </a:spcBef>
              <a:spcAft>
                <a:spcPts val="0"/>
              </a:spcAft>
            </a:pPr>
            <a:r>
              <a:rPr lang="en-US"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-90 mV   </a:t>
            </a:r>
            <a:r>
              <a:rPr lang="en-US"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stable at -40 mV    </a:t>
            </a:r>
          </a:p>
          <a:p>
            <a:pPr>
              <a:spcBef>
                <a:spcPts val="0"/>
              </a:spcBef>
              <a:spcAft>
                <a:spcPts val="0"/>
              </a:spcAft>
            </a:pPr>
            <a:endParaRPr lang="en-US"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r>
              <a:rPr lang="en-US"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1600" dirty="0">
                <a:solidFill>
                  <a:srgbClr val="000000"/>
                </a:solidFill>
                <a:latin typeface="Calibri" panose="020F0502020204030204" pitchFamily="34" charset="0"/>
              </a:rPr>
              <a:t>The influx of which ion accounts for the plateau phase?</a:t>
            </a:r>
          </a:p>
          <a:p>
            <a:r>
              <a:rPr lang="en-US" sz="1600" b="1" dirty="0">
                <a:solidFill>
                  <a:srgbClr val="000000"/>
                </a:solidFill>
                <a:latin typeface="Calibri" panose="020F0502020204030204" pitchFamily="34" charset="0"/>
              </a:rPr>
              <a:t>a)</a:t>
            </a:r>
            <a:r>
              <a:rPr lang="en-US" sz="1600" dirty="0">
                <a:solidFill>
                  <a:srgbClr val="000000"/>
                </a:solidFill>
                <a:latin typeface="Calibri" panose="020F0502020204030204" pitchFamily="34" charset="0"/>
              </a:rPr>
              <a:t> sodium     </a:t>
            </a:r>
            <a:r>
              <a:rPr lang="en-US" sz="1600" b="1" dirty="0">
                <a:solidFill>
                  <a:srgbClr val="000000"/>
                </a:solidFill>
                <a:latin typeface="Calibri" panose="020F0502020204030204" pitchFamily="34" charset="0"/>
              </a:rPr>
              <a:t>b) </a:t>
            </a:r>
            <a:r>
              <a:rPr lang="en-US" sz="1600" dirty="0">
                <a:solidFill>
                  <a:srgbClr val="000000"/>
                </a:solidFill>
                <a:latin typeface="Calibri" panose="020F0502020204030204" pitchFamily="34" charset="0"/>
              </a:rPr>
              <a:t>potassium     </a:t>
            </a:r>
            <a:r>
              <a:rPr lang="en-US" sz="1600" b="1" dirty="0">
                <a:solidFill>
                  <a:srgbClr val="000000"/>
                </a:solidFill>
                <a:latin typeface="Calibri" panose="020F0502020204030204" pitchFamily="34" charset="0"/>
              </a:rPr>
              <a:t>c)</a:t>
            </a:r>
            <a:r>
              <a:rPr lang="en-US" sz="1600" dirty="0">
                <a:solidFill>
                  <a:srgbClr val="000000"/>
                </a:solidFill>
                <a:latin typeface="Calibri" panose="020F0502020204030204" pitchFamily="34" charset="0"/>
              </a:rPr>
              <a:t> chloride     </a:t>
            </a:r>
            <a:r>
              <a:rPr lang="en-US" sz="1600" b="1" dirty="0">
                <a:solidFill>
                  <a:srgbClr val="000000"/>
                </a:solidFill>
                <a:latin typeface="Calibri" panose="020F0502020204030204" pitchFamily="34" charset="0"/>
              </a:rPr>
              <a:t>d)</a:t>
            </a:r>
            <a:r>
              <a:rPr lang="en-US" sz="1600" dirty="0">
                <a:solidFill>
                  <a:srgbClr val="000000"/>
                </a:solidFill>
                <a:latin typeface="Calibri" panose="020F0502020204030204" pitchFamily="34" charset="0"/>
              </a:rPr>
              <a:t> calcium </a:t>
            </a:r>
          </a:p>
          <a:p>
            <a:pPr algn="just">
              <a:spcBef>
                <a:spcPts val="0"/>
              </a:spcBef>
              <a:spcAft>
                <a:spcPts val="0"/>
              </a:spcAft>
            </a:pPr>
            <a:endParaRPr lang="en-US"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0"/>
              </a:spcBef>
              <a:spcAft>
                <a:spcPts val="0"/>
              </a:spcAft>
            </a:pPr>
            <a:r>
              <a:rPr lang="en-US"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a:t>
            </a:r>
            <a:r>
              <a:rPr lang="en-US"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the peak of the AP of </a:t>
            </a:r>
            <a:r>
              <a:rPr lang="en-US" sz="160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contractile</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myocardiocytes, just before the plateau phase -</a:t>
            </a:r>
            <a:endParaRPr lang="en-US" sz="160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0"/>
              </a:spcBef>
              <a:spcAft>
                <a:spcPts val="0"/>
              </a:spcAft>
            </a:pPr>
            <a:r>
              <a:rPr lang="en-US"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the Na</a:t>
            </a:r>
            <a:r>
              <a:rPr lang="en-US" sz="1600"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channels open     </a:t>
            </a:r>
            <a:r>
              <a:rPr lang="en-US"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the Ca</a:t>
            </a:r>
            <a:r>
              <a:rPr lang="en-US" sz="1600"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 </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channels close    </a:t>
            </a:r>
          </a:p>
          <a:p>
            <a:pPr algn="just">
              <a:spcBef>
                <a:spcPts val="0"/>
              </a:spcBef>
              <a:spcAft>
                <a:spcPts val="0"/>
              </a:spcAft>
            </a:pPr>
            <a:r>
              <a:rPr lang="en-US"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the Na</a:t>
            </a:r>
            <a:r>
              <a:rPr lang="en-US" sz="1600"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channels close, causing the membrane voltage to remain elevated</a:t>
            </a:r>
          </a:p>
          <a:p>
            <a:pPr algn="just">
              <a:spcBef>
                <a:spcPts val="0"/>
              </a:spcBef>
              <a:spcAft>
                <a:spcPts val="0"/>
              </a:spcAft>
            </a:pPr>
            <a:r>
              <a:rPr lang="en-US"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the K</a:t>
            </a:r>
            <a:r>
              <a:rPr lang="en-US" sz="1600"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channels close causing the membrane voltage to fall slightly</a:t>
            </a:r>
          </a:p>
          <a:p>
            <a:pPr algn="just">
              <a:spcBef>
                <a:spcPts val="0"/>
              </a:spcBef>
              <a:spcAft>
                <a:spcPts val="0"/>
              </a:spcAft>
            </a:pPr>
            <a:r>
              <a:rPr lang="en-US"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opening of K</a:t>
            </a:r>
            <a:r>
              <a:rPr lang="en-US" sz="1600"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channels, causes K</a:t>
            </a:r>
            <a:r>
              <a:rPr lang="en-US" sz="1600"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efflux that drops the membrane voltage slightly</a:t>
            </a:r>
          </a:p>
          <a:p>
            <a:pPr algn="just">
              <a:spcBef>
                <a:spcPts val="0"/>
              </a:spcBef>
              <a:spcAft>
                <a:spcPts val="0"/>
              </a:spcAft>
            </a:pPr>
            <a:endPar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0"/>
              </a:spcBef>
              <a:spcAft>
                <a:spcPts val="0"/>
              </a:spcAft>
            </a:pPr>
            <a:r>
              <a:rPr lang="en-US"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4.</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The absolute refractory period in </a:t>
            </a:r>
            <a:r>
              <a:rPr lang="en-US" sz="160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contractile</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myocardiocytes:</a:t>
            </a:r>
            <a:endParaRPr lang="en-US" sz="160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0"/>
              </a:spcBef>
              <a:spcAft>
                <a:spcPts val="0"/>
              </a:spcAft>
            </a:pPr>
            <a:r>
              <a:rPr lang="en-US"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is to prevent contractions in cardiac muscle</a:t>
            </a:r>
          </a:p>
          <a:p>
            <a:pPr algn="just">
              <a:spcBef>
                <a:spcPts val="0"/>
              </a:spcBef>
              <a:spcAft>
                <a:spcPts val="0"/>
              </a:spcAft>
            </a:pPr>
            <a:r>
              <a:rPr lang="en-US"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prevents temporal summation and therefore complete tetanus in cardiac muscle    </a:t>
            </a:r>
          </a:p>
          <a:p>
            <a:pPr algn="just">
              <a:spcBef>
                <a:spcPts val="0"/>
              </a:spcBef>
              <a:spcAft>
                <a:spcPts val="0"/>
              </a:spcAft>
            </a:pPr>
            <a:r>
              <a:rPr lang="en-US"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is a time when no other stimulus can cause an action potential, regardless of the strength</a:t>
            </a:r>
          </a:p>
          <a:p>
            <a:pPr algn="just">
              <a:spcBef>
                <a:spcPts val="0"/>
              </a:spcBef>
              <a:spcAft>
                <a:spcPts val="0"/>
              </a:spcAft>
            </a:pPr>
            <a:r>
              <a:rPr lang="en-US"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b and c are correct       </a:t>
            </a:r>
            <a:r>
              <a:rPr lang="en-US"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 b and c are correct</a:t>
            </a:r>
          </a:p>
          <a:p>
            <a:endPar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0"/>
              </a:spcBef>
              <a:spcAft>
                <a:spcPts val="0"/>
              </a:spcAft>
            </a:pPr>
            <a:r>
              <a:rPr lang="en-US"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5.</a:t>
            </a:r>
            <a:r>
              <a:rPr lang="en-US"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Autorhythmic myocardiocytes contract and generate force.     T or F?</a:t>
            </a:r>
            <a:endPar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137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3" name="Text Box 7"/>
          <p:cNvSpPr txBox="1">
            <a:spLocks noChangeArrowheads="1"/>
          </p:cNvSpPr>
          <p:nvPr/>
        </p:nvSpPr>
        <p:spPr bwMode="auto">
          <a:xfrm>
            <a:off x="468086" y="79067"/>
            <a:ext cx="82078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smtClean="0">
                <a:solidFill>
                  <a:srgbClr val="0000FF"/>
                </a:solidFill>
                <a:latin typeface="Calibri" panose="020F0502020204030204" pitchFamily="34" charset="0"/>
              </a:rPr>
              <a:t>“</a:t>
            </a:r>
            <a:r>
              <a:rPr lang="en-US" altLang="en-US" sz="2800" b="1" i="1" dirty="0">
                <a:solidFill>
                  <a:srgbClr val="0000FF"/>
                </a:solidFill>
                <a:latin typeface="Calibri" panose="020F0502020204030204" pitchFamily="34" charset="0"/>
              </a:rPr>
              <a:t>Calcium Induced Calcium </a:t>
            </a:r>
            <a:r>
              <a:rPr lang="en-US" altLang="en-US" sz="2800" b="1" i="1" dirty="0" smtClean="0">
                <a:solidFill>
                  <a:srgbClr val="0000FF"/>
                </a:solidFill>
                <a:latin typeface="Calibri" panose="020F0502020204030204" pitchFamily="34" charset="0"/>
              </a:rPr>
              <a:t>Release”</a:t>
            </a:r>
            <a:r>
              <a:rPr lang="en-US" altLang="en-US" sz="2800" dirty="0" smtClean="0">
                <a:solidFill>
                  <a:srgbClr val="0000FF"/>
                </a:solidFill>
                <a:latin typeface="Calibri" panose="020F0502020204030204" pitchFamily="34" charset="0"/>
              </a:rPr>
              <a:t> </a:t>
            </a:r>
            <a:r>
              <a:rPr lang="en-US" altLang="en-US" sz="2800" dirty="0" smtClean="0">
                <a:solidFill>
                  <a:srgbClr val="000000"/>
                </a:solidFill>
                <a:latin typeface="Calibri" panose="020F0502020204030204" pitchFamily="34" charset="0"/>
              </a:rPr>
              <a:t>in Myocardiocytes</a:t>
            </a:r>
            <a:endParaRPr lang="en-US" altLang="en-US" sz="2800" b="1" i="1" dirty="0">
              <a:solidFill>
                <a:srgbClr val="000000"/>
              </a:solidFill>
              <a:latin typeface="Calibri" panose="020F0502020204030204" pitchFamily="34" charset="0"/>
            </a:endParaRPr>
          </a:p>
        </p:txBody>
      </p:sp>
      <p:sp>
        <p:nvSpPr>
          <p:cNvPr id="2" name="Rectangle 1"/>
          <p:cNvSpPr/>
          <p:nvPr/>
        </p:nvSpPr>
        <p:spPr>
          <a:xfrm>
            <a:off x="244654" y="595711"/>
            <a:ext cx="8666389" cy="5247590"/>
          </a:xfrm>
          <a:prstGeom prst="rect">
            <a:avLst/>
          </a:prstGeom>
        </p:spPr>
        <p:txBody>
          <a:bodyPr wrap="square">
            <a:spAutoFit/>
          </a:bodyPr>
          <a:lstStyle/>
          <a:p>
            <a:pPr algn="just">
              <a:spcBef>
                <a:spcPts val="0"/>
              </a:spcBef>
              <a:spcAft>
                <a:spcPts val="0"/>
              </a:spcAft>
            </a:pPr>
            <a:r>
              <a:rPr lang="en-US" sz="2000" b="1" dirty="0">
                <a:solidFill>
                  <a:srgbClr val="A50021"/>
                </a:solidFill>
                <a:latin typeface="Calibri" panose="020F0502020204030204" pitchFamily="34" charset="0"/>
                <a:ea typeface="Times New Roman" panose="02020603050405020304" pitchFamily="18" charset="0"/>
                <a:cs typeface="Times New Roman" panose="02020603050405020304" pitchFamily="18" charset="0"/>
              </a:rPr>
              <a:t>There are </a:t>
            </a:r>
            <a:r>
              <a:rPr lang="en-US" sz="2000" b="1" u="sng" dirty="0">
                <a:solidFill>
                  <a:srgbClr val="A50021"/>
                </a:solidFill>
                <a:latin typeface="Calibri" panose="020F0502020204030204" pitchFamily="34" charset="0"/>
                <a:ea typeface="Times New Roman" panose="02020603050405020304" pitchFamily="18" charset="0"/>
                <a:cs typeface="Times New Roman" panose="02020603050405020304" pitchFamily="18" charset="0"/>
              </a:rPr>
              <a:t>2 Sources </a:t>
            </a:r>
            <a:r>
              <a:rPr lang="en-US" sz="2000" b="1" dirty="0" smtClean="0">
                <a:solidFill>
                  <a:srgbClr val="A50021"/>
                </a:solidFill>
                <a:latin typeface="Calibri" panose="020F0502020204030204" pitchFamily="34" charset="0"/>
                <a:ea typeface="Times New Roman" panose="02020603050405020304" pitchFamily="18" charset="0"/>
                <a:cs typeface="Times New Roman" panose="02020603050405020304" pitchFamily="18" charset="0"/>
              </a:rPr>
              <a:t>of </a:t>
            </a:r>
            <a:r>
              <a:rPr lang="en-US" sz="2000" b="1" dirty="0">
                <a:solidFill>
                  <a:srgbClr val="A50021"/>
                </a:solidFill>
                <a:latin typeface="Calibri" panose="020F0502020204030204" pitchFamily="34" charset="0"/>
                <a:ea typeface="Times New Roman" panose="02020603050405020304" pitchFamily="18" charset="0"/>
                <a:cs typeface="Times New Roman" panose="02020603050405020304" pitchFamily="18" charset="0"/>
              </a:rPr>
              <a:t>Ca</a:t>
            </a:r>
            <a:r>
              <a:rPr lang="en-US" sz="2000" b="1" baseline="30000" dirty="0">
                <a:solidFill>
                  <a:srgbClr val="A50021"/>
                </a:solidFill>
                <a:latin typeface="Calibri" panose="020F0502020204030204" pitchFamily="34" charset="0"/>
                <a:ea typeface="Times New Roman" panose="02020603050405020304" pitchFamily="18" charset="0"/>
                <a:cs typeface="Times New Roman" panose="02020603050405020304" pitchFamily="18" charset="0"/>
              </a:rPr>
              <a:t>2+ </a:t>
            </a:r>
            <a:r>
              <a:rPr lang="en-US" sz="2000" b="1" dirty="0">
                <a:solidFill>
                  <a:srgbClr val="A50021"/>
                </a:solidFill>
                <a:latin typeface="Calibri" panose="020F0502020204030204" pitchFamily="34" charset="0"/>
                <a:ea typeface="Times New Roman" panose="02020603050405020304" pitchFamily="18" charset="0"/>
                <a:cs typeface="Times New Roman" panose="02020603050405020304" pitchFamily="18" charset="0"/>
              </a:rPr>
              <a:t>in </a:t>
            </a:r>
            <a:r>
              <a:rPr lang="en-US" sz="2000" b="1" dirty="0" smtClean="0">
                <a:solidFill>
                  <a:srgbClr val="A50021"/>
                </a:solidFill>
                <a:latin typeface="Calibri" panose="020F0502020204030204" pitchFamily="34" charset="0"/>
                <a:ea typeface="Times New Roman" panose="02020603050405020304" pitchFamily="18" charset="0"/>
                <a:cs typeface="Times New Roman" panose="02020603050405020304" pitchFamily="18" charset="0"/>
              </a:rPr>
              <a:t>Myocardiocytes:</a:t>
            </a:r>
            <a:endParaRPr lang="en-US" sz="2000" dirty="0">
              <a:solidFill>
                <a:srgbClr val="A50021"/>
              </a:solidFill>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0"/>
              </a:spcBef>
              <a:spcAft>
                <a:spcPts val="0"/>
              </a:spcAft>
            </a:pPr>
            <a:r>
              <a:rPr lang="en-US" sz="1500" dirty="0">
                <a:solidFill>
                  <a:srgbClr val="A50021"/>
                </a:solidFill>
                <a:latin typeface="Calibri" panose="020F0502020204030204" pitchFamily="34" charset="0"/>
                <a:ea typeface="Times New Roman" panose="02020603050405020304" pitchFamily="18" charset="0"/>
                <a:cs typeface="Times New Roman" panose="02020603050405020304" pitchFamily="18" charset="0"/>
              </a:rPr>
              <a:t> </a:t>
            </a:r>
          </a:p>
          <a:p>
            <a:pPr algn="just">
              <a:spcBef>
                <a:spcPts val="0"/>
              </a:spcBef>
              <a:spcAft>
                <a:spcPts val="0"/>
              </a:spcAft>
            </a:pPr>
            <a:r>
              <a:rPr lang="en-US" sz="15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 </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Ca</a:t>
            </a:r>
            <a:r>
              <a:rPr lang="en-US" sz="1500" baseline="30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500"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from the </a:t>
            </a:r>
            <a:r>
              <a:rPr lang="en-US" sz="15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EFC </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sz="15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10%</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This must enter </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myocardiocytes </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first to release </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500" baseline="30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nd</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source</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p>
          <a:p>
            <a:pPr algn="just">
              <a:spcBef>
                <a:spcPts val="0"/>
              </a:spcBef>
              <a:spcAft>
                <a:spcPts val="0"/>
              </a:spcAft>
            </a:pPr>
            <a:endPar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0"/>
              </a:spcBef>
              <a:spcAft>
                <a:spcPts val="0"/>
              </a:spcAft>
            </a:pPr>
            <a:r>
              <a:rPr lang="en-US" sz="15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Ca</a:t>
            </a:r>
            <a:r>
              <a:rPr lang="en-US" sz="1500" baseline="30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500"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release from the </a:t>
            </a:r>
            <a:r>
              <a:rPr lang="en-US" sz="15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SR</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This accounts for </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sz="15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90</a:t>
            </a:r>
            <a:r>
              <a:rPr lang="en-US" sz="15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of the total Ca</a:t>
            </a:r>
            <a:r>
              <a:rPr lang="en-US" sz="1500"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p>
          <a:p>
            <a:pPr algn="just">
              <a:spcBef>
                <a:spcPts val="0"/>
              </a:spcBef>
              <a:spcAft>
                <a:spcPts val="0"/>
              </a:spcAft>
            </a:pP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p>
          <a:p>
            <a:pPr algn="just">
              <a:spcBef>
                <a:spcPts val="0"/>
              </a:spcBef>
              <a:spcAft>
                <a:spcPts val="0"/>
              </a:spcAft>
            </a:pPr>
            <a:r>
              <a:rPr lang="en-US" sz="1500" b="1" u="sng" dirty="0" smtClean="0">
                <a:solidFill>
                  <a:srgbClr val="0000FF"/>
                </a:solidFill>
                <a:latin typeface="Calibri" panose="020F0502020204030204" pitchFamily="34" charset="0"/>
                <a:ea typeface="Times New Roman" panose="02020603050405020304" pitchFamily="18" charset="0"/>
                <a:cs typeface="Times New Roman" panose="02020603050405020304" pitchFamily="18" charset="0"/>
              </a:rPr>
              <a:t>It’s called “Ca</a:t>
            </a:r>
            <a:r>
              <a:rPr lang="en-US" sz="1500" b="1" u="sng" baseline="30000" dirty="0" smtClean="0">
                <a:solidFill>
                  <a:srgbClr val="0000FF"/>
                </a:solidFill>
                <a:latin typeface="Calibri" panose="020F0502020204030204" pitchFamily="34" charset="0"/>
                <a:ea typeface="Times New Roman" panose="02020603050405020304" pitchFamily="18" charset="0"/>
                <a:cs typeface="Times New Roman" panose="02020603050405020304" pitchFamily="18" charset="0"/>
              </a:rPr>
              <a:t>2</a:t>
            </a:r>
            <a:r>
              <a:rPr lang="en-US" sz="1500" b="1" u="sng" baseline="30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a:t>
            </a:r>
            <a:r>
              <a:rPr lang="en-US" sz="1500" b="1"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Induced Ca</a:t>
            </a:r>
            <a:r>
              <a:rPr lang="en-US" sz="1500" b="1" u="sng" baseline="30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2+</a:t>
            </a:r>
            <a:r>
              <a:rPr lang="en-US" sz="1500" b="1"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a:t>
            </a:r>
            <a:r>
              <a:rPr lang="en-US" sz="1500" b="1" u="sng" dirty="0" smtClean="0">
                <a:solidFill>
                  <a:srgbClr val="0000FF"/>
                </a:solidFill>
                <a:latin typeface="Calibri" panose="020F0502020204030204" pitchFamily="34" charset="0"/>
                <a:ea typeface="Times New Roman" panose="02020603050405020304" pitchFamily="18" charset="0"/>
                <a:cs typeface="Times New Roman" panose="02020603050405020304" pitchFamily="18" charset="0"/>
              </a:rPr>
              <a:t>Release” because Ca</a:t>
            </a:r>
            <a:r>
              <a:rPr lang="en-US" sz="1500" b="1" u="sng" baseline="30000" dirty="0" smtClean="0">
                <a:solidFill>
                  <a:srgbClr val="0000FF"/>
                </a:solidFill>
                <a:latin typeface="Calibri" panose="020F0502020204030204" pitchFamily="34" charset="0"/>
                <a:ea typeface="Times New Roman" panose="02020603050405020304" pitchFamily="18" charset="0"/>
                <a:cs typeface="Times New Roman" panose="02020603050405020304" pitchFamily="18" charset="0"/>
              </a:rPr>
              <a:t>2</a:t>
            </a:r>
            <a:r>
              <a:rPr lang="en-US" sz="1500" b="1" u="sng" baseline="30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a:t>
            </a:r>
            <a:r>
              <a:rPr lang="en-US" sz="1500" b="1" u="sng" dirty="0" smtClean="0">
                <a:solidFill>
                  <a:srgbClr val="0000FF"/>
                </a:solidFill>
                <a:latin typeface="Calibri" panose="020F0502020204030204" pitchFamily="34" charset="0"/>
                <a:ea typeface="Times New Roman" panose="02020603050405020304" pitchFamily="18" charset="0"/>
                <a:cs typeface="Times New Roman" panose="02020603050405020304" pitchFamily="18" charset="0"/>
              </a:rPr>
              <a:t>needed from outside to release internal stores!</a:t>
            </a:r>
            <a:endParaRPr lang="en-US" sz="1500"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Bef>
                <a:spcPts val="0"/>
              </a:spcBef>
              <a:spcAft>
                <a:spcPts val="0"/>
              </a:spcAft>
              <a:buFont typeface="Arial" panose="020B0604020202020204" pitchFamily="34" charset="0"/>
              <a:buChar char="•"/>
            </a:pP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Ca</a:t>
            </a:r>
            <a:r>
              <a:rPr lang="en-US" sz="1500" baseline="30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from ECF triggers release of Ca</a:t>
            </a:r>
            <a:r>
              <a:rPr lang="en-US" sz="1500" baseline="30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from SR. Without ECF Ca</a:t>
            </a:r>
            <a:r>
              <a:rPr lang="en-US" sz="1500" baseline="30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no Ca</a:t>
            </a:r>
            <a:r>
              <a:rPr lang="en-US" sz="1500" baseline="30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released from SR. </a:t>
            </a:r>
          </a:p>
          <a:p>
            <a:pPr marL="285750" indent="-285750" algn="just">
              <a:spcBef>
                <a:spcPts val="0"/>
              </a:spcBef>
              <a:spcAft>
                <a:spcPts val="0"/>
              </a:spcAft>
              <a:buFont typeface="Arial" panose="020B0604020202020204" pitchFamily="34" charset="0"/>
              <a:buChar char="•"/>
            </a:pPr>
            <a:endPar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Bef>
                <a:spcPts val="0"/>
              </a:spcBef>
              <a:spcAft>
                <a:spcPts val="0"/>
              </a:spcAft>
              <a:buFont typeface="Arial" panose="020B0604020202020204" pitchFamily="34" charset="0"/>
              <a:buChar char="•"/>
            </a:pP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Ca</a:t>
            </a:r>
            <a:r>
              <a:rPr lang="en-US" sz="1500" baseline="30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 </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enters cell from ECF by </a:t>
            </a:r>
            <a:r>
              <a:rPr lang="en-US" sz="15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voltage gated Ca</a:t>
            </a:r>
            <a:r>
              <a:rPr lang="en-US" sz="1500" b="1" baseline="30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 </a:t>
            </a:r>
            <a:r>
              <a:rPr lang="en-US" sz="15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channels </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(triggered by AP). </a:t>
            </a:r>
          </a:p>
          <a:p>
            <a:pPr marL="285750" indent="-285750" algn="just">
              <a:spcBef>
                <a:spcPts val="0"/>
              </a:spcBef>
              <a:spcAft>
                <a:spcPts val="0"/>
              </a:spcAft>
              <a:buFont typeface="Arial" panose="020B0604020202020204" pitchFamily="34" charset="0"/>
              <a:buChar char="•"/>
            </a:pPr>
            <a:endPar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Bef>
                <a:spcPts val="0"/>
              </a:spcBef>
              <a:spcAft>
                <a:spcPts val="0"/>
              </a:spcAft>
              <a:buFont typeface="Arial" panose="020B0604020202020204" pitchFamily="34" charset="0"/>
              <a:buChar char="•"/>
            </a:pP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Incoming Ca</a:t>
            </a:r>
            <a:r>
              <a:rPr lang="en-US" sz="1500" baseline="30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 </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binds </a:t>
            </a:r>
            <a:r>
              <a:rPr lang="en-US" sz="15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ryanodine receptors</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on SR, </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opens Ca</a:t>
            </a:r>
            <a:r>
              <a:rPr lang="en-US" sz="1500"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channels </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on SR.</a:t>
            </a:r>
          </a:p>
          <a:p>
            <a:pPr marL="285750" indent="-285750" algn="just">
              <a:spcBef>
                <a:spcPts val="0"/>
              </a:spcBef>
              <a:spcAft>
                <a:spcPts val="0"/>
              </a:spcAft>
              <a:buFont typeface="Arial" panose="020B0604020202020204" pitchFamily="34" charset="0"/>
              <a:buChar char="•"/>
            </a:pPr>
            <a:endPar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Bef>
                <a:spcPts val="0"/>
              </a:spcBef>
              <a:spcAft>
                <a:spcPts val="0"/>
              </a:spcAft>
              <a:buFont typeface="Arial" panose="020B0604020202020204" pitchFamily="34" charset="0"/>
              <a:buChar char="•"/>
            </a:pP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Once Ca</a:t>
            </a:r>
            <a:r>
              <a:rPr lang="en-US" sz="1500" baseline="30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released from SR it diffuses through cytosol to bind </a:t>
            </a:r>
            <a:r>
              <a:rPr lang="en-US" sz="15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troponin</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p>
          <a:p>
            <a:pPr marL="285750" indent="-285750" algn="just">
              <a:spcBef>
                <a:spcPts val="0"/>
              </a:spcBef>
              <a:spcAft>
                <a:spcPts val="0"/>
              </a:spcAft>
              <a:buFont typeface="Arial" panose="020B0604020202020204" pitchFamily="34" charset="0"/>
              <a:buChar char="•"/>
            </a:pPr>
            <a:endPar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Bef>
                <a:spcPts val="0"/>
              </a:spcBef>
              <a:spcAft>
                <a:spcPts val="0"/>
              </a:spcAft>
              <a:buFont typeface="Arial" panose="020B0604020202020204" pitchFamily="34" charset="0"/>
              <a:buChar char="•"/>
            </a:pP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Ca</a:t>
            </a:r>
            <a:r>
              <a:rPr lang="en-US" sz="1500" baseline="30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causes usual regulatory protein changes to allow </a:t>
            </a:r>
            <a:r>
              <a:rPr lang="en-US" sz="1500" b="1" u="sng"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cross-bridge</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cycling and </a:t>
            </a:r>
            <a:r>
              <a:rPr lang="en-US" sz="1500" b="1" u="sng"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contraction</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to occur. </a:t>
            </a:r>
          </a:p>
          <a:p>
            <a:pPr marL="285750" indent="-285750" algn="just">
              <a:spcBef>
                <a:spcPts val="0"/>
              </a:spcBef>
              <a:spcAft>
                <a:spcPts val="0"/>
              </a:spcAft>
              <a:buFont typeface="Arial" panose="020B0604020202020204" pitchFamily="34" charset="0"/>
              <a:buChar char="•"/>
            </a:pPr>
            <a:endPar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0"/>
              </a:spcBef>
              <a:spcAft>
                <a:spcPts val="0"/>
              </a:spcAft>
            </a:pPr>
            <a:r>
              <a:rPr lang="en-US" sz="1500" b="1"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rPr>
              <a:t>The </a:t>
            </a:r>
            <a:r>
              <a:rPr lang="en-US" sz="15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2 Sources of Ca</a:t>
            </a:r>
            <a:r>
              <a:rPr lang="en-US" sz="1500" b="1" baseline="300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5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r>
              <a:rPr lang="en-US" sz="1500" b="1"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rPr>
              <a:t>are </a:t>
            </a:r>
            <a:r>
              <a:rPr lang="en-US" sz="15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put back from where they came! </a:t>
            </a:r>
            <a:endParaRPr lang="en-US" sz="15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Bef>
                <a:spcPts val="0"/>
              </a:spcBef>
              <a:spcAft>
                <a:spcPts val="0"/>
              </a:spcAft>
              <a:buFont typeface="Arial" panose="020B0604020202020204" pitchFamily="34" charset="0"/>
              <a:buChar char="•"/>
            </a:pP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When signal </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 contraction </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stops</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the Ca</a:t>
            </a:r>
            <a:r>
              <a:rPr lang="en-US" sz="1500"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goes </a:t>
            </a:r>
            <a:r>
              <a:rPr lang="en-US"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back from </a:t>
            </a: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to the 2 places it came from</a:t>
            </a:r>
          </a:p>
          <a:p>
            <a:pPr marL="742950" lvl="1" indent="-285750" algn="just">
              <a:spcBef>
                <a:spcPts val="0"/>
              </a:spcBef>
              <a:spcAft>
                <a:spcPts val="0"/>
              </a:spcAft>
              <a:buFont typeface="Arial" panose="020B0604020202020204" pitchFamily="34" charset="0"/>
              <a:buChar char="•"/>
            </a:pP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Back into the SR</a:t>
            </a:r>
          </a:p>
          <a:p>
            <a:pPr marL="742950" lvl="1" indent="-285750" algn="just">
              <a:spcBef>
                <a:spcPts val="0"/>
              </a:spcBef>
              <a:spcAft>
                <a:spcPts val="0"/>
              </a:spcAft>
              <a:buFont typeface="Arial" panose="020B0604020202020204" pitchFamily="34" charset="0"/>
              <a:buChar char="•"/>
            </a:pP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Back out into the ECF</a:t>
            </a:r>
          </a:p>
          <a:p>
            <a:pPr marL="742950" lvl="1" indent="-285750" algn="just">
              <a:spcBef>
                <a:spcPts val="0"/>
              </a:spcBef>
              <a:spcAft>
                <a:spcPts val="0"/>
              </a:spcAft>
              <a:buFont typeface="Arial" panose="020B0604020202020204" pitchFamily="34" charset="0"/>
              <a:buChar char="•"/>
            </a:pPr>
            <a:r>
              <a:rPr lang="en-US" sz="15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See figure on next slide.</a:t>
            </a:r>
          </a:p>
        </p:txBody>
      </p:sp>
    </p:spTree>
    <p:extLst>
      <p:ext uri="{BB962C8B-B14F-4D97-AF65-F5344CB8AC3E}">
        <p14:creationId xmlns:p14="http://schemas.microsoft.com/office/powerpoint/2010/main" val="398224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7" end="1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8" end="1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9" end="1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20" end="2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t="6296" b="9459"/>
          <a:stretch>
            <a:fillRect/>
          </a:stretch>
        </p:blipFill>
        <p:spPr bwMode="auto">
          <a:xfrm>
            <a:off x="120088" y="951589"/>
            <a:ext cx="8903823" cy="562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7"/>
          <p:cNvSpPr txBox="1">
            <a:spLocks noChangeArrowheads="1"/>
          </p:cNvSpPr>
          <p:nvPr/>
        </p:nvSpPr>
        <p:spPr bwMode="auto">
          <a:xfrm>
            <a:off x="468086" y="169157"/>
            <a:ext cx="82078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smtClean="0">
                <a:solidFill>
                  <a:srgbClr val="0000FF"/>
                </a:solidFill>
                <a:latin typeface="Calibri" panose="020F0502020204030204" pitchFamily="34" charset="0"/>
              </a:rPr>
              <a:t>“</a:t>
            </a:r>
            <a:r>
              <a:rPr lang="en-US" altLang="en-US" sz="2800" b="1" i="1" dirty="0">
                <a:solidFill>
                  <a:srgbClr val="0000FF"/>
                </a:solidFill>
                <a:latin typeface="Calibri" panose="020F0502020204030204" pitchFamily="34" charset="0"/>
              </a:rPr>
              <a:t>Calcium Induced Calcium </a:t>
            </a:r>
            <a:r>
              <a:rPr lang="en-US" altLang="en-US" sz="2800" b="1" i="1" dirty="0" smtClean="0">
                <a:solidFill>
                  <a:srgbClr val="0000FF"/>
                </a:solidFill>
                <a:latin typeface="Calibri" panose="020F0502020204030204" pitchFamily="34" charset="0"/>
              </a:rPr>
              <a:t>Release”</a:t>
            </a:r>
            <a:r>
              <a:rPr lang="en-US" altLang="en-US" sz="2800" dirty="0" smtClean="0">
                <a:solidFill>
                  <a:srgbClr val="0000FF"/>
                </a:solidFill>
                <a:latin typeface="Calibri" panose="020F0502020204030204" pitchFamily="34" charset="0"/>
              </a:rPr>
              <a:t> </a:t>
            </a:r>
            <a:r>
              <a:rPr lang="en-US" altLang="en-US" sz="2800" dirty="0" smtClean="0">
                <a:solidFill>
                  <a:srgbClr val="000000"/>
                </a:solidFill>
                <a:latin typeface="Calibri" panose="020F0502020204030204" pitchFamily="34" charset="0"/>
              </a:rPr>
              <a:t>in Myocardiocytes</a:t>
            </a:r>
            <a:endParaRPr lang="en-US" altLang="en-US" sz="2800" b="1" i="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006645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28638" y="215900"/>
            <a:ext cx="80708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b="1" u="sng">
                <a:solidFill>
                  <a:srgbClr val="008000"/>
                </a:solidFill>
                <a:latin typeface="Calibri" panose="020F0502020204030204" pitchFamily="34" charset="0"/>
              </a:rPr>
              <a:t>How is Graded Contraction of Heart achieved?</a:t>
            </a:r>
          </a:p>
        </p:txBody>
      </p:sp>
      <p:sp>
        <p:nvSpPr>
          <p:cNvPr id="15363" name="Rectangle 3"/>
          <p:cNvSpPr>
            <a:spLocks noChangeArrowheads="1"/>
          </p:cNvSpPr>
          <p:nvPr/>
        </p:nvSpPr>
        <p:spPr bwMode="auto">
          <a:xfrm>
            <a:off x="832803" y="955596"/>
            <a:ext cx="76711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800" b="1" dirty="0" smtClean="0">
                <a:solidFill>
                  <a:srgbClr val="C00000"/>
                </a:solidFill>
                <a:latin typeface="Calibri" panose="020F0502020204030204" pitchFamily="34" charset="0"/>
              </a:rPr>
              <a:t>3</a:t>
            </a:r>
            <a:r>
              <a:rPr lang="en-US" altLang="en-US" sz="2800" dirty="0" smtClean="0">
                <a:solidFill>
                  <a:srgbClr val="000000"/>
                </a:solidFill>
                <a:latin typeface="Calibri" panose="020F0502020204030204" pitchFamily="34" charset="0"/>
              </a:rPr>
              <a:t> ways to </a:t>
            </a:r>
            <a:r>
              <a:rPr lang="en-US" altLang="en-US" sz="2800" b="1" u="sng" dirty="0" smtClean="0">
                <a:solidFill>
                  <a:srgbClr val="CC3300"/>
                </a:solidFill>
                <a:latin typeface="Calibri" panose="020F0502020204030204" pitchFamily="34" charset="0"/>
              </a:rPr>
              <a:t>Generate More Force</a:t>
            </a:r>
            <a:r>
              <a:rPr lang="en-US" altLang="en-US" sz="2800" b="1" dirty="0" smtClean="0">
                <a:solidFill>
                  <a:srgbClr val="CC3300"/>
                </a:solidFill>
                <a:latin typeface="Calibri" panose="020F0502020204030204" pitchFamily="34" charset="0"/>
              </a:rPr>
              <a:t> </a:t>
            </a:r>
            <a:r>
              <a:rPr lang="en-US" altLang="en-US" sz="2800" dirty="0" smtClean="0">
                <a:solidFill>
                  <a:srgbClr val="000000"/>
                </a:solidFill>
                <a:latin typeface="Calibri" panose="020F0502020204030204" pitchFamily="34" charset="0"/>
              </a:rPr>
              <a:t>in myocardiocytes:</a:t>
            </a:r>
            <a:endParaRPr lang="en-US" altLang="en-US" sz="2800" dirty="0">
              <a:solidFill>
                <a:srgbClr val="000000"/>
              </a:solidFill>
              <a:latin typeface="Calibri" panose="020F0502020204030204" pitchFamily="34" charset="0"/>
            </a:endParaRPr>
          </a:p>
        </p:txBody>
      </p:sp>
      <p:sp>
        <p:nvSpPr>
          <p:cNvPr id="15364" name="Rectangle 4"/>
          <p:cNvSpPr>
            <a:spLocks noChangeArrowheads="1"/>
          </p:cNvSpPr>
          <p:nvPr/>
        </p:nvSpPr>
        <p:spPr bwMode="auto">
          <a:xfrm>
            <a:off x="285750" y="3268722"/>
            <a:ext cx="6840538"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3000" b="1" dirty="0">
                <a:solidFill>
                  <a:srgbClr val="000000"/>
                </a:solidFill>
                <a:latin typeface="Calibri" panose="020F0502020204030204" pitchFamily="34" charset="0"/>
              </a:rPr>
              <a:t>2.</a:t>
            </a:r>
            <a:r>
              <a:rPr lang="en-US" altLang="en-US" sz="3000" dirty="0">
                <a:solidFill>
                  <a:srgbClr val="000000"/>
                </a:solidFill>
                <a:latin typeface="Calibri" panose="020F0502020204030204" pitchFamily="34" charset="0"/>
              </a:rPr>
              <a:t> </a:t>
            </a:r>
            <a:r>
              <a:rPr lang="en-US" altLang="en-US" sz="3000" u="sng" dirty="0">
                <a:solidFill>
                  <a:srgbClr val="000000"/>
                </a:solidFill>
                <a:latin typeface="Calibri" panose="020F0502020204030204" pitchFamily="34" charset="0"/>
              </a:rPr>
              <a:t>Modulated by Autonomic N.S.</a:t>
            </a:r>
            <a:endParaRPr lang="en-US" altLang="en-US" sz="3000" dirty="0">
              <a:solidFill>
                <a:srgbClr val="000000"/>
              </a:solidFill>
              <a:latin typeface="Calibri" panose="020F0502020204030204" pitchFamily="34" charset="0"/>
            </a:endParaRPr>
          </a:p>
          <a:p>
            <a:pPr eaLnBrk="1" hangingPunct="1">
              <a:buFontTx/>
              <a:buNone/>
            </a:pPr>
            <a:r>
              <a:rPr lang="en-US" altLang="en-US" sz="3000" dirty="0">
                <a:solidFill>
                  <a:srgbClr val="000000"/>
                </a:solidFill>
                <a:latin typeface="Calibri" panose="020F0502020204030204" pitchFamily="34" charset="0"/>
              </a:rPr>
              <a:t>    =&gt; </a:t>
            </a:r>
            <a:r>
              <a:rPr lang="en-US" altLang="en-US" sz="3000" b="1" dirty="0" err="1">
                <a:solidFill>
                  <a:srgbClr val="C00000"/>
                </a:solidFill>
                <a:latin typeface="Calibri" panose="020F0502020204030204" pitchFamily="34" charset="0"/>
              </a:rPr>
              <a:t>Sym</a:t>
            </a:r>
            <a:r>
              <a:rPr lang="en-US" altLang="en-US" sz="3000" dirty="0">
                <a:solidFill>
                  <a:srgbClr val="C00000"/>
                </a:solidFill>
                <a:latin typeface="Calibri" panose="020F0502020204030204" pitchFamily="34" charset="0"/>
              </a:rPr>
              <a:t> </a:t>
            </a:r>
            <a:r>
              <a:rPr lang="en-US" altLang="en-US" sz="3000" dirty="0">
                <a:solidFill>
                  <a:srgbClr val="000000"/>
                </a:solidFill>
                <a:latin typeface="Calibri" panose="020F0502020204030204" pitchFamily="34" charset="0"/>
                <a:sym typeface="Symbol" panose="05050102010706020507" pitchFamily="18" charset="2"/>
              </a:rPr>
              <a:t> HR and Force</a:t>
            </a:r>
          </a:p>
          <a:p>
            <a:pPr eaLnBrk="1" hangingPunct="1">
              <a:buFontTx/>
              <a:buNone/>
            </a:pPr>
            <a:r>
              <a:rPr lang="en-US" altLang="en-US" sz="3000" dirty="0">
                <a:solidFill>
                  <a:srgbClr val="000000"/>
                </a:solidFill>
                <a:latin typeface="Calibri" panose="020F0502020204030204" pitchFamily="34" charset="0"/>
                <a:sym typeface="Symbol" panose="05050102010706020507" pitchFamily="18" charset="2"/>
              </a:rPr>
              <a:t>    =&gt; </a:t>
            </a:r>
            <a:r>
              <a:rPr lang="en-US" altLang="en-US" sz="3000" b="1" dirty="0">
                <a:solidFill>
                  <a:srgbClr val="0000FF"/>
                </a:solidFill>
                <a:latin typeface="Calibri" panose="020F0502020204030204" pitchFamily="34" charset="0"/>
                <a:sym typeface="Symbol" panose="05050102010706020507" pitchFamily="18" charset="2"/>
              </a:rPr>
              <a:t>Para</a:t>
            </a:r>
            <a:r>
              <a:rPr lang="en-US" altLang="en-US" sz="3000" dirty="0">
                <a:solidFill>
                  <a:srgbClr val="0000FF"/>
                </a:solidFill>
                <a:latin typeface="Calibri" panose="020F0502020204030204" pitchFamily="34" charset="0"/>
                <a:sym typeface="Symbol" panose="05050102010706020507" pitchFamily="18" charset="2"/>
              </a:rPr>
              <a:t> </a:t>
            </a:r>
            <a:r>
              <a:rPr lang="en-US" altLang="en-US" sz="3000" dirty="0">
                <a:solidFill>
                  <a:srgbClr val="000000"/>
                </a:solidFill>
                <a:latin typeface="Calibri" panose="020F0502020204030204" pitchFamily="34" charset="0"/>
                <a:sym typeface="Symbol" panose="05050102010706020507" pitchFamily="18" charset="2"/>
              </a:rPr>
              <a:t> </a:t>
            </a:r>
            <a:r>
              <a:rPr lang="en-US" altLang="en-US" sz="3000" dirty="0" smtClean="0">
                <a:solidFill>
                  <a:srgbClr val="000000"/>
                </a:solidFill>
                <a:latin typeface="Calibri" panose="020F0502020204030204" pitchFamily="34" charset="0"/>
                <a:sym typeface="Symbol" panose="05050102010706020507" pitchFamily="18" charset="2"/>
              </a:rPr>
              <a:t>HR</a:t>
            </a:r>
            <a:endParaRPr lang="en-US" altLang="en-US" sz="3000" dirty="0">
              <a:solidFill>
                <a:srgbClr val="000000"/>
              </a:solidFill>
              <a:latin typeface="Calibri" panose="020F0502020204030204" pitchFamily="34" charset="0"/>
              <a:sym typeface="Symbol" panose="05050102010706020507" pitchFamily="18" charset="2"/>
            </a:endParaRPr>
          </a:p>
        </p:txBody>
      </p:sp>
      <p:sp>
        <p:nvSpPr>
          <p:cNvPr id="15365" name="Rectangle 5"/>
          <p:cNvSpPr>
            <a:spLocks noChangeArrowheads="1"/>
          </p:cNvSpPr>
          <p:nvPr/>
        </p:nvSpPr>
        <p:spPr bwMode="auto">
          <a:xfrm>
            <a:off x="284163" y="1951077"/>
            <a:ext cx="8839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3000" b="1" dirty="0">
                <a:solidFill>
                  <a:srgbClr val="000000"/>
                </a:solidFill>
                <a:latin typeface="Calibri" panose="020F0502020204030204" pitchFamily="34" charset="0"/>
              </a:rPr>
              <a:t>1.</a:t>
            </a:r>
            <a:r>
              <a:rPr lang="en-US" altLang="en-US" sz="3000" dirty="0">
                <a:solidFill>
                  <a:srgbClr val="000000"/>
                </a:solidFill>
                <a:latin typeface="Calibri" panose="020F0502020204030204" pitchFamily="34" charset="0"/>
              </a:rPr>
              <a:t> </a:t>
            </a:r>
            <a:r>
              <a:rPr lang="en-US" altLang="en-US" sz="3000" u="sng" dirty="0">
                <a:solidFill>
                  <a:srgbClr val="000000"/>
                </a:solidFill>
                <a:latin typeface="Calibri" panose="020F0502020204030204" pitchFamily="34" charset="0"/>
              </a:rPr>
              <a:t>Proportional to amount of Calcium ions (Ca</a:t>
            </a:r>
            <a:r>
              <a:rPr lang="en-US" altLang="en-US" sz="3000" u="sng" baseline="30000" dirty="0">
                <a:solidFill>
                  <a:srgbClr val="000000"/>
                </a:solidFill>
                <a:latin typeface="Calibri" panose="020F0502020204030204" pitchFamily="34" charset="0"/>
              </a:rPr>
              <a:t>2+</a:t>
            </a:r>
            <a:r>
              <a:rPr lang="en-US" altLang="en-US" sz="3000" u="sng" dirty="0">
                <a:solidFill>
                  <a:srgbClr val="000000"/>
                </a:solidFill>
                <a:latin typeface="Calibri" panose="020F0502020204030204" pitchFamily="34" charset="0"/>
              </a:rPr>
              <a:t>)</a:t>
            </a:r>
          </a:p>
          <a:p>
            <a:pPr eaLnBrk="1" hangingPunct="1">
              <a:buFontTx/>
              <a:buNone/>
            </a:pPr>
            <a:r>
              <a:rPr lang="en-US" altLang="en-US" sz="3000" dirty="0">
                <a:solidFill>
                  <a:srgbClr val="000000"/>
                </a:solidFill>
                <a:latin typeface="Calibri" panose="020F0502020204030204" pitchFamily="34" charset="0"/>
              </a:rPr>
              <a:t>     </a:t>
            </a:r>
            <a:r>
              <a:rPr lang="en-US" altLang="en-US" sz="3000" dirty="0">
                <a:solidFill>
                  <a:srgbClr val="000000"/>
                </a:solidFill>
                <a:latin typeface="Calibri" panose="020F0502020204030204" pitchFamily="34" charset="0"/>
                <a:sym typeface="Symbol" panose="05050102010706020507" pitchFamily="18" charset="2"/>
              </a:rPr>
              <a:t></a:t>
            </a:r>
            <a:r>
              <a:rPr lang="en-US" altLang="en-US" sz="3000" dirty="0">
                <a:solidFill>
                  <a:srgbClr val="000000"/>
                </a:solidFill>
                <a:latin typeface="Calibri" panose="020F0502020204030204" pitchFamily="34" charset="0"/>
              </a:rPr>
              <a:t> [Ca</a:t>
            </a:r>
            <a:r>
              <a:rPr lang="en-US" altLang="en-US" sz="3000" baseline="30000" dirty="0">
                <a:solidFill>
                  <a:srgbClr val="000000"/>
                </a:solidFill>
                <a:latin typeface="Calibri" panose="020F0502020204030204" pitchFamily="34" charset="0"/>
              </a:rPr>
              <a:t>2</a:t>
            </a:r>
            <a:r>
              <a:rPr lang="en-US" altLang="en-US" sz="3000" baseline="30000" dirty="0" smtClean="0">
                <a:solidFill>
                  <a:srgbClr val="000000"/>
                </a:solidFill>
                <a:latin typeface="Calibri" panose="020F0502020204030204" pitchFamily="34" charset="0"/>
              </a:rPr>
              <a:t>+</a:t>
            </a:r>
            <a:r>
              <a:rPr lang="en-US" altLang="en-US" sz="3000" dirty="0" smtClean="0">
                <a:solidFill>
                  <a:srgbClr val="000000"/>
                </a:solidFill>
                <a:latin typeface="Calibri" panose="020F0502020204030204" pitchFamily="34" charset="0"/>
              </a:rPr>
              <a:t>]</a:t>
            </a:r>
            <a:r>
              <a:rPr lang="en-US" altLang="en-US" sz="3000" i="1" baseline="-25000" dirty="0" err="1" smtClean="0">
                <a:solidFill>
                  <a:srgbClr val="000000"/>
                </a:solidFill>
                <a:latin typeface="Calibri" panose="020F0502020204030204" pitchFamily="34" charset="0"/>
              </a:rPr>
              <a:t>i</a:t>
            </a:r>
            <a:r>
              <a:rPr lang="en-US" altLang="en-US" sz="3000" dirty="0" smtClean="0">
                <a:solidFill>
                  <a:srgbClr val="000000"/>
                </a:solidFill>
                <a:latin typeface="Calibri" panose="020F0502020204030204" pitchFamily="34" charset="0"/>
              </a:rPr>
              <a:t> </a:t>
            </a:r>
            <a:r>
              <a:rPr lang="en-US" altLang="en-US" sz="3000" dirty="0">
                <a:solidFill>
                  <a:srgbClr val="000000"/>
                </a:solidFill>
                <a:latin typeface="Calibri" panose="020F0502020204030204" pitchFamily="34" charset="0"/>
              </a:rPr>
              <a:t>=&gt; more crossbridges, more force &amp; speed.</a:t>
            </a:r>
          </a:p>
        </p:txBody>
      </p:sp>
      <p:sp>
        <p:nvSpPr>
          <p:cNvPr id="19462" name="Rectangle 6"/>
          <p:cNvSpPr>
            <a:spLocks noChangeArrowheads="1"/>
          </p:cNvSpPr>
          <p:nvPr/>
        </p:nvSpPr>
        <p:spPr bwMode="auto">
          <a:xfrm>
            <a:off x="295275" y="5239583"/>
            <a:ext cx="870108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3000" b="1" dirty="0">
                <a:solidFill>
                  <a:srgbClr val="000000"/>
                </a:solidFill>
                <a:latin typeface="Calibri" panose="020F0502020204030204" pitchFamily="34" charset="0"/>
              </a:rPr>
              <a:t>3.</a:t>
            </a:r>
            <a:r>
              <a:rPr lang="en-US" altLang="en-US" sz="3000" dirty="0">
                <a:solidFill>
                  <a:srgbClr val="000000"/>
                </a:solidFill>
                <a:latin typeface="Calibri" panose="020F0502020204030204" pitchFamily="34" charset="0"/>
              </a:rPr>
              <a:t> </a:t>
            </a:r>
            <a:r>
              <a:rPr lang="en-US" altLang="en-US" sz="3000" u="sng" dirty="0">
                <a:solidFill>
                  <a:srgbClr val="000000"/>
                </a:solidFill>
                <a:latin typeface="Calibri" panose="020F0502020204030204" pitchFamily="34" charset="0"/>
              </a:rPr>
              <a:t>Stretch-Length-Tension Relationship</a:t>
            </a:r>
            <a:endParaRPr lang="en-US" altLang="en-US" sz="3000" dirty="0">
              <a:solidFill>
                <a:srgbClr val="000000"/>
              </a:solidFill>
              <a:latin typeface="Calibri" panose="020F0502020204030204" pitchFamily="34" charset="0"/>
            </a:endParaRPr>
          </a:p>
          <a:p>
            <a:pPr eaLnBrk="1" hangingPunct="1">
              <a:buFontTx/>
              <a:buNone/>
            </a:pPr>
            <a:r>
              <a:rPr lang="en-US" altLang="en-US" sz="3000" dirty="0">
                <a:solidFill>
                  <a:srgbClr val="000000"/>
                </a:solidFill>
                <a:latin typeface="Calibri" panose="020F0502020204030204" pitchFamily="34" charset="0"/>
                <a:sym typeface="Symbol" panose="05050102010706020507" pitchFamily="18" charset="2"/>
              </a:rPr>
              <a:t>    </a:t>
            </a:r>
            <a:r>
              <a:rPr lang="en-US" altLang="en-US" sz="3000" dirty="0">
                <a:solidFill>
                  <a:srgbClr val="000000"/>
                </a:solidFill>
                <a:latin typeface="Calibri" panose="020F0502020204030204" pitchFamily="34" charset="0"/>
              </a:rPr>
              <a:t> stretch, =&gt;  </a:t>
            </a:r>
            <a:r>
              <a:rPr lang="en-US" altLang="en-US" sz="3000" dirty="0">
                <a:solidFill>
                  <a:srgbClr val="000000"/>
                </a:solidFill>
                <a:latin typeface="Calibri" panose="020F0502020204030204" pitchFamily="34" charset="0"/>
                <a:sym typeface="Symbol" panose="05050102010706020507" pitchFamily="18" charset="2"/>
              </a:rPr>
              <a:t></a:t>
            </a:r>
            <a:r>
              <a:rPr lang="en-US" altLang="en-US" sz="3000" dirty="0">
                <a:solidFill>
                  <a:srgbClr val="000000"/>
                </a:solidFill>
                <a:latin typeface="Calibri" panose="020F0502020204030204" pitchFamily="34" charset="0"/>
              </a:rPr>
              <a:t> Ca</a:t>
            </a:r>
            <a:r>
              <a:rPr lang="en-US" altLang="en-US" sz="3000" baseline="30000" dirty="0">
                <a:solidFill>
                  <a:srgbClr val="000000"/>
                </a:solidFill>
                <a:latin typeface="Calibri" panose="020F0502020204030204" pitchFamily="34" charset="0"/>
              </a:rPr>
              <a:t>2+</a:t>
            </a:r>
            <a:r>
              <a:rPr lang="en-US" altLang="en-US" sz="3000" dirty="0">
                <a:solidFill>
                  <a:srgbClr val="000000"/>
                </a:solidFill>
                <a:latin typeface="Calibri" panose="020F0502020204030204" pitchFamily="34" charset="0"/>
              </a:rPr>
              <a:t> entering =&gt; </a:t>
            </a:r>
            <a:r>
              <a:rPr lang="en-US" altLang="en-US" sz="3000" dirty="0">
                <a:solidFill>
                  <a:srgbClr val="000000"/>
                </a:solidFill>
                <a:latin typeface="Calibri" panose="020F0502020204030204" pitchFamily="34" charset="0"/>
                <a:sym typeface="Symbol" panose="05050102010706020507" pitchFamily="18" charset="2"/>
              </a:rPr>
              <a:t></a:t>
            </a:r>
            <a:r>
              <a:rPr lang="en-US" altLang="en-US" sz="3000" dirty="0">
                <a:solidFill>
                  <a:srgbClr val="000000"/>
                </a:solidFill>
                <a:latin typeface="Calibri" panose="020F0502020204030204" pitchFamily="34" charset="0"/>
              </a:rPr>
              <a:t> contraction force </a:t>
            </a:r>
          </a:p>
        </p:txBody>
      </p:sp>
    </p:spTree>
    <p:extLst>
      <p:ext uri="{BB962C8B-B14F-4D97-AF65-F5344CB8AC3E}">
        <p14:creationId xmlns:p14="http://schemas.microsoft.com/office/powerpoint/2010/main" val="233955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5" grpId="0"/>
      <p:bldP spid="194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95325" y="187325"/>
            <a:ext cx="7742238" cy="903288"/>
          </a:xfrm>
        </p:spPr>
        <p:txBody>
          <a:bodyPr/>
          <a:lstStyle/>
          <a:p>
            <a:pPr eaLnBrk="1" hangingPunct="1"/>
            <a:r>
              <a:rPr lang="en-US" altLang="en-US" sz="3600" b="1" smtClean="0">
                <a:solidFill>
                  <a:srgbClr val="993300"/>
                </a:solidFill>
                <a:latin typeface="Calibri" panose="020F0502020204030204" pitchFamily="34" charset="0"/>
              </a:rPr>
              <a:t>Functions of the Cardiovascular System </a:t>
            </a:r>
          </a:p>
        </p:txBody>
      </p:sp>
      <p:sp>
        <p:nvSpPr>
          <p:cNvPr id="30723" name="Rectangle 3"/>
          <p:cNvSpPr>
            <a:spLocks noGrp="1" noChangeArrowheads="1"/>
          </p:cNvSpPr>
          <p:nvPr>
            <p:ph type="body" idx="1"/>
          </p:nvPr>
        </p:nvSpPr>
        <p:spPr>
          <a:xfrm>
            <a:off x="536575" y="1001713"/>
            <a:ext cx="8229600" cy="5578475"/>
          </a:xfrm>
        </p:spPr>
        <p:txBody>
          <a:bodyPr/>
          <a:lstStyle/>
          <a:p>
            <a:pPr eaLnBrk="1" hangingPunct="1">
              <a:defRPr/>
            </a:pPr>
            <a:r>
              <a:rPr lang="en-US" altLang="en-US" b="1" dirty="0" smtClean="0">
                <a:solidFill>
                  <a:schemeClr val="bg2">
                    <a:lumMod val="50000"/>
                  </a:schemeClr>
                </a:solidFill>
                <a:latin typeface="Calibri" panose="020F0502020204030204" pitchFamily="34" charset="0"/>
              </a:rPr>
              <a:t>Transport around the body of</a:t>
            </a:r>
            <a:r>
              <a:rPr lang="en-US" altLang="en-US" dirty="0" smtClean="0">
                <a:solidFill>
                  <a:schemeClr val="bg2">
                    <a:lumMod val="50000"/>
                  </a:schemeClr>
                </a:solidFill>
                <a:latin typeface="Calibri" panose="020F0502020204030204" pitchFamily="34" charset="0"/>
              </a:rPr>
              <a:t>:</a:t>
            </a:r>
          </a:p>
          <a:p>
            <a:pPr lvl="1" eaLnBrk="1" hangingPunct="1">
              <a:defRPr/>
            </a:pPr>
            <a:r>
              <a:rPr lang="en-US" altLang="en-US" b="1" dirty="0" smtClean="0">
                <a:solidFill>
                  <a:srgbClr val="0000FF"/>
                </a:solidFill>
                <a:latin typeface="Calibri" panose="020F0502020204030204" pitchFamily="34" charset="0"/>
              </a:rPr>
              <a:t>O</a:t>
            </a:r>
            <a:r>
              <a:rPr lang="en-US" altLang="en-US" b="1" baseline="-25000" dirty="0" smtClean="0">
                <a:solidFill>
                  <a:srgbClr val="0000FF"/>
                </a:solidFill>
                <a:latin typeface="Calibri" panose="020F0502020204030204" pitchFamily="34" charset="0"/>
              </a:rPr>
              <a:t>2</a:t>
            </a:r>
            <a:r>
              <a:rPr lang="en-US" altLang="en-US" dirty="0" smtClean="0">
                <a:solidFill>
                  <a:srgbClr val="0000FF"/>
                </a:solidFill>
                <a:latin typeface="Calibri" panose="020F0502020204030204" pitchFamily="34" charset="0"/>
              </a:rPr>
              <a:t> from the lungs to body the tissues.</a:t>
            </a:r>
          </a:p>
          <a:p>
            <a:pPr lvl="1" eaLnBrk="1" hangingPunct="1">
              <a:defRPr/>
            </a:pPr>
            <a:r>
              <a:rPr lang="en-US" altLang="en-US" b="1" dirty="0" smtClean="0">
                <a:solidFill>
                  <a:srgbClr val="0000FF"/>
                </a:solidFill>
                <a:latin typeface="Calibri" panose="020F0502020204030204" pitchFamily="34" charset="0"/>
              </a:rPr>
              <a:t>CO</a:t>
            </a:r>
            <a:r>
              <a:rPr lang="en-US" altLang="en-US" b="1" baseline="-25000" dirty="0" smtClean="0">
                <a:solidFill>
                  <a:srgbClr val="0000FF"/>
                </a:solidFill>
                <a:latin typeface="Calibri" panose="020F0502020204030204" pitchFamily="34" charset="0"/>
              </a:rPr>
              <a:t>2</a:t>
            </a:r>
            <a:r>
              <a:rPr lang="en-US" altLang="en-US" dirty="0" smtClean="0">
                <a:solidFill>
                  <a:srgbClr val="0000FF"/>
                </a:solidFill>
                <a:latin typeface="Calibri" panose="020F0502020204030204" pitchFamily="34" charset="0"/>
              </a:rPr>
              <a:t> from body the tissues to the lungs.</a:t>
            </a:r>
          </a:p>
          <a:p>
            <a:pPr marL="457200" lvl="1" indent="0" eaLnBrk="1" hangingPunct="1">
              <a:buFontTx/>
              <a:buNone/>
              <a:defRPr/>
            </a:pPr>
            <a:endParaRPr lang="en-US" altLang="en-US" sz="1400" dirty="0" smtClean="0">
              <a:solidFill>
                <a:srgbClr val="0066FF"/>
              </a:solidFill>
              <a:latin typeface="Calibri" panose="020F0502020204030204" pitchFamily="34" charset="0"/>
            </a:endParaRPr>
          </a:p>
          <a:p>
            <a:pPr lvl="1" eaLnBrk="1" hangingPunct="1">
              <a:defRPr/>
            </a:pPr>
            <a:r>
              <a:rPr lang="en-US" altLang="en-US" dirty="0" smtClean="0">
                <a:solidFill>
                  <a:srgbClr val="C00000"/>
                </a:solidFill>
                <a:latin typeface="Calibri" panose="020F0502020204030204" pitchFamily="34" charset="0"/>
              </a:rPr>
              <a:t>Delivery of </a:t>
            </a:r>
            <a:r>
              <a:rPr lang="en-US" altLang="en-US" b="1" dirty="0" smtClean="0">
                <a:solidFill>
                  <a:srgbClr val="C00000"/>
                </a:solidFill>
                <a:latin typeface="Calibri" panose="020F0502020204030204" pitchFamily="34" charset="0"/>
              </a:rPr>
              <a:t>Nutrients</a:t>
            </a:r>
            <a:r>
              <a:rPr lang="en-US" altLang="en-US" dirty="0" smtClean="0">
                <a:solidFill>
                  <a:srgbClr val="C00000"/>
                </a:solidFill>
                <a:latin typeface="Calibri" panose="020F0502020204030204" pitchFamily="34" charset="0"/>
              </a:rPr>
              <a:t> to cells </a:t>
            </a:r>
            <a:r>
              <a:rPr lang="en-US" altLang="en-US" sz="2400" dirty="0" smtClean="0">
                <a:solidFill>
                  <a:srgbClr val="C00000"/>
                </a:solidFill>
                <a:latin typeface="Calibri" panose="020F0502020204030204" pitchFamily="34" charset="0"/>
              </a:rPr>
              <a:t>(glucose, amino acids)</a:t>
            </a:r>
          </a:p>
          <a:p>
            <a:pPr lvl="1" eaLnBrk="1" hangingPunct="1">
              <a:defRPr/>
            </a:pPr>
            <a:r>
              <a:rPr lang="en-US" altLang="en-US" dirty="0" smtClean="0">
                <a:solidFill>
                  <a:srgbClr val="C00000"/>
                </a:solidFill>
                <a:latin typeface="Calibri" panose="020F0502020204030204" pitchFamily="34" charset="0"/>
              </a:rPr>
              <a:t>Removal of </a:t>
            </a:r>
            <a:r>
              <a:rPr lang="en-US" altLang="en-US" b="1" dirty="0" smtClean="0">
                <a:solidFill>
                  <a:srgbClr val="C00000"/>
                </a:solidFill>
                <a:latin typeface="Calibri" panose="020F0502020204030204" pitchFamily="34" charset="0"/>
              </a:rPr>
              <a:t>Waste</a:t>
            </a:r>
            <a:r>
              <a:rPr lang="en-US" altLang="en-US" dirty="0" smtClean="0">
                <a:solidFill>
                  <a:srgbClr val="C00000"/>
                </a:solidFill>
                <a:latin typeface="Calibri" panose="020F0502020204030204" pitchFamily="34" charset="0"/>
              </a:rPr>
              <a:t> (+ toxins) from cells</a:t>
            </a:r>
          </a:p>
          <a:p>
            <a:pPr lvl="1" eaLnBrk="1" hangingPunct="1">
              <a:defRPr/>
            </a:pPr>
            <a:endParaRPr lang="en-US" altLang="en-US" sz="1400" dirty="0" smtClean="0">
              <a:solidFill>
                <a:srgbClr val="CC3300"/>
              </a:solidFill>
              <a:latin typeface="Calibri" panose="020F0502020204030204" pitchFamily="34" charset="0"/>
            </a:endParaRPr>
          </a:p>
          <a:p>
            <a:pPr lvl="1" eaLnBrk="1" hangingPunct="1">
              <a:defRPr/>
            </a:pPr>
            <a:r>
              <a:rPr lang="en-US" altLang="en-US" b="1" dirty="0" smtClean="0">
                <a:solidFill>
                  <a:srgbClr val="008000"/>
                </a:solidFill>
                <a:latin typeface="Calibri" panose="020F0502020204030204" pitchFamily="34" charset="0"/>
              </a:rPr>
              <a:t>Hormone</a:t>
            </a:r>
            <a:r>
              <a:rPr lang="en-US" altLang="en-US" dirty="0" smtClean="0">
                <a:solidFill>
                  <a:srgbClr val="008000"/>
                </a:solidFill>
                <a:latin typeface="Calibri" panose="020F0502020204030204" pitchFamily="34" charset="0"/>
              </a:rPr>
              <a:t> circulation </a:t>
            </a:r>
            <a:r>
              <a:rPr lang="en-US" altLang="en-US" sz="2400" dirty="0" smtClean="0">
                <a:solidFill>
                  <a:srgbClr val="008000"/>
                </a:solidFill>
                <a:latin typeface="Calibri" panose="020F0502020204030204" pitchFamily="34" charset="0"/>
              </a:rPr>
              <a:t>(communication, growth, cycles)</a:t>
            </a:r>
          </a:p>
          <a:p>
            <a:pPr lvl="1" eaLnBrk="1" hangingPunct="1">
              <a:defRPr/>
            </a:pPr>
            <a:r>
              <a:rPr lang="en-US" altLang="en-US" b="1" dirty="0" smtClean="0">
                <a:solidFill>
                  <a:srgbClr val="008000"/>
                </a:solidFill>
                <a:latin typeface="Calibri" panose="020F0502020204030204" pitchFamily="34" charset="0"/>
              </a:rPr>
              <a:t>Defense</a:t>
            </a:r>
            <a:r>
              <a:rPr lang="en-US" altLang="en-US" dirty="0" smtClean="0">
                <a:solidFill>
                  <a:srgbClr val="008000"/>
                </a:solidFill>
                <a:latin typeface="Calibri" panose="020F0502020204030204" pitchFamily="34" charset="0"/>
              </a:rPr>
              <a:t> </a:t>
            </a:r>
            <a:r>
              <a:rPr lang="en-US" altLang="en-US" sz="2400" dirty="0" smtClean="0">
                <a:solidFill>
                  <a:srgbClr val="008000"/>
                </a:solidFill>
                <a:latin typeface="Calibri" panose="020F0502020204030204" pitchFamily="34" charset="0"/>
              </a:rPr>
              <a:t>healing and repair of body tissues</a:t>
            </a:r>
          </a:p>
          <a:p>
            <a:pPr lvl="1" eaLnBrk="1" hangingPunct="1">
              <a:defRPr/>
            </a:pPr>
            <a:endParaRPr lang="en-US" altLang="en-US" sz="1200" dirty="0" smtClean="0">
              <a:solidFill>
                <a:srgbClr val="008000"/>
              </a:solidFill>
              <a:latin typeface="Calibri" panose="020F0502020204030204" pitchFamily="34" charset="0"/>
            </a:endParaRPr>
          </a:p>
          <a:p>
            <a:pPr eaLnBrk="1" hangingPunct="1">
              <a:defRPr/>
            </a:pPr>
            <a:r>
              <a:rPr lang="en-US" altLang="en-US" dirty="0" smtClean="0">
                <a:solidFill>
                  <a:schemeClr val="bg2">
                    <a:lumMod val="50000"/>
                  </a:schemeClr>
                </a:solidFill>
                <a:latin typeface="Calibri" panose="020F0502020204030204" pitchFamily="34" charset="0"/>
              </a:rPr>
              <a:t>Thermoregulation </a:t>
            </a:r>
            <a:r>
              <a:rPr lang="en-US" altLang="en-US" sz="2400" dirty="0" smtClean="0">
                <a:solidFill>
                  <a:schemeClr val="bg2">
                    <a:lumMod val="50000"/>
                  </a:schemeClr>
                </a:solidFill>
                <a:latin typeface="Calibri" panose="020F0502020204030204" pitchFamily="34" charset="0"/>
              </a:rPr>
              <a:t>– Blood is the warmest material in the body; delivery of it warms a region, absences cools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2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00013" y="525971"/>
            <a:ext cx="90154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u="sng">
                <a:solidFill>
                  <a:srgbClr val="C00000"/>
                </a:solidFill>
                <a:latin typeface="Calibri" panose="020F0502020204030204" pitchFamily="34" charset="0"/>
              </a:rPr>
              <a:t>Sympathetic</a:t>
            </a:r>
            <a:r>
              <a:rPr lang="en-US" altLang="en-US">
                <a:solidFill>
                  <a:srgbClr val="000000"/>
                </a:solidFill>
                <a:latin typeface="Calibri" panose="020F0502020204030204" pitchFamily="34" charset="0"/>
              </a:rPr>
              <a:t> – speeds heart rate by </a:t>
            </a:r>
            <a:r>
              <a:rPr lang="en-US" altLang="en-US">
                <a:solidFill>
                  <a:srgbClr val="000000"/>
                </a:solidFill>
                <a:latin typeface="Calibri" panose="020F0502020204030204" pitchFamily="34" charset="0"/>
                <a:sym typeface="Symbol" panose="05050102010706020507" pitchFamily="18" charset="2"/>
              </a:rPr>
              <a:t></a:t>
            </a:r>
            <a:r>
              <a:rPr lang="en-US" altLang="en-US">
                <a:solidFill>
                  <a:srgbClr val="000000"/>
                </a:solidFill>
                <a:latin typeface="Calibri" panose="020F0502020204030204" pitchFamily="34" charset="0"/>
              </a:rPr>
              <a:t> Ca</a:t>
            </a:r>
            <a:r>
              <a:rPr lang="en-US" altLang="en-US" baseline="30000">
                <a:solidFill>
                  <a:srgbClr val="000000"/>
                </a:solidFill>
                <a:latin typeface="Calibri" panose="020F0502020204030204" pitchFamily="34" charset="0"/>
              </a:rPr>
              <a:t>2+ </a:t>
            </a:r>
            <a:r>
              <a:rPr lang="en-US" altLang="en-US">
                <a:solidFill>
                  <a:srgbClr val="000000"/>
                </a:solidFill>
                <a:latin typeface="Calibri" panose="020F0502020204030204" pitchFamily="34" charset="0"/>
              </a:rPr>
              <a:t>influx.</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t="24594" b="30032"/>
          <a:stretch>
            <a:fillRect/>
          </a:stretch>
        </p:blipFill>
        <p:spPr bwMode="auto">
          <a:xfrm>
            <a:off x="293688" y="2927350"/>
            <a:ext cx="8545512"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4"/>
          <p:cNvSpPr>
            <a:spLocks noChangeArrowheads="1"/>
          </p:cNvSpPr>
          <p:nvPr/>
        </p:nvSpPr>
        <p:spPr bwMode="auto">
          <a:xfrm>
            <a:off x="106363" y="1492758"/>
            <a:ext cx="8750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u="sng" dirty="0">
                <a:solidFill>
                  <a:srgbClr val="0000FF"/>
                </a:solidFill>
                <a:latin typeface="Calibri" panose="020F0502020204030204" pitchFamily="34" charset="0"/>
              </a:rPr>
              <a:t>Parasympathetic</a:t>
            </a:r>
            <a:r>
              <a:rPr lang="en-US" altLang="en-US" dirty="0">
                <a:solidFill>
                  <a:srgbClr val="000000"/>
                </a:solidFill>
                <a:latin typeface="Calibri" panose="020F0502020204030204" pitchFamily="34" charset="0"/>
              </a:rPr>
              <a:t> – slows rate by </a:t>
            </a:r>
            <a:r>
              <a:rPr lang="en-US" altLang="en-US" dirty="0">
                <a:solidFill>
                  <a:srgbClr val="000000"/>
                </a:solidFill>
                <a:latin typeface="Calibri" panose="020F0502020204030204" pitchFamily="34" charset="0"/>
                <a:sym typeface="Symbol" panose="05050102010706020507" pitchFamily="18" charset="2"/>
              </a:rPr>
              <a:t> </a:t>
            </a:r>
            <a:r>
              <a:rPr lang="en-US" altLang="en-US" dirty="0">
                <a:solidFill>
                  <a:srgbClr val="000000"/>
                </a:solidFill>
                <a:latin typeface="Calibri" panose="020F0502020204030204" pitchFamily="34" charset="0"/>
              </a:rPr>
              <a:t>K</a:t>
            </a:r>
            <a:r>
              <a:rPr lang="en-US" altLang="en-US" baseline="30000" dirty="0">
                <a:solidFill>
                  <a:srgbClr val="000000"/>
                </a:solidFill>
                <a:latin typeface="Calibri" panose="020F0502020204030204" pitchFamily="34" charset="0"/>
              </a:rPr>
              <a:t>+</a:t>
            </a:r>
            <a:r>
              <a:rPr lang="en-US" altLang="en-US" dirty="0">
                <a:solidFill>
                  <a:srgbClr val="000000"/>
                </a:solidFill>
                <a:latin typeface="Calibri" panose="020F0502020204030204" pitchFamily="34" charset="0"/>
              </a:rPr>
              <a:t> </a:t>
            </a:r>
            <a:r>
              <a:rPr lang="en-US" altLang="en-US" dirty="0" smtClean="0">
                <a:solidFill>
                  <a:srgbClr val="000000"/>
                </a:solidFill>
                <a:latin typeface="Calibri" panose="020F0502020204030204" pitchFamily="34" charset="0"/>
              </a:rPr>
              <a:t>efflux, </a:t>
            </a:r>
            <a:r>
              <a:rPr lang="en-US" altLang="en-US" dirty="0">
                <a:solidFill>
                  <a:srgbClr val="000000"/>
                </a:solidFill>
                <a:latin typeface="Calibri" panose="020F0502020204030204" pitchFamily="34" charset="0"/>
              </a:rPr>
              <a:t>				              </a:t>
            </a:r>
            <a:r>
              <a:rPr lang="en-US" altLang="en-US" dirty="0">
                <a:solidFill>
                  <a:srgbClr val="000000"/>
                </a:solidFill>
                <a:latin typeface="Calibri" panose="020F0502020204030204" pitchFamily="34" charset="0"/>
                <a:sym typeface="Symbol" panose="05050102010706020507" pitchFamily="18" charset="2"/>
              </a:rPr>
              <a:t></a:t>
            </a:r>
            <a:r>
              <a:rPr lang="en-US" altLang="en-US" dirty="0">
                <a:solidFill>
                  <a:srgbClr val="000000"/>
                </a:solidFill>
                <a:latin typeface="Calibri" panose="020F0502020204030204" pitchFamily="34" charset="0"/>
              </a:rPr>
              <a:t> Ca</a:t>
            </a:r>
            <a:r>
              <a:rPr lang="en-US" altLang="en-US" baseline="30000" dirty="0">
                <a:solidFill>
                  <a:srgbClr val="000000"/>
                </a:solidFill>
                <a:latin typeface="Calibri" panose="020F0502020204030204" pitchFamily="34" charset="0"/>
              </a:rPr>
              <a:t>2+</a:t>
            </a:r>
            <a:r>
              <a:rPr lang="en-US" altLang="en-US" dirty="0">
                <a:solidFill>
                  <a:srgbClr val="000000"/>
                </a:solidFill>
                <a:latin typeface="Calibri" panose="020F0502020204030204" pitchFamily="34" charset="0"/>
              </a:rPr>
              <a:t> influx.</a:t>
            </a:r>
          </a:p>
        </p:txBody>
      </p:sp>
      <p:sp>
        <p:nvSpPr>
          <p:cNvPr id="2" name="Rectangle 1"/>
          <p:cNvSpPr/>
          <p:nvPr/>
        </p:nvSpPr>
        <p:spPr>
          <a:xfrm>
            <a:off x="118301" y="85027"/>
            <a:ext cx="1236236" cy="553998"/>
          </a:xfrm>
          <a:prstGeom prst="rect">
            <a:avLst/>
          </a:prstGeom>
        </p:spPr>
        <p:txBody>
          <a:bodyPr wrap="none">
            <a:spAutoFit/>
          </a:bodyPr>
          <a:lstStyle/>
          <a:p>
            <a:r>
              <a:rPr lang="en-US" altLang="en-US" sz="3000" b="1" dirty="0">
                <a:solidFill>
                  <a:srgbClr val="000000"/>
                </a:solidFill>
                <a:latin typeface="Calibri" panose="020F0502020204030204" pitchFamily="34" charset="0"/>
              </a:rPr>
              <a:t>2</a:t>
            </a:r>
            <a:r>
              <a:rPr lang="en-US" altLang="en-US" sz="3000" b="1" dirty="0" smtClean="0">
                <a:solidFill>
                  <a:srgbClr val="000000"/>
                </a:solidFill>
                <a:latin typeface="Calibri" panose="020F0502020204030204" pitchFamily="34" charset="0"/>
              </a:rPr>
              <a:t>. ANS</a:t>
            </a:r>
            <a:endParaRPr lang="en-US" dirty="0">
              <a:solidFill>
                <a:srgbClr val="000000"/>
              </a:solidFill>
            </a:endParaRPr>
          </a:p>
        </p:txBody>
      </p:sp>
    </p:spTree>
    <p:extLst>
      <p:ext uri="{BB962C8B-B14F-4D97-AF65-F5344CB8AC3E}">
        <p14:creationId xmlns:p14="http://schemas.microsoft.com/office/powerpoint/2010/main" val="16812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 result for myocardiocyte Length-Tension Relationship"/>
          <p:cNvPicPr>
            <a:picLocks noChangeAspect="1" noChangeArrowheads="1"/>
          </p:cNvPicPr>
          <p:nvPr/>
        </p:nvPicPr>
        <p:blipFill rotWithShape="1">
          <a:blip r:embed="rId2">
            <a:extLst>
              <a:ext uri="{28A0092B-C50C-407E-A947-70E740481C1C}">
                <a14:useLocalDpi xmlns:a14="http://schemas.microsoft.com/office/drawing/2010/main" val="0"/>
              </a:ext>
            </a:extLst>
          </a:blip>
          <a:srcRect t="31887"/>
          <a:stretch/>
        </p:blipFill>
        <p:spPr bwMode="auto">
          <a:xfrm>
            <a:off x="195770" y="3264773"/>
            <a:ext cx="6273770" cy="323949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
          <p:cNvSpPr txBox="1">
            <a:spLocks noChangeArrowheads="1"/>
          </p:cNvSpPr>
          <p:nvPr/>
        </p:nvSpPr>
        <p:spPr bwMode="auto">
          <a:xfrm>
            <a:off x="6537960" y="3264773"/>
            <a:ext cx="2606040" cy="3236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1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sz="1200" u="sng"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Starling’s </a:t>
            </a:r>
            <a:r>
              <a:rPr lang="en-US" sz="120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Law of the </a:t>
            </a:r>
            <a:r>
              <a:rPr lang="en-US" sz="1200" u="sng"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Heart</a:t>
            </a:r>
            <a:r>
              <a:rPr lang="en-US" sz="1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p>
          <a:p>
            <a:r>
              <a:rPr lang="en-US" sz="1200" b="1" dirty="0" smtClean="0">
                <a:solidFill>
                  <a:srgbClr val="A50021"/>
                </a:solidFill>
                <a:latin typeface="Calibri" panose="020F0502020204030204" pitchFamily="34" charset="0"/>
                <a:ea typeface="Times New Roman" panose="02020603050405020304" pitchFamily="18" charset="0"/>
                <a:cs typeface="Times New Roman" panose="02020603050405020304" pitchFamily="18" charset="0"/>
              </a:rPr>
              <a:t>S</a:t>
            </a:r>
            <a:r>
              <a:rPr lang="en-US" sz="1200" b="1" dirty="0" smtClean="0">
                <a:solidFill>
                  <a:srgbClr val="A50021"/>
                </a:solidFill>
                <a:latin typeface="Calibri" panose="020F0502020204030204" pitchFamily="34" charset="0"/>
              </a:rPr>
              <a:t>troke </a:t>
            </a:r>
            <a:r>
              <a:rPr lang="en-US" sz="1200" b="1" dirty="0">
                <a:solidFill>
                  <a:srgbClr val="A50021"/>
                </a:solidFill>
                <a:latin typeface="Calibri" panose="020F0502020204030204" pitchFamily="34" charset="0"/>
              </a:rPr>
              <a:t>volume </a:t>
            </a:r>
            <a:r>
              <a:rPr lang="en-US" sz="1200" dirty="0">
                <a:solidFill>
                  <a:srgbClr val="A50021"/>
                </a:solidFill>
                <a:latin typeface="Calibri" panose="020F0502020204030204" pitchFamily="34" charset="0"/>
              </a:rPr>
              <a:t>of the heart increases in response to an </a:t>
            </a:r>
            <a:r>
              <a:rPr lang="en-US" sz="1200" b="1" dirty="0">
                <a:solidFill>
                  <a:srgbClr val="A50021"/>
                </a:solidFill>
                <a:latin typeface="Calibri" panose="020F0502020204030204" pitchFamily="34" charset="0"/>
              </a:rPr>
              <a:t>increase in </a:t>
            </a:r>
            <a:r>
              <a:rPr lang="en-US" sz="1200" b="1" dirty="0" smtClean="0">
                <a:solidFill>
                  <a:srgbClr val="A50021"/>
                </a:solidFill>
                <a:latin typeface="Calibri" panose="020F0502020204030204" pitchFamily="34" charset="0"/>
              </a:rPr>
              <a:t>volume </a:t>
            </a:r>
            <a:r>
              <a:rPr lang="en-US" sz="1200" b="1" dirty="0">
                <a:solidFill>
                  <a:srgbClr val="A50021"/>
                </a:solidFill>
                <a:latin typeface="Calibri" panose="020F0502020204030204" pitchFamily="34" charset="0"/>
              </a:rPr>
              <a:t>of blood in </a:t>
            </a:r>
            <a:r>
              <a:rPr lang="en-US" sz="1200" b="1" dirty="0" smtClean="0">
                <a:solidFill>
                  <a:srgbClr val="A50021"/>
                </a:solidFill>
                <a:latin typeface="Calibri" panose="020F0502020204030204" pitchFamily="34" charset="0"/>
              </a:rPr>
              <a:t>the ventricles</a:t>
            </a:r>
            <a:r>
              <a:rPr lang="en-US" sz="1200" dirty="0">
                <a:solidFill>
                  <a:srgbClr val="A50021"/>
                </a:solidFill>
                <a:latin typeface="Calibri" panose="020F0502020204030204" pitchFamily="34" charset="0"/>
              </a:rPr>
              <a:t>, before </a:t>
            </a:r>
            <a:r>
              <a:rPr lang="en-US" sz="1200" dirty="0" smtClean="0">
                <a:solidFill>
                  <a:srgbClr val="A50021"/>
                </a:solidFill>
                <a:latin typeface="Calibri" panose="020F0502020204030204" pitchFamily="34" charset="0"/>
              </a:rPr>
              <a:t>contraction, i.e., </a:t>
            </a:r>
            <a:r>
              <a:rPr lang="en-US" sz="1200" dirty="0">
                <a:solidFill>
                  <a:srgbClr val="A50021"/>
                </a:solidFill>
                <a:latin typeface="Calibri" panose="020F0502020204030204" pitchFamily="34" charset="0"/>
              </a:rPr>
              <a:t>end diastolic </a:t>
            </a:r>
            <a:r>
              <a:rPr lang="en-US" sz="1200" dirty="0" smtClean="0">
                <a:solidFill>
                  <a:srgbClr val="A50021"/>
                </a:solidFill>
                <a:latin typeface="Calibri" panose="020F0502020204030204" pitchFamily="34" charset="0"/>
              </a:rPr>
              <a:t>volume (EDV), </a:t>
            </a:r>
            <a:r>
              <a:rPr lang="en-US" sz="1200" dirty="0">
                <a:solidFill>
                  <a:srgbClr val="A50021"/>
                </a:solidFill>
                <a:latin typeface="Calibri" panose="020F0502020204030204" pitchFamily="34" charset="0"/>
              </a:rPr>
              <a:t>when all other factors remain constant</a:t>
            </a:r>
            <a:r>
              <a:rPr lang="en-US" sz="1200" dirty="0">
                <a:solidFill>
                  <a:srgbClr val="000000"/>
                </a:solidFill>
                <a:latin typeface="Calibri" panose="020F0502020204030204" pitchFamily="34" charset="0"/>
              </a:rPr>
              <a:t>. </a:t>
            </a:r>
            <a:endParaRPr lang="en-US" sz="1200" dirty="0" smtClean="0">
              <a:solidFill>
                <a:srgbClr val="000000"/>
              </a:solidFill>
              <a:latin typeface="Calibri" panose="020F0502020204030204" pitchFamily="34" charset="0"/>
            </a:endParaRPr>
          </a:p>
          <a:p>
            <a:endParaRPr lang="en-US" altLang="en-US" sz="1200"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r>
              <a:rPr lang="en-US" altLang="en-US" sz="1200"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The Length-Tension relationship for both skeletal and cardiac muscle is shown in graph to the left. We do not need to know the specific values, just the pattern. That is, there is an optimal length (related to myofilament overlap) which give the greatest tension for both types of muscle.</a:t>
            </a:r>
            <a:endParaRPr lang="en-US" altLang="en-US" dirty="0" smtClean="0">
              <a:solidFill>
                <a:srgbClr val="000000"/>
              </a:solidFill>
              <a:latin typeface="Calibri" panose="020F0502020204030204" pitchFamily="34" charset="0"/>
            </a:endParaRPr>
          </a:p>
        </p:txBody>
      </p:sp>
      <p:sp>
        <p:nvSpPr>
          <p:cNvPr id="4" name="Rectangle 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000000"/>
              </a:solidFill>
            </a:endParaRPr>
          </a:p>
        </p:txBody>
      </p:sp>
      <p:sp>
        <p:nvSpPr>
          <p:cNvPr id="5" name="Rectangle 5"/>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000000"/>
              </a:solidFill>
            </a:endParaRPr>
          </a:p>
        </p:txBody>
      </p:sp>
      <p:sp>
        <p:nvSpPr>
          <p:cNvPr id="6" name="Rectangle 5"/>
          <p:cNvSpPr/>
          <p:nvPr/>
        </p:nvSpPr>
        <p:spPr>
          <a:xfrm>
            <a:off x="241490" y="184081"/>
            <a:ext cx="7609327" cy="523220"/>
          </a:xfrm>
          <a:prstGeom prst="rect">
            <a:avLst/>
          </a:prstGeom>
        </p:spPr>
        <p:txBody>
          <a:bodyPr wrap="none">
            <a:spAutoFit/>
          </a:bodyPr>
          <a:lstStyle/>
          <a:p>
            <a:pPr eaLnBrk="1" hangingPunct="1"/>
            <a:r>
              <a:rPr lang="en-US" altLang="en-US" sz="2800" b="1" dirty="0" smtClean="0">
                <a:solidFill>
                  <a:srgbClr val="000000"/>
                </a:solidFill>
                <a:latin typeface="Calibri" panose="020F0502020204030204" pitchFamily="34" charset="0"/>
              </a:rPr>
              <a:t>3. </a:t>
            </a:r>
            <a:r>
              <a:rPr lang="en-US" altLang="en-US" sz="2800" u="sng" dirty="0" smtClean="0">
                <a:solidFill>
                  <a:srgbClr val="000000"/>
                </a:solidFill>
                <a:latin typeface="Calibri" panose="020F0502020204030204" pitchFamily="34" charset="0"/>
              </a:rPr>
              <a:t>Sarcomere Stretch-Length-Tension </a:t>
            </a:r>
            <a:r>
              <a:rPr lang="en-US" altLang="en-US" sz="2800" u="sng" dirty="0">
                <a:solidFill>
                  <a:srgbClr val="000000"/>
                </a:solidFill>
                <a:latin typeface="Calibri" panose="020F0502020204030204" pitchFamily="34" charset="0"/>
              </a:rPr>
              <a:t>Relationship</a:t>
            </a:r>
            <a:endParaRPr lang="en-US" altLang="en-US" sz="2800" dirty="0">
              <a:solidFill>
                <a:srgbClr val="000000"/>
              </a:solidFill>
              <a:latin typeface="Calibri" panose="020F0502020204030204" pitchFamily="34" charset="0"/>
            </a:endParaRPr>
          </a:p>
        </p:txBody>
      </p:sp>
      <p:sp>
        <p:nvSpPr>
          <p:cNvPr id="7" name="Rectangle 6"/>
          <p:cNvSpPr/>
          <p:nvPr/>
        </p:nvSpPr>
        <p:spPr>
          <a:xfrm>
            <a:off x="241490" y="855994"/>
            <a:ext cx="8155698" cy="1754326"/>
          </a:xfrm>
          <a:prstGeom prst="rect">
            <a:avLst/>
          </a:prstGeom>
        </p:spPr>
        <p:txBody>
          <a:bodyPr wrap="square">
            <a:spAutoFit/>
          </a:bodyPr>
          <a:lstStyle/>
          <a:p>
            <a:pPr algn="just">
              <a:spcBef>
                <a:spcPts val="0"/>
              </a:spcBef>
              <a:spcAft>
                <a:spcPts val="0"/>
              </a:spcAft>
            </a:pPr>
            <a:r>
              <a:rPr lang="en-US" b="1" dirty="0" smtClean="0">
                <a:solidFill>
                  <a:srgbClr val="0000FF"/>
                </a:solidFill>
                <a:latin typeface="Calibri" panose="020F0502020204030204" pitchFamily="34" charset="0"/>
                <a:ea typeface="Times New Roman" panose="02020603050405020304" pitchFamily="18" charset="0"/>
                <a:cs typeface="Times New Roman" panose="02020603050405020304" pitchFamily="18" charset="0"/>
              </a:rPr>
              <a:t>When resting Cardiac Muscle is </a:t>
            </a:r>
            <a:r>
              <a:rPr lang="en-US"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stretched, it contracts more </a:t>
            </a:r>
            <a:r>
              <a:rPr lang="en-US" b="1" u="sng" dirty="0" smtClean="0">
                <a:solidFill>
                  <a:srgbClr val="0000FF"/>
                </a:solidFill>
                <a:latin typeface="Calibri" panose="020F0502020204030204" pitchFamily="34" charset="0"/>
                <a:ea typeface="Times New Roman" panose="02020603050405020304" pitchFamily="18" charset="0"/>
                <a:cs typeface="Times New Roman" panose="02020603050405020304" pitchFamily="18" charset="0"/>
              </a:rPr>
              <a:t>forcefully</a:t>
            </a:r>
            <a:r>
              <a:rPr lang="en-US" b="1" dirty="0" smtClean="0">
                <a:solidFill>
                  <a:srgbClr val="0000FF"/>
                </a:solidFill>
                <a:latin typeface="Calibri" panose="020F0502020204030204" pitchFamily="34" charset="0"/>
                <a:ea typeface="Times New Roman" panose="02020603050405020304" pitchFamily="18" charset="0"/>
                <a:cs typeface="Times New Roman" panose="02020603050405020304" pitchFamily="18" charset="0"/>
              </a:rPr>
              <a:t>!</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p>
          <a:p>
            <a:pPr marL="285750" indent="-285750" algn="just">
              <a:spcBef>
                <a:spcPts val="0"/>
              </a:spcBef>
              <a:spcAft>
                <a:spcPts val="0"/>
              </a:spcAft>
              <a:buFont typeface="Arial" panose="020B0604020202020204" pitchFamily="34" charset="0"/>
              <a:buChar char="•"/>
            </a:pP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Like the </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length-tension relationship </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already </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seen in skeletal </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muscle, i.e., it’s related to the </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degree of overlap between thick and thin filaments of </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sarcomere.</a:t>
            </a:r>
          </a:p>
          <a:p>
            <a:pPr marL="285750" indent="-285750" algn="just">
              <a:spcBef>
                <a:spcPts val="0"/>
              </a:spcBef>
              <a:spcAft>
                <a:spcPts val="0"/>
              </a:spcAft>
              <a:buFont typeface="Arial" panose="020B0604020202020204" pitchFamily="34" charset="0"/>
              <a:buChar char="•"/>
            </a:pPr>
            <a:endPar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Bef>
                <a:spcPts val="0"/>
              </a:spcBef>
              <a:spcAft>
                <a:spcPts val="0"/>
              </a:spcAft>
              <a:buFont typeface="Arial" panose="020B0604020202020204" pitchFamily="34" charset="0"/>
              <a:buChar char="•"/>
            </a:pP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Stretching myocardial </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cells also opens stretch-sensitive </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(mechanically gated) </a:t>
            </a:r>
            <a:r>
              <a:rPr lang="en-US"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Ca</a:t>
            </a:r>
            <a:r>
              <a:rPr lang="en-US" b="1" baseline="30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2+</a:t>
            </a:r>
            <a:r>
              <a:rPr lang="en-US"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a:t>
            </a:r>
            <a:r>
              <a:rPr lang="en-US" b="1" dirty="0" smtClean="0">
                <a:solidFill>
                  <a:srgbClr val="0000FF"/>
                </a:solidFill>
                <a:latin typeface="Calibri" panose="020F0502020204030204" pitchFamily="34" charset="0"/>
                <a:ea typeface="Times New Roman" panose="02020603050405020304" pitchFamily="18" charset="0"/>
                <a:cs typeface="Times New Roman" panose="02020603050405020304" pitchFamily="18" charset="0"/>
              </a:rPr>
              <a:t>channels</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This </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allows more Ca</a:t>
            </a:r>
            <a:r>
              <a:rPr lang="en-US"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into </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cell = </a:t>
            </a:r>
            <a:r>
              <a:rPr lang="en-US" u="sng"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stronger </a:t>
            </a:r>
            <a:r>
              <a:rPr lang="en-US"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contraction</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3" name="Rectangle 2"/>
          <p:cNvSpPr/>
          <p:nvPr/>
        </p:nvSpPr>
        <p:spPr>
          <a:xfrm>
            <a:off x="171037" y="2752880"/>
            <a:ext cx="8801925" cy="369332"/>
          </a:xfrm>
          <a:prstGeom prst="rect">
            <a:avLst/>
          </a:prstGeom>
        </p:spPr>
        <p:txBody>
          <a:bodyPr wrap="square">
            <a:spAutoFit/>
          </a:bodyPr>
          <a:lstStyle/>
          <a:p>
            <a:pPr algn="just">
              <a:spcBef>
                <a:spcPts val="0"/>
              </a:spcBef>
              <a:spcAft>
                <a:spcPts val="0"/>
              </a:spcAft>
            </a:pP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section on Cardiac Output relates back to this issue of *Frank-Starling’s Law of the Heart</a:t>
            </a:r>
            <a:endParaRPr lang="en-US" dirty="0"/>
          </a:p>
        </p:txBody>
      </p:sp>
    </p:spTree>
    <p:extLst>
      <p:ext uri="{BB962C8B-B14F-4D97-AF65-F5344CB8AC3E}">
        <p14:creationId xmlns:p14="http://schemas.microsoft.com/office/powerpoint/2010/main" val="122874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l="563" t="752" r="36185" b="3163"/>
          <a:stretch>
            <a:fillRect/>
          </a:stretch>
        </p:blipFill>
        <p:spPr bwMode="auto">
          <a:xfrm>
            <a:off x="4075113" y="985838"/>
            <a:ext cx="4811712"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ChangeArrowheads="1"/>
          </p:cNvSpPr>
          <p:nvPr/>
        </p:nvSpPr>
        <p:spPr bwMode="auto">
          <a:xfrm>
            <a:off x="334963" y="1424176"/>
            <a:ext cx="382746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100000"/>
              </a:spcBef>
            </a:pPr>
            <a:r>
              <a:rPr lang="en-US" altLang="en-US" dirty="0">
                <a:latin typeface="Calibri" panose="020F0502020204030204" pitchFamily="34" charset="0"/>
              </a:rPr>
              <a:t>Circuits</a:t>
            </a:r>
          </a:p>
          <a:p>
            <a:pPr eaLnBrk="1" hangingPunct="1">
              <a:spcBef>
                <a:spcPct val="100000"/>
              </a:spcBef>
            </a:pPr>
            <a:r>
              <a:rPr lang="en-US" altLang="en-US" dirty="0">
                <a:latin typeface="Calibri" panose="020F0502020204030204" pitchFamily="34" charset="0"/>
              </a:rPr>
              <a:t>Chambers </a:t>
            </a:r>
          </a:p>
          <a:p>
            <a:pPr eaLnBrk="1" hangingPunct="1">
              <a:spcBef>
                <a:spcPct val="100000"/>
              </a:spcBef>
            </a:pPr>
            <a:r>
              <a:rPr lang="en-US" altLang="en-US" dirty="0">
                <a:latin typeface="Calibri" panose="020F0502020204030204" pitchFamily="34" charset="0"/>
              </a:rPr>
              <a:t>Valves</a:t>
            </a:r>
            <a:br>
              <a:rPr lang="en-US" altLang="en-US" dirty="0">
                <a:latin typeface="Calibri" panose="020F0502020204030204" pitchFamily="34" charset="0"/>
              </a:rPr>
            </a:br>
            <a:r>
              <a:rPr lang="en-US" altLang="en-US" dirty="0">
                <a:latin typeface="Calibri" panose="020F0502020204030204" pitchFamily="34" charset="0"/>
              </a:rPr>
              <a:t>(one-way-flow)</a:t>
            </a:r>
          </a:p>
          <a:p>
            <a:pPr eaLnBrk="1" hangingPunct="1">
              <a:spcBef>
                <a:spcPct val="100000"/>
              </a:spcBef>
            </a:pPr>
            <a:r>
              <a:rPr lang="en-US" altLang="en-US" dirty="0">
                <a:latin typeface="Calibri" panose="020F0502020204030204" pitchFamily="34" charset="0"/>
              </a:rPr>
              <a:t>Myocardiocytes</a:t>
            </a:r>
          </a:p>
        </p:txBody>
      </p:sp>
      <p:sp>
        <p:nvSpPr>
          <p:cNvPr id="4100" name="Text Box 4"/>
          <p:cNvSpPr txBox="1">
            <a:spLocks noChangeArrowheads="1"/>
          </p:cNvSpPr>
          <p:nvPr/>
        </p:nvSpPr>
        <p:spPr bwMode="auto">
          <a:xfrm>
            <a:off x="846138" y="461963"/>
            <a:ext cx="2282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a:latin typeface="Calibri" panose="020F0502020204030204" pitchFamily="34" charset="0"/>
              </a:rPr>
              <a:t>The Heart</a:t>
            </a:r>
          </a:p>
        </p:txBody>
      </p:sp>
      <p:sp>
        <p:nvSpPr>
          <p:cNvPr id="5" name="Text Box 4"/>
          <p:cNvSpPr txBox="1">
            <a:spLocks noChangeArrowheads="1"/>
          </p:cNvSpPr>
          <p:nvPr/>
        </p:nvSpPr>
        <p:spPr bwMode="auto">
          <a:xfrm>
            <a:off x="5435626" y="3288083"/>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smtClean="0">
                <a:latin typeface="Calibri" panose="020F0502020204030204" pitchFamily="34" charset="0"/>
              </a:rPr>
              <a:t>1</a:t>
            </a:r>
            <a:endParaRPr lang="en-US" altLang="en-US" sz="2400" b="1" dirty="0">
              <a:latin typeface="Calibri" panose="020F0502020204030204" pitchFamily="34" charset="0"/>
            </a:endParaRPr>
          </a:p>
        </p:txBody>
      </p:sp>
      <p:sp>
        <p:nvSpPr>
          <p:cNvPr id="6" name="Text Box 4"/>
          <p:cNvSpPr txBox="1">
            <a:spLocks noChangeArrowheads="1"/>
          </p:cNvSpPr>
          <p:nvPr/>
        </p:nvSpPr>
        <p:spPr bwMode="auto">
          <a:xfrm>
            <a:off x="6184467" y="4642056"/>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smtClean="0">
                <a:latin typeface="Calibri" panose="020F0502020204030204" pitchFamily="34" charset="0"/>
              </a:rPr>
              <a:t>2</a:t>
            </a:r>
            <a:endParaRPr lang="en-US" altLang="en-US" sz="2400" b="1" dirty="0">
              <a:latin typeface="Calibri" panose="020F0502020204030204" pitchFamily="34" charset="0"/>
            </a:endParaRPr>
          </a:p>
        </p:txBody>
      </p:sp>
      <p:sp>
        <p:nvSpPr>
          <p:cNvPr id="7" name="Text Box 4"/>
          <p:cNvSpPr txBox="1">
            <a:spLocks noChangeArrowheads="1"/>
          </p:cNvSpPr>
          <p:nvPr/>
        </p:nvSpPr>
        <p:spPr bwMode="auto">
          <a:xfrm>
            <a:off x="6708827" y="3047656"/>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smtClean="0">
                <a:latin typeface="Calibri" panose="020F0502020204030204" pitchFamily="34" charset="0"/>
              </a:rPr>
              <a:t>3</a:t>
            </a:r>
            <a:endParaRPr lang="en-US" altLang="en-US" sz="2400" b="1" dirty="0">
              <a:latin typeface="Calibri" panose="020F0502020204030204" pitchFamily="34" charset="0"/>
            </a:endParaRPr>
          </a:p>
        </p:txBody>
      </p:sp>
      <p:sp>
        <p:nvSpPr>
          <p:cNvPr id="8" name="Text Box 4"/>
          <p:cNvSpPr txBox="1">
            <a:spLocks noChangeArrowheads="1"/>
          </p:cNvSpPr>
          <p:nvPr/>
        </p:nvSpPr>
        <p:spPr bwMode="auto">
          <a:xfrm>
            <a:off x="6878906" y="4525939"/>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smtClean="0">
                <a:latin typeface="Calibri" panose="020F0502020204030204" pitchFamily="34" charset="0"/>
              </a:rPr>
              <a:t>4</a:t>
            </a:r>
            <a:endParaRPr lang="en-US" altLang="en-US" sz="2400" b="1" dirty="0">
              <a:latin typeface="Calibri" panose="020F0502020204030204" pitchFamily="34" charset="0"/>
            </a:endParaRPr>
          </a:p>
        </p:txBody>
      </p:sp>
      <p:sp>
        <p:nvSpPr>
          <p:cNvPr id="10" name="TextBox 9"/>
          <p:cNvSpPr txBox="1"/>
          <p:nvPr/>
        </p:nvSpPr>
        <p:spPr>
          <a:xfrm>
            <a:off x="2305030" y="1424176"/>
            <a:ext cx="1306850" cy="646331"/>
          </a:xfrm>
          <a:prstGeom prst="rect">
            <a:avLst/>
          </a:prstGeom>
          <a:noFill/>
        </p:spPr>
        <p:txBody>
          <a:bodyPr wrap="square" rtlCol="0">
            <a:spAutoFit/>
          </a:bodyPr>
          <a:lstStyle/>
          <a:p>
            <a:r>
              <a:rPr lang="en-US" dirty="0" smtClean="0">
                <a:latin typeface="Calibri" panose="020F0502020204030204" pitchFamily="34" charset="0"/>
              </a:rPr>
              <a:t>Pulmonary</a:t>
            </a:r>
          </a:p>
          <a:p>
            <a:r>
              <a:rPr lang="en-US" dirty="0" smtClean="0">
                <a:latin typeface="Calibri" panose="020F0502020204030204" pitchFamily="34" charset="0"/>
              </a:rPr>
              <a:t>Systemic</a:t>
            </a:r>
            <a:endParaRPr lang="en-US" dirty="0">
              <a:latin typeface="Calibri" panose="020F0502020204030204" pitchFamily="34" charset="0"/>
            </a:endParaRPr>
          </a:p>
        </p:txBody>
      </p:sp>
      <p:cxnSp>
        <p:nvCxnSpPr>
          <p:cNvPr id="12" name="Straight Connector 11"/>
          <p:cNvCxnSpPr/>
          <p:nvPr/>
        </p:nvCxnSpPr>
        <p:spPr>
          <a:xfrm flipV="1">
            <a:off x="2065471" y="1581731"/>
            <a:ext cx="292608"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051998" y="1772737"/>
            <a:ext cx="306081" cy="1494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60239" y="2949529"/>
            <a:ext cx="728772" cy="338554"/>
          </a:xfrm>
          <a:prstGeom prst="rect">
            <a:avLst/>
          </a:prstGeom>
          <a:noFill/>
        </p:spPr>
        <p:txBody>
          <a:bodyPr wrap="square" rtlCol="0">
            <a:spAutoFit/>
          </a:bodyPr>
          <a:lstStyle/>
          <a:p>
            <a:r>
              <a:rPr lang="en-US" sz="800" dirty="0" smtClean="0">
                <a:latin typeface="Calibri" panose="020F0502020204030204" pitchFamily="34" charset="0"/>
              </a:rPr>
              <a:t>Pulmonary</a:t>
            </a:r>
          </a:p>
          <a:p>
            <a:r>
              <a:rPr lang="en-US" sz="800" dirty="0" smtClean="0">
                <a:latin typeface="Calibri" panose="020F0502020204030204" pitchFamily="34" charset="0"/>
              </a:rPr>
              <a:t>Trunk</a:t>
            </a:r>
            <a:endParaRPr lang="en-US" sz="8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G21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309563" y="1250950"/>
            <a:ext cx="1471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06600"/>
                </a:solidFill>
                <a:latin typeface="Calibri" panose="020F0502020204030204" pitchFamily="34" charset="0"/>
              </a:rPr>
              <a:t>Volumes?</a:t>
            </a:r>
          </a:p>
        </p:txBody>
      </p:sp>
      <p:sp>
        <p:nvSpPr>
          <p:cNvPr id="4100" name="Text Box 4"/>
          <p:cNvSpPr txBox="1">
            <a:spLocks noChangeArrowheads="1"/>
          </p:cNvSpPr>
          <p:nvPr/>
        </p:nvSpPr>
        <p:spPr bwMode="auto">
          <a:xfrm>
            <a:off x="7480300" y="1262063"/>
            <a:ext cx="158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6600"/>
                </a:solidFill>
                <a:latin typeface="Calibri" panose="020F0502020204030204" pitchFamily="34" charset="0"/>
              </a:rPr>
              <a:t>Pressures?</a:t>
            </a:r>
          </a:p>
        </p:txBody>
      </p:sp>
      <p:sp>
        <p:nvSpPr>
          <p:cNvPr id="4101" name="Text Box 5"/>
          <p:cNvSpPr txBox="1">
            <a:spLocks noChangeArrowheads="1"/>
          </p:cNvSpPr>
          <p:nvPr/>
        </p:nvSpPr>
        <p:spPr bwMode="auto">
          <a:xfrm>
            <a:off x="222250" y="2452688"/>
            <a:ext cx="2778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a:solidFill>
                  <a:srgbClr val="0099FF"/>
                </a:solidFill>
                <a:latin typeface="Calibri" panose="020F0502020204030204" pitchFamily="34" charset="0"/>
              </a:rPr>
              <a:t>heart</a:t>
            </a:r>
            <a:r>
              <a:rPr lang="en-US" altLang="en-US" sz="2000" b="1">
                <a:latin typeface="Calibri" panose="020F0502020204030204" pitchFamily="34" charset="0"/>
              </a:rPr>
              <a:t> –&gt; </a:t>
            </a:r>
            <a:r>
              <a:rPr lang="en-US" altLang="en-US" sz="2000" b="1">
                <a:solidFill>
                  <a:srgbClr val="3399FF"/>
                </a:solidFill>
                <a:latin typeface="Calibri" panose="020F0502020204030204" pitchFamily="34" charset="0"/>
              </a:rPr>
              <a:t>lu</a:t>
            </a:r>
            <a:r>
              <a:rPr lang="en-US" altLang="en-US" sz="2000" b="1">
                <a:solidFill>
                  <a:srgbClr val="FF0000"/>
                </a:solidFill>
                <a:latin typeface="Calibri" panose="020F0502020204030204" pitchFamily="34" charset="0"/>
              </a:rPr>
              <a:t>ngs</a:t>
            </a:r>
            <a:r>
              <a:rPr lang="en-US" altLang="en-US" sz="2000" b="1">
                <a:latin typeface="Calibri" panose="020F0502020204030204" pitchFamily="34" charset="0"/>
              </a:rPr>
              <a:t> –&gt; </a:t>
            </a:r>
            <a:r>
              <a:rPr lang="en-US" altLang="en-US" sz="2000" b="1">
                <a:solidFill>
                  <a:srgbClr val="FF0000"/>
                </a:solidFill>
                <a:latin typeface="Calibri" panose="020F0502020204030204" pitchFamily="34" charset="0"/>
              </a:rPr>
              <a:t>heart</a:t>
            </a:r>
            <a:r>
              <a:rPr lang="en-US" altLang="en-US" sz="2000" b="1">
                <a:latin typeface="Calibri" panose="020F0502020204030204" pitchFamily="34" charset="0"/>
              </a:rPr>
              <a:t> </a:t>
            </a:r>
          </a:p>
        </p:txBody>
      </p:sp>
      <p:sp>
        <p:nvSpPr>
          <p:cNvPr id="4102" name="Text Box 6"/>
          <p:cNvSpPr txBox="1">
            <a:spLocks noChangeArrowheads="1"/>
          </p:cNvSpPr>
          <p:nvPr/>
        </p:nvSpPr>
        <p:spPr bwMode="auto">
          <a:xfrm>
            <a:off x="6346825" y="3538538"/>
            <a:ext cx="2736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a:solidFill>
                  <a:srgbClr val="FF0000"/>
                </a:solidFill>
                <a:latin typeface="Calibri" panose="020F0502020204030204" pitchFamily="34" charset="0"/>
              </a:rPr>
              <a:t>heart</a:t>
            </a:r>
            <a:r>
              <a:rPr lang="en-US" altLang="en-US" sz="2000" b="1">
                <a:latin typeface="Calibri" panose="020F0502020204030204" pitchFamily="34" charset="0"/>
              </a:rPr>
              <a:t> –&gt; </a:t>
            </a:r>
            <a:r>
              <a:rPr lang="en-US" altLang="en-US" sz="2000" b="1">
                <a:solidFill>
                  <a:srgbClr val="FF0000"/>
                </a:solidFill>
                <a:latin typeface="Calibri" panose="020F0502020204030204" pitchFamily="34" charset="0"/>
              </a:rPr>
              <a:t>bo</a:t>
            </a:r>
            <a:r>
              <a:rPr lang="en-US" altLang="en-US" sz="2000" b="1">
                <a:solidFill>
                  <a:srgbClr val="0099FF"/>
                </a:solidFill>
                <a:latin typeface="Calibri" panose="020F0502020204030204" pitchFamily="34" charset="0"/>
              </a:rPr>
              <a:t>dy</a:t>
            </a:r>
            <a:r>
              <a:rPr lang="en-US" altLang="en-US" sz="2000" b="1">
                <a:latin typeface="Calibri" panose="020F0502020204030204" pitchFamily="34" charset="0"/>
              </a:rPr>
              <a:t> –&gt; </a:t>
            </a:r>
            <a:r>
              <a:rPr lang="en-US" altLang="en-US" sz="2000" b="1">
                <a:solidFill>
                  <a:srgbClr val="0099FF"/>
                </a:solidFill>
                <a:latin typeface="Calibri" panose="020F0502020204030204" pitchFamily="34" charset="0"/>
              </a:rPr>
              <a:t>heart</a:t>
            </a:r>
            <a:r>
              <a:rPr lang="en-US" altLang="en-US" sz="2000" b="1">
                <a:latin typeface="Calibri" panose="020F0502020204030204" pitchFamily="34" charset="0"/>
              </a:rPr>
              <a:t> </a:t>
            </a:r>
          </a:p>
        </p:txBody>
      </p:sp>
      <p:sp>
        <p:nvSpPr>
          <p:cNvPr id="4103" name="Text Box 7"/>
          <p:cNvSpPr txBox="1">
            <a:spLocks noChangeArrowheads="1"/>
          </p:cNvSpPr>
          <p:nvPr/>
        </p:nvSpPr>
        <p:spPr bwMode="auto">
          <a:xfrm>
            <a:off x="374650" y="5786438"/>
            <a:ext cx="1227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latin typeface="Calibri" panose="020F0502020204030204" pitchFamily="34" charset="0"/>
              </a:rPr>
              <a:t>Artery =</a:t>
            </a:r>
          </a:p>
        </p:txBody>
      </p:sp>
      <p:sp>
        <p:nvSpPr>
          <p:cNvPr id="4104" name="Text Box 8"/>
          <p:cNvSpPr txBox="1">
            <a:spLocks noChangeArrowheads="1"/>
          </p:cNvSpPr>
          <p:nvPr/>
        </p:nvSpPr>
        <p:spPr bwMode="auto">
          <a:xfrm>
            <a:off x="7175500" y="5794375"/>
            <a:ext cx="9532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Calibri" panose="020F0502020204030204" pitchFamily="34" charset="0"/>
              </a:rPr>
              <a:t>Vein =</a:t>
            </a:r>
          </a:p>
        </p:txBody>
      </p:sp>
      <p:sp>
        <p:nvSpPr>
          <p:cNvPr id="9" name="Text Box 7"/>
          <p:cNvSpPr txBox="1">
            <a:spLocks noChangeArrowheads="1"/>
          </p:cNvSpPr>
          <p:nvPr/>
        </p:nvSpPr>
        <p:spPr bwMode="auto">
          <a:xfrm>
            <a:off x="374650" y="2858771"/>
            <a:ext cx="18157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dirty="0" smtClean="0">
                <a:solidFill>
                  <a:srgbClr val="A50021"/>
                </a:solidFill>
                <a:latin typeface="Calibri" panose="020F0502020204030204" pitchFamily="34" charset="0"/>
              </a:rPr>
              <a:t>(from RV to LA)</a:t>
            </a:r>
            <a:endParaRPr lang="en-US" altLang="en-US" sz="2000" b="1" dirty="0">
              <a:solidFill>
                <a:srgbClr val="A50021"/>
              </a:solidFill>
              <a:latin typeface="Calibri" panose="020F0502020204030204" pitchFamily="34" charset="0"/>
            </a:endParaRPr>
          </a:p>
        </p:txBody>
      </p:sp>
      <p:sp>
        <p:nvSpPr>
          <p:cNvPr id="11" name="Text Box 7"/>
          <p:cNvSpPr txBox="1">
            <a:spLocks noChangeArrowheads="1"/>
          </p:cNvSpPr>
          <p:nvPr/>
        </p:nvSpPr>
        <p:spPr bwMode="auto">
          <a:xfrm>
            <a:off x="7067043" y="3935413"/>
            <a:ext cx="17988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dirty="0" smtClean="0">
                <a:solidFill>
                  <a:srgbClr val="000099"/>
                </a:solidFill>
                <a:latin typeface="Calibri" panose="020F0502020204030204" pitchFamily="34" charset="0"/>
              </a:rPr>
              <a:t>(from LV to RA)</a:t>
            </a:r>
            <a:endParaRPr lang="en-US" altLang="en-US" sz="2000" b="1" dirty="0">
              <a:solidFill>
                <a:srgbClr val="00009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11" descr="Picture"/>
          <p:cNvPicPr>
            <a:picLocks noChangeAspect="1" noChangeArrowheads="1"/>
          </p:cNvPicPr>
          <p:nvPr/>
        </p:nvPicPr>
        <p:blipFill rotWithShape="1">
          <a:blip r:embed="rId2">
            <a:extLst>
              <a:ext uri="{28A0092B-C50C-407E-A947-70E740481C1C}">
                <a14:useLocalDpi xmlns:a14="http://schemas.microsoft.com/office/drawing/2010/main" val="0"/>
              </a:ext>
            </a:extLst>
          </a:blip>
          <a:srcRect l="43965" t="5577" r="1746"/>
          <a:stretch/>
        </p:blipFill>
        <p:spPr bwMode="auto">
          <a:xfrm>
            <a:off x="1690255" y="426750"/>
            <a:ext cx="5140128" cy="52353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66982" y="221673"/>
            <a:ext cx="1699491" cy="591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expanded-image-section__image" descr="https://s17-us2.startpage.com/cgi-bin/serveimage?url=https%3A%2F%2Fupload.wikimedia.org%2Fwikipedia%2Fcommons%2F4%2F4f%2FRed_blood_cell.png&amp;sp=fb7b333ba8ac550c996ba0edc0125062&amp;anticache=8347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2095" y="561975"/>
            <a:ext cx="3365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own Arrow 7"/>
          <p:cNvSpPr/>
          <p:nvPr/>
        </p:nvSpPr>
        <p:spPr>
          <a:xfrm>
            <a:off x="3585331" y="931668"/>
            <a:ext cx="170079" cy="323165"/>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flipV="1">
            <a:off x="3947461" y="4833375"/>
            <a:ext cx="163098" cy="287174"/>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3"/>
          <p:cNvSpPr txBox="1">
            <a:spLocks noChangeArrowheads="1"/>
          </p:cNvSpPr>
          <p:nvPr/>
        </p:nvSpPr>
        <p:spPr bwMode="auto">
          <a:xfrm>
            <a:off x="854649" y="505099"/>
            <a:ext cx="24858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i="1" dirty="0">
                <a:solidFill>
                  <a:srgbClr val="C00000"/>
                </a:solidFill>
                <a:latin typeface="Calibri" panose="020F0502020204030204" pitchFamily="34" charset="0"/>
              </a:rPr>
              <a:t>Trace </a:t>
            </a:r>
            <a:r>
              <a:rPr lang="en-US" altLang="en-US" sz="1600" b="1" i="1" dirty="0" smtClean="0">
                <a:solidFill>
                  <a:srgbClr val="C00000"/>
                </a:solidFill>
                <a:latin typeface="Calibri" panose="020F0502020204030204" pitchFamily="34" charset="0"/>
              </a:rPr>
              <a:t>the Journey of a RBC </a:t>
            </a:r>
            <a:endParaRPr lang="en-US" altLang="en-US" sz="1600" b="1" i="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2280282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G Hear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34636" y="3123522"/>
            <a:ext cx="3405825" cy="2561182"/>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a:xfrm>
            <a:off x="692150" y="98807"/>
            <a:ext cx="7772400" cy="898525"/>
          </a:xfrm>
        </p:spPr>
        <p:txBody>
          <a:bodyPr/>
          <a:lstStyle/>
          <a:p>
            <a:pPr eaLnBrk="1" hangingPunct="1"/>
            <a:r>
              <a:rPr lang="en-US" altLang="en-US" b="1" dirty="0" smtClean="0">
                <a:solidFill>
                  <a:srgbClr val="CC3300"/>
                </a:solidFill>
                <a:latin typeface="Calibri" panose="020F0502020204030204" pitchFamily="34" charset="0"/>
              </a:rPr>
              <a:t>The Heart has </a:t>
            </a:r>
            <a:r>
              <a:rPr lang="en-US" altLang="en-US" b="1" u="sng" dirty="0" smtClean="0">
                <a:solidFill>
                  <a:srgbClr val="CC3300"/>
                </a:solidFill>
                <a:latin typeface="Calibri" panose="020F0502020204030204" pitchFamily="34" charset="0"/>
              </a:rPr>
              <a:t>4</a:t>
            </a:r>
            <a:r>
              <a:rPr lang="en-US" altLang="en-US" b="1" dirty="0" smtClean="0">
                <a:solidFill>
                  <a:srgbClr val="CC3300"/>
                </a:solidFill>
                <a:latin typeface="Calibri" panose="020F0502020204030204" pitchFamily="34" charset="0"/>
              </a:rPr>
              <a:t> Valves</a:t>
            </a:r>
          </a:p>
        </p:txBody>
      </p:sp>
      <p:sp>
        <p:nvSpPr>
          <p:cNvPr id="7171" name="Rectangle 3"/>
          <p:cNvSpPr>
            <a:spLocks noGrp="1" noChangeArrowheads="1"/>
          </p:cNvSpPr>
          <p:nvPr>
            <p:ph type="body" idx="1"/>
          </p:nvPr>
        </p:nvSpPr>
        <p:spPr>
          <a:xfrm>
            <a:off x="136525" y="958791"/>
            <a:ext cx="8890000" cy="1047749"/>
          </a:xfrm>
        </p:spPr>
        <p:txBody>
          <a:bodyPr/>
          <a:lstStyle/>
          <a:p>
            <a:pPr algn="ctr" eaLnBrk="1" hangingPunct="1">
              <a:buFontTx/>
              <a:buNone/>
            </a:pPr>
            <a:r>
              <a:rPr lang="en-US" altLang="en-US" sz="2800" dirty="0" smtClean="0">
                <a:latin typeface="Calibri" panose="020F0502020204030204" pitchFamily="34" charset="0"/>
              </a:rPr>
              <a:t>Purpose of Valves: To prevent </a:t>
            </a:r>
            <a:r>
              <a:rPr lang="en-US" altLang="en-US" sz="2800" i="1" dirty="0" smtClean="0">
                <a:latin typeface="Calibri" panose="020F0502020204030204" pitchFamily="34" charset="0"/>
              </a:rPr>
              <a:t>retrograde</a:t>
            </a:r>
            <a:r>
              <a:rPr lang="en-US" altLang="en-US" sz="2800" dirty="0" smtClean="0">
                <a:latin typeface="Calibri" panose="020F0502020204030204" pitchFamily="34" charset="0"/>
              </a:rPr>
              <a:t> Blood Flow</a:t>
            </a:r>
          </a:p>
          <a:p>
            <a:pPr algn="ctr" eaLnBrk="1" hangingPunct="1">
              <a:buFontTx/>
              <a:buNone/>
            </a:pPr>
            <a:r>
              <a:rPr lang="en-US" altLang="en-US" sz="2800" dirty="0" smtClean="0">
                <a:latin typeface="Calibri" panose="020F0502020204030204" pitchFamily="34" charset="0"/>
              </a:rPr>
              <a:t>Here are 4 valves within the Heart:</a:t>
            </a:r>
          </a:p>
        </p:txBody>
      </p:sp>
      <p:sp>
        <p:nvSpPr>
          <p:cNvPr id="7172" name="Rectangle 4"/>
          <p:cNvSpPr>
            <a:spLocks noChangeArrowheads="1"/>
          </p:cNvSpPr>
          <p:nvPr/>
        </p:nvSpPr>
        <p:spPr bwMode="auto">
          <a:xfrm>
            <a:off x="457200" y="2276475"/>
            <a:ext cx="83820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b="1" dirty="0" smtClean="0">
                <a:latin typeface="Calibri" panose="020F0502020204030204" pitchFamily="34" charset="0"/>
              </a:rPr>
              <a:t>The </a:t>
            </a:r>
            <a:r>
              <a:rPr lang="en-US" altLang="en-US" b="1" u="sng" dirty="0">
                <a:latin typeface="Calibri" panose="020F0502020204030204" pitchFamily="34" charset="0"/>
              </a:rPr>
              <a:t>2 </a:t>
            </a:r>
            <a:r>
              <a:rPr lang="en-US" altLang="en-US" b="1" i="1" u="sng" dirty="0">
                <a:latin typeface="Calibri" panose="020F0502020204030204" pitchFamily="34" charset="0"/>
              </a:rPr>
              <a:t>atrioventricular</a:t>
            </a:r>
            <a:r>
              <a:rPr lang="en-US" altLang="en-US" b="1" u="sng" dirty="0">
                <a:latin typeface="Calibri" panose="020F0502020204030204" pitchFamily="34" charset="0"/>
              </a:rPr>
              <a:t> valves</a:t>
            </a:r>
            <a:r>
              <a:rPr lang="en-US" altLang="en-US" u="sng" dirty="0">
                <a:latin typeface="Calibri" panose="020F0502020204030204" pitchFamily="34" charset="0"/>
              </a:rPr>
              <a:t> </a:t>
            </a:r>
            <a:r>
              <a:rPr lang="en-US" altLang="en-US" dirty="0">
                <a:latin typeface="Calibri" panose="020F0502020204030204" pitchFamily="34" charset="0"/>
              </a:rPr>
              <a:t>(</a:t>
            </a:r>
            <a:r>
              <a:rPr lang="en-US" altLang="en-US" dirty="0" smtClean="0">
                <a:latin typeface="Calibri" panose="020F0502020204030204" pitchFamily="34" charset="0"/>
              </a:rPr>
              <a:t>AV) are between </a:t>
            </a:r>
            <a:r>
              <a:rPr lang="en-US" altLang="en-US" dirty="0">
                <a:latin typeface="Calibri" panose="020F0502020204030204" pitchFamily="34" charset="0"/>
              </a:rPr>
              <a:t>the atria and ventricles.</a:t>
            </a:r>
          </a:p>
        </p:txBody>
      </p:sp>
      <p:sp>
        <p:nvSpPr>
          <p:cNvPr id="7173" name="Rectangle 5"/>
          <p:cNvSpPr>
            <a:spLocks noChangeArrowheads="1"/>
          </p:cNvSpPr>
          <p:nvPr/>
        </p:nvSpPr>
        <p:spPr bwMode="auto">
          <a:xfrm>
            <a:off x="238766" y="4242795"/>
            <a:ext cx="569912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b="1" dirty="0">
                <a:latin typeface="Calibri" panose="020F0502020204030204" pitchFamily="34" charset="0"/>
              </a:rPr>
              <a:t>1)</a:t>
            </a:r>
            <a:r>
              <a:rPr lang="en-US" altLang="en-US" dirty="0">
                <a:latin typeface="Calibri" panose="020F0502020204030204" pitchFamily="34" charset="0"/>
              </a:rPr>
              <a:t> Right AV (</a:t>
            </a:r>
            <a:r>
              <a:rPr lang="en-US" altLang="en-US" b="1" dirty="0">
                <a:latin typeface="Calibri" panose="020F0502020204030204" pitchFamily="34" charset="0"/>
              </a:rPr>
              <a:t>tri</a:t>
            </a:r>
            <a:r>
              <a:rPr lang="en-US" altLang="en-US" dirty="0">
                <a:latin typeface="Calibri" panose="020F0502020204030204" pitchFamily="34" charset="0"/>
              </a:rPr>
              <a:t>cuspid) valve</a:t>
            </a:r>
            <a:endParaRPr lang="en-US" altLang="en-US" sz="2000" dirty="0">
              <a:latin typeface="Calibri" panose="020F0502020204030204" pitchFamily="34" charset="0"/>
            </a:endParaRPr>
          </a:p>
        </p:txBody>
      </p:sp>
      <p:sp>
        <p:nvSpPr>
          <p:cNvPr id="7174" name="Rectangle 6"/>
          <p:cNvSpPr>
            <a:spLocks noChangeArrowheads="1"/>
          </p:cNvSpPr>
          <p:nvPr/>
        </p:nvSpPr>
        <p:spPr bwMode="auto">
          <a:xfrm>
            <a:off x="238766" y="5324576"/>
            <a:ext cx="62039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b="1" dirty="0">
                <a:latin typeface="Calibri" panose="020F0502020204030204" pitchFamily="34" charset="0"/>
              </a:rPr>
              <a:t>2)</a:t>
            </a:r>
            <a:r>
              <a:rPr lang="en-US" altLang="en-US" dirty="0">
                <a:latin typeface="Calibri" panose="020F0502020204030204" pitchFamily="34" charset="0"/>
              </a:rPr>
              <a:t> Left AV (</a:t>
            </a:r>
            <a:r>
              <a:rPr lang="en-US" altLang="en-US" b="1" dirty="0">
                <a:latin typeface="Calibri" panose="020F0502020204030204" pitchFamily="34" charset="0"/>
              </a:rPr>
              <a:t>bi</a:t>
            </a:r>
            <a:r>
              <a:rPr lang="en-US" altLang="en-US" dirty="0">
                <a:latin typeface="Calibri" panose="020F0502020204030204" pitchFamily="34" charset="0"/>
              </a:rPr>
              <a:t>cuspid/mitral) valve</a:t>
            </a:r>
            <a:endParaRPr lang="en-US" altLang="en-US" sz="2000" dirty="0">
              <a:latin typeface="Calibri" panose="020F0502020204030204" pitchFamily="34" charset="0"/>
            </a:endParaRPr>
          </a:p>
        </p:txBody>
      </p:sp>
      <p:cxnSp>
        <p:nvCxnSpPr>
          <p:cNvPr id="8" name="Straight Connector 7"/>
          <p:cNvCxnSpPr/>
          <p:nvPr/>
        </p:nvCxnSpPr>
        <p:spPr>
          <a:xfrm flipV="1">
            <a:off x="5056742" y="4237312"/>
            <a:ext cx="1417386" cy="347589"/>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835769" y="4082210"/>
            <a:ext cx="1181976" cy="1607977"/>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203" name="Picture 11" descr="Picture"/>
          <p:cNvPicPr>
            <a:picLocks noChangeAspect="1" noChangeArrowheads="1"/>
          </p:cNvPicPr>
          <p:nvPr/>
        </p:nvPicPr>
        <p:blipFill rotWithShape="1">
          <a:blip r:embed="rId2">
            <a:extLst>
              <a:ext uri="{28A0092B-C50C-407E-A947-70E740481C1C}">
                <a14:useLocalDpi xmlns:a14="http://schemas.microsoft.com/office/drawing/2010/main" val="0"/>
              </a:ext>
            </a:extLst>
          </a:blip>
          <a:srcRect l="29686" t="18720" r="29567"/>
          <a:stretch/>
        </p:blipFill>
        <p:spPr bwMode="auto">
          <a:xfrm>
            <a:off x="2687782" y="3254872"/>
            <a:ext cx="2586182" cy="3412833"/>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1"/>
          </p:nvPr>
        </p:nvSpPr>
        <p:spPr>
          <a:xfrm>
            <a:off x="1412022" y="169365"/>
            <a:ext cx="6341584" cy="640912"/>
          </a:xfrm>
        </p:spPr>
        <p:txBody>
          <a:bodyPr/>
          <a:lstStyle/>
          <a:p>
            <a:pPr algn="ctr" eaLnBrk="1" hangingPunct="1">
              <a:lnSpc>
                <a:spcPct val="90000"/>
              </a:lnSpc>
              <a:buFontTx/>
              <a:buNone/>
            </a:pPr>
            <a:r>
              <a:rPr lang="en-US" altLang="en-US" b="1" dirty="0" smtClean="0">
                <a:latin typeface="Calibri" panose="020F0502020204030204" pitchFamily="34" charset="0"/>
              </a:rPr>
              <a:t>The </a:t>
            </a:r>
            <a:r>
              <a:rPr lang="en-US" altLang="en-US" b="1" u="sng" dirty="0" smtClean="0">
                <a:latin typeface="Calibri" panose="020F0502020204030204" pitchFamily="34" charset="0"/>
              </a:rPr>
              <a:t>2 </a:t>
            </a:r>
            <a:r>
              <a:rPr lang="en-US" altLang="en-US" b="1" i="1" u="sng" dirty="0" smtClean="0">
                <a:latin typeface="Calibri" panose="020F0502020204030204" pitchFamily="34" charset="0"/>
              </a:rPr>
              <a:t>semilunar</a:t>
            </a:r>
            <a:r>
              <a:rPr lang="en-US" altLang="en-US" b="1" u="sng" dirty="0" smtClean="0">
                <a:latin typeface="Calibri" panose="020F0502020204030204" pitchFamily="34" charset="0"/>
              </a:rPr>
              <a:t> valves </a:t>
            </a:r>
            <a:r>
              <a:rPr lang="en-US" altLang="en-US" b="1" dirty="0" smtClean="0">
                <a:latin typeface="Calibri" panose="020F0502020204030204" pitchFamily="34" charset="0"/>
              </a:rPr>
              <a:t>of the heart</a:t>
            </a:r>
            <a:endParaRPr lang="en-US" altLang="en-US" dirty="0" smtClean="0">
              <a:latin typeface="Calibri" panose="020F0502020204030204" pitchFamily="34" charset="0"/>
            </a:endParaRPr>
          </a:p>
        </p:txBody>
      </p:sp>
      <p:sp>
        <p:nvSpPr>
          <p:cNvPr id="8195" name="Rectangle 3"/>
          <p:cNvSpPr>
            <a:spLocks noChangeArrowheads="1"/>
          </p:cNvSpPr>
          <p:nvPr/>
        </p:nvSpPr>
        <p:spPr bwMode="auto">
          <a:xfrm>
            <a:off x="273335" y="870044"/>
            <a:ext cx="6766444" cy="1267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b="1" dirty="0">
                <a:latin typeface="Calibri" panose="020F0502020204030204" pitchFamily="34" charset="0"/>
              </a:rPr>
              <a:t>3)</a:t>
            </a:r>
            <a:r>
              <a:rPr lang="en-US" altLang="en-US" dirty="0">
                <a:latin typeface="Calibri" panose="020F0502020204030204" pitchFamily="34" charset="0"/>
              </a:rPr>
              <a:t> Aortic semilunar </a:t>
            </a:r>
            <a:r>
              <a:rPr lang="en-US" altLang="en-US" dirty="0" smtClean="0">
                <a:latin typeface="Calibri" panose="020F0502020204030204" pitchFamily="34" charset="0"/>
              </a:rPr>
              <a:t>valve </a:t>
            </a:r>
          </a:p>
          <a:p>
            <a:pPr eaLnBrk="1" hangingPunct="1">
              <a:buFontTx/>
              <a:buNone/>
            </a:pPr>
            <a:r>
              <a:rPr lang="en-US" altLang="en-US" sz="2400" dirty="0" smtClean="0">
                <a:latin typeface="Calibri" panose="020F0502020204030204" pitchFamily="34" charset="0"/>
              </a:rPr>
              <a:t>     (located between the LV and the aorta)</a:t>
            </a:r>
            <a:endParaRPr lang="en-US" altLang="en-US" sz="2400" dirty="0">
              <a:latin typeface="Calibri" panose="020F0502020204030204" pitchFamily="34" charset="0"/>
            </a:endParaRPr>
          </a:p>
        </p:txBody>
      </p:sp>
      <p:sp>
        <p:nvSpPr>
          <p:cNvPr id="8196" name="Rectangle 4"/>
          <p:cNvSpPr>
            <a:spLocks noChangeArrowheads="1"/>
          </p:cNvSpPr>
          <p:nvPr/>
        </p:nvSpPr>
        <p:spPr bwMode="auto">
          <a:xfrm>
            <a:off x="286034" y="1987645"/>
            <a:ext cx="8593561" cy="1046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b="1" dirty="0">
                <a:latin typeface="Calibri" panose="020F0502020204030204" pitchFamily="34" charset="0"/>
              </a:rPr>
              <a:t>4)</a:t>
            </a:r>
            <a:r>
              <a:rPr lang="en-US" altLang="en-US" dirty="0">
                <a:latin typeface="Calibri" panose="020F0502020204030204" pitchFamily="34" charset="0"/>
              </a:rPr>
              <a:t> Pulmonary semilunar </a:t>
            </a:r>
            <a:r>
              <a:rPr lang="en-US" altLang="en-US" dirty="0" smtClean="0">
                <a:latin typeface="Calibri" panose="020F0502020204030204" pitchFamily="34" charset="0"/>
              </a:rPr>
              <a:t>valve</a:t>
            </a:r>
          </a:p>
          <a:p>
            <a:pPr eaLnBrk="1" hangingPunct="1">
              <a:buNone/>
            </a:pPr>
            <a:r>
              <a:rPr lang="en-US" altLang="en-US" sz="2400" dirty="0" smtClean="0">
                <a:latin typeface="Calibri" panose="020F0502020204030204" pitchFamily="34" charset="0"/>
              </a:rPr>
              <a:t>     (located between the RV and the pulmonary trunk)</a:t>
            </a:r>
          </a:p>
          <a:p>
            <a:pPr eaLnBrk="1" hangingPunct="1">
              <a:buFontTx/>
              <a:buNone/>
            </a:pPr>
            <a:endParaRPr lang="en-US" altLang="en-US" sz="24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ChangeArrowheads="1"/>
          </p:cNvSpPr>
          <p:nvPr/>
        </p:nvSpPr>
        <p:spPr bwMode="auto">
          <a:xfrm>
            <a:off x="1274762" y="319664"/>
            <a:ext cx="659447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b="1" u="sng" dirty="0">
                <a:latin typeface="Calibri" panose="020F0502020204030204" pitchFamily="34" charset="0"/>
              </a:rPr>
              <a:t>Two </a:t>
            </a:r>
            <a:r>
              <a:rPr lang="en-US" altLang="en-US" b="1" u="sng" dirty="0" smtClean="0">
                <a:latin typeface="Calibri" panose="020F0502020204030204" pitchFamily="34" charset="0"/>
              </a:rPr>
              <a:t>Heart Sounds</a:t>
            </a:r>
            <a:r>
              <a:rPr lang="en-US" altLang="en-US" b="1" u="sng" dirty="0">
                <a:latin typeface="Calibri" panose="020F0502020204030204" pitchFamily="34" charset="0"/>
              </a:rPr>
              <a:t>: “</a:t>
            </a:r>
            <a:r>
              <a:rPr lang="en-US" altLang="en-US" b="1" u="sng" dirty="0" err="1">
                <a:latin typeface="Calibri" panose="020F0502020204030204" pitchFamily="34" charset="0"/>
              </a:rPr>
              <a:t>Lub</a:t>
            </a:r>
            <a:r>
              <a:rPr lang="en-US" altLang="en-US" b="1" u="sng" dirty="0">
                <a:latin typeface="Calibri" panose="020F0502020204030204" pitchFamily="34" charset="0"/>
              </a:rPr>
              <a:t>” and “Dup”</a:t>
            </a:r>
          </a:p>
        </p:txBody>
      </p:sp>
      <p:sp>
        <p:nvSpPr>
          <p:cNvPr id="10" name="Rectangle 9"/>
          <p:cNvSpPr/>
          <p:nvPr/>
        </p:nvSpPr>
        <p:spPr>
          <a:xfrm>
            <a:off x="252919" y="1221429"/>
            <a:ext cx="8803532" cy="2677656"/>
          </a:xfrm>
          <a:prstGeom prst="rect">
            <a:avLst/>
          </a:prstGeom>
        </p:spPr>
        <p:txBody>
          <a:bodyPr wrap="square">
            <a:spAutoFit/>
          </a:bodyPr>
          <a:lstStyle/>
          <a:p>
            <a:r>
              <a:rPr lang="en-US" sz="2400" b="0" i="0" dirty="0" smtClean="0">
                <a:solidFill>
                  <a:srgbClr val="222222"/>
                </a:solidFill>
                <a:effectLst/>
                <a:latin typeface="Calibri" panose="020F0502020204030204" pitchFamily="34" charset="0"/>
              </a:rPr>
              <a:t>In a healthy heart, there two audible </a:t>
            </a:r>
            <a:r>
              <a:rPr lang="en-US" sz="2400" b="1" i="0" dirty="0" smtClean="0">
                <a:solidFill>
                  <a:srgbClr val="222222"/>
                </a:solidFill>
                <a:effectLst/>
                <a:latin typeface="Calibri" panose="020F0502020204030204" pitchFamily="34" charset="0"/>
              </a:rPr>
              <a:t>heart sounds</a:t>
            </a:r>
            <a:r>
              <a:rPr lang="en-US" sz="2400" b="0" i="0" dirty="0" smtClean="0">
                <a:solidFill>
                  <a:srgbClr val="222222"/>
                </a:solidFill>
                <a:effectLst/>
                <a:latin typeface="Calibri" panose="020F0502020204030204" pitchFamily="34" charset="0"/>
              </a:rPr>
              <a:t>: S</a:t>
            </a:r>
            <a:r>
              <a:rPr lang="en-US" sz="2400" b="0" i="0" baseline="-25000" dirty="0" smtClean="0">
                <a:solidFill>
                  <a:srgbClr val="222222"/>
                </a:solidFill>
                <a:effectLst/>
                <a:latin typeface="Calibri" panose="020F0502020204030204" pitchFamily="34" charset="0"/>
              </a:rPr>
              <a:t>1</a:t>
            </a:r>
            <a:r>
              <a:rPr lang="en-US" sz="2400" b="0" i="0" dirty="0" smtClean="0">
                <a:solidFill>
                  <a:srgbClr val="222222"/>
                </a:solidFill>
                <a:effectLst/>
                <a:latin typeface="Calibri" panose="020F0502020204030204" pitchFamily="34" charset="0"/>
              </a:rPr>
              <a:t> and S</a:t>
            </a:r>
            <a:r>
              <a:rPr lang="en-US" sz="2400" b="0" i="0" baseline="-25000" dirty="0" smtClean="0">
                <a:solidFill>
                  <a:srgbClr val="222222"/>
                </a:solidFill>
                <a:effectLst/>
                <a:latin typeface="Calibri" panose="020F0502020204030204" pitchFamily="34" charset="0"/>
              </a:rPr>
              <a:t>2</a:t>
            </a:r>
            <a:r>
              <a:rPr lang="en-US" sz="2400" b="0" i="0" dirty="0" smtClean="0">
                <a:solidFill>
                  <a:srgbClr val="222222"/>
                </a:solidFill>
                <a:effectLst/>
                <a:latin typeface="Calibri" panose="020F0502020204030204" pitchFamily="34" charset="0"/>
              </a:rPr>
              <a:t>. </a:t>
            </a:r>
          </a:p>
          <a:p>
            <a:endParaRPr lang="en-US" sz="2400" dirty="0" smtClean="0">
              <a:solidFill>
                <a:srgbClr val="222222"/>
              </a:solidFill>
              <a:latin typeface="Calibri" panose="020F0502020204030204" pitchFamily="34" charset="0"/>
            </a:endParaRPr>
          </a:p>
          <a:p>
            <a:endParaRPr lang="en-US" sz="2400" dirty="0">
              <a:solidFill>
                <a:srgbClr val="222222"/>
              </a:solidFill>
              <a:latin typeface="Calibri" panose="020F0502020204030204" pitchFamily="34" charset="0"/>
            </a:endParaRPr>
          </a:p>
          <a:p>
            <a:r>
              <a:rPr lang="en-US" sz="2400" b="0" i="0" dirty="0" smtClean="0">
                <a:solidFill>
                  <a:srgbClr val="222222"/>
                </a:solidFill>
                <a:effectLst/>
                <a:latin typeface="Calibri" panose="020F0502020204030204" pitchFamily="34" charset="0"/>
              </a:rPr>
              <a:t>The </a:t>
            </a:r>
            <a:r>
              <a:rPr lang="en-US" sz="2400" b="0" i="0" u="sng" dirty="0" smtClean="0">
                <a:solidFill>
                  <a:srgbClr val="C00000"/>
                </a:solidFill>
                <a:effectLst/>
                <a:latin typeface="Calibri" panose="020F0502020204030204" pitchFamily="34" charset="0"/>
              </a:rPr>
              <a:t>1</a:t>
            </a:r>
            <a:r>
              <a:rPr lang="en-US" sz="2400" b="0" i="0" u="sng" baseline="30000" dirty="0" smtClean="0">
                <a:solidFill>
                  <a:srgbClr val="C00000"/>
                </a:solidFill>
                <a:effectLst/>
                <a:latin typeface="Calibri" panose="020F0502020204030204" pitchFamily="34" charset="0"/>
              </a:rPr>
              <a:t>st</a:t>
            </a:r>
            <a:r>
              <a:rPr lang="en-US" sz="2400" b="0" i="0" u="sng" dirty="0" smtClean="0">
                <a:solidFill>
                  <a:srgbClr val="C00000"/>
                </a:solidFill>
                <a:effectLst/>
                <a:latin typeface="Calibri" panose="020F0502020204030204" pitchFamily="34" charset="0"/>
              </a:rPr>
              <a:t> heart sound</a:t>
            </a:r>
            <a:r>
              <a:rPr lang="en-US" sz="2400" b="0" i="0" dirty="0" smtClean="0">
                <a:solidFill>
                  <a:srgbClr val="222222"/>
                </a:solidFill>
                <a:effectLst/>
                <a:latin typeface="Calibri" panose="020F0502020204030204" pitchFamily="34" charset="0"/>
              </a:rPr>
              <a:t> S</a:t>
            </a:r>
            <a:r>
              <a:rPr lang="en-US" sz="2400" b="0" i="0" baseline="-25000" dirty="0" smtClean="0">
                <a:solidFill>
                  <a:srgbClr val="222222"/>
                </a:solidFill>
                <a:effectLst/>
                <a:latin typeface="Calibri" panose="020F0502020204030204" pitchFamily="34" charset="0"/>
              </a:rPr>
              <a:t>1</a:t>
            </a:r>
            <a:r>
              <a:rPr lang="en-US" sz="2400" b="0" i="0" dirty="0" smtClean="0">
                <a:solidFill>
                  <a:srgbClr val="222222"/>
                </a:solidFill>
                <a:effectLst/>
                <a:latin typeface="Calibri" panose="020F0502020204030204" pitchFamily="34" charset="0"/>
              </a:rPr>
              <a:t>, the “</a:t>
            </a:r>
            <a:r>
              <a:rPr lang="en-US" sz="2400" b="1" i="0" dirty="0" err="1" smtClean="0">
                <a:solidFill>
                  <a:srgbClr val="222222"/>
                </a:solidFill>
                <a:effectLst/>
                <a:latin typeface="Calibri" panose="020F0502020204030204" pitchFamily="34" charset="0"/>
              </a:rPr>
              <a:t>lub</a:t>
            </a:r>
            <a:r>
              <a:rPr lang="en-US" sz="2400" b="0" i="0" dirty="0" smtClean="0">
                <a:solidFill>
                  <a:srgbClr val="222222"/>
                </a:solidFill>
                <a:effectLst/>
                <a:latin typeface="Calibri" panose="020F0502020204030204" pitchFamily="34" charset="0"/>
              </a:rPr>
              <a:t>” sound. </a:t>
            </a:r>
          </a:p>
          <a:p>
            <a:endParaRPr lang="en-US" sz="2400" dirty="0" smtClean="0">
              <a:solidFill>
                <a:srgbClr val="222222"/>
              </a:solidFill>
              <a:latin typeface="Calibri" panose="020F0502020204030204" pitchFamily="34" charset="0"/>
            </a:endParaRPr>
          </a:p>
          <a:p>
            <a:endParaRPr lang="en-US" sz="2400" dirty="0">
              <a:solidFill>
                <a:srgbClr val="222222"/>
              </a:solidFill>
              <a:latin typeface="Calibri" panose="020F0502020204030204" pitchFamily="34" charset="0"/>
            </a:endParaRPr>
          </a:p>
          <a:p>
            <a:r>
              <a:rPr lang="en-US" sz="2400" b="0" i="0" dirty="0" smtClean="0">
                <a:solidFill>
                  <a:srgbClr val="222222"/>
                </a:solidFill>
                <a:effectLst/>
                <a:latin typeface="Calibri" panose="020F0502020204030204" pitchFamily="34" charset="0"/>
              </a:rPr>
              <a:t>The </a:t>
            </a:r>
            <a:r>
              <a:rPr lang="en-US" sz="2400" b="0" i="0" u="sng" dirty="0" smtClean="0">
                <a:solidFill>
                  <a:srgbClr val="C00000"/>
                </a:solidFill>
                <a:effectLst/>
                <a:latin typeface="Calibri" panose="020F0502020204030204" pitchFamily="34" charset="0"/>
              </a:rPr>
              <a:t>2</a:t>
            </a:r>
            <a:r>
              <a:rPr lang="en-US" sz="2400" b="0" i="0" u="sng" baseline="30000" dirty="0" smtClean="0">
                <a:solidFill>
                  <a:srgbClr val="C00000"/>
                </a:solidFill>
                <a:effectLst/>
                <a:latin typeface="Calibri" panose="020F0502020204030204" pitchFamily="34" charset="0"/>
              </a:rPr>
              <a:t>nd</a:t>
            </a:r>
            <a:r>
              <a:rPr lang="en-US" sz="2400" b="0" i="0" u="sng" dirty="0" smtClean="0">
                <a:solidFill>
                  <a:srgbClr val="C00000"/>
                </a:solidFill>
                <a:effectLst/>
                <a:latin typeface="Calibri" panose="020F0502020204030204" pitchFamily="34" charset="0"/>
              </a:rPr>
              <a:t> heart sound</a:t>
            </a:r>
            <a:r>
              <a:rPr lang="en-US" sz="2400" b="0" i="0" dirty="0" smtClean="0">
                <a:solidFill>
                  <a:srgbClr val="222222"/>
                </a:solidFill>
                <a:effectLst/>
                <a:latin typeface="Calibri" panose="020F0502020204030204" pitchFamily="34" charset="0"/>
              </a:rPr>
              <a:t>, S</a:t>
            </a:r>
            <a:r>
              <a:rPr lang="en-US" sz="2400" b="0" i="0" baseline="-25000" dirty="0" smtClean="0">
                <a:solidFill>
                  <a:srgbClr val="222222"/>
                </a:solidFill>
                <a:effectLst/>
                <a:latin typeface="Calibri" panose="020F0502020204030204" pitchFamily="34" charset="0"/>
              </a:rPr>
              <a:t>2</a:t>
            </a:r>
            <a:r>
              <a:rPr lang="en-US" sz="2400" b="0" i="0" dirty="0" smtClean="0">
                <a:solidFill>
                  <a:srgbClr val="222222"/>
                </a:solidFill>
                <a:effectLst/>
                <a:latin typeface="Calibri" panose="020F0502020204030204" pitchFamily="34" charset="0"/>
              </a:rPr>
              <a:t>, </a:t>
            </a:r>
            <a:r>
              <a:rPr lang="en-US" sz="2400" dirty="0" smtClean="0">
                <a:solidFill>
                  <a:srgbClr val="222222"/>
                </a:solidFill>
                <a:latin typeface="Calibri" panose="020F0502020204030204" pitchFamily="34" charset="0"/>
              </a:rPr>
              <a:t>the</a:t>
            </a:r>
            <a:r>
              <a:rPr lang="en-US" sz="2400" b="0" i="0" dirty="0" smtClean="0">
                <a:solidFill>
                  <a:srgbClr val="222222"/>
                </a:solidFill>
                <a:effectLst/>
                <a:latin typeface="Calibri" panose="020F0502020204030204" pitchFamily="34" charset="0"/>
              </a:rPr>
              <a:t> “</a:t>
            </a:r>
            <a:r>
              <a:rPr lang="en-US" sz="2400" b="1" i="0" dirty="0" smtClean="0">
                <a:solidFill>
                  <a:srgbClr val="222222"/>
                </a:solidFill>
                <a:effectLst/>
                <a:latin typeface="Calibri" panose="020F0502020204030204" pitchFamily="34" charset="0"/>
              </a:rPr>
              <a:t>dup</a:t>
            </a:r>
            <a:r>
              <a:rPr lang="en-US" sz="2400" b="0" i="0" dirty="0" smtClean="0">
                <a:solidFill>
                  <a:srgbClr val="222222"/>
                </a:solidFill>
                <a:effectLst/>
                <a:latin typeface="Calibri" panose="020F0502020204030204" pitchFamily="34" charset="0"/>
              </a:rPr>
              <a:t>” sound.</a:t>
            </a:r>
            <a:endParaRPr lang="en-US" sz="2400" dirty="0">
              <a:latin typeface="Calibri" panose="020F0502020204030204" pitchFamily="34" charset="0"/>
            </a:endParaRPr>
          </a:p>
        </p:txBody>
      </p:sp>
    </p:spTree>
    <p:extLst>
      <p:ext uri="{BB962C8B-B14F-4D97-AF65-F5344CB8AC3E}">
        <p14:creationId xmlns:p14="http://schemas.microsoft.com/office/powerpoint/2010/main" val="236931292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descr="valv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860550"/>
            <a:ext cx="151765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12" descr="valv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216400"/>
            <a:ext cx="1458913"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13"/>
          <p:cNvSpPr txBox="1">
            <a:spLocks noChangeArrowheads="1"/>
          </p:cNvSpPr>
          <p:nvPr/>
        </p:nvSpPr>
        <p:spPr bwMode="auto">
          <a:xfrm>
            <a:off x="392113" y="1062038"/>
            <a:ext cx="16129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b="1">
                <a:solidFill>
                  <a:srgbClr val="0000FF"/>
                </a:solidFill>
                <a:latin typeface="Calibri" panose="020F0502020204030204" pitchFamily="34" charset="0"/>
              </a:rPr>
              <a:t>Normal </a:t>
            </a:r>
          </a:p>
          <a:p>
            <a:pPr eaLnBrk="1" hangingPunct="1">
              <a:spcBef>
                <a:spcPct val="0"/>
              </a:spcBef>
              <a:buFontTx/>
              <a:buNone/>
            </a:pPr>
            <a:r>
              <a:rPr lang="en-US" altLang="en-US" sz="2200">
                <a:latin typeface="Calibri" panose="020F0502020204030204" pitchFamily="34" charset="0"/>
              </a:rPr>
              <a:t>Heart Valves</a:t>
            </a:r>
          </a:p>
        </p:txBody>
      </p:sp>
      <p:pic>
        <p:nvPicPr>
          <p:cNvPr id="33807" name="Picture 15" descr="valve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238625"/>
            <a:ext cx="14351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9" name="Picture 17" descr="valve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9025" y="1847850"/>
            <a:ext cx="1465263"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0" name="Rectangle 18"/>
          <p:cNvSpPr>
            <a:spLocks noChangeArrowheads="1"/>
          </p:cNvSpPr>
          <p:nvPr/>
        </p:nvSpPr>
        <p:spPr bwMode="auto">
          <a:xfrm>
            <a:off x="4189413" y="1243013"/>
            <a:ext cx="39655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Calibri" panose="020F0502020204030204" pitchFamily="34" charset="0"/>
              </a:rPr>
              <a:t>Problems Opening:</a:t>
            </a:r>
            <a:r>
              <a:rPr lang="en-US" altLang="en-US" sz="2400">
                <a:latin typeface="Calibri" panose="020F0502020204030204" pitchFamily="34" charset="0"/>
              </a:rPr>
              <a:t> </a:t>
            </a:r>
          </a:p>
          <a:p>
            <a:pPr eaLnBrk="1" hangingPunct="1">
              <a:spcBef>
                <a:spcPct val="0"/>
              </a:spcBef>
              <a:buFontTx/>
              <a:buNone/>
            </a:pPr>
            <a:r>
              <a:rPr lang="en-US" altLang="en-US" sz="2400">
                <a:latin typeface="Calibri" panose="020F0502020204030204" pitchFamily="34" charset="0"/>
              </a:rPr>
              <a:t>Stenosis – narrowing of valve, </a:t>
            </a:r>
          </a:p>
          <a:p>
            <a:pPr eaLnBrk="1" hangingPunct="1">
              <a:spcBef>
                <a:spcPct val="0"/>
              </a:spcBef>
              <a:buFontTx/>
              <a:buNone/>
            </a:pPr>
            <a:r>
              <a:rPr lang="en-US" altLang="en-US" sz="2400">
                <a:latin typeface="Calibri" panose="020F0502020204030204" pitchFamily="34" charset="0"/>
              </a:rPr>
              <a:t>when a valve doesn't open </a:t>
            </a:r>
          </a:p>
          <a:p>
            <a:pPr eaLnBrk="1" hangingPunct="1">
              <a:spcBef>
                <a:spcPct val="0"/>
              </a:spcBef>
              <a:buFontTx/>
              <a:buNone/>
            </a:pPr>
            <a:r>
              <a:rPr lang="en-US" altLang="en-US" sz="2400">
                <a:latin typeface="Calibri" panose="020F0502020204030204" pitchFamily="34" charset="0"/>
              </a:rPr>
              <a:t>completely.</a:t>
            </a:r>
          </a:p>
          <a:p>
            <a:pPr eaLnBrk="1" hangingPunct="1">
              <a:spcBef>
                <a:spcPct val="0"/>
              </a:spcBef>
              <a:buFontTx/>
              <a:buNone/>
            </a:pPr>
            <a:endParaRPr lang="en-US" altLang="en-US" sz="2400">
              <a:latin typeface="Calibri" panose="020F0502020204030204" pitchFamily="34" charset="0"/>
            </a:endParaRPr>
          </a:p>
          <a:p>
            <a:pPr eaLnBrk="1" hangingPunct="1">
              <a:spcBef>
                <a:spcPct val="0"/>
              </a:spcBef>
              <a:buFontTx/>
              <a:buNone/>
            </a:pPr>
            <a:r>
              <a:rPr lang="en-US" altLang="en-US" sz="2400">
                <a:solidFill>
                  <a:srgbClr val="006600"/>
                </a:solidFill>
                <a:latin typeface="Calibri" panose="020F0502020204030204" pitchFamily="34" charset="0"/>
              </a:rPr>
              <a:t>Turbulence = noise = murmur.</a:t>
            </a:r>
          </a:p>
        </p:txBody>
      </p:sp>
      <p:sp>
        <p:nvSpPr>
          <p:cNvPr id="33811" name="Rectangle 19"/>
          <p:cNvSpPr>
            <a:spLocks noChangeArrowheads="1"/>
          </p:cNvSpPr>
          <p:nvPr/>
        </p:nvSpPr>
        <p:spPr bwMode="auto">
          <a:xfrm>
            <a:off x="4202113" y="4043363"/>
            <a:ext cx="45148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Calibri" panose="020F0502020204030204" pitchFamily="34" charset="0"/>
              </a:rPr>
              <a:t>Problems Closing:</a:t>
            </a:r>
            <a:r>
              <a:rPr lang="en-US" altLang="en-US" sz="2400">
                <a:latin typeface="Calibri" panose="020F0502020204030204" pitchFamily="34" charset="0"/>
              </a:rPr>
              <a:t> </a:t>
            </a:r>
          </a:p>
          <a:p>
            <a:pPr eaLnBrk="1" hangingPunct="1">
              <a:spcBef>
                <a:spcPct val="0"/>
              </a:spcBef>
              <a:buFontTx/>
              <a:buNone/>
            </a:pPr>
            <a:r>
              <a:rPr lang="en-US" altLang="en-US" sz="2400">
                <a:latin typeface="Calibri" panose="020F0502020204030204" pitchFamily="34" charset="0"/>
              </a:rPr>
              <a:t>Prolapse –overlapping or when </a:t>
            </a:r>
          </a:p>
          <a:p>
            <a:pPr eaLnBrk="1" hangingPunct="1">
              <a:spcBef>
                <a:spcPct val="0"/>
              </a:spcBef>
              <a:buFontTx/>
              <a:buNone/>
            </a:pPr>
            <a:r>
              <a:rPr lang="en-US" altLang="en-US" sz="2400">
                <a:latin typeface="Calibri" panose="020F0502020204030204" pitchFamily="34" charset="0"/>
              </a:rPr>
              <a:t>valve doesn't close tightly. Also </a:t>
            </a:r>
          </a:p>
          <a:p>
            <a:pPr eaLnBrk="1" hangingPunct="1">
              <a:spcBef>
                <a:spcPct val="0"/>
              </a:spcBef>
              <a:buFontTx/>
              <a:buNone/>
            </a:pPr>
            <a:r>
              <a:rPr lang="en-US" altLang="en-US" sz="2400">
                <a:latin typeface="Calibri" panose="020F0502020204030204" pitchFamily="34" charset="0"/>
              </a:rPr>
              <a:t>termed valvular insufficiency </a:t>
            </a:r>
          </a:p>
          <a:p>
            <a:pPr eaLnBrk="1" hangingPunct="1">
              <a:spcBef>
                <a:spcPct val="0"/>
              </a:spcBef>
              <a:buFontTx/>
              <a:buNone/>
            </a:pPr>
            <a:r>
              <a:rPr lang="en-US" altLang="en-US" sz="2400">
                <a:latin typeface="Calibri" panose="020F0502020204030204" pitchFamily="34" charset="0"/>
              </a:rPr>
              <a:t>(regurgitation)</a:t>
            </a:r>
          </a:p>
          <a:p>
            <a:pPr eaLnBrk="1" hangingPunct="1">
              <a:spcBef>
                <a:spcPct val="0"/>
              </a:spcBef>
              <a:buFontTx/>
              <a:buNone/>
            </a:pPr>
            <a:r>
              <a:rPr lang="en-US" altLang="en-US" sz="2400">
                <a:latin typeface="Calibri" panose="020F0502020204030204" pitchFamily="34" charset="0"/>
              </a:rPr>
              <a:t> </a:t>
            </a:r>
          </a:p>
          <a:p>
            <a:pPr eaLnBrk="1" hangingPunct="1">
              <a:spcBef>
                <a:spcPct val="0"/>
              </a:spcBef>
              <a:buFontTx/>
              <a:buNone/>
            </a:pPr>
            <a:r>
              <a:rPr lang="en-US" altLang="en-US" sz="2400">
                <a:solidFill>
                  <a:srgbClr val="006600"/>
                </a:solidFill>
                <a:latin typeface="Calibri" panose="020F0502020204030204" pitchFamily="34" charset="0"/>
              </a:rPr>
              <a:t>Retrograde flow = noise = murmur.</a:t>
            </a:r>
          </a:p>
        </p:txBody>
      </p:sp>
      <p:sp>
        <p:nvSpPr>
          <p:cNvPr id="10249" name="Rectangle 20"/>
          <p:cNvSpPr>
            <a:spLocks noChangeArrowheads="1"/>
          </p:cNvSpPr>
          <p:nvPr/>
        </p:nvSpPr>
        <p:spPr bwMode="auto">
          <a:xfrm>
            <a:off x="701675" y="55563"/>
            <a:ext cx="75438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rgbClr val="993300"/>
                </a:solidFill>
                <a:latin typeface="Calibri" panose="020F0502020204030204" pitchFamily="34" charset="0"/>
              </a:rPr>
              <a:t>Disorders of Heart Valves</a:t>
            </a:r>
          </a:p>
        </p:txBody>
      </p:sp>
      <p:sp>
        <p:nvSpPr>
          <p:cNvPr id="33813" name="Text Box 21"/>
          <p:cNvSpPr txBox="1">
            <a:spLocks noChangeArrowheads="1"/>
          </p:cNvSpPr>
          <p:nvPr/>
        </p:nvSpPr>
        <p:spPr bwMode="auto">
          <a:xfrm>
            <a:off x="2392363" y="1071563"/>
            <a:ext cx="16129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b="1">
                <a:solidFill>
                  <a:srgbClr val="FF0000"/>
                </a:solidFill>
                <a:latin typeface="Calibri" panose="020F0502020204030204" pitchFamily="34" charset="0"/>
              </a:rPr>
              <a:t>Problem </a:t>
            </a:r>
          </a:p>
          <a:p>
            <a:pPr eaLnBrk="1" hangingPunct="1">
              <a:spcBef>
                <a:spcPct val="0"/>
              </a:spcBef>
              <a:buFontTx/>
              <a:buNone/>
            </a:pPr>
            <a:r>
              <a:rPr lang="en-US" altLang="en-US" sz="2200">
                <a:latin typeface="Calibri" panose="020F0502020204030204" pitchFamily="34" charset="0"/>
              </a:rPr>
              <a:t>Heart Valves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80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8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2228</TotalTime>
  <Words>1202</Words>
  <Application>Microsoft Office PowerPoint</Application>
  <PresentationFormat>On-screen Show (4:3)</PresentationFormat>
  <Paragraphs>189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Symbol</vt:lpstr>
      <vt:lpstr>Times</vt:lpstr>
      <vt:lpstr>Times New Roman</vt:lpstr>
      <vt:lpstr>Default Design</vt:lpstr>
      <vt:lpstr>PowerPoint Presentation</vt:lpstr>
      <vt:lpstr>Functions of the Cardiovascular System </vt:lpstr>
      <vt:lpstr>PowerPoint Presentation</vt:lpstr>
      <vt:lpstr>PowerPoint Presentation</vt:lpstr>
      <vt:lpstr>PowerPoint Presentation</vt:lpstr>
      <vt:lpstr>The Heart has 4 Valves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Miramar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dc:creator>
  <cp:lastModifiedBy>Marie McMahon</cp:lastModifiedBy>
  <cp:revision>129</cp:revision>
  <dcterms:created xsi:type="dcterms:W3CDTF">2006-07-13T05:35:07Z</dcterms:created>
  <dcterms:modified xsi:type="dcterms:W3CDTF">2023-04-24T02:00:12Z</dcterms:modified>
</cp:coreProperties>
</file>