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2" r:id="rId16"/>
    <p:sldId id="271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4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E87F4-088F-4430-ABD4-837EC044AE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8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D6865-CF30-4B94-8650-7BA690FCCE7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2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105A4-43D7-4710-BE05-5F9DF71175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9BBD2-EC2E-45B4-9E75-81ED53BB70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0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B0B43-EE52-414C-8168-BD58A3152B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5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92593-CB0B-4D3B-836C-E306600BDF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289E6-478D-429C-8510-7F013D62EB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8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DD562-94A9-496A-9132-BCF9381E6E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2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3B42E-1B39-473D-BB7F-365DB1B820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2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8D17F-1EBB-4A13-8584-5B1B5BC555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3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B8713-DB90-404A-A3B3-21F21B49F7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5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F41D3-4879-48AA-805B-DC859ACDB0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B8719F-A8E0-4790-817B-803A5492F10D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2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%0d08-09ac_1.jpg%20%20%20%20%20%20%20%20%20%20%20%20%20%20%20%20%20%20%20%20%20%20%20%20%20%20%20%20%20%20%20%20%20%20%20%20%20%20%20%20%20%20%20%20%20%20%20%20%20%200001C664%0cMacintosh%20HD%20%20%20%20%20%20%20%20%20%20%20%20%20%20%20%20%20%20%20BA03BFAA: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%0d08-11ab_2.jpg%20%20%20%20%20%20%20%20%20%20%20%20%20%20%20%20%20%20%20%20%20%20%20%20%20%20%20%20%20%20%20%20%20%20%20%20%20%20%20%20%20%20%20%20%20%20%20%20%20%200001C664%0cMacintosh%20HD%20%20%20%20%20%20%20%20%20%20%20%20%20%20%20%20%20%20%20BA03BFAA: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%0d08-02ac_1.jpg%20%20%20%20%20%20%20%20%20%20%20%20%20%20%20%20%20%20%20%20%20%20%20%20%20%20%20%20%20%20%20%20%20%20%20%20%20%20%20%20%20%20%20%20%20%20%20%20%20%200001C664%0cMacintosh%20HD%20%20%20%20%20%20%20%20%20%20%20%20%20%20%20%20%20%20%20BA03BFAA: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ttp://math.mercyhurst.edu/%7Esousley/Fordisc/Resources/real_bone_humerus_anterior_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3810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293688" y="304800"/>
            <a:ext cx="29067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>
                <a:solidFill>
                  <a:srgbClr val="C00000"/>
                </a:solidFill>
                <a:latin typeface="Chiller" panose="04020404031007020602" pitchFamily="82" charset="0"/>
              </a:rPr>
              <a:t>BONES</a:t>
            </a: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4343400" y="1676400"/>
            <a:ext cx="47910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>
                <a:solidFill>
                  <a:srgbClr val="C00000"/>
                </a:solidFill>
                <a:latin typeface="Chiller" panose="04020404031007020602" pitchFamily="82" charset="0"/>
              </a:rPr>
              <a:t>Of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>
                <a:solidFill>
                  <a:srgbClr val="C00000"/>
                </a:solidFill>
                <a:latin typeface="Chiller" panose="04020404031007020602" pitchFamily="82" charset="0"/>
              </a:rPr>
              <a:t>Appendicular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>
                <a:solidFill>
                  <a:srgbClr val="C00000"/>
                </a:solidFill>
                <a:latin typeface="Chiller" panose="04020404031007020602" pitchFamily="82" charset="0"/>
              </a:rPr>
              <a:t>Skeleton</a:t>
            </a:r>
          </a:p>
        </p:txBody>
      </p:sp>
    </p:spTree>
    <p:extLst>
      <p:ext uri="{BB962C8B-B14F-4D97-AF65-F5344CB8AC3E}">
        <p14:creationId xmlns:p14="http://schemas.microsoft.com/office/powerpoint/2010/main" val="372800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A7D860-43D7-4C79-9E0E-CBCAC7842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623" y="198872"/>
            <a:ext cx="35447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 Wrist and Hand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BFA2BB-3EF8-4347-A35E-CCFA47D8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604"/>
            <a:ext cx="9144000" cy="52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16475"/>
      </p:ext>
    </p:extLst>
  </p:cSld>
  <p:clrMapOvr>
    <a:masterClrMapping/>
  </p:clrMapOvr>
  <p:transition>
    <p:pull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0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6"/>
          <a:stretch/>
        </p:blipFill>
        <p:spPr bwMode="auto">
          <a:xfrm>
            <a:off x="990600" y="-284162"/>
            <a:ext cx="48006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3475038" y="5053013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895600" y="5053013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2479675" y="4789488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2667000" y="4891088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3830638" y="4605338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3219450" y="45450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3535363" y="4486275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2849563" y="4632325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Calibri" panose="020F0502020204030204" pitchFamily="34" charset="0"/>
              </a:rPr>
              <a:t>8</a:t>
            </a:r>
          </a:p>
        </p:txBody>
      </p:sp>
      <p:cxnSp>
        <p:nvCxnSpPr>
          <p:cNvPr id="12299" name="Straight Arrow Connector 10"/>
          <p:cNvCxnSpPr>
            <a:cxnSpLocks noChangeShapeType="1"/>
          </p:cNvCxnSpPr>
          <p:nvPr/>
        </p:nvCxnSpPr>
        <p:spPr bwMode="auto">
          <a:xfrm flipH="1">
            <a:off x="4308475" y="4730750"/>
            <a:ext cx="1143000" cy="123825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0" name="TextBox 12"/>
          <p:cNvSpPr txBox="1">
            <a:spLocks noChangeArrowheads="1"/>
          </p:cNvSpPr>
          <p:nvPr/>
        </p:nvSpPr>
        <p:spPr bwMode="auto">
          <a:xfrm>
            <a:off x="5451475" y="4478338"/>
            <a:ext cx="174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Calibri" panose="020F0502020204030204" pitchFamily="34" charset="0"/>
              </a:rPr>
              <a:t>Distal (2</a:t>
            </a:r>
            <a:r>
              <a:rPr lang="en-US" altLang="en-US" sz="2000" baseline="30000">
                <a:solidFill>
                  <a:srgbClr val="0000FF"/>
                </a:solidFill>
                <a:latin typeface="Calibri" panose="020F0502020204030204" pitchFamily="34" charset="0"/>
              </a:rPr>
              <a:t>nd</a:t>
            </a:r>
            <a:r>
              <a:rPr lang="en-US" altLang="en-US" sz="2000">
                <a:solidFill>
                  <a:srgbClr val="0000FF"/>
                </a:solidFill>
                <a:latin typeface="Calibri" panose="020F0502020204030204" pitchFamily="34" charset="0"/>
              </a:rPr>
              <a:t>) row</a:t>
            </a:r>
          </a:p>
        </p:txBody>
      </p: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5486400" y="5086350"/>
            <a:ext cx="201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Calibri" panose="020F0502020204030204" pitchFamily="34" charset="0"/>
              </a:rPr>
              <a:t>Proximal (1</a:t>
            </a:r>
            <a:r>
              <a:rPr lang="en-US" altLang="en-US" sz="2000" baseline="30000">
                <a:solidFill>
                  <a:srgbClr val="FF0000"/>
                </a:solidFill>
                <a:latin typeface="Calibri" panose="020F0502020204030204" pitchFamily="34" charset="0"/>
              </a:rPr>
              <a:t>st</a:t>
            </a:r>
            <a:r>
              <a:rPr lang="en-US" altLang="en-US" sz="2000">
                <a:solidFill>
                  <a:srgbClr val="FF0000"/>
                </a:solidFill>
                <a:latin typeface="Calibri" panose="020F0502020204030204" pitchFamily="34" charset="0"/>
              </a:rPr>
              <a:t>) row</a:t>
            </a:r>
          </a:p>
        </p:txBody>
      </p:sp>
      <p:cxnSp>
        <p:nvCxnSpPr>
          <p:cNvPr id="12302" name="Straight Arrow Connector 16"/>
          <p:cNvCxnSpPr>
            <a:cxnSpLocks noChangeShapeType="1"/>
          </p:cNvCxnSpPr>
          <p:nvPr/>
        </p:nvCxnSpPr>
        <p:spPr bwMode="auto">
          <a:xfrm flipH="1" flipV="1">
            <a:off x="4071938" y="5176838"/>
            <a:ext cx="1398587" cy="10953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3" name="TextBox 18"/>
          <p:cNvSpPr txBox="1">
            <a:spLocks noChangeArrowheads="1"/>
          </p:cNvSpPr>
          <p:nvPr/>
        </p:nvSpPr>
        <p:spPr bwMode="auto">
          <a:xfrm>
            <a:off x="5516563" y="282575"/>
            <a:ext cx="3352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993300"/>
                </a:solidFill>
                <a:latin typeface="Calibri" panose="020F0502020204030204" pitchFamily="34" charset="0"/>
              </a:rPr>
              <a:t>View the </a:t>
            </a:r>
            <a:r>
              <a:rPr lang="en-US" altLang="en-US" sz="3600" b="1">
                <a:solidFill>
                  <a:srgbClr val="993300"/>
                </a:solidFill>
                <a:latin typeface="Calibri" panose="020F0502020204030204" pitchFamily="34" charset="0"/>
              </a:rPr>
              <a:t>Carpal</a:t>
            </a:r>
            <a:r>
              <a:rPr lang="en-US" altLang="en-US" sz="3600">
                <a:solidFill>
                  <a:srgbClr val="993300"/>
                </a:solidFill>
                <a:latin typeface="Calibri" panose="020F0502020204030204" pitchFamily="34" charset="0"/>
              </a:rPr>
              <a:t> bones of the wrist as 2 rows of 4 bones</a:t>
            </a:r>
          </a:p>
        </p:txBody>
      </p:sp>
      <p:cxnSp>
        <p:nvCxnSpPr>
          <p:cNvPr id="12304" name="Straight Arrow Connector 20"/>
          <p:cNvCxnSpPr>
            <a:cxnSpLocks noChangeShapeType="1"/>
          </p:cNvCxnSpPr>
          <p:nvPr/>
        </p:nvCxnSpPr>
        <p:spPr bwMode="auto">
          <a:xfrm>
            <a:off x="1714500" y="5199063"/>
            <a:ext cx="1135063" cy="7445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5" name="TextBox 22"/>
          <p:cNvSpPr txBox="1">
            <a:spLocks noChangeArrowheads="1"/>
          </p:cNvSpPr>
          <p:nvPr/>
        </p:nvSpPr>
        <p:spPr bwMode="auto">
          <a:xfrm>
            <a:off x="1154113" y="4830763"/>
            <a:ext cx="66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Ulna</a:t>
            </a:r>
          </a:p>
        </p:txBody>
      </p:sp>
      <p:cxnSp>
        <p:nvCxnSpPr>
          <p:cNvPr id="12306" name="Straight Arrow Connector 23"/>
          <p:cNvCxnSpPr>
            <a:cxnSpLocks noChangeShapeType="1"/>
          </p:cNvCxnSpPr>
          <p:nvPr/>
        </p:nvCxnSpPr>
        <p:spPr bwMode="auto">
          <a:xfrm flipH="1" flipV="1">
            <a:off x="3627438" y="5688013"/>
            <a:ext cx="1460500" cy="255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7" name="TextBox 24"/>
          <p:cNvSpPr txBox="1">
            <a:spLocks noChangeArrowheads="1"/>
          </p:cNvSpPr>
          <p:nvPr/>
        </p:nvSpPr>
        <p:spPr bwMode="auto">
          <a:xfrm>
            <a:off x="5087938" y="5745163"/>
            <a:ext cx="877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Radius</a:t>
            </a:r>
          </a:p>
        </p:txBody>
      </p:sp>
    </p:spTree>
    <p:extLst>
      <p:ext uri="{BB962C8B-B14F-4D97-AF65-F5344CB8AC3E}">
        <p14:creationId xmlns:p14="http://schemas.microsoft.com/office/powerpoint/2010/main" val="105174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s://s3.amazonaws.com/classconnection/642/flashcards/9012642/jpg/pelvic-girdle-1502BA57B453B9A18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524000"/>
            <a:ext cx="75438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524000" y="1524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The Os Coxa is made of </a:t>
            </a:r>
            <a:r>
              <a:rPr lang="en-US" altLang="en-US" sz="3600" b="1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bones: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1)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b="1">
                <a:solidFill>
                  <a:srgbClr val="CC9900"/>
                </a:solidFill>
                <a:latin typeface="Calibri" panose="020F0502020204030204" pitchFamily="34" charset="0"/>
              </a:rPr>
              <a:t>Ilium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; 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2)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b="1">
                <a:solidFill>
                  <a:srgbClr val="0070C0"/>
                </a:solidFill>
                <a:latin typeface="Calibri" panose="020F0502020204030204" pitchFamily="34" charset="0"/>
              </a:rPr>
              <a:t>Ischium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; and 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3)</a:t>
            </a: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b="1">
                <a:solidFill>
                  <a:srgbClr val="CC0000"/>
                </a:solidFill>
                <a:latin typeface="Calibri" panose="020F0502020204030204" pitchFamily="34" charset="0"/>
              </a:rPr>
              <a:t>Pubis</a:t>
            </a:r>
          </a:p>
        </p:txBody>
      </p:sp>
    </p:spTree>
    <p:extLst>
      <p:ext uri="{BB962C8B-B14F-4D97-AF65-F5344CB8AC3E}">
        <p14:creationId xmlns:p14="http://schemas.microsoft.com/office/powerpoint/2010/main" val="301606434"/>
      </p:ext>
    </p:extLst>
  </p:cSld>
  <p:clrMapOvr>
    <a:masterClrMapping/>
  </p:clrMapOvr>
  <p:transition>
    <p:pull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&#10;08-09ac_1.jpg                                                  0001C664Macintosh HD                   BA03BFAA:"/>
          <p:cNvPicPr preferRelativeResize="0"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638"/>
            <a:ext cx="73914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304800" y="3240088"/>
            <a:ext cx="3773488" cy="257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9D297-D8A0-4DDB-8BE0-4353090D9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223" y="3659954"/>
            <a:ext cx="6931753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18697"/>
      </p:ext>
    </p:extLst>
  </p:cSld>
  <p:clrMapOvr>
    <a:masterClrMapping/>
  </p:clrMapOvr>
  <p:transition>
    <p:pull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87B14-97ED-4BF5-8EFA-0BA03DCB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6" y="540081"/>
            <a:ext cx="8814038" cy="6099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5A2F4-EED8-4B65-8159-3853F54E3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209" y="218606"/>
            <a:ext cx="3279459" cy="23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2465"/>
      </p:ext>
    </p:extLst>
  </p:cSld>
  <p:clrMapOvr>
    <a:masterClrMapping/>
  </p:clrMapOvr>
  <p:transition>
    <p:pull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artumlove.com/wp-content/uploads/2013/10/pelvismalevsfe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5088"/>
            <a:ext cx="5257800" cy="679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99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57300" y="685800"/>
          <a:ext cx="6629400" cy="5791201"/>
        </p:xfrm>
        <a:graphic>
          <a:graphicData uri="http://schemas.openxmlformats.org/drawingml/2006/table">
            <a:tbl>
              <a:tblPr/>
              <a:tblGrid>
                <a:gridCol w="198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1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1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9933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Characteristics</a:t>
                      </a:r>
                      <a:endParaRPr lang="en-US" sz="2000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9933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2000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9933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Male</a:t>
                      </a:r>
                      <a:endParaRPr lang="en-US" sz="2000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General Appearance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Less massive, smaller, thinner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massive, larger, thicker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Ischial Spine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vertical,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Projected laterally (outward) 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Projected more medially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(inwardly) 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Sacrum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Shorter,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more broad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less curved anteriorly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Taller, more narrow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more curved 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anteriorly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Coccyx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less curved 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anteriorly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curved 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anteriorly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Width of Pelvis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Wider (shallow)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(distance across ASIS’s)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Narrower (deep)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(distance across ASIS’s)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Pelvic Inlet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wide, oval shaped 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narrow, heart shaped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Pelvic Outlet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More open 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narrow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Pubic Symphysis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Shorter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Longer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Pubic Arch (Angle)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Broader, more open (obtuse)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Angle 100</a:t>
                      </a:r>
                      <a:r>
                        <a:rPr lang="en-US" sz="1400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or greater</a:t>
                      </a: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Narrower, less open (acute)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Angle 90</a:t>
                      </a:r>
                      <a:r>
                        <a:rPr lang="en-US" sz="1400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or less </a:t>
                      </a: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Greater Sciatic Notch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wide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narrow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Obturator Foramen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oval shaped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round shaped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4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Acetabulum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shallow, and angled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toward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the 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anterior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More deep, and angled more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toward the lateral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743" marR="64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444" name="Rectangle 1"/>
          <p:cNvSpPr>
            <a:spLocks noChangeArrowheads="1"/>
          </p:cNvSpPr>
          <p:nvPr/>
        </p:nvSpPr>
        <p:spPr bwMode="auto">
          <a:xfrm>
            <a:off x="76200" y="196850"/>
            <a:ext cx="899160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Table with information regarding sexual dimorphism of the pelvis. </a:t>
            </a:r>
          </a:p>
        </p:txBody>
      </p:sp>
    </p:spTree>
    <p:extLst>
      <p:ext uri="{BB962C8B-B14F-4D97-AF65-F5344CB8AC3E}">
        <p14:creationId xmlns:p14="http://schemas.microsoft.com/office/powerpoint/2010/main" val="1067908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ttps://s-media-cache-ak0.pinimg.com/736x/ae/09/21/ae0921fe94abe5a18c943ba67d9911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/>
          <a:stretch/>
        </p:blipFill>
        <p:spPr bwMode="auto">
          <a:xfrm>
            <a:off x="3326193" y="1231444"/>
            <a:ext cx="5775419" cy="51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2CDEDD-B86D-4C82-AF0A-7036F694C8D1}"/>
              </a:ext>
            </a:extLst>
          </p:cNvPr>
          <p:cNvSpPr/>
          <p:nvPr/>
        </p:nvSpPr>
        <p:spPr bwMode="auto">
          <a:xfrm>
            <a:off x="3003594" y="1949500"/>
            <a:ext cx="1819072" cy="40661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23D296-8A5A-4143-817E-7E9A3571B81C}"/>
              </a:ext>
            </a:extLst>
          </p:cNvPr>
          <p:cNvSpPr/>
          <p:nvPr/>
        </p:nvSpPr>
        <p:spPr bwMode="auto">
          <a:xfrm>
            <a:off x="3326193" y="1429965"/>
            <a:ext cx="895611" cy="3210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BDD43-26E2-4411-9078-8BA9C8199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07"/>
          <a:stretch/>
        </p:blipFill>
        <p:spPr>
          <a:xfrm>
            <a:off x="457610" y="2334638"/>
            <a:ext cx="2820331" cy="29863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3886E-20D3-4769-81E6-F62C6D7A5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27" y="276693"/>
            <a:ext cx="1996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 Femur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AB6E1-1411-4B3B-9085-1232C3741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98" r="20840" b="66477"/>
          <a:stretch/>
        </p:blipFill>
        <p:spPr>
          <a:xfrm>
            <a:off x="2880160" y="202488"/>
            <a:ext cx="1513945" cy="21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5521"/>
      </p:ext>
    </p:extLst>
  </p:cSld>
  <p:clrMapOvr>
    <a:masterClrMapping/>
  </p:clrMapOvr>
  <p:transition>
    <p:pull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D70F21-E58B-4981-93D7-5B2EE61E2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17" y="586972"/>
            <a:ext cx="8492247" cy="6114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A9A5A-6FB9-4BA9-9BD9-FC6B5CC6E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1531" y="59336"/>
            <a:ext cx="3594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 Tibia and Fibula</a:t>
            </a:r>
          </a:p>
        </p:txBody>
      </p:sp>
    </p:spTree>
    <p:extLst>
      <p:ext uri="{BB962C8B-B14F-4D97-AF65-F5344CB8AC3E}">
        <p14:creationId xmlns:p14="http://schemas.microsoft.com/office/powerpoint/2010/main" val="1461274652"/>
      </p:ext>
    </p:extLst>
  </p:cSld>
  <p:clrMapOvr>
    <a:masterClrMapping/>
  </p:clrMapOvr>
  <p:transition>
    <p:pull dir="l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7F438F-5E81-4B04-843E-B38F6270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96"/>
            <a:ext cx="9144000" cy="6388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FBBAC4-A011-403A-AB3A-AD76FB627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312" y="4216394"/>
            <a:ext cx="9539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3932386801"/>
      </p:ext>
    </p:extLst>
  </p:cSld>
  <p:clrMapOvr>
    <a:masterClrMapping/>
  </p:clrMapOvr>
  <p:transition>
    <p:pull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029200" y="3340100"/>
            <a:ext cx="3048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>
                <a:solidFill>
                  <a:srgbClr val="000000"/>
                </a:solidFill>
                <a:latin typeface="Calibri" panose="020F0502020204030204" pitchFamily="34" charset="0"/>
              </a:rPr>
              <a:t>Passages</a:t>
            </a:r>
            <a:endParaRPr lang="en-US" altLang="en-US" sz="24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canal or meatus 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foramen (foramina)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fissure -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57200" y="990600"/>
            <a:ext cx="2667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>
                <a:solidFill>
                  <a:srgbClr val="000000"/>
                </a:solidFill>
                <a:latin typeface="Calibri" panose="020F0502020204030204" pitchFamily="34" charset="0"/>
              </a:rPr>
              <a:t>Articulations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condyle 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facet 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head - </a:t>
            </a: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457200" y="3289300"/>
            <a:ext cx="3962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>
                <a:solidFill>
                  <a:srgbClr val="000000"/>
                </a:solidFill>
                <a:latin typeface="Calibri" panose="020F0502020204030204" pitchFamily="34" charset="0"/>
              </a:rPr>
              <a:t>Extensions &amp; Projections</a:t>
            </a:r>
            <a:endParaRPr lang="en-US" altLang="en-US" sz="24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crest  -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epicondyle -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line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process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trochanter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tubercle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tuberosity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spine -</a:t>
            </a: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5029200" y="977900"/>
            <a:ext cx="2971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u="sng">
                <a:solidFill>
                  <a:srgbClr val="000000"/>
                </a:solidFill>
                <a:latin typeface="Calibri" panose="020F0502020204030204" pitchFamily="34" charset="0"/>
              </a:rPr>
              <a:t>Depressions</a:t>
            </a:r>
            <a:endParaRPr lang="en-US" altLang="en-US" sz="24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alveolus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fossa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fovea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sulcus or groove -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2743200" y="152400"/>
            <a:ext cx="365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Bony Landmarks</a:t>
            </a:r>
          </a:p>
        </p:txBody>
      </p:sp>
    </p:spTree>
    <p:extLst>
      <p:ext uri="{BB962C8B-B14F-4D97-AF65-F5344CB8AC3E}">
        <p14:creationId xmlns:p14="http://schemas.microsoft.com/office/powerpoint/2010/main" val="78840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228600"/>
            <a:ext cx="4754562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377508"/>
      </p:ext>
    </p:extLst>
  </p:cSld>
  <p:clrMapOvr>
    <a:masterClrMapping/>
  </p:clrMapOvr>
  <p:transition>
    <p:pull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8DE289-CB57-40E6-83B7-A1DC4EEB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0"/>
            <a:ext cx="8352244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1568"/>
      </p:ext>
    </p:extLst>
  </p:cSld>
  <p:clrMapOvr>
    <a:masterClrMapping/>
  </p:clrMapOvr>
  <p:transition>
    <p:pull dir="l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362200" y="0"/>
            <a:ext cx="4341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Calibri" panose="020F0502020204030204" pitchFamily="34" charset="0"/>
              </a:rPr>
              <a:t>Anatomy of a Long Bone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155A5-5D0D-48D2-BD84-0F74EE572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6" y="564322"/>
            <a:ext cx="5322269" cy="62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#10;08-11ab_2.jpg                                                  0001C664Macintosh HD                   BA03BFAA:"/>
          <p:cNvPicPr preferRelativeResize="0"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88"/>
            <a:ext cx="7793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307975" y="6553200"/>
            <a:ext cx="3733800" cy="227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6983413" y="1676400"/>
            <a:ext cx="21605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What are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the bony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landmarks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indicated 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each aspect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of this bone?</a:t>
            </a:r>
          </a:p>
        </p:txBody>
      </p:sp>
    </p:spTree>
    <p:extLst>
      <p:ext uri="{BB962C8B-B14F-4D97-AF65-F5344CB8AC3E}">
        <p14:creationId xmlns:p14="http://schemas.microsoft.com/office/powerpoint/2010/main" val="2411243670"/>
      </p:ext>
    </p:extLst>
  </p:cSld>
  <p:clrMapOvr>
    <a:masterClrMapping/>
  </p:clrMapOvr>
  <p:transition>
    <p:pull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#10;08-02ac_1.jpg                                                  0001C664Macintosh HD                   BA03BFAA:"/>
          <p:cNvPicPr preferRelativeResize="0"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241550"/>
            <a:ext cx="9140825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092325" y="20638"/>
            <a:ext cx="4994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>
                <a:solidFill>
                  <a:srgbClr val="C00000"/>
                </a:solidFill>
                <a:latin typeface="Chiller" panose="04020404031007020602" pitchFamily="82" charset="0"/>
              </a:rPr>
              <a:t>The Appendicular Skeleton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143000" y="990600"/>
            <a:ext cx="691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FF9900"/>
                </a:solidFill>
                <a:latin typeface="Calibri" panose="020F0502020204030204" pitchFamily="34" charset="0"/>
              </a:rPr>
              <a:t>= The Pectoral and Pelvic Girdles</a:t>
            </a:r>
          </a:p>
        </p:txBody>
      </p:sp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76200" y="6172200"/>
            <a:ext cx="3657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39213"/>
      </p:ext>
    </p:extLst>
  </p:cSld>
  <p:clrMapOvr>
    <a:masterClrMapping/>
  </p:clrMapOvr>
  <p:transition>
    <p:pull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11AE99-04DC-4396-BF74-8CAB1F61D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664"/>
            <a:ext cx="9144000" cy="5376672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76310F58-C5C8-43D7-A105-867CFBBF6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581" y="168963"/>
            <a:ext cx="2214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 Scapula</a:t>
            </a:r>
          </a:p>
        </p:txBody>
      </p:sp>
    </p:spTree>
    <p:extLst>
      <p:ext uri="{BB962C8B-B14F-4D97-AF65-F5344CB8AC3E}">
        <p14:creationId xmlns:p14="http://schemas.microsoft.com/office/powerpoint/2010/main" val="2912803174"/>
      </p:ext>
    </p:extLst>
  </p:cSld>
  <p:clrMapOvr>
    <a:masterClrMapping/>
  </p:clrMapOvr>
  <p:transition>
    <p:pull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BEC52-2D97-4DDB-82AB-C9ED6175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628" y="267653"/>
            <a:ext cx="5535648" cy="6590347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DAB3ED64-B5F2-4AD1-88DA-EBFADE0D8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59" y="964096"/>
            <a:ext cx="81464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98119063"/>
      </p:ext>
    </p:extLst>
  </p:cSld>
  <p:clrMapOvr>
    <a:masterClrMapping/>
  </p:clrMapOvr>
  <p:transition>
    <p:pull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97F40-74C4-43AA-971A-DD99A546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30" y="73397"/>
            <a:ext cx="7084166" cy="6572058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AB49C56-6DE4-4CF8-81BF-0C21EC5B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4398" y="3429000"/>
            <a:ext cx="13211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Radius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EFFE59E-E307-499B-8FF7-DC02451F3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60" y="753738"/>
            <a:ext cx="9749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993300"/>
                </a:solidFill>
                <a:latin typeface="Calibri" panose="020F0502020204030204" pitchFamily="34" charset="0"/>
              </a:rPr>
              <a:t>Ulna</a:t>
            </a:r>
          </a:p>
        </p:txBody>
      </p:sp>
    </p:spTree>
    <p:extLst>
      <p:ext uri="{BB962C8B-B14F-4D97-AF65-F5344CB8AC3E}">
        <p14:creationId xmlns:p14="http://schemas.microsoft.com/office/powerpoint/2010/main" val="1810387048"/>
      </p:ext>
    </p:extLst>
  </p:cSld>
  <p:clrMapOvr>
    <a:masterClrMapping/>
  </p:clrMapOvr>
  <p:transition>
    <p:pull dir="lu"/>
  </p:transition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377</Words>
  <Application>Microsoft Office PowerPoint</Application>
  <PresentationFormat>On-screen Show (4:3)</PresentationFormat>
  <Paragraphs>132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Chiller</vt:lpstr>
      <vt:lpstr>Times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4</cp:revision>
  <dcterms:created xsi:type="dcterms:W3CDTF">2024-01-25T06:07:10Z</dcterms:created>
  <dcterms:modified xsi:type="dcterms:W3CDTF">2025-03-18T00:14:27Z</dcterms:modified>
</cp:coreProperties>
</file>