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5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703C5-A4B2-4690-85AB-C0643C83286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6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1EC8A-5814-4B00-955C-A859C565A6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8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F2CE-AD58-434B-8777-D6EEA6DFCCF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7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A863F-77E2-4127-8697-C77A65CB68D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62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037D8564-AA7B-4146-A109-6D2089520596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CAFD06F5-75B8-48C7-B14B-17B2B01C7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5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25C43D29-3785-4D38-91F3-DE47B840AF3C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E4BEC60C-6A65-400F-A164-6313E4336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4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F354B062-3807-4A5F-A9DE-FF19A2F1B42D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A51ED8BB-C128-426D-A2E1-15D8AB5C9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20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C44C964D-808E-4955-AAB0-FAE13B6C29DC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6A9A4D61-0BD1-49F3-BB50-A9128B2E5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47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2EEF8550-11E1-4160-ABB5-5DE09CF81F67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7B07A48E-DB94-4BE7-8F64-BE52C650A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0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ADA9F42E-EB9D-4E5A-99DA-58D7652152DD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B3E2A014-FFAA-4ACB-9D10-356C640FD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55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8563C3E6-32CB-4B20-85B7-18CAB4FCB24E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C5A59463-F2CA-4F4B-9B7D-09D07A392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8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5BA36-3ABD-4836-A82B-DD67427598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2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22462988-1A6D-4649-A323-2D9CC5AC1577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D61BBDD9-FDB9-417F-ADAE-721D3BF1C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54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4D45020C-638D-4533-AABC-14C0C7D6F059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9D70287F-5CB4-48B5-9242-3004EA7B2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08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F7C72644-2D75-44F5-B273-16A089FF650B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FB5C3AB4-659F-4D5D-87EE-DC95C6BB9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96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7F20A31E-6B52-42FB-868C-CD355ED803E2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5861C289-8435-4E38-9ACB-AAAB8EEDC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31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606E1AE5-5C4C-42E1-9343-2216A2EC8F84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74C4CD97-C2F1-4D93-846F-BAD76291C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15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A6540535-EB33-437D-8F0F-5AF9A8E7243D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BA48B318-C515-4A34-B1D1-8621E58B1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60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D072930A-D40C-4872-9F07-6E97EB06BB7B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18037CC2-67C8-463B-BEE7-2AA01620A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19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1C64169E-3091-496B-9DCF-E1B23EF1A279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E079EB16-4D5A-4C1C-9618-CB4FE510F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006918F9-4A0A-452F-B021-8B7DC37F8813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C73EAA0E-C261-4634-B83A-F24E5BE5A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16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CBB109C0-52EA-418A-8DBC-57C3CA57CD6E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4C5F1D74-7203-4829-8549-48E1F20E3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8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D708C-39A2-4134-812F-0F6A862EA78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429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3C616288-2269-4AF1-B8F4-4AFF18C09669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67338F34-EEF6-446E-8E53-40CEFEE01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49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1371E8CF-FF1B-4087-B25E-A553E7721AD9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FE5D1A43-80A4-47FB-92D2-2C48D53A3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37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5E0F8B7D-2462-4BC9-B966-403189D5FE50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D604AEAC-5A78-4D5B-8F21-93808BB97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77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481B5711-3F1C-4D8C-899F-D70C7F17A53D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469C4048-541D-4D54-901B-2BCF9154E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31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A4B2E82E-C23B-4980-B208-E5D7521B19F3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6E351EA6-77C4-4F38-B3DF-5CFF1F4F4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9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3F3B0-858B-4B2F-96C4-62A6D5AE64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1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66798-CE4C-433F-AAD0-5EFC7C56453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8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A4D8B-2C06-4174-8BB3-0233DED6BF1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9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28882-78FF-437E-A895-03063F6A4C9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5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2FC5E-D98B-49EA-81F0-DFB11613625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0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B8305-8CD1-4501-8131-EBAB20CC406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8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D1CCEA5-884C-48A8-A006-43EB38EBC3D2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35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FD0A7753-C369-49B0-9351-ADB721D1598F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F28912B2-8035-4FCC-B4E8-0961E317E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BE02859-84E1-45E1-8B9F-9301E771DB88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D1E3547-2269-4D4C-8088-1A33B8E9E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5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%0c07-03d_1.jpg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%0c07-03e_1.jpg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%0c07-04a_1.jpg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%0d07-14ab_1.jpg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%0c07-15a_1.jpg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%0c07-15b_1.jpg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%0b07-16_1.jpg%20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%0c07-01a_1.jpg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%0d07-22ac_1.jpg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%0d07-19ad_1.jpg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%0d07-20bc_1.jpg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%0c07-20a_1.jpg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%0d07-21ac_1.jpg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%0b07-02_1.jpg%20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%0d07-18ad_1.jpg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%0d09-08ab_1.jpg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//upload.wikimedia.org/wikipedia/commons/9/92/Gray301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hyperlink" Target="//upload.wikimedia.org/wikipedia/commons/b/bb/Gray303.png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%0c07-23a_1.jpg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%0c07-23b_1.jpg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%0d07-24ac_1.jpg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%0b07-13_1.jpg%20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%0d07-05ab_1.jpg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%0d07-06ab_1.jpg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%0d07-07ac_1.jpg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%0d07-08ab_1.jpg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%0d07-09ab_1.jpg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%0d07-10ac_1.jpg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%0b07-11_1.jpg%20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%0c07-12a_1.jpg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%0d07-12bc_1.jpg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%0c07-04b_1.jpg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%0d07-03ab_1.jpg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%0c07-03c_1.jpg%20%20%20%20%20%20%20%20%20%20%20%20%20%20%20%20%20%20%20%20%20%20%20%20%20%20%20%20%20%20%20%20%20%20%20%20%20%20%20%20%20%20%20%20%20%20%20%20%20%20%200001C664%0cMacintosh%20HD%20%20%20%20%20%20%20%20%20%20%20%20%20%20%20%20%20%20%20BA03BFAA: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-media-cache-ak0.pinimg.com/236x/c8/94/74/c89474c39116b2a6b4fba500a81a79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1974850"/>
            <a:ext cx="3605212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http://imgc.allpostersimages.com/images/P-473-488-90/64/6463/TQVH100Z/posters/ralph-hutchings-seventh-human-cervical-verteb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7313"/>
            <a:ext cx="45053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3068638" y="2843213"/>
            <a:ext cx="1376362" cy="4079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6629" name="TextBox 2"/>
          <p:cNvSpPr txBox="1">
            <a:spLocks noChangeArrowheads="1"/>
          </p:cNvSpPr>
          <p:nvPr/>
        </p:nvSpPr>
        <p:spPr bwMode="auto">
          <a:xfrm>
            <a:off x="5024438" y="542925"/>
            <a:ext cx="29067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600" b="1">
                <a:solidFill>
                  <a:srgbClr val="C00000"/>
                </a:solidFill>
                <a:latin typeface="Chiller" panose="04020404031007020602" pitchFamily="82" charset="0"/>
              </a:rPr>
              <a:t>BONES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904875" y="3516313"/>
            <a:ext cx="31765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600" b="1">
                <a:solidFill>
                  <a:srgbClr val="C00000"/>
                </a:solidFill>
                <a:latin typeface="Chiller" panose="04020404031007020602" pitchFamily="82" charset="0"/>
              </a:rPr>
              <a:t>Axial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600" b="1">
                <a:solidFill>
                  <a:srgbClr val="C00000"/>
                </a:solidFill>
                <a:latin typeface="Chiller" panose="04020404031007020602" pitchFamily="82" charset="0"/>
              </a:rPr>
              <a:t>Skeleton</a:t>
            </a:r>
          </a:p>
        </p:txBody>
      </p:sp>
    </p:spTree>
    <p:extLst>
      <p:ext uri="{BB962C8B-B14F-4D97-AF65-F5344CB8AC3E}">
        <p14:creationId xmlns:p14="http://schemas.microsoft.com/office/powerpoint/2010/main" val="783096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faculty.sdmiramar.edu/faculty/sdccd/mmcmahon/images/AnatomyLabPhotos/Bones/skull/Skull%20Orbital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901700"/>
            <a:ext cx="6435725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620713" y="2900363"/>
            <a:ext cx="8001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47963" y="5846763"/>
            <a:ext cx="79851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281738" y="2486025"/>
            <a:ext cx="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6" name="TextBox 9"/>
          <p:cNvSpPr txBox="1">
            <a:spLocks noChangeArrowheads="1"/>
          </p:cNvSpPr>
          <p:nvPr/>
        </p:nvSpPr>
        <p:spPr bwMode="auto">
          <a:xfrm>
            <a:off x="403225" y="2773363"/>
            <a:ext cx="217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35847" name="TextBox 11"/>
          <p:cNvSpPr txBox="1">
            <a:spLocks noChangeArrowheads="1"/>
          </p:cNvSpPr>
          <p:nvPr/>
        </p:nvSpPr>
        <p:spPr bwMode="auto">
          <a:xfrm>
            <a:off x="2528888" y="5719763"/>
            <a:ext cx="219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35848" name="TextBox 12"/>
          <p:cNvSpPr txBox="1">
            <a:spLocks noChangeArrowheads="1"/>
          </p:cNvSpPr>
          <p:nvPr/>
        </p:nvSpPr>
        <p:spPr bwMode="auto">
          <a:xfrm>
            <a:off x="6172200" y="3122613"/>
            <a:ext cx="217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551613" y="1077913"/>
            <a:ext cx="2638425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u="sng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Structures</a:t>
            </a: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 supraorbital notch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 orbital surface*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3. optic canal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4. superior orbital fissure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5. inferior orbital fissure </a:t>
            </a: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6. lacrimal canal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7. zygomatic process*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infraorbital foramen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9. zygomatic process**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10. supraorbital margin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i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* of frontal bone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i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** of maxillary bone</a:t>
            </a:r>
          </a:p>
        </p:txBody>
      </p:sp>
      <p:sp>
        <p:nvSpPr>
          <p:cNvPr id="14" name="Freeform 13"/>
          <p:cNvSpPr/>
          <p:nvPr/>
        </p:nvSpPr>
        <p:spPr>
          <a:xfrm>
            <a:off x="1643063" y="1925638"/>
            <a:ext cx="1849437" cy="846137"/>
          </a:xfrm>
          <a:custGeom>
            <a:avLst/>
            <a:gdLst>
              <a:gd name="connsiteX0" fmla="*/ 0 w 2466753"/>
              <a:gd name="connsiteY0" fmla="*/ 1127051 h 1127051"/>
              <a:gd name="connsiteX1" fmla="*/ 53163 w 2466753"/>
              <a:gd name="connsiteY1" fmla="*/ 1084521 h 1127051"/>
              <a:gd name="connsiteX2" fmla="*/ 95693 w 2466753"/>
              <a:gd name="connsiteY2" fmla="*/ 1041990 h 1127051"/>
              <a:gd name="connsiteX3" fmla="*/ 127591 w 2466753"/>
              <a:gd name="connsiteY3" fmla="*/ 978195 h 1127051"/>
              <a:gd name="connsiteX4" fmla="*/ 180753 w 2466753"/>
              <a:gd name="connsiteY4" fmla="*/ 882502 h 1127051"/>
              <a:gd name="connsiteX5" fmla="*/ 202019 w 2466753"/>
              <a:gd name="connsiteY5" fmla="*/ 861237 h 1127051"/>
              <a:gd name="connsiteX6" fmla="*/ 265814 w 2466753"/>
              <a:gd name="connsiteY6" fmla="*/ 818707 h 1127051"/>
              <a:gd name="connsiteX7" fmla="*/ 318977 w 2466753"/>
              <a:gd name="connsiteY7" fmla="*/ 776177 h 1127051"/>
              <a:gd name="connsiteX8" fmla="*/ 340242 w 2466753"/>
              <a:gd name="connsiteY8" fmla="*/ 754911 h 1127051"/>
              <a:gd name="connsiteX9" fmla="*/ 404037 w 2466753"/>
              <a:gd name="connsiteY9" fmla="*/ 712381 h 1127051"/>
              <a:gd name="connsiteX10" fmla="*/ 467833 w 2466753"/>
              <a:gd name="connsiteY10" fmla="*/ 659218 h 1127051"/>
              <a:gd name="connsiteX11" fmla="*/ 499730 w 2466753"/>
              <a:gd name="connsiteY11" fmla="*/ 648586 h 1127051"/>
              <a:gd name="connsiteX12" fmla="*/ 563526 w 2466753"/>
              <a:gd name="connsiteY12" fmla="*/ 595423 h 1127051"/>
              <a:gd name="connsiteX13" fmla="*/ 595423 w 2466753"/>
              <a:gd name="connsiteY13" fmla="*/ 563525 h 1127051"/>
              <a:gd name="connsiteX14" fmla="*/ 627321 w 2466753"/>
              <a:gd name="connsiteY14" fmla="*/ 552893 h 1127051"/>
              <a:gd name="connsiteX15" fmla="*/ 712381 w 2466753"/>
              <a:gd name="connsiteY15" fmla="*/ 520995 h 1127051"/>
              <a:gd name="connsiteX16" fmla="*/ 776177 w 2466753"/>
              <a:gd name="connsiteY16" fmla="*/ 499730 h 1127051"/>
              <a:gd name="connsiteX17" fmla="*/ 808074 w 2466753"/>
              <a:gd name="connsiteY17" fmla="*/ 489097 h 1127051"/>
              <a:gd name="connsiteX18" fmla="*/ 861237 w 2466753"/>
              <a:gd name="connsiteY18" fmla="*/ 457200 h 1127051"/>
              <a:gd name="connsiteX19" fmla="*/ 893135 w 2466753"/>
              <a:gd name="connsiteY19" fmla="*/ 435935 h 1127051"/>
              <a:gd name="connsiteX20" fmla="*/ 946298 w 2466753"/>
              <a:gd name="connsiteY20" fmla="*/ 425302 h 1127051"/>
              <a:gd name="connsiteX21" fmla="*/ 1010093 w 2466753"/>
              <a:gd name="connsiteY21" fmla="*/ 404037 h 1127051"/>
              <a:gd name="connsiteX22" fmla="*/ 1105786 w 2466753"/>
              <a:gd name="connsiteY22" fmla="*/ 372139 h 1127051"/>
              <a:gd name="connsiteX23" fmla="*/ 1137684 w 2466753"/>
              <a:gd name="connsiteY23" fmla="*/ 361507 h 1127051"/>
              <a:gd name="connsiteX24" fmla="*/ 1180214 w 2466753"/>
              <a:gd name="connsiteY24" fmla="*/ 350874 h 1127051"/>
              <a:gd name="connsiteX25" fmla="*/ 1244009 w 2466753"/>
              <a:gd name="connsiteY25" fmla="*/ 329609 h 1127051"/>
              <a:gd name="connsiteX26" fmla="*/ 1350335 w 2466753"/>
              <a:gd name="connsiteY26" fmla="*/ 297711 h 1127051"/>
              <a:gd name="connsiteX27" fmla="*/ 1392865 w 2466753"/>
              <a:gd name="connsiteY27" fmla="*/ 276446 h 1127051"/>
              <a:gd name="connsiteX28" fmla="*/ 1456660 w 2466753"/>
              <a:gd name="connsiteY28" fmla="*/ 255181 h 1127051"/>
              <a:gd name="connsiteX29" fmla="*/ 1520456 w 2466753"/>
              <a:gd name="connsiteY29" fmla="*/ 233916 h 1127051"/>
              <a:gd name="connsiteX30" fmla="*/ 1648046 w 2466753"/>
              <a:gd name="connsiteY30" fmla="*/ 191386 h 1127051"/>
              <a:gd name="connsiteX31" fmla="*/ 1711842 w 2466753"/>
              <a:gd name="connsiteY31" fmla="*/ 170121 h 1127051"/>
              <a:gd name="connsiteX32" fmla="*/ 1754372 w 2466753"/>
              <a:gd name="connsiteY32" fmla="*/ 159488 h 1127051"/>
              <a:gd name="connsiteX33" fmla="*/ 1818167 w 2466753"/>
              <a:gd name="connsiteY33" fmla="*/ 138223 h 1127051"/>
              <a:gd name="connsiteX34" fmla="*/ 1881963 w 2466753"/>
              <a:gd name="connsiteY34" fmla="*/ 116958 h 1127051"/>
              <a:gd name="connsiteX35" fmla="*/ 1913860 w 2466753"/>
              <a:gd name="connsiteY35" fmla="*/ 106325 h 1127051"/>
              <a:gd name="connsiteX36" fmla="*/ 1977656 w 2466753"/>
              <a:gd name="connsiteY36" fmla="*/ 95693 h 1127051"/>
              <a:gd name="connsiteX37" fmla="*/ 2073349 w 2466753"/>
              <a:gd name="connsiteY37" fmla="*/ 63795 h 1127051"/>
              <a:gd name="connsiteX38" fmla="*/ 2137144 w 2466753"/>
              <a:gd name="connsiteY38" fmla="*/ 42530 h 1127051"/>
              <a:gd name="connsiteX39" fmla="*/ 2275367 w 2466753"/>
              <a:gd name="connsiteY39" fmla="*/ 10632 h 1127051"/>
              <a:gd name="connsiteX40" fmla="*/ 2466753 w 2466753"/>
              <a:gd name="connsiteY40" fmla="*/ 0 h 112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466753" h="1127051">
                <a:moveTo>
                  <a:pt x="0" y="1127051"/>
                </a:moveTo>
                <a:cubicBezTo>
                  <a:pt x="17721" y="1112874"/>
                  <a:pt x="38394" y="1101752"/>
                  <a:pt x="53163" y="1084521"/>
                </a:cubicBezTo>
                <a:cubicBezTo>
                  <a:pt x="98529" y="1031593"/>
                  <a:pt x="21972" y="1066565"/>
                  <a:pt x="95693" y="1041990"/>
                </a:cubicBezTo>
                <a:cubicBezTo>
                  <a:pt x="122423" y="961806"/>
                  <a:pt x="86364" y="1060652"/>
                  <a:pt x="127591" y="978195"/>
                </a:cubicBezTo>
                <a:cubicBezTo>
                  <a:pt x="154330" y="924716"/>
                  <a:pt x="113706" y="949546"/>
                  <a:pt x="180753" y="882502"/>
                </a:cubicBezTo>
                <a:cubicBezTo>
                  <a:pt x="187842" y="875414"/>
                  <a:pt x="193999" y="867252"/>
                  <a:pt x="202019" y="861237"/>
                </a:cubicBezTo>
                <a:cubicBezTo>
                  <a:pt x="222465" y="845903"/>
                  <a:pt x="265814" y="818707"/>
                  <a:pt x="265814" y="818707"/>
                </a:cubicBezTo>
                <a:cubicBezTo>
                  <a:pt x="308169" y="755174"/>
                  <a:pt x="261912" y="810416"/>
                  <a:pt x="318977" y="776177"/>
                </a:cubicBezTo>
                <a:cubicBezTo>
                  <a:pt x="327573" y="771019"/>
                  <a:pt x="332222" y="760926"/>
                  <a:pt x="340242" y="754911"/>
                </a:cubicBezTo>
                <a:cubicBezTo>
                  <a:pt x="360688" y="739576"/>
                  <a:pt x="385965" y="730452"/>
                  <a:pt x="404037" y="712381"/>
                </a:cubicBezTo>
                <a:cubicBezTo>
                  <a:pt x="427550" y="688868"/>
                  <a:pt x="438229" y="674020"/>
                  <a:pt x="467833" y="659218"/>
                </a:cubicBezTo>
                <a:cubicBezTo>
                  <a:pt x="477857" y="654206"/>
                  <a:pt x="489098" y="652130"/>
                  <a:pt x="499730" y="648586"/>
                </a:cubicBezTo>
                <a:cubicBezTo>
                  <a:pt x="592929" y="555387"/>
                  <a:pt x="474700" y="669445"/>
                  <a:pt x="563526" y="595423"/>
                </a:cubicBezTo>
                <a:cubicBezTo>
                  <a:pt x="575077" y="585797"/>
                  <a:pt x="582912" y="571866"/>
                  <a:pt x="595423" y="563525"/>
                </a:cubicBezTo>
                <a:cubicBezTo>
                  <a:pt x="604748" y="557308"/>
                  <a:pt x="617019" y="557308"/>
                  <a:pt x="627321" y="552893"/>
                </a:cubicBezTo>
                <a:cubicBezTo>
                  <a:pt x="738240" y="505357"/>
                  <a:pt x="603473" y="553668"/>
                  <a:pt x="712381" y="520995"/>
                </a:cubicBezTo>
                <a:cubicBezTo>
                  <a:pt x="733851" y="514554"/>
                  <a:pt x="754912" y="506819"/>
                  <a:pt x="776177" y="499730"/>
                </a:cubicBezTo>
                <a:lnTo>
                  <a:pt x="808074" y="489097"/>
                </a:lnTo>
                <a:cubicBezTo>
                  <a:pt x="849612" y="447561"/>
                  <a:pt x="806026" y="484805"/>
                  <a:pt x="861237" y="457200"/>
                </a:cubicBezTo>
                <a:cubicBezTo>
                  <a:pt x="872667" y="451485"/>
                  <a:pt x="881170" y="440422"/>
                  <a:pt x="893135" y="435935"/>
                </a:cubicBezTo>
                <a:cubicBezTo>
                  <a:pt x="910056" y="429589"/>
                  <a:pt x="928863" y="430057"/>
                  <a:pt x="946298" y="425302"/>
                </a:cubicBezTo>
                <a:cubicBezTo>
                  <a:pt x="967923" y="419404"/>
                  <a:pt x="988828" y="411125"/>
                  <a:pt x="1010093" y="404037"/>
                </a:cubicBezTo>
                <a:lnTo>
                  <a:pt x="1105786" y="372139"/>
                </a:lnTo>
                <a:cubicBezTo>
                  <a:pt x="1116419" y="368595"/>
                  <a:pt x="1126811" y="364225"/>
                  <a:pt x="1137684" y="361507"/>
                </a:cubicBezTo>
                <a:cubicBezTo>
                  <a:pt x="1151861" y="357963"/>
                  <a:pt x="1166217" y="355073"/>
                  <a:pt x="1180214" y="350874"/>
                </a:cubicBezTo>
                <a:cubicBezTo>
                  <a:pt x="1201684" y="344433"/>
                  <a:pt x="1222263" y="335045"/>
                  <a:pt x="1244009" y="329609"/>
                </a:cubicBezTo>
                <a:cubicBezTo>
                  <a:pt x="1274540" y="321977"/>
                  <a:pt x="1324440" y="310658"/>
                  <a:pt x="1350335" y="297711"/>
                </a:cubicBezTo>
                <a:cubicBezTo>
                  <a:pt x="1364512" y="290623"/>
                  <a:pt x="1378149" y="282333"/>
                  <a:pt x="1392865" y="276446"/>
                </a:cubicBezTo>
                <a:cubicBezTo>
                  <a:pt x="1413677" y="268121"/>
                  <a:pt x="1435395" y="262269"/>
                  <a:pt x="1456660" y="255181"/>
                </a:cubicBezTo>
                <a:lnTo>
                  <a:pt x="1520456" y="233916"/>
                </a:lnTo>
                <a:lnTo>
                  <a:pt x="1648046" y="191386"/>
                </a:lnTo>
                <a:lnTo>
                  <a:pt x="1711842" y="170121"/>
                </a:lnTo>
                <a:cubicBezTo>
                  <a:pt x="1726019" y="166577"/>
                  <a:pt x="1740375" y="163687"/>
                  <a:pt x="1754372" y="159488"/>
                </a:cubicBezTo>
                <a:cubicBezTo>
                  <a:pt x="1775842" y="153047"/>
                  <a:pt x="1796902" y="145311"/>
                  <a:pt x="1818167" y="138223"/>
                </a:cubicBezTo>
                <a:lnTo>
                  <a:pt x="1881963" y="116958"/>
                </a:lnTo>
                <a:cubicBezTo>
                  <a:pt x="1892595" y="113414"/>
                  <a:pt x="1902805" y="108167"/>
                  <a:pt x="1913860" y="106325"/>
                </a:cubicBezTo>
                <a:lnTo>
                  <a:pt x="1977656" y="95693"/>
                </a:lnTo>
                <a:cubicBezTo>
                  <a:pt x="2036547" y="56432"/>
                  <a:pt x="1981669" y="86715"/>
                  <a:pt x="2073349" y="63795"/>
                </a:cubicBezTo>
                <a:cubicBezTo>
                  <a:pt x="2095095" y="58358"/>
                  <a:pt x="2115398" y="47966"/>
                  <a:pt x="2137144" y="42530"/>
                </a:cubicBezTo>
                <a:cubicBezTo>
                  <a:pt x="2148989" y="39569"/>
                  <a:pt x="2249659" y="12969"/>
                  <a:pt x="2275367" y="10632"/>
                </a:cubicBezTo>
                <a:cubicBezTo>
                  <a:pt x="2394609" y="-208"/>
                  <a:pt x="2399585" y="0"/>
                  <a:pt x="2466753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>
            <a:stCxn id="14" idx="21"/>
          </p:cNvCxnSpPr>
          <p:nvPr/>
        </p:nvCxnSpPr>
        <p:spPr>
          <a:xfrm flipH="1" flipV="1">
            <a:off x="2192338" y="1719263"/>
            <a:ext cx="207962" cy="509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2" name="TextBox 17"/>
          <p:cNvSpPr txBox="1">
            <a:spLocks noChangeArrowheads="1"/>
          </p:cNvSpPr>
          <p:nvPr/>
        </p:nvSpPr>
        <p:spPr bwMode="auto">
          <a:xfrm>
            <a:off x="2030413" y="1441450"/>
            <a:ext cx="309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Calibri" panose="020F050202020403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4019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D2E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333375"/>
            <a:ext cx="77724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400">
                <a:solidFill>
                  <a:srgbClr val="000000"/>
                </a:solidFill>
                <a:latin typeface="Calibri" panose="020F0502020204030204" pitchFamily="34" charset="0"/>
              </a:rPr>
              <a:t>Facial Bones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44500" y="1495425"/>
            <a:ext cx="812482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Facial bones have no direct contact with the brain or meninges.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852488" y="3179763"/>
            <a:ext cx="7915275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2 maxillae	bones	2 nasal bones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2 palatine bones		2 inferior nasal conchae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2 zygomatic bones	1 vomer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2 lacrimal bones 	1 mandible</a:t>
            </a:r>
          </a:p>
        </p:txBody>
      </p:sp>
    </p:spTree>
    <p:extLst>
      <p:ext uri="{BB962C8B-B14F-4D97-AF65-F5344CB8AC3E}">
        <p14:creationId xmlns:p14="http://schemas.microsoft.com/office/powerpoint/2010/main" val="1031264808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07-03d_1.jpg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88"/>
            <a:ext cx="892333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902397"/>
      </p:ext>
    </p:extLst>
  </p:cSld>
  <p:clrMapOvr>
    <a:masterClrMapping/>
  </p:clrMapOvr>
  <p:transition>
    <p:pull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07-03e_1.jpg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588"/>
            <a:ext cx="806608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787664"/>
      </p:ext>
    </p:extLst>
  </p:cSld>
  <p:clrMapOvr>
    <a:masterClrMapping/>
  </p:clrMapOvr>
  <p:transition>
    <p:pull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cnx.org/content/m48000/latest/708_Temporal_B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574675"/>
            <a:ext cx="73723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3030538" y="6013450"/>
            <a:ext cx="3287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Bone</a:t>
            </a:r>
          </a:p>
        </p:txBody>
      </p:sp>
    </p:spTree>
    <p:extLst>
      <p:ext uri="{BB962C8B-B14F-4D97-AF65-F5344CB8AC3E}">
        <p14:creationId xmlns:p14="http://schemas.microsoft.com/office/powerpoint/2010/main" val="3464381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classconnection.s3.amazonaws.com/642/flashcards/400642/jpg/6_ethmoid13265679248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661988"/>
            <a:ext cx="4583112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7" descr="http://upload.wikimedia.org/wikipedia/commons/thumb/f/fd/Gray138.png/250px-Gray1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2238375"/>
            <a:ext cx="45466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792163" y="1277938"/>
            <a:ext cx="3287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Bone</a:t>
            </a:r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4903788" y="93663"/>
            <a:ext cx="3082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Ethmoid Bone</a:t>
            </a:r>
          </a:p>
        </p:txBody>
      </p:sp>
    </p:spTree>
    <p:extLst>
      <p:ext uri="{BB962C8B-B14F-4D97-AF65-F5344CB8AC3E}">
        <p14:creationId xmlns:p14="http://schemas.microsoft.com/office/powerpoint/2010/main" val="2998510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csuchico.edu/anth/Module/gifs/te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1065213"/>
            <a:ext cx="9258300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2870200" y="185738"/>
            <a:ext cx="3287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Bone</a:t>
            </a:r>
          </a:p>
        </p:txBody>
      </p:sp>
    </p:spTree>
    <p:extLst>
      <p:ext uri="{BB962C8B-B14F-4D97-AF65-F5344CB8AC3E}">
        <p14:creationId xmlns:p14="http://schemas.microsoft.com/office/powerpoint/2010/main" val="1848739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faculty.sdmiramar.edu/faculty/sdccd/mmcmahon/images/AnatomyLabPhotos/Bones/skull/Skull%20internal%20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684213"/>
            <a:ext cx="70866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1536700" y="38100"/>
            <a:ext cx="6073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The Holes in the Skull!</a:t>
            </a:r>
          </a:p>
        </p:txBody>
      </p:sp>
    </p:spTree>
    <p:extLst>
      <p:ext uri="{BB962C8B-B14F-4D97-AF65-F5344CB8AC3E}">
        <p14:creationId xmlns:p14="http://schemas.microsoft.com/office/powerpoint/2010/main" val="3364100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723900"/>
            <a:ext cx="8701088" cy="5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2870200" y="53975"/>
            <a:ext cx="3365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Mandible Bone</a:t>
            </a:r>
          </a:p>
        </p:txBody>
      </p:sp>
    </p:spTree>
    <p:extLst>
      <p:ext uri="{BB962C8B-B14F-4D97-AF65-F5344CB8AC3E}">
        <p14:creationId xmlns:p14="http://schemas.microsoft.com/office/powerpoint/2010/main" val="1953208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classconnection.s3.amazonaws.com/991/flashcards/313991/jpg/sphenoid_superior_view1331615291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3152775"/>
            <a:ext cx="6218237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52400"/>
            <a:ext cx="8326438" cy="35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0" y="31750"/>
            <a:ext cx="226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Sphenoid</a:t>
            </a:r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7545388" y="31750"/>
            <a:ext cx="1260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</a:p>
        </p:txBody>
      </p:sp>
    </p:spTree>
    <p:extLst>
      <p:ext uri="{BB962C8B-B14F-4D97-AF65-F5344CB8AC3E}">
        <p14:creationId xmlns:p14="http://schemas.microsoft.com/office/powerpoint/2010/main" val="391851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0"/>
            <a:ext cx="4530725" cy="6858000"/>
          </a:xfrm>
        </p:spPr>
      </p:pic>
    </p:spTree>
    <p:extLst>
      <p:ext uri="{BB962C8B-B14F-4D97-AF65-F5344CB8AC3E}">
        <p14:creationId xmlns:p14="http://schemas.microsoft.com/office/powerpoint/2010/main" val="1489998663"/>
      </p:ext>
    </p:extLst>
  </p:cSld>
  <p:clrMapOvr>
    <a:masterClrMapping/>
  </p:clrMapOvr>
  <p:transition>
    <p:pull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D2E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7975"/>
            <a:ext cx="7772400" cy="1128713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C82229"/>
                </a:solidFill>
                <a:latin typeface="Calibri" panose="020F0502020204030204" pitchFamily="34" charset="0"/>
              </a:rPr>
              <a:t>Sinuses</a:t>
            </a:r>
            <a:r>
              <a:rPr lang="en-US" altLang="en-US" sz="3600" b="1">
                <a:latin typeface="Calibri" panose="020F0502020204030204" pitchFamily="34" charset="0"/>
              </a:rPr>
              <a:t> in the skeletal system are </a:t>
            </a:r>
            <a:br>
              <a:rPr lang="en-US" altLang="en-US" sz="3600" b="1">
                <a:latin typeface="Calibri" panose="020F0502020204030204" pitchFamily="34" charset="0"/>
              </a:rPr>
            </a:br>
            <a:r>
              <a:rPr lang="en-US" altLang="en-US" sz="3600" b="1">
                <a:latin typeface="Calibri" panose="020F0502020204030204" pitchFamily="34" charset="0"/>
              </a:rPr>
              <a:t>cavities or chambers in bone.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5163" y="3694113"/>
            <a:ext cx="5429250" cy="2998787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u="sng">
                <a:solidFill>
                  <a:srgbClr val="0000FF"/>
                </a:solidFill>
                <a:latin typeface="Calibri" panose="020F0502020204030204" pitchFamily="34" charset="0"/>
              </a:rPr>
              <a:t>There are 4 </a:t>
            </a:r>
            <a:r>
              <a:rPr lang="en-US" altLang="en-US" b="1" u="sng">
                <a:solidFill>
                  <a:srgbClr val="0000FF"/>
                </a:solidFill>
                <a:latin typeface="Calibri" panose="020F0502020204030204" pitchFamily="34" charset="0"/>
              </a:rPr>
              <a:t>paranasal</a:t>
            </a:r>
            <a:r>
              <a:rPr lang="en-US" altLang="en-US" u="sng">
                <a:solidFill>
                  <a:srgbClr val="0000FF"/>
                </a:solidFill>
                <a:latin typeface="Calibri" panose="020F0502020204030204" pitchFamily="34" charset="0"/>
              </a:rPr>
              <a:t> sinuses</a:t>
            </a:r>
          </a:p>
          <a:p>
            <a:pPr marL="609600" indent="-609600" eaLnBrk="1" hangingPunct="1">
              <a:buFont typeface="Times" panose="02020603050405020304" pitchFamily="18" charset="0"/>
              <a:buAutoNum type="arabicPeriod"/>
            </a:pPr>
            <a:r>
              <a:rPr lang="en-US" altLang="en-US">
                <a:latin typeface="Calibri" panose="020F0502020204030204" pitchFamily="34" charset="0"/>
              </a:rPr>
              <a:t>Frontal sinus</a:t>
            </a:r>
          </a:p>
          <a:p>
            <a:pPr marL="609600" indent="-609600" eaLnBrk="1" hangingPunct="1">
              <a:buFont typeface="Times" panose="02020603050405020304" pitchFamily="18" charset="0"/>
              <a:buAutoNum type="arabicPeriod"/>
            </a:pPr>
            <a:r>
              <a:rPr lang="en-US" altLang="en-US">
                <a:latin typeface="Calibri" panose="020F0502020204030204" pitchFamily="34" charset="0"/>
              </a:rPr>
              <a:t>Maxillary sinus</a:t>
            </a:r>
          </a:p>
          <a:p>
            <a:pPr marL="609600" indent="-609600" eaLnBrk="1" hangingPunct="1">
              <a:buFont typeface="Times" panose="02020603050405020304" pitchFamily="18" charset="0"/>
              <a:buAutoNum type="arabicPeriod"/>
            </a:pPr>
            <a:r>
              <a:rPr lang="en-US" altLang="en-US">
                <a:latin typeface="Calibri" panose="020F0502020204030204" pitchFamily="34" charset="0"/>
              </a:rPr>
              <a:t>Sphenoidal sinus</a:t>
            </a:r>
          </a:p>
          <a:p>
            <a:pPr marL="609600" indent="-609600" eaLnBrk="1" hangingPunct="1">
              <a:buFont typeface="Times" panose="02020603050405020304" pitchFamily="18" charset="0"/>
              <a:buAutoNum type="arabicPeriod"/>
            </a:pPr>
            <a:r>
              <a:rPr lang="en-US" altLang="en-US">
                <a:latin typeface="Calibri" panose="020F0502020204030204" pitchFamily="34" charset="0"/>
              </a:rPr>
              <a:t>Ethmoidal sinus (air cells)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598738" y="1870075"/>
            <a:ext cx="347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endParaRPr lang="en-US" altLang="en-US" sz="2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587625" y="2452688"/>
            <a:ext cx="347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endParaRPr lang="en-US" altLang="en-US" sz="2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601913" y="3027363"/>
            <a:ext cx="347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endParaRPr lang="en-US" altLang="en-US" sz="2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2873375" y="2943225"/>
            <a:ext cx="3125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Sound resonation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2876550" y="1755775"/>
            <a:ext cx="398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Lighten weight of skull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2870200" y="2357438"/>
            <a:ext cx="2746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Produce mucus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1325563" y="1751013"/>
            <a:ext cx="1214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u="sng">
                <a:solidFill>
                  <a:srgbClr val="000000"/>
                </a:solidFill>
                <a:latin typeface="Calibri" panose="020F0502020204030204" pitchFamily="34" charset="0"/>
              </a:rPr>
              <a:t>Roles</a:t>
            </a: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5835545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62" grpId="0"/>
      <p:bldP spid="45063" grpId="0"/>
      <p:bldP spid="45064" grpId="0"/>
      <p:bldP spid="45065" grpId="0"/>
      <p:bldP spid="45066" grpId="0"/>
      <p:bldP spid="45067" grpId="0"/>
      <p:bldP spid="450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07-04a_1.jpg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88"/>
            <a:ext cx="878681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569887"/>
      </p:ext>
    </p:extLst>
  </p:cSld>
  <p:clrMapOvr>
    <a:masterClrMapping/>
  </p:clrMapOvr>
  <p:transition>
    <p:pull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026" descr="&#10;07-14ab_1.jpg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85800"/>
            <a:ext cx="9140825" cy="548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780454"/>
      </p:ext>
    </p:extLst>
  </p:cSld>
  <p:clrMapOvr>
    <a:masterClrMapping/>
  </p:clrMapOvr>
  <p:transition>
    <p:pull dir="l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D2E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258763"/>
            <a:ext cx="8362950" cy="1598612"/>
          </a:xfrm>
        </p:spPr>
        <p:txBody>
          <a:bodyPr/>
          <a:lstStyle/>
          <a:p>
            <a:pPr algn="l" eaLnBrk="1" hangingPunct="1"/>
            <a:r>
              <a:rPr lang="en-US" altLang="en-US" b="1">
                <a:solidFill>
                  <a:srgbClr val="C82229"/>
                </a:solidFill>
                <a:latin typeface="Calibri" panose="020F0502020204030204" pitchFamily="34" charset="0"/>
              </a:rPr>
              <a:t>Fontanels</a:t>
            </a:r>
            <a:r>
              <a:rPr lang="en-US" altLang="en-US" b="1">
                <a:latin typeface="Calibri" panose="020F0502020204030204" pitchFamily="34" charset="0"/>
              </a:rPr>
              <a:t> </a:t>
            </a:r>
            <a:r>
              <a:rPr lang="en-US" altLang="en-US" sz="3200" b="1">
                <a:latin typeface="Calibri" panose="020F0502020204030204" pitchFamily="34" charset="0"/>
              </a:rPr>
              <a:t>are the fibrous regions between the cranial bones of a developing skull.</a:t>
            </a:r>
            <a:r>
              <a:rPr lang="en-US" altLang="en-US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2122488"/>
            <a:ext cx="7772400" cy="754062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Provide flexibility for growing brain.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76275" y="3929063"/>
            <a:ext cx="8018463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Most fontanels are fully fused by 12 months.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676275" y="4900613"/>
            <a:ext cx="8018463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Anterior fontanel does not close for 18 to 20 months of age = “soft spot” on baby head!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674688" y="2987675"/>
            <a:ext cx="68278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Allows distortion of skull during birth.</a:t>
            </a:r>
          </a:p>
        </p:txBody>
      </p:sp>
    </p:spTree>
    <p:extLst>
      <p:ext uri="{BB962C8B-B14F-4D97-AF65-F5344CB8AC3E}">
        <p14:creationId xmlns:p14="http://schemas.microsoft.com/office/powerpoint/2010/main" val="265269450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6084" grpId="0"/>
      <p:bldP spid="46085" grpId="0"/>
      <p:bldP spid="460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026" descr="07-15a_1.jpg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588"/>
            <a:ext cx="8226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141093"/>
      </p:ext>
    </p:extLst>
  </p:cSld>
  <p:clrMapOvr>
    <a:masterClrMapping/>
  </p:clrMapOvr>
  <p:transition>
    <p:pull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07-15b_1.jpg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588"/>
            <a:ext cx="73120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58032"/>
      </p:ext>
    </p:extLst>
  </p:cSld>
  <p:clrMapOvr>
    <a:masterClrMapping/>
  </p:clrMapOvr>
  <p:transition>
    <p:pull dir="l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marie\Documents\My Scans\2010-11 (Nov)\scan0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295275"/>
            <a:ext cx="1430337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5057775" y="284163"/>
            <a:ext cx="1266825" cy="1392237"/>
          </a:xfrm>
          <a:custGeom>
            <a:avLst/>
            <a:gdLst>
              <a:gd name="connsiteX0" fmla="*/ 791736 w 1572322"/>
              <a:gd name="connsiteY0" fmla="*/ 78059 h 1527717"/>
              <a:gd name="connsiteX1" fmla="*/ 669073 w 1572322"/>
              <a:gd name="connsiteY1" fmla="*/ 78059 h 1527717"/>
              <a:gd name="connsiteX2" fmla="*/ 635619 w 1572322"/>
              <a:gd name="connsiteY2" fmla="*/ 100361 h 1527717"/>
              <a:gd name="connsiteX3" fmla="*/ 602166 w 1572322"/>
              <a:gd name="connsiteY3" fmla="*/ 111512 h 1527717"/>
              <a:gd name="connsiteX4" fmla="*/ 579863 w 1572322"/>
              <a:gd name="connsiteY4" fmla="*/ 133815 h 1527717"/>
              <a:gd name="connsiteX5" fmla="*/ 512956 w 1572322"/>
              <a:gd name="connsiteY5" fmla="*/ 156117 h 1527717"/>
              <a:gd name="connsiteX6" fmla="*/ 446049 w 1572322"/>
              <a:gd name="connsiteY6" fmla="*/ 189571 h 1527717"/>
              <a:gd name="connsiteX7" fmla="*/ 401444 w 1572322"/>
              <a:gd name="connsiteY7" fmla="*/ 234176 h 1527717"/>
              <a:gd name="connsiteX8" fmla="*/ 356839 w 1572322"/>
              <a:gd name="connsiteY8" fmla="*/ 278781 h 1527717"/>
              <a:gd name="connsiteX9" fmla="*/ 278780 w 1572322"/>
              <a:gd name="connsiteY9" fmla="*/ 379142 h 1527717"/>
              <a:gd name="connsiteX10" fmla="*/ 256478 w 1572322"/>
              <a:gd name="connsiteY10" fmla="*/ 412595 h 1527717"/>
              <a:gd name="connsiteX11" fmla="*/ 189571 w 1572322"/>
              <a:gd name="connsiteY11" fmla="*/ 468351 h 1527717"/>
              <a:gd name="connsiteX12" fmla="*/ 178419 w 1572322"/>
              <a:gd name="connsiteY12" fmla="*/ 501805 h 1527717"/>
              <a:gd name="connsiteX13" fmla="*/ 111512 w 1572322"/>
              <a:gd name="connsiteY13" fmla="*/ 524107 h 1527717"/>
              <a:gd name="connsiteX14" fmla="*/ 78058 w 1572322"/>
              <a:gd name="connsiteY14" fmla="*/ 624468 h 1527717"/>
              <a:gd name="connsiteX15" fmla="*/ 66907 w 1572322"/>
              <a:gd name="connsiteY15" fmla="*/ 657922 h 1527717"/>
              <a:gd name="connsiteX16" fmla="*/ 55756 w 1572322"/>
              <a:gd name="connsiteY16" fmla="*/ 702527 h 1527717"/>
              <a:gd name="connsiteX17" fmla="*/ 44605 w 1572322"/>
              <a:gd name="connsiteY17" fmla="*/ 735981 h 1527717"/>
              <a:gd name="connsiteX18" fmla="*/ 33454 w 1572322"/>
              <a:gd name="connsiteY18" fmla="*/ 780585 h 1527717"/>
              <a:gd name="connsiteX19" fmla="*/ 11151 w 1572322"/>
              <a:gd name="connsiteY19" fmla="*/ 847493 h 1527717"/>
              <a:gd name="connsiteX20" fmla="*/ 0 w 1572322"/>
              <a:gd name="connsiteY20" fmla="*/ 959005 h 1527717"/>
              <a:gd name="connsiteX21" fmla="*/ 22302 w 1572322"/>
              <a:gd name="connsiteY21" fmla="*/ 1081668 h 1527717"/>
              <a:gd name="connsiteX22" fmla="*/ 33454 w 1572322"/>
              <a:gd name="connsiteY22" fmla="*/ 1126273 h 1527717"/>
              <a:gd name="connsiteX23" fmla="*/ 55756 w 1572322"/>
              <a:gd name="connsiteY23" fmla="*/ 1193181 h 1527717"/>
              <a:gd name="connsiteX24" fmla="*/ 78058 w 1572322"/>
              <a:gd name="connsiteY24" fmla="*/ 1226634 h 1527717"/>
              <a:gd name="connsiteX25" fmla="*/ 100361 w 1572322"/>
              <a:gd name="connsiteY25" fmla="*/ 1293542 h 1527717"/>
              <a:gd name="connsiteX26" fmla="*/ 133815 w 1572322"/>
              <a:gd name="connsiteY26" fmla="*/ 1349298 h 1527717"/>
              <a:gd name="connsiteX27" fmla="*/ 167268 w 1572322"/>
              <a:gd name="connsiteY27" fmla="*/ 1360449 h 1527717"/>
              <a:gd name="connsiteX28" fmla="*/ 211873 w 1572322"/>
              <a:gd name="connsiteY28" fmla="*/ 1382751 h 1527717"/>
              <a:gd name="connsiteX29" fmla="*/ 245327 w 1572322"/>
              <a:gd name="connsiteY29" fmla="*/ 1393903 h 1527717"/>
              <a:gd name="connsiteX30" fmla="*/ 278780 w 1572322"/>
              <a:gd name="connsiteY30" fmla="*/ 1416205 h 1527717"/>
              <a:gd name="connsiteX31" fmla="*/ 323385 w 1572322"/>
              <a:gd name="connsiteY31" fmla="*/ 1427356 h 1527717"/>
              <a:gd name="connsiteX32" fmla="*/ 356839 w 1572322"/>
              <a:gd name="connsiteY32" fmla="*/ 1438507 h 1527717"/>
              <a:gd name="connsiteX33" fmla="*/ 446049 w 1572322"/>
              <a:gd name="connsiteY33" fmla="*/ 1460810 h 1527717"/>
              <a:gd name="connsiteX34" fmla="*/ 490654 w 1572322"/>
              <a:gd name="connsiteY34" fmla="*/ 1471961 h 1527717"/>
              <a:gd name="connsiteX35" fmla="*/ 579863 w 1572322"/>
              <a:gd name="connsiteY35" fmla="*/ 1483112 h 1527717"/>
              <a:gd name="connsiteX36" fmla="*/ 613317 w 1572322"/>
              <a:gd name="connsiteY36" fmla="*/ 1494264 h 1527717"/>
              <a:gd name="connsiteX37" fmla="*/ 936702 w 1572322"/>
              <a:gd name="connsiteY37" fmla="*/ 1516566 h 1527717"/>
              <a:gd name="connsiteX38" fmla="*/ 1014761 w 1572322"/>
              <a:gd name="connsiteY38" fmla="*/ 1527717 h 1527717"/>
              <a:gd name="connsiteX39" fmla="*/ 1170878 w 1572322"/>
              <a:gd name="connsiteY39" fmla="*/ 1505415 h 1527717"/>
              <a:gd name="connsiteX40" fmla="*/ 1237785 w 1572322"/>
              <a:gd name="connsiteY40" fmla="*/ 1471961 h 1527717"/>
              <a:gd name="connsiteX41" fmla="*/ 1271239 w 1572322"/>
              <a:gd name="connsiteY41" fmla="*/ 1449659 h 1527717"/>
              <a:gd name="connsiteX42" fmla="*/ 1293541 w 1572322"/>
              <a:gd name="connsiteY42" fmla="*/ 1427356 h 1527717"/>
              <a:gd name="connsiteX43" fmla="*/ 1326995 w 1572322"/>
              <a:gd name="connsiteY43" fmla="*/ 1416205 h 1527717"/>
              <a:gd name="connsiteX44" fmla="*/ 1360449 w 1572322"/>
              <a:gd name="connsiteY44" fmla="*/ 1360449 h 1527717"/>
              <a:gd name="connsiteX45" fmla="*/ 1416205 w 1572322"/>
              <a:gd name="connsiteY45" fmla="*/ 1282390 h 1527717"/>
              <a:gd name="connsiteX46" fmla="*/ 1460810 w 1572322"/>
              <a:gd name="connsiteY46" fmla="*/ 1182029 h 1527717"/>
              <a:gd name="connsiteX47" fmla="*/ 1471961 w 1572322"/>
              <a:gd name="connsiteY47" fmla="*/ 1148576 h 1527717"/>
              <a:gd name="connsiteX48" fmla="*/ 1494263 w 1572322"/>
              <a:gd name="connsiteY48" fmla="*/ 1126273 h 1527717"/>
              <a:gd name="connsiteX49" fmla="*/ 1505415 w 1572322"/>
              <a:gd name="connsiteY49" fmla="*/ 1092820 h 1527717"/>
              <a:gd name="connsiteX50" fmla="*/ 1516566 w 1572322"/>
              <a:gd name="connsiteY50" fmla="*/ 1048215 h 1527717"/>
              <a:gd name="connsiteX51" fmla="*/ 1538868 w 1572322"/>
              <a:gd name="connsiteY51" fmla="*/ 1025912 h 1527717"/>
              <a:gd name="connsiteX52" fmla="*/ 1550019 w 1572322"/>
              <a:gd name="connsiteY52" fmla="*/ 936703 h 1527717"/>
              <a:gd name="connsiteX53" fmla="*/ 1561171 w 1572322"/>
              <a:gd name="connsiteY53" fmla="*/ 903249 h 1527717"/>
              <a:gd name="connsiteX54" fmla="*/ 1572322 w 1572322"/>
              <a:gd name="connsiteY54" fmla="*/ 836342 h 1527717"/>
              <a:gd name="connsiteX55" fmla="*/ 1561171 w 1572322"/>
              <a:gd name="connsiteY55" fmla="*/ 446049 h 1527717"/>
              <a:gd name="connsiteX56" fmla="*/ 1538868 w 1572322"/>
              <a:gd name="connsiteY56" fmla="*/ 401444 h 1527717"/>
              <a:gd name="connsiteX57" fmla="*/ 1527717 w 1572322"/>
              <a:gd name="connsiteY57" fmla="*/ 367990 h 1527717"/>
              <a:gd name="connsiteX58" fmla="*/ 1505415 w 1572322"/>
              <a:gd name="connsiteY58" fmla="*/ 334537 h 1527717"/>
              <a:gd name="connsiteX59" fmla="*/ 1471961 w 1572322"/>
              <a:gd name="connsiteY59" fmla="*/ 256478 h 1527717"/>
              <a:gd name="connsiteX60" fmla="*/ 1438507 w 1572322"/>
              <a:gd name="connsiteY60" fmla="*/ 234176 h 1527717"/>
              <a:gd name="connsiteX61" fmla="*/ 1360449 w 1572322"/>
              <a:gd name="connsiteY61" fmla="*/ 200722 h 1527717"/>
              <a:gd name="connsiteX62" fmla="*/ 1248936 w 1572322"/>
              <a:gd name="connsiteY62" fmla="*/ 144966 h 1527717"/>
              <a:gd name="connsiteX63" fmla="*/ 1159727 w 1572322"/>
              <a:gd name="connsiteY63" fmla="*/ 89210 h 1527717"/>
              <a:gd name="connsiteX64" fmla="*/ 1048215 w 1572322"/>
              <a:gd name="connsiteY64" fmla="*/ 44605 h 1527717"/>
              <a:gd name="connsiteX65" fmla="*/ 947854 w 1572322"/>
              <a:gd name="connsiteY65" fmla="*/ 11151 h 1527717"/>
              <a:gd name="connsiteX66" fmla="*/ 914400 w 1572322"/>
              <a:gd name="connsiteY66" fmla="*/ 0 h 1527717"/>
              <a:gd name="connsiteX67" fmla="*/ 847493 w 1572322"/>
              <a:gd name="connsiteY67" fmla="*/ 22303 h 1527717"/>
              <a:gd name="connsiteX68" fmla="*/ 780585 w 1572322"/>
              <a:gd name="connsiteY68" fmla="*/ 55756 h 1527717"/>
              <a:gd name="connsiteX69" fmla="*/ 724829 w 1572322"/>
              <a:gd name="connsiteY69" fmla="*/ 89210 h 1527717"/>
              <a:gd name="connsiteX70" fmla="*/ 669073 w 1572322"/>
              <a:gd name="connsiteY70" fmla="*/ 111512 h 152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572322" h="1527717">
                <a:moveTo>
                  <a:pt x="791736" y="78059"/>
                </a:moveTo>
                <a:cubicBezTo>
                  <a:pt x="737163" y="64415"/>
                  <a:pt x="735669" y="58080"/>
                  <a:pt x="669073" y="78059"/>
                </a:cubicBezTo>
                <a:cubicBezTo>
                  <a:pt x="656236" y="81910"/>
                  <a:pt x="647606" y="94367"/>
                  <a:pt x="635619" y="100361"/>
                </a:cubicBezTo>
                <a:cubicBezTo>
                  <a:pt x="625106" y="105618"/>
                  <a:pt x="613317" y="107795"/>
                  <a:pt x="602166" y="111512"/>
                </a:cubicBezTo>
                <a:cubicBezTo>
                  <a:pt x="594732" y="118946"/>
                  <a:pt x="589267" y="129113"/>
                  <a:pt x="579863" y="133815"/>
                </a:cubicBezTo>
                <a:cubicBezTo>
                  <a:pt x="558836" y="144328"/>
                  <a:pt x="512956" y="156117"/>
                  <a:pt x="512956" y="156117"/>
                </a:cubicBezTo>
                <a:cubicBezTo>
                  <a:pt x="442226" y="226850"/>
                  <a:pt x="555652" y="121070"/>
                  <a:pt x="446049" y="189571"/>
                </a:cubicBezTo>
                <a:cubicBezTo>
                  <a:pt x="428218" y="200715"/>
                  <a:pt x="416312" y="219308"/>
                  <a:pt x="401444" y="234176"/>
                </a:cubicBezTo>
                <a:lnTo>
                  <a:pt x="356839" y="278781"/>
                </a:lnTo>
                <a:cubicBezTo>
                  <a:pt x="244103" y="447884"/>
                  <a:pt x="366126" y="274327"/>
                  <a:pt x="278780" y="379142"/>
                </a:cubicBezTo>
                <a:cubicBezTo>
                  <a:pt x="270200" y="389438"/>
                  <a:pt x="264850" y="402130"/>
                  <a:pt x="256478" y="412595"/>
                </a:cubicBezTo>
                <a:cubicBezTo>
                  <a:pt x="238756" y="434748"/>
                  <a:pt x="211259" y="452085"/>
                  <a:pt x="189571" y="468351"/>
                </a:cubicBezTo>
                <a:cubicBezTo>
                  <a:pt x="185854" y="479502"/>
                  <a:pt x="187984" y="494973"/>
                  <a:pt x="178419" y="501805"/>
                </a:cubicBezTo>
                <a:cubicBezTo>
                  <a:pt x="159289" y="515469"/>
                  <a:pt x="111512" y="524107"/>
                  <a:pt x="111512" y="524107"/>
                </a:cubicBezTo>
                <a:lnTo>
                  <a:pt x="78058" y="624468"/>
                </a:lnTo>
                <a:cubicBezTo>
                  <a:pt x="74341" y="635619"/>
                  <a:pt x="69758" y="646518"/>
                  <a:pt x="66907" y="657922"/>
                </a:cubicBezTo>
                <a:cubicBezTo>
                  <a:pt x="63190" y="672790"/>
                  <a:pt x="59966" y="687791"/>
                  <a:pt x="55756" y="702527"/>
                </a:cubicBezTo>
                <a:cubicBezTo>
                  <a:pt x="52527" y="713829"/>
                  <a:pt x="47834" y="724679"/>
                  <a:pt x="44605" y="735981"/>
                </a:cubicBezTo>
                <a:cubicBezTo>
                  <a:pt x="40395" y="750717"/>
                  <a:pt x="37858" y="765906"/>
                  <a:pt x="33454" y="780585"/>
                </a:cubicBezTo>
                <a:cubicBezTo>
                  <a:pt x="26699" y="803103"/>
                  <a:pt x="11151" y="847493"/>
                  <a:pt x="11151" y="847493"/>
                </a:cubicBezTo>
                <a:cubicBezTo>
                  <a:pt x="7434" y="884664"/>
                  <a:pt x="0" y="921649"/>
                  <a:pt x="0" y="959005"/>
                </a:cubicBezTo>
                <a:cubicBezTo>
                  <a:pt x="0" y="1042039"/>
                  <a:pt x="6620" y="1026782"/>
                  <a:pt x="22302" y="1081668"/>
                </a:cubicBezTo>
                <a:cubicBezTo>
                  <a:pt x="26512" y="1096404"/>
                  <a:pt x="29050" y="1111593"/>
                  <a:pt x="33454" y="1126273"/>
                </a:cubicBezTo>
                <a:cubicBezTo>
                  <a:pt x="40209" y="1148791"/>
                  <a:pt x="42716" y="1173620"/>
                  <a:pt x="55756" y="1193181"/>
                </a:cubicBezTo>
                <a:cubicBezTo>
                  <a:pt x="63190" y="1204332"/>
                  <a:pt x="72615" y="1214387"/>
                  <a:pt x="78058" y="1226634"/>
                </a:cubicBezTo>
                <a:cubicBezTo>
                  <a:pt x="87606" y="1248117"/>
                  <a:pt x="92927" y="1271239"/>
                  <a:pt x="100361" y="1293542"/>
                </a:cubicBezTo>
                <a:cubicBezTo>
                  <a:pt x="109133" y="1319856"/>
                  <a:pt x="108303" y="1333990"/>
                  <a:pt x="133815" y="1349298"/>
                </a:cubicBezTo>
                <a:cubicBezTo>
                  <a:pt x="143894" y="1355346"/>
                  <a:pt x="156464" y="1355819"/>
                  <a:pt x="167268" y="1360449"/>
                </a:cubicBezTo>
                <a:cubicBezTo>
                  <a:pt x="182547" y="1366997"/>
                  <a:pt x="196594" y="1376203"/>
                  <a:pt x="211873" y="1382751"/>
                </a:cubicBezTo>
                <a:cubicBezTo>
                  <a:pt x="222677" y="1387381"/>
                  <a:pt x="234813" y="1388646"/>
                  <a:pt x="245327" y="1393903"/>
                </a:cubicBezTo>
                <a:cubicBezTo>
                  <a:pt x="257314" y="1399897"/>
                  <a:pt x="266462" y="1410926"/>
                  <a:pt x="278780" y="1416205"/>
                </a:cubicBezTo>
                <a:cubicBezTo>
                  <a:pt x="292867" y="1422242"/>
                  <a:pt x="308649" y="1423146"/>
                  <a:pt x="323385" y="1427356"/>
                </a:cubicBezTo>
                <a:cubicBezTo>
                  <a:pt x="334687" y="1430585"/>
                  <a:pt x="345499" y="1435414"/>
                  <a:pt x="356839" y="1438507"/>
                </a:cubicBezTo>
                <a:cubicBezTo>
                  <a:pt x="386411" y="1446572"/>
                  <a:pt x="416312" y="1453376"/>
                  <a:pt x="446049" y="1460810"/>
                </a:cubicBezTo>
                <a:cubicBezTo>
                  <a:pt x="460917" y="1464527"/>
                  <a:pt x="475446" y="1470060"/>
                  <a:pt x="490654" y="1471961"/>
                </a:cubicBezTo>
                <a:lnTo>
                  <a:pt x="579863" y="1483112"/>
                </a:lnTo>
                <a:cubicBezTo>
                  <a:pt x="591014" y="1486829"/>
                  <a:pt x="601913" y="1491413"/>
                  <a:pt x="613317" y="1494264"/>
                </a:cubicBezTo>
                <a:cubicBezTo>
                  <a:pt x="722227" y="1521492"/>
                  <a:pt x="812188" y="1511378"/>
                  <a:pt x="936702" y="1516566"/>
                </a:cubicBezTo>
                <a:cubicBezTo>
                  <a:pt x="962722" y="1520283"/>
                  <a:pt x="988477" y="1527717"/>
                  <a:pt x="1014761" y="1527717"/>
                </a:cubicBezTo>
                <a:cubicBezTo>
                  <a:pt x="1112484" y="1527717"/>
                  <a:pt x="1108967" y="1526052"/>
                  <a:pt x="1170878" y="1505415"/>
                </a:cubicBezTo>
                <a:cubicBezTo>
                  <a:pt x="1266745" y="1441503"/>
                  <a:pt x="1145457" y="1518124"/>
                  <a:pt x="1237785" y="1471961"/>
                </a:cubicBezTo>
                <a:cubicBezTo>
                  <a:pt x="1249772" y="1465967"/>
                  <a:pt x="1260774" y="1458031"/>
                  <a:pt x="1271239" y="1449659"/>
                </a:cubicBezTo>
                <a:cubicBezTo>
                  <a:pt x="1279449" y="1443091"/>
                  <a:pt x="1284526" y="1432765"/>
                  <a:pt x="1293541" y="1427356"/>
                </a:cubicBezTo>
                <a:cubicBezTo>
                  <a:pt x="1303620" y="1421308"/>
                  <a:pt x="1315844" y="1419922"/>
                  <a:pt x="1326995" y="1416205"/>
                </a:cubicBezTo>
                <a:cubicBezTo>
                  <a:pt x="1352880" y="1338547"/>
                  <a:pt x="1319629" y="1421678"/>
                  <a:pt x="1360449" y="1360449"/>
                </a:cubicBezTo>
                <a:cubicBezTo>
                  <a:pt x="1419162" y="1272380"/>
                  <a:pt x="1343144" y="1355451"/>
                  <a:pt x="1416205" y="1282390"/>
                </a:cubicBezTo>
                <a:cubicBezTo>
                  <a:pt x="1441545" y="1231709"/>
                  <a:pt x="1439454" y="1238977"/>
                  <a:pt x="1460810" y="1182029"/>
                </a:cubicBezTo>
                <a:cubicBezTo>
                  <a:pt x="1464937" y="1171023"/>
                  <a:pt x="1465914" y="1158655"/>
                  <a:pt x="1471961" y="1148576"/>
                </a:cubicBezTo>
                <a:cubicBezTo>
                  <a:pt x="1477370" y="1139561"/>
                  <a:pt x="1486829" y="1133707"/>
                  <a:pt x="1494263" y="1126273"/>
                </a:cubicBezTo>
                <a:cubicBezTo>
                  <a:pt x="1497980" y="1115122"/>
                  <a:pt x="1502186" y="1104122"/>
                  <a:pt x="1505415" y="1092820"/>
                </a:cubicBezTo>
                <a:cubicBezTo>
                  <a:pt x="1509625" y="1078084"/>
                  <a:pt x="1509712" y="1061923"/>
                  <a:pt x="1516566" y="1048215"/>
                </a:cubicBezTo>
                <a:cubicBezTo>
                  <a:pt x="1521268" y="1038811"/>
                  <a:pt x="1531434" y="1033346"/>
                  <a:pt x="1538868" y="1025912"/>
                </a:cubicBezTo>
                <a:cubicBezTo>
                  <a:pt x="1542585" y="996176"/>
                  <a:pt x="1544658" y="966187"/>
                  <a:pt x="1550019" y="936703"/>
                </a:cubicBezTo>
                <a:cubicBezTo>
                  <a:pt x="1552122" y="925138"/>
                  <a:pt x="1558621" y="914724"/>
                  <a:pt x="1561171" y="903249"/>
                </a:cubicBezTo>
                <a:cubicBezTo>
                  <a:pt x="1566076" y="881177"/>
                  <a:pt x="1568605" y="858644"/>
                  <a:pt x="1572322" y="836342"/>
                </a:cubicBezTo>
                <a:cubicBezTo>
                  <a:pt x="1568605" y="706244"/>
                  <a:pt x="1571153" y="575816"/>
                  <a:pt x="1561171" y="446049"/>
                </a:cubicBezTo>
                <a:cubicBezTo>
                  <a:pt x="1559896" y="429475"/>
                  <a:pt x="1545416" y="416723"/>
                  <a:pt x="1538868" y="401444"/>
                </a:cubicBezTo>
                <a:cubicBezTo>
                  <a:pt x="1534238" y="390640"/>
                  <a:pt x="1532974" y="378504"/>
                  <a:pt x="1527717" y="367990"/>
                </a:cubicBezTo>
                <a:cubicBezTo>
                  <a:pt x="1521724" y="356003"/>
                  <a:pt x="1511409" y="346524"/>
                  <a:pt x="1505415" y="334537"/>
                </a:cubicBezTo>
                <a:cubicBezTo>
                  <a:pt x="1487986" y="299680"/>
                  <a:pt x="1500962" y="291279"/>
                  <a:pt x="1471961" y="256478"/>
                </a:cubicBezTo>
                <a:cubicBezTo>
                  <a:pt x="1463381" y="246182"/>
                  <a:pt x="1448972" y="242548"/>
                  <a:pt x="1438507" y="234176"/>
                </a:cubicBezTo>
                <a:cubicBezTo>
                  <a:pt x="1390900" y="196090"/>
                  <a:pt x="1447974" y="218227"/>
                  <a:pt x="1360449" y="200722"/>
                </a:cubicBezTo>
                <a:cubicBezTo>
                  <a:pt x="1205368" y="107672"/>
                  <a:pt x="1400697" y="220846"/>
                  <a:pt x="1248936" y="144966"/>
                </a:cubicBezTo>
                <a:cubicBezTo>
                  <a:pt x="1164832" y="102914"/>
                  <a:pt x="1221637" y="124587"/>
                  <a:pt x="1159727" y="89210"/>
                </a:cubicBezTo>
                <a:cubicBezTo>
                  <a:pt x="1113783" y="62956"/>
                  <a:pt x="1103051" y="62883"/>
                  <a:pt x="1048215" y="44605"/>
                </a:cubicBezTo>
                <a:lnTo>
                  <a:pt x="947854" y="11151"/>
                </a:lnTo>
                <a:lnTo>
                  <a:pt x="914400" y="0"/>
                </a:lnTo>
                <a:cubicBezTo>
                  <a:pt x="892098" y="7434"/>
                  <a:pt x="867054" y="9263"/>
                  <a:pt x="847493" y="22303"/>
                </a:cubicBezTo>
                <a:cubicBezTo>
                  <a:pt x="804259" y="51125"/>
                  <a:pt x="826753" y="40367"/>
                  <a:pt x="780585" y="55756"/>
                </a:cubicBezTo>
                <a:cubicBezTo>
                  <a:pt x="737026" y="99317"/>
                  <a:pt x="782731" y="60260"/>
                  <a:pt x="724829" y="89210"/>
                </a:cubicBezTo>
                <a:cubicBezTo>
                  <a:pt x="671976" y="115636"/>
                  <a:pt x="712106" y="111512"/>
                  <a:pt x="669073" y="111512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745038" y="1511300"/>
            <a:ext cx="1350962" cy="2755900"/>
          </a:xfrm>
          <a:custGeom>
            <a:avLst/>
            <a:gdLst>
              <a:gd name="connsiteX0" fmla="*/ 657922 w 1103970"/>
              <a:gd name="connsiteY0" fmla="*/ 78059 h 2286000"/>
              <a:gd name="connsiteX1" fmla="*/ 591014 w 1103970"/>
              <a:gd name="connsiteY1" fmla="*/ 100361 h 2286000"/>
              <a:gd name="connsiteX2" fmla="*/ 512956 w 1103970"/>
              <a:gd name="connsiteY2" fmla="*/ 133815 h 2286000"/>
              <a:gd name="connsiteX3" fmla="*/ 412595 w 1103970"/>
              <a:gd name="connsiteY3" fmla="*/ 234176 h 2286000"/>
              <a:gd name="connsiteX4" fmla="*/ 390292 w 1103970"/>
              <a:gd name="connsiteY4" fmla="*/ 256478 h 2286000"/>
              <a:gd name="connsiteX5" fmla="*/ 367990 w 1103970"/>
              <a:gd name="connsiteY5" fmla="*/ 278781 h 2286000"/>
              <a:gd name="connsiteX6" fmla="*/ 356839 w 1103970"/>
              <a:gd name="connsiteY6" fmla="*/ 312234 h 2286000"/>
              <a:gd name="connsiteX7" fmla="*/ 334536 w 1103970"/>
              <a:gd name="connsiteY7" fmla="*/ 334537 h 2286000"/>
              <a:gd name="connsiteX8" fmla="*/ 323385 w 1103970"/>
              <a:gd name="connsiteY8" fmla="*/ 379142 h 2286000"/>
              <a:gd name="connsiteX9" fmla="*/ 301083 w 1103970"/>
              <a:gd name="connsiteY9" fmla="*/ 423747 h 2286000"/>
              <a:gd name="connsiteX10" fmla="*/ 289931 w 1103970"/>
              <a:gd name="connsiteY10" fmla="*/ 457200 h 2286000"/>
              <a:gd name="connsiteX11" fmla="*/ 245327 w 1103970"/>
              <a:gd name="connsiteY11" fmla="*/ 546410 h 2286000"/>
              <a:gd name="connsiteX12" fmla="*/ 223024 w 1103970"/>
              <a:gd name="connsiteY12" fmla="*/ 624469 h 2286000"/>
              <a:gd name="connsiteX13" fmla="*/ 189570 w 1103970"/>
              <a:gd name="connsiteY13" fmla="*/ 724830 h 2286000"/>
              <a:gd name="connsiteX14" fmla="*/ 122663 w 1103970"/>
              <a:gd name="connsiteY14" fmla="*/ 925551 h 2286000"/>
              <a:gd name="connsiteX15" fmla="*/ 111512 w 1103970"/>
              <a:gd name="connsiteY15" fmla="*/ 959005 h 2286000"/>
              <a:gd name="connsiteX16" fmla="*/ 78058 w 1103970"/>
              <a:gd name="connsiteY16" fmla="*/ 1059366 h 2286000"/>
              <a:gd name="connsiteX17" fmla="*/ 44605 w 1103970"/>
              <a:gd name="connsiteY17" fmla="*/ 1092820 h 2286000"/>
              <a:gd name="connsiteX18" fmla="*/ 11151 w 1103970"/>
              <a:gd name="connsiteY18" fmla="*/ 1148576 h 2286000"/>
              <a:gd name="connsiteX19" fmla="*/ 0 w 1103970"/>
              <a:gd name="connsiteY19" fmla="*/ 1182030 h 2286000"/>
              <a:gd name="connsiteX20" fmla="*/ 11151 w 1103970"/>
              <a:gd name="connsiteY20" fmla="*/ 1416205 h 2286000"/>
              <a:gd name="connsiteX21" fmla="*/ 33453 w 1103970"/>
              <a:gd name="connsiteY21" fmla="*/ 1583473 h 2286000"/>
              <a:gd name="connsiteX22" fmla="*/ 44605 w 1103970"/>
              <a:gd name="connsiteY22" fmla="*/ 1628078 h 2286000"/>
              <a:gd name="connsiteX23" fmla="*/ 55756 w 1103970"/>
              <a:gd name="connsiteY23" fmla="*/ 1706137 h 2286000"/>
              <a:gd name="connsiteX24" fmla="*/ 78058 w 1103970"/>
              <a:gd name="connsiteY24" fmla="*/ 1806498 h 2286000"/>
              <a:gd name="connsiteX25" fmla="*/ 66907 w 1103970"/>
              <a:gd name="connsiteY25" fmla="*/ 1839951 h 2286000"/>
              <a:gd name="connsiteX26" fmla="*/ 100361 w 1103970"/>
              <a:gd name="connsiteY26" fmla="*/ 2007220 h 2286000"/>
              <a:gd name="connsiteX27" fmla="*/ 111512 w 1103970"/>
              <a:gd name="connsiteY27" fmla="*/ 2051825 h 2286000"/>
              <a:gd name="connsiteX28" fmla="*/ 133814 w 1103970"/>
              <a:gd name="connsiteY28" fmla="*/ 2085278 h 2286000"/>
              <a:gd name="connsiteX29" fmla="*/ 178419 w 1103970"/>
              <a:gd name="connsiteY29" fmla="*/ 2185639 h 2286000"/>
              <a:gd name="connsiteX30" fmla="*/ 211873 w 1103970"/>
              <a:gd name="connsiteY30" fmla="*/ 2241395 h 2286000"/>
              <a:gd name="connsiteX31" fmla="*/ 223024 w 1103970"/>
              <a:gd name="connsiteY31" fmla="*/ 2274849 h 2286000"/>
              <a:gd name="connsiteX32" fmla="*/ 256478 w 1103970"/>
              <a:gd name="connsiteY32" fmla="*/ 2286000 h 2286000"/>
              <a:gd name="connsiteX33" fmla="*/ 390292 w 1103970"/>
              <a:gd name="connsiteY33" fmla="*/ 2263698 h 2286000"/>
              <a:gd name="connsiteX34" fmla="*/ 457200 w 1103970"/>
              <a:gd name="connsiteY34" fmla="*/ 2241395 h 2286000"/>
              <a:gd name="connsiteX35" fmla="*/ 490653 w 1103970"/>
              <a:gd name="connsiteY35" fmla="*/ 2219093 h 2286000"/>
              <a:gd name="connsiteX36" fmla="*/ 557561 w 1103970"/>
              <a:gd name="connsiteY36" fmla="*/ 2196790 h 2286000"/>
              <a:gd name="connsiteX37" fmla="*/ 646770 w 1103970"/>
              <a:gd name="connsiteY37" fmla="*/ 2129883 h 2286000"/>
              <a:gd name="connsiteX38" fmla="*/ 657922 w 1103970"/>
              <a:gd name="connsiteY38" fmla="*/ 2096430 h 2286000"/>
              <a:gd name="connsiteX39" fmla="*/ 702527 w 1103970"/>
              <a:gd name="connsiteY39" fmla="*/ 2074127 h 2286000"/>
              <a:gd name="connsiteX40" fmla="*/ 735980 w 1103970"/>
              <a:gd name="connsiteY40" fmla="*/ 2051825 h 2286000"/>
              <a:gd name="connsiteX41" fmla="*/ 814039 w 1103970"/>
              <a:gd name="connsiteY41" fmla="*/ 1962615 h 2286000"/>
              <a:gd name="connsiteX42" fmla="*/ 858644 w 1103970"/>
              <a:gd name="connsiteY42" fmla="*/ 1906859 h 2286000"/>
              <a:gd name="connsiteX43" fmla="*/ 869795 w 1103970"/>
              <a:gd name="connsiteY43" fmla="*/ 1862254 h 2286000"/>
              <a:gd name="connsiteX44" fmla="*/ 880946 w 1103970"/>
              <a:gd name="connsiteY44" fmla="*/ 1795347 h 2286000"/>
              <a:gd name="connsiteX45" fmla="*/ 892097 w 1103970"/>
              <a:gd name="connsiteY45" fmla="*/ 1761893 h 2286000"/>
              <a:gd name="connsiteX46" fmla="*/ 914400 w 1103970"/>
              <a:gd name="connsiteY46" fmla="*/ 1683834 h 2286000"/>
              <a:gd name="connsiteX47" fmla="*/ 903249 w 1103970"/>
              <a:gd name="connsiteY47" fmla="*/ 1639230 h 2286000"/>
              <a:gd name="connsiteX48" fmla="*/ 925551 w 1103970"/>
              <a:gd name="connsiteY48" fmla="*/ 1449659 h 2286000"/>
              <a:gd name="connsiteX49" fmla="*/ 936702 w 1103970"/>
              <a:gd name="connsiteY49" fmla="*/ 1260088 h 2286000"/>
              <a:gd name="connsiteX50" fmla="*/ 959005 w 1103970"/>
              <a:gd name="connsiteY50" fmla="*/ 1193181 h 2286000"/>
              <a:gd name="connsiteX51" fmla="*/ 981307 w 1103970"/>
              <a:gd name="connsiteY51" fmla="*/ 1126273 h 2286000"/>
              <a:gd name="connsiteX52" fmla="*/ 992458 w 1103970"/>
              <a:gd name="connsiteY52" fmla="*/ 1092820 h 2286000"/>
              <a:gd name="connsiteX53" fmla="*/ 1014761 w 1103970"/>
              <a:gd name="connsiteY53" fmla="*/ 992459 h 2286000"/>
              <a:gd name="connsiteX54" fmla="*/ 1025912 w 1103970"/>
              <a:gd name="connsiteY54" fmla="*/ 959005 h 2286000"/>
              <a:gd name="connsiteX55" fmla="*/ 1048214 w 1103970"/>
              <a:gd name="connsiteY55" fmla="*/ 869795 h 2286000"/>
              <a:gd name="connsiteX56" fmla="*/ 1059366 w 1103970"/>
              <a:gd name="connsiteY56" fmla="*/ 713678 h 2286000"/>
              <a:gd name="connsiteX57" fmla="*/ 1070517 w 1103970"/>
              <a:gd name="connsiteY57" fmla="*/ 579864 h 2286000"/>
              <a:gd name="connsiteX58" fmla="*/ 1092819 w 1103970"/>
              <a:gd name="connsiteY58" fmla="*/ 501805 h 2286000"/>
              <a:gd name="connsiteX59" fmla="*/ 1103970 w 1103970"/>
              <a:gd name="connsiteY59" fmla="*/ 256478 h 2286000"/>
              <a:gd name="connsiteX60" fmla="*/ 1081668 w 1103970"/>
              <a:gd name="connsiteY60" fmla="*/ 178420 h 2286000"/>
              <a:gd name="connsiteX61" fmla="*/ 1048214 w 1103970"/>
              <a:gd name="connsiteY61" fmla="*/ 156117 h 2286000"/>
              <a:gd name="connsiteX62" fmla="*/ 992458 w 1103970"/>
              <a:gd name="connsiteY62" fmla="*/ 111512 h 2286000"/>
              <a:gd name="connsiteX63" fmla="*/ 892097 w 1103970"/>
              <a:gd name="connsiteY63" fmla="*/ 55756 h 2286000"/>
              <a:gd name="connsiteX64" fmla="*/ 869795 w 1103970"/>
              <a:gd name="connsiteY64" fmla="*/ 22303 h 2286000"/>
              <a:gd name="connsiteX65" fmla="*/ 836341 w 1103970"/>
              <a:gd name="connsiteY65" fmla="*/ 11151 h 2286000"/>
              <a:gd name="connsiteX66" fmla="*/ 814039 w 1103970"/>
              <a:gd name="connsiteY66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03970" h="2286000">
                <a:moveTo>
                  <a:pt x="657922" y="78059"/>
                </a:moveTo>
                <a:cubicBezTo>
                  <a:pt x="635619" y="85493"/>
                  <a:pt x="610574" y="87320"/>
                  <a:pt x="591014" y="100361"/>
                </a:cubicBezTo>
                <a:cubicBezTo>
                  <a:pt x="544809" y="131166"/>
                  <a:pt x="570563" y="119414"/>
                  <a:pt x="512956" y="133815"/>
                </a:cubicBezTo>
                <a:lnTo>
                  <a:pt x="412595" y="234176"/>
                </a:lnTo>
                <a:lnTo>
                  <a:pt x="390292" y="256478"/>
                </a:lnTo>
                <a:lnTo>
                  <a:pt x="367990" y="278781"/>
                </a:lnTo>
                <a:cubicBezTo>
                  <a:pt x="364273" y="289932"/>
                  <a:pt x="362887" y="302155"/>
                  <a:pt x="356839" y="312234"/>
                </a:cubicBezTo>
                <a:cubicBezTo>
                  <a:pt x="351430" y="321249"/>
                  <a:pt x="339238" y="325133"/>
                  <a:pt x="334536" y="334537"/>
                </a:cubicBezTo>
                <a:cubicBezTo>
                  <a:pt x="327682" y="348245"/>
                  <a:pt x="328766" y="364792"/>
                  <a:pt x="323385" y="379142"/>
                </a:cubicBezTo>
                <a:cubicBezTo>
                  <a:pt x="317548" y="394707"/>
                  <a:pt x="307631" y="408468"/>
                  <a:pt x="301083" y="423747"/>
                </a:cubicBezTo>
                <a:cubicBezTo>
                  <a:pt x="296453" y="434551"/>
                  <a:pt x="295188" y="446687"/>
                  <a:pt x="289931" y="457200"/>
                </a:cubicBezTo>
                <a:cubicBezTo>
                  <a:pt x="248957" y="539146"/>
                  <a:pt x="283910" y="430660"/>
                  <a:pt x="245327" y="546410"/>
                </a:cubicBezTo>
                <a:cubicBezTo>
                  <a:pt x="236770" y="572082"/>
                  <a:pt x="230982" y="598605"/>
                  <a:pt x="223024" y="624469"/>
                </a:cubicBezTo>
                <a:cubicBezTo>
                  <a:pt x="222997" y="624558"/>
                  <a:pt x="195160" y="708060"/>
                  <a:pt x="189570" y="724830"/>
                </a:cubicBezTo>
                <a:lnTo>
                  <a:pt x="122663" y="925551"/>
                </a:lnTo>
                <a:cubicBezTo>
                  <a:pt x="118946" y="936702"/>
                  <a:pt x="113817" y="947479"/>
                  <a:pt x="111512" y="959005"/>
                </a:cubicBezTo>
                <a:cubicBezTo>
                  <a:pt x="102949" y="1001820"/>
                  <a:pt x="103708" y="1023456"/>
                  <a:pt x="78058" y="1059366"/>
                </a:cubicBezTo>
                <a:cubicBezTo>
                  <a:pt x="68892" y="1072199"/>
                  <a:pt x="55756" y="1081669"/>
                  <a:pt x="44605" y="1092820"/>
                </a:cubicBezTo>
                <a:cubicBezTo>
                  <a:pt x="13010" y="1187596"/>
                  <a:pt x="57075" y="1072033"/>
                  <a:pt x="11151" y="1148576"/>
                </a:cubicBezTo>
                <a:cubicBezTo>
                  <a:pt x="5104" y="1158655"/>
                  <a:pt x="3717" y="1170879"/>
                  <a:pt x="0" y="1182030"/>
                </a:cubicBezTo>
                <a:cubicBezTo>
                  <a:pt x="3717" y="1260088"/>
                  <a:pt x="5774" y="1338243"/>
                  <a:pt x="11151" y="1416205"/>
                </a:cubicBezTo>
                <a:cubicBezTo>
                  <a:pt x="12230" y="1431846"/>
                  <a:pt x="29757" y="1563146"/>
                  <a:pt x="33453" y="1583473"/>
                </a:cubicBezTo>
                <a:cubicBezTo>
                  <a:pt x="36195" y="1598552"/>
                  <a:pt x="41863" y="1612999"/>
                  <a:pt x="44605" y="1628078"/>
                </a:cubicBezTo>
                <a:cubicBezTo>
                  <a:pt x="49307" y="1653938"/>
                  <a:pt x="51435" y="1680211"/>
                  <a:pt x="55756" y="1706137"/>
                </a:cubicBezTo>
                <a:cubicBezTo>
                  <a:pt x="62834" y="1748607"/>
                  <a:pt x="68034" y="1766401"/>
                  <a:pt x="78058" y="1806498"/>
                </a:cubicBezTo>
                <a:cubicBezTo>
                  <a:pt x="74341" y="1817649"/>
                  <a:pt x="66907" y="1828197"/>
                  <a:pt x="66907" y="1839951"/>
                </a:cubicBezTo>
                <a:cubicBezTo>
                  <a:pt x="66907" y="1886413"/>
                  <a:pt x="89742" y="1964746"/>
                  <a:pt x="100361" y="2007220"/>
                </a:cubicBezTo>
                <a:cubicBezTo>
                  <a:pt x="104078" y="2022088"/>
                  <a:pt x="103011" y="2039073"/>
                  <a:pt x="111512" y="2051825"/>
                </a:cubicBezTo>
                <a:cubicBezTo>
                  <a:pt x="118946" y="2062976"/>
                  <a:pt x="128371" y="2073031"/>
                  <a:pt x="133814" y="2085278"/>
                </a:cubicBezTo>
                <a:cubicBezTo>
                  <a:pt x="186895" y="2204710"/>
                  <a:pt x="127947" y="2109931"/>
                  <a:pt x="178419" y="2185639"/>
                </a:cubicBezTo>
                <a:cubicBezTo>
                  <a:pt x="210008" y="2280409"/>
                  <a:pt x="165951" y="2164860"/>
                  <a:pt x="211873" y="2241395"/>
                </a:cubicBezTo>
                <a:cubicBezTo>
                  <a:pt x="217921" y="2251474"/>
                  <a:pt x="214712" y="2266537"/>
                  <a:pt x="223024" y="2274849"/>
                </a:cubicBezTo>
                <a:cubicBezTo>
                  <a:pt x="231336" y="2283161"/>
                  <a:pt x="245327" y="2282283"/>
                  <a:pt x="256478" y="2286000"/>
                </a:cubicBezTo>
                <a:cubicBezTo>
                  <a:pt x="289983" y="2281214"/>
                  <a:pt x="354421" y="2273481"/>
                  <a:pt x="390292" y="2263698"/>
                </a:cubicBezTo>
                <a:cubicBezTo>
                  <a:pt x="412973" y="2257512"/>
                  <a:pt x="437639" y="2254436"/>
                  <a:pt x="457200" y="2241395"/>
                </a:cubicBezTo>
                <a:cubicBezTo>
                  <a:pt x="468351" y="2233961"/>
                  <a:pt x="478406" y="2224536"/>
                  <a:pt x="490653" y="2219093"/>
                </a:cubicBezTo>
                <a:cubicBezTo>
                  <a:pt x="512136" y="2209545"/>
                  <a:pt x="557561" y="2196790"/>
                  <a:pt x="557561" y="2196790"/>
                </a:cubicBezTo>
                <a:cubicBezTo>
                  <a:pt x="621628" y="2132723"/>
                  <a:pt x="588382" y="2149346"/>
                  <a:pt x="646770" y="2129883"/>
                </a:cubicBezTo>
                <a:cubicBezTo>
                  <a:pt x="650487" y="2118732"/>
                  <a:pt x="649610" y="2104741"/>
                  <a:pt x="657922" y="2096430"/>
                </a:cubicBezTo>
                <a:cubicBezTo>
                  <a:pt x="669677" y="2084676"/>
                  <a:pt x="688094" y="2082375"/>
                  <a:pt x="702527" y="2074127"/>
                </a:cubicBezTo>
                <a:cubicBezTo>
                  <a:pt x="714163" y="2067478"/>
                  <a:pt x="725894" y="2060650"/>
                  <a:pt x="735980" y="2051825"/>
                </a:cubicBezTo>
                <a:cubicBezTo>
                  <a:pt x="827681" y="1971586"/>
                  <a:pt x="763660" y="2025590"/>
                  <a:pt x="814039" y="1962615"/>
                </a:cubicBezTo>
                <a:cubicBezTo>
                  <a:pt x="877603" y="1883159"/>
                  <a:pt x="789991" y="2009835"/>
                  <a:pt x="858644" y="1906859"/>
                </a:cubicBezTo>
                <a:cubicBezTo>
                  <a:pt x="862361" y="1891991"/>
                  <a:pt x="866789" y="1877282"/>
                  <a:pt x="869795" y="1862254"/>
                </a:cubicBezTo>
                <a:cubicBezTo>
                  <a:pt x="874229" y="1840083"/>
                  <a:pt x="876041" y="1817419"/>
                  <a:pt x="880946" y="1795347"/>
                </a:cubicBezTo>
                <a:cubicBezTo>
                  <a:pt x="883496" y="1783872"/>
                  <a:pt x="888868" y="1773195"/>
                  <a:pt x="892097" y="1761893"/>
                </a:cubicBezTo>
                <a:cubicBezTo>
                  <a:pt x="920102" y="1663878"/>
                  <a:pt x="887664" y="1764045"/>
                  <a:pt x="914400" y="1683834"/>
                </a:cubicBezTo>
                <a:cubicBezTo>
                  <a:pt x="910683" y="1668966"/>
                  <a:pt x="903249" y="1654556"/>
                  <a:pt x="903249" y="1639230"/>
                </a:cubicBezTo>
                <a:cubicBezTo>
                  <a:pt x="903249" y="1507353"/>
                  <a:pt x="900603" y="1524504"/>
                  <a:pt x="925551" y="1449659"/>
                </a:cubicBezTo>
                <a:cubicBezTo>
                  <a:pt x="929268" y="1386469"/>
                  <a:pt x="928515" y="1322856"/>
                  <a:pt x="936702" y="1260088"/>
                </a:cubicBezTo>
                <a:cubicBezTo>
                  <a:pt x="939743" y="1236777"/>
                  <a:pt x="951571" y="1215483"/>
                  <a:pt x="959005" y="1193181"/>
                </a:cubicBezTo>
                <a:lnTo>
                  <a:pt x="981307" y="1126273"/>
                </a:lnTo>
                <a:cubicBezTo>
                  <a:pt x="985024" y="1115122"/>
                  <a:pt x="990153" y="1104346"/>
                  <a:pt x="992458" y="1092820"/>
                </a:cubicBezTo>
                <a:cubicBezTo>
                  <a:pt x="1000126" y="1054481"/>
                  <a:pt x="1004259" y="1029216"/>
                  <a:pt x="1014761" y="992459"/>
                </a:cubicBezTo>
                <a:cubicBezTo>
                  <a:pt x="1017990" y="981157"/>
                  <a:pt x="1023061" y="970409"/>
                  <a:pt x="1025912" y="959005"/>
                </a:cubicBezTo>
                <a:lnTo>
                  <a:pt x="1048214" y="869795"/>
                </a:lnTo>
                <a:cubicBezTo>
                  <a:pt x="1051931" y="817756"/>
                  <a:pt x="1055365" y="765696"/>
                  <a:pt x="1059366" y="713678"/>
                </a:cubicBezTo>
                <a:cubicBezTo>
                  <a:pt x="1062799" y="669051"/>
                  <a:pt x="1064965" y="624278"/>
                  <a:pt x="1070517" y="579864"/>
                </a:cubicBezTo>
                <a:cubicBezTo>
                  <a:pt x="1073317" y="557461"/>
                  <a:pt x="1085413" y="524024"/>
                  <a:pt x="1092819" y="501805"/>
                </a:cubicBezTo>
                <a:cubicBezTo>
                  <a:pt x="1096536" y="420029"/>
                  <a:pt x="1103970" y="338338"/>
                  <a:pt x="1103970" y="256478"/>
                </a:cubicBezTo>
                <a:cubicBezTo>
                  <a:pt x="1103970" y="254475"/>
                  <a:pt x="1086927" y="184994"/>
                  <a:pt x="1081668" y="178420"/>
                </a:cubicBezTo>
                <a:cubicBezTo>
                  <a:pt x="1073296" y="167955"/>
                  <a:pt x="1059365" y="163551"/>
                  <a:pt x="1048214" y="156117"/>
                </a:cubicBezTo>
                <a:cubicBezTo>
                  <a:pt x="1007008" y="94307"/>
                  <a:pt x="1049488" y="143195"/>
                  <a:pt x="992458" y="111512"/>
                </a:cubicBezTo>
                <a:cubicBezTo>
                  <a:pt x="877426" y="47606"/>
                  <a:pt x="967795" y="80990"/>
                  <a:pt x="892097" y="55756"/>
                </a:cubicBezTo>
                <a:cubicBezTo>
                  <a:pt x="884663" y="44605"/>
                  <a:pt x="880260" y="30675"/>
                  <a:pt x="869795" y="22303"/>
                </a:cubicBezTo>
                <a:cubicBezTo>
                  <a:pt x="860616" y="14960"/>
                  <a:pt x="847255" y="15517"/>
                  <a:pt x="836341" y="11151"/>
                </a:cubicBezTo>
                <a:cubicBezTo>
                  <a:pt x="828624" y="8064"/>
                  <a:pt x="821473" y="3717"/>
                  <a:pt x="814039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800600" y="4114800"/>
            <a:ext cx="1447800" cy="1433513"/>
          </a:xfrm>
          <a:custGeom>
            <a:avLst/>
            <a:gdLst>
              <a:gd name="connsiteX0" fmla="*/ 1537887 w 1749760"/>
              <a:gd name="connsiteY0" fmla="*/ 96355 h 1523711"/>
              <a:gd name="connsiteX1" fmla="*/ 1504434 w 1749760"/>
              <a:gd name="connsiteY1" fmla="*/ 74052 h 1523711"/>
              <a:gd name="connsiteX2" fmla="*/ 1259107 w 1749760"/>
              <a:gd name="connsiteY2" fmla="*/ 62901 h 1523711"/>
              <a:gd name="connsiteX3" fmla="*/ 1102990 w 1749760"/>
              <a:gd name="connsiteY3" fmla="*/ 85203 h 1523711"/>
              <a:gd name="connsiteX4" fmla="*/ 1002629 w 1749760"/>
              <a:gd name="connsiteY4" fmla="*/ 96355 h 1523711"/>
              <a:gd name="connsiteX5" fmla="*/ 913419 w 1749760"/>
              <a:gd name="connsiteY5" fmla="*/ 118657 h 1523711"/>
              <a:gd name="connsiteX6" fmla="*/ 846512 w 1749760"/>
              <a:gd name="connsiteY6" fmla="*/ 140959 h 1523711"/>
              <a:gd name="connsiteX7" fmla="*/ 779604 w 1749760"/>
              <a:gd name="connsiteY7" fmla="*/ 185564 h 1523711"/>
              <a:gd name="connsiteX8" fmla="*/ 746151 w 1749760"/>
              <a:gd name="connsiteY8" fmla="*/ 207867 h 1523711"/>
              <a:gd name="connsiteX9" fmla="*/ 701546 w 1749760"/>
              <a:gd name="connsiteY9" fmla="*/ 219018 h 1523711"/>
              <a:gd name="connsiteX10" fmla="*/ 634638 w 1749760"/>
              <a:gd name="connsiteY10" fmla="*/ 241320 h 1523711"/>
              <a:gd name="connsiteX11" fmla="*/ 612336 w 1749760"/>
              <a:gd name="connsiteY11" fmla="*/ 263623 h 1523711"/>
              <a:gd name="connsiteX12" fmla="*/ 578882 w 1749760"/>
              <a:gd name="connsiteY12" fmla="*/ 274774 h 1523711"/>
              <a:gd name="connsiteX13" fmla="*/ 534278 w 1749760"/>
              <a:gd name="connsiteY13" fmla="*/ 297077 h 1523711"/>
              <a:gd name="connsiteX14" fmla="*/ 500824 w 1749760"/>
              <a:gd name="connsiteY14" fmla="*/ 308228 h 1523711"/>
              <a:gd name="connsiteX15" fmla="*/ 422765 w 1749760"/>
              <a:gd name="connsiteY15" fmla="*/ 375135 h 1523711"/>
              <a:gd name="connsiteX16" fmla="*/ 400463 w 1749760"/>
              <a:gd name="connsiteY16" fmla="*/ 397438 h 1523711"/>
              <a:gd name="connsiteX17" fmla="*/ 344707 w 1749760"/>
              <a:gd name="connsiteY17" fmla="*/ 464345 h 1523711"/>
              <a:gd name="connsiteX18" fmla="*/ 300102 w 1749760"/>
              <a:gd name="connsiteY18" fmla="*/ 508950 h 1523711"/>
              <a:gd name="connsiteX19" fmla="*/ 277799 w 1749760"/>
              <a:gd name="connsiteY19" fmla="*/ 531252 h 1523711"/>
              <a:gd name="connsiteX20" fmla="*/ 210892 w 1749760"/>
              <a:gd name="connsiteY20" fmla="*/ 598159 h 1523711"/>
              <a:gd name="connsiteX21" fmla="*/ 199741 w 1749760"/>
              <a:gd name="connsiteY21" fmla="*/ 642764 h 1523711"/>
              <a:gd name="connsiteX22" fmla="*/ 177438 w 1749760"/>
              <a:gd name="connsiteY22" fmla="*/ 665067 h 1523711"/>
              <a:gd name="connsiteX23" fmla="*/ 166287 w 1749760"/>
              <a:gd name="connsiteY23" fmla="*/ 709672 h 1523711"/>
              <a:gd name="connsiteX24" fmla="*/ 99380 w 1749760"/>
              <a:gd name="connsiteY24" fmla="*/ 754277 h 1523711"/>
              <a:gd name="connsiteX25" fmla="*/ 77078 w 1749760"/>
              <a:gd name="connsiteY25" fmla="*/ 810033 h 1523711"/>
              <a:gd name="connsiteX26" fmla="*/ 54775 w 1749760"/>
              <a:gd name="connsiteY26" fmla="*/ 832335 h 1523711"/>
              <a:gd name="connsiteX27" fmla="*/ 21321 w 1749760"/>
              <a:gd name="connsiteY27" fmla="*/ 888091 h 1523711"/>
              <a:gd name="connsiteX28" fmla="*/ 32473 w 1749760"/>
              <a:gd name="connsiteY28" fmla="*/ 943847 h 1523711"/>
              <a:gd name="connsiteX29" fmla="*/ 54775 w 1749760"/>
              <a:gd name="connsiteY29" fmla="*/ 1010755 h 1523711"/>
              <a:gd name="connsiteX30" fmla="*/ 65926 w 1749760"/>
              <a:gd name="connsiteY30" fmla="*/ 1044208 h 1523711"/>
              <a:gd name="connsiteX31" fmla="*/ 88229 w 1749760"/>
              <a:gd name="connsiteY31" fmla="*/ 1066511 h 1523711"/>
              <a:gd name="connsiteX32" fmla="*/ 143985 w 1749760"/>
              <a:gd name="connsiteY32" fmla="*/ 1133418 h 1523711"/>
              <a:gd name="connsiteX33" fmla="*/ 199741 w 1749760"/>
              <a:gd name="connsiteY33" fmla="*/ 1178023 h 1523711"/>
              <a:gd name="connsiteX34" fmla="*/ 188590 w 1749760"/>
              <a:gd name="connsiteY34" fmla="*/ 1222628 h 1523711"/>
              <a:gd name="connsiteX35" fmla="*/ 222043 w 1749760"/>
              <a:gd name="connsiteY35" fmla="*/ 1278384 h 1523711"/>
              <a:gd name="connsiteX36" fmla="*/ 266648 w 1749760"/>
              <a:gd name="connsiteY36" fmla="*/ 1345291 h 1523711"/>
              <a:gd name="connsiteX37" fmla="*/ 288951 w 1749760"/>
              <a:gd name="connsiteY37" fmla="*/ 1367594 h 1523711"/>
              <a:gd name="connsiteX38" fmla="*/ 311253 w 1749760"/>
              <a:gd name="connsiteY38" fmla="*/ 1401047 h 1523711"/>
              <a:gd name="connsiteX39" fmla="*/ 378160 w 1749760"/>
              <a:gd name="connsiteY39" fmla="*/ 1434501 h 1523711"/>
              <a:gd name="connsiteX40" fmla="*/ 478521 w 1749760"/>
              <a:gd name="connsiteY40" fmla="*/ 1467955 h 1523711"/>
              <a:gd name="connsiteX41" fmla="*/ 969175 w 1749760"/>
              <a:gd name="connsiteY41" fmla="*/ 1490257 h 1523711"/>
              <a:gd name="connsiteX42" fmla="*/ 1013780 w 1749760"/>
              <a:gd name="connsiteY42" fmla="*/ 1501408 h 1523711"/>
              <a:gd name="connsiteX43" fmla="*/ 1058385 w 1749760"/>
              <a:gd name="connsiteY43" fmla="*/ 1523711 h 1523711"/>
              <a:gd name="connsiteX44" fmla="*/ 1281409 w 1749760"/>
              <a:gd name="connsiteY44" fmla="*/ 1512559 h 1523711"/>
              <a:gd name="connsiteX45" fmla="*/ 1326014 w 1749760"/>
              <a:gd name="connsiteY45" fmla="*/ 1490257 h 1523711"/>
              <a:gd name="connsiteX46" fmla="*/ 1348317 w 1749760"/>
              <a:gd name="connsiteY46" fmla="*/ 1467955 h 1523711"/>
              <a:gd name="connsiteX47" fmla="*/ 1392921 w 1749760"/>
              <a:gd name="connsiteY47" fmla="*/ 1456803 h 1523711"/>
              <a:gd name="connsiteX48" fmla="*/ 1448678 w 1749760"/>
              <a:gd name="connsiteY48" fmla="*/ 1423350 h 1523711"/>
              <a:gd name="connsiteX49" fmla="*/ 1470980 w 1749760"/>
              <a:gd name="connsiteY49" fmla="*/ 1401047 h 1523711"/>
              <a:gd name="connsiteX50" fmla="*/ 1482131 w 1749760"/>
              <a:gd name="connsiteY50" fmla="*/ 1367594 h 1523711"/>
              <a:gd name="connsiteX51" fmla="*/ 1504434 w 1749760"/>
              <a:gd name="connsiteY51" fmla="*/ 1345291 h 1523711"/>
              <a:gd name="connsiteX52" fmla="*/ 1526736 w 1749760"/>
              <a:gd name="connsiteY52" fmla="*/ 1311838 h 1523711"/>
              <a:gd name="connsiteX53" fmla="*/ 1537887 w 1749760"/>
              <a:gd name="connsiteY53" fmla="*/ 1278384 h 1523711"/>
              <a:gd name="connsiteX54" fmla="*/ 1582492 w 1749760"/>
              <a:gd name="connsiteY54" fmla="*/ 1211477 h 1523711"/>
              <a:gd name="connsiteX55" fmla="*/ 1593643 w 1749760"/>
              <a:gd name="connsiteY55" fmla="*/ 1166872 h 1523711"/>
              <a:gd name="connsiteX56" fmla="*/ 1615946 w 1749760"/>
              <a:gd name="connsiteY56" fmla="*/ 1133418 h 1523711"/>
              <a:gd name="connsiteX57" fmla="*/ 1660551 w 1749760"/>
              <a:gd name="connsiteY57" fmla="*/ 1010755 h 1523711"/>
              <a:gd name="connsiteX58" fmla="*/ 1682853 w 1749760"/>
              <a:gd name="connsiteY58" fmla="*/ 932696 h 1523711"/>
              <a:gd name="connsiteX59" fmla="*/ 1705156 w 1749760"/>
              <a:gd name="connsiteY59" fmla="*/ 899242 h 1523711"/>
              <a:gd name="connsiteX60" fmla="*/ 1738609 w 1749760"/>
              <a:gd name="connsiteY60" fmla="*/ 776579 h 1523711"/>
              <a:gd name="connsiteX61" fmla="*/ 1749760 w 1749760"/>
              <a:gd name="connsiteY61" fmla="*/ 709672 h 1523711"/>
              <a:gd name="connsiteX62" fmla="*/ 1738609 w 1749760"/>
              <a:gd name="connsiteY62" fmla="*/ 531252 h 1523711"/>
              <a:gd name="connsiteX63" fmla="*/ 1716307 w 1749760"/>
              <a:gd name="connsiteY63" fmla="*/ 464345 h 1523711"/>
              <a:gd name="connsiteX64" fmla="*/ 1682853 w 1749760"/>
              <a:gd name="connsiteY64" fmla="*/ 330530 h 1523711"/>
              <a:gd name="connsiteX65" fmla="*/ 1671702 w 1749760"/>
              <a:gd name="connsiteY65" fmla="*/ 285925 h 1523711"/>
              <a:gd name="connsiteX66" fmla="*/ 1660551 w 1749760"/>
              <a:gd name="connsiteY66" fmla="*/ 230169 h 1523711"/>
              <a:gd name="connsiteX67" fmla="*/ 1649399 w 1749760"/>
              <a:gd name="connsiteY67" fmla="*/ 107506 h 1523711"/>
              <a:gd name="connsiteX68" fmla="*/ 1615946 w 1749760"/>
              <a:gd name="connsiteY68" fmla="*/ 118657 h 1523711"/>
              <a:gd name="connsiteX69" fmla="*/ 1593643 w 1749760"/>
              <a:gd name="connsiteY69" fmla="*/ 96355 h 1523711"/>
              <a:gd name="connsiteX70" fmla="*/ 1560190 w 1749760"/>
              <a:gd name="connsiteY70" fmla="*/ 85203 h 1523711"/>
              <a:gd name="connsiteX71" fmla="*/ 1537887 w 1749760"/>
              <a:gd name="connsiteY71" fmla="*/ 51750 h 1523711"/>
              <a:gd name="connsiteX72" fmla="*/ 1482131 w 1749760"/>
              <a:gd name="connsiteY72" fmla="*/ 40599 h 152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749760" h="1523711">
                <a:moveTo>
                  <a:pt x="1537887" y="96355"/>
                </a:moveTo>
                <a:cubicBezTo>
                  <a:pt x="1526736" y="88921"/>
                  <a:pt x="1514899" y="82424"/>
                  <a:pt x="1504434" y="74052"/>
                </a:cubicBezTo>
                <a:cubicBezTo>
                  <a:pt x="1411869" y="0"/>
                  <a:pt x="1617435" y="44985"/>
                  <a:pt x="1259107" y="62901"/>
                </a:cubicBezTo>
                <a:lnTo>
                  <a:pt x="1102990" y="85203"/>
                </a:lnTo>
                <a:cubicBezTo>
                  <a:pt x="1069613" y="89557"/>
                  <a:pt x="1035776" y="90505"/>
                  <a:pt x="1002629" y="96355"/>
                </a:cubicBezTo>
                <a:cubicBezTo>
                  <a:pt x="972444" y="101682"/>
                  <a:pt x="942498" y="108964"/>
                  <a:pt x="913419" y="118657"/>
                </a:cubicBezTo>
                <a:lnTo>
                  <a:pt x="846512" y="140959"/>
                </a:lnTo>
                <a:cubicBezTo>
                  <a:pt x="806760" y="180711"/>
                  <a:pt x="842617" y="149557"/>
                  <a:pt x="779604" y="185564"/>
                </a:cubicBezTo>
                <a:cubicBezTo>
                  <a:pt x="767968" y="192213"/>
                  <a:pt x="758469" y="202588"/>
                  <a:pt x="746151" y="207867"/>
                </a:cubicBezTo>
                <a:cubicBezTo>
                  <a:pt x="732064" y="213904"/>
                  <a:pt x="716226" y="214614"/>
                  <a:pt x="701546" y="219018"/>
                </a:cubicBezTo>
                <a:cubicBezTo>
                  <a:pt x="679028" y="225773"/>
                  <a:pt x="634638" y="241320"/>
                  <a:pt x="634638" y="241320"/>
                </a:cubicBezTo>
                <a:cubicBezTo>
                  <a:pt x="627204" y="248754"/>
                  <a:pt x="621351" y="258214"/>
                  <a:pt x="612336" y="263623"/>
                </a:cubicBezTo>
                <a:cubicBezTo>
                  <a:pt x="602257" y="269671"/>
                  <a:pt x="589686" y="270144"/>
                  <a:pt x="578882" y="274774"/>
                </a:cubicBezTo>
                <a:cubicBezTo>
                  <a:pt x="563603" y="281322"/>
                  <a:pt x="549557" y="290529"/>
                  <a:pt x="534278" y="297077"/>
                </a:cubicBezTo>
                <a:cubicBezTo>
                  <a:pt x="523474" y="301707"/>
                  <a:pt x="511338" y="302971"/>
                  <a:pt x="500824" y="308228"/>
                </a:cubicBezTo>
                <a:cubicBezTo>
                  <a:pt x="466857" y="325211"/>
                  <a:pt x="450202" y="347698"/>
                  <a:pt x="422765" y="375135"/>
                </a:cubicBezTo>
                <a:lnTo>
                  <a:pt x="400463" y="397438"/>
                </a:lnTo>
                <a:cubicBezTo>
                  <a:pt x="335016" y="462885"/>
                  <a:pt x="437504" y="358291"/>
                  <a:pt x="344707" y="464345"/>
                </a:cubicBezTo>
                <a:cubicBezTo>
                  <a:pt x="330861" y="480169"/>
                  <a:pt x="314970" y="494082"/>
                  <a:pt x="300102" y="508950"/>
                </a:cubicBezTo>
                <a:lnTo>
                  <a:pt x="277799" y="531252"/>
                </a:lnTo>
                <a:cubicBezTo>
                  <a:pt x="251077" y="638144"/>
                  <a:pt x="294875" y="514176"/>
                  <a:pt x="210892" y="598159"/>
                </a:cubicBezTo>
                <a:cubicBezTo>
                  <a:pt x="200055" y="608996"/>
                  <a:pt x="206595" y="629056"/>
                  <a:pt x="199741" y="642764"/>
                </a:cubicBezTo>
                <a:cubicBezTo>
                  <a:pt x="195039" y="652168"/>
                  <a:pt x="184872" y="657633"/>
                  <a:pt x="177438" y="665067"/>
                </a:cubicBezTo>
                <a:cubicBezTo>
                  <a:pt x="173721" y="679935"/>
                  <a:pt x="176379" y="698138"/>
                  <a:pt x="166287" y="709672"/>
                </a:cubicBezTo>
                <a:cubicBezTo>
                  <a:pt x="148636" y="729844"/>
                  <a:pt x="99380" y="754277"/>
                  <a:pt x="99380" y="754277"/>
                </a:cubicBezTo>
                <a:cubicBezTo>
                  <a:pt x="91946" y="772862"/>
                  <a:pt x="87009" y="792653"/>
                  <a:pt x="77078" y="810033"/>
                </a:cubicBezTo>
                <a:cubicBezTo>
                  <a:pt x="71862" y="819161"/>
                  <a:pt x="60184" y="823320"/>
                  <a:pt x="54775" y="832335"/>
                </a:cubicBezTo>
                <a:cubicBezTo>
                  <a:pt x="11347" y="904714"/>
                  <a:pt x="77832" y="831583"/>
                  <a:pt x="21321" y="888091"/>
                </a:cubicBezTo>
                <a:cubicBezTo>
                  <a:pt x="0" y="952057"/>
                  <a:pt x="7981" y="894864"/>
                  <a:pt x="32473" y="943847"/>
                </a:cubicBezTo>
                <a:cubicBezTo>
                  <a:pt x="42987" y="964874"/>
                  <a:pt x="47341" y="988452"/>
                  <a:pt x="54775" y="1010755"/>
                </a:cubicBezTo>
                <a:cubicBezTo>
                  <a:pt x="58492" y="1021906"/>
                  <a:pt x="57615" y="1035897"/>
                  <a:pt x="65926" y="1044208"/>
                </a:cubicBezTo>
                <a:lnTo>
                  <a:pt x="88229" y="1066511"/>
                </a:lnTo>
                <a:cubicBezTo>
                  <a:pt x="136075" y="1162205"/>
                  <a:pt x="80937" y="1070370"/>
                  <a:pt x="143985" y="1133418"/>
                </a:cubicBezTo>
                <a:cubicBezTo>
                  <a:pt x="194425" y="1183858"/>
                  <a:pt x="134612" y="1156314"/>
                  <a:pt x="199741" y="1178023"/>
                </a:cubicBezTo>
                <a:cubicBezTo>
                  <a:pt x="196024" y="1192891"/>
                  <a:pt x="188590" y="1207302"/>
                  <a:pt x="188590" y="1222628"/>
                </a:cubicBezTo>
                <a:cubicBezTo>
                  <a:pt x="188590" y="1258161"/>
                  <a:pt x="204377" y="1254830"/>
                  <a:pt x="222043" y="1278384"/>
                </a:cubicBezTo>
                <a:cubicBezTo>
                  <a:pt x="238125" y="1299827"/>
                  <a:pt x="247695" y="1326338"/>
                  <a:pt x="266648" y="1345291"/>
                </a:cubicBezTo>
                <a:cubicBezTo>
                  <a:pt x="274082" y="1352725"/>
                  <a:pt x="282383" y="1359384"/>
                  <a:pt x="288951" y="1367594"/>
                </a:cubicBezTo>
                <a:cubicBezTo>
                  <a:pt x="297323" y="1378059"/>
                  <a:pt x="301776" y="1391570"/>
                  <a:pt x="311253" y="1401047"/>
                </a:cubicBezTo>
                <a:cubicBezTo>
                  <a:pt x="332871" y="1422665"/>
                  <a:pt x="350951" y="1425431"/>
                  <a:pt x="378160" y="1434501"/>
                </a:cubicBezTo>
                <a:cubicBezTo>
                  <a:pt x="418037" y="1474376"/>
                  <a:pt x="392584" y="1457844"/>
                  <a:pt x="478521" y="1467955"/>
                </a:cubicBezTo>
                <a:cubicBezTo>
                  <a:pt x="668364" y="1490290"/>
                  <a:pt x="713383" y="1482734"/>
                  <a:pt x="969175" y="1490257"/>
                </a:cubicBezTo>
                <a:cubicBezTo>
                  <a:pt x="984043" y="1493974"/>
                  <a:pt x="999430" y="1496027"/>
                  <a:pt x="1013780" y="1501408"/>
                </a:cubicBezTo>
                <a:cubicBezTo>
                  <a:pt x="1029345" y="1507245"/>
                  <a:pt x="1041776" y="1523019"/>
                  <a:pt x="1058385" y="1523711"/>
                </a:cubicBezTo>
                <a:lnTo>
                  <a:pt x="1281409" y="1512559"/>
                </a:lnTo>
                <a:cubicBezTo>
                  <a:pt x="1296277" y="1505125"/>
                  <a:pt x="1312183" y="1499478"/>
                  <a:pt x="1326014" y="1490257"/>
                </a:cubicBezTo>
                <a:cubicBezTo>
                  <a:pt x="1334762" y="1484425"/>
                  <a:pt x="1338913" y="1472657"/>
                  <a:pt x="1348317" y="1467955"/>
                </a:cubicBezTo>
                <a:cubicBezTo>
                  <a:pt x="1362025" y="1461101"/>
                  <a:pt x="1378053" y="1460520"/>
                  <a:pt x="1392921" y="1456803"/>
                </a:cubicBezTo>
                <a:cubicBezTo>
                  <a:pt x="1449436" y="1400290"/>
                  <a:pt x="1376292" y="1466782"/>
                  <a:pt x="1448678" y="1423350"/>
                </a:cubicBezTo>
                <a:cubicBezTo>
                  <a:pt x="1457693" y="1417941"/>
                  <a:pt x="1463546" y="1408481"/>
                  <a:pt x="1470980" y="1401047"/>
                </a:cubicBezTo>
                <a:cubicBezTo>
                  <a:pt x="1474697" y="1389896"/>
                  <a:pt x="1476083" y="1377673"/>
                  <a:pt x="1482131" y="1367594"/>
                </a:cubicBezTo>
                <a:cubicBezTo>
                  <a:pt x="1487540" y="1358579"/>
                  <a:pt x="1497866" y="1353501"/>
                  <a:pt x="1504434" y="1345291"/>
                </a:cubicBezTo>
                <a:cubicBezTo>
                  <a:pt x="1512806" y="1334826"/>
                  <a:pt x="1519302" y="1322989"/>
                  <a:pt x="1526736" y="1311838"/>
                </a:cubicBezTo>
                <a:cubicBezTo>
                  <a:pt x="1530453" y="1300687"/>
                  <a:pt x="1532179" y="1288659"/>
                  <a:pt x="1537887" y="1278384"/>
                </a:cubicBezTo>
                <a:cubicBezTo>
                  <a:pt x="1550904" y="1254953"/>
                  <a:pt x="1582492" y="1211477"/>
                  <a:pt x="1582492" y="1211477"/>
                </a:cubicBezTo>
                <a:cubicBezTo>
                  <a:pt x="1586209" y="1196609"/>
                  <a:pt x="1587606" y="1180959"/>
                  <a:pt x="1593643" y="1166872"/>
                </a:cubicBezTo>
                <a:cubicBezTo>
                  <a:pt x="1598922" y="1154553"/>
                  <a:pt x="1611366" y="1146013"/>
                  <a:pt x="1615946" y="1133418"/>
                </a:cubicBezTo>
                <a:cubicBezTo>
                  <a:pt x="1667051" y="992879"/>
                  <a:pt x="1610072" y="1086469"/>
                  <a:pt x="1660551" y="1010755"/>
                </a:cubicBezTo>
                <a:cubicBezTo>
                  <a:pt x="1664123" y="996465"/>
                  <a:pt x="1674855" y="948693"/>
                  <a:pt x="1682853" y="932696"/>
                </a:cubicBezTo>
                <a:cubicBezTo>
                  <a:pt x="1688847" y="920709"/>
                  <a:pt x="1697722" y="910393"/>
                  <a:pt x="1705156" y="899242"/>
                </a:cubicBezTo>
                <a:cubicBezTo>
                  <a:pt x="1736936" y="708562"/>
                  <a:pt x="1692561" y="945426"/>
                  <a:pt x="1738609" y="776579"/>
                </a:cubicBezTo>
                <a:cubicBezTo>
                  <a:pt x="1744558" y="754766"/>
                  <a:pt x="1746043" y="731974"/>
                  <a:pt x="1749760" y="709672"/>
                </a:cubicBezTo>
                <a:cubicBezTo>
                  <a:pt x="1746043" y="650199"/>
                  <a:pt x="1746660" y="590295"/>
                  <a:pt x="1738609" y="531252"/>
                </a:cubicBezTo>
                <a:cubicBezTo>
                  <a:pt x="1735433" y="507959"/>
                  <a:pt x="1722009" y="487152"/>
                  <a:pt x="1716307" y="464345"/>
                </a:cubicBezTo>
                <a:lnTo>
                  <a:pt x="1682853" y="330530"/>
                </a:lnTo>
                <a:cubicBezTo>
                  <a:pt x="1679136" y="315662"/>
                  <a:pt x="1674708" y="300953"/>
                  <a:pt x="1671702" y="285925"/>
                </a:cubicBezTo>
                <a:lnTo>
                  <a:pt x="1660551" y="230169"/>
                </a:lnTo>
                <a:cubicBezTo>
                  <a:pt x="1656834" y="189281"/>
                  <a:pt x="1664647" y="145626"/>
                  <a:pt x="1649399" y="107506"/>
                </a:cubicBezTo>
                <a:cubicBezTo>
                  <a:pt x="1645034" y="96593"/>
                  <a:pt x="1627472" y="120962"/>
                  <a:pt x="1615946" y="118657"/>
                </a:cubicBezTo>
                <a:cubicBezTo>
                  <a:pt x="1605637" y="116595"/>
                  <a:pt x="1602658" y="101764"/>
                  <a:pt x="1593643" y="96355"/>
                </a:cubicBezTo>
                <a:cubicBezTo>
                  <a:pt x="1583564" y="90307"/>
                  <a:pt x="1571341" y="88920"/>
                  <a:pt x="1560190" y="85203"/>
                </a:cubicBezTo>
                <a:cubicBezTo>
                  <a:pt x="1552756" y="74052"/>
                  <a:pt x="1548352" y="60122"/>
                  <a:pt x="1537887" y="51750"/>
                </a:cubicBezTo>
                <a:cubicBezTo>
                  <a:pt x="1521009" y="38248"/>
                  <a:pt x="1501244" y="40599"/>
                  <a:pt x="1482131" y="40599"/>
                </a:cubicBezTo>
              </a:path>
            </a:pathLst>
          </a:cu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918075" y="5681663"/>
            <a:ext cx="1176338" cy="1128712"/>
          </a:xfrm>
          <a:custGeom>
            <a:avLst/>
            <a:gdLst>
              <a:gd name="connsiteX0" fmla="*/ 886754 w 1176685"/>
              <a:gd name="connsiteY0" fmla="*/ 111513 h 1128580"/>
              <a:gd name="connsiteX1" fmla="*/ 842149 w 1176685"/>
              <a:gd name="connsiteY1" fmla="*/ 100361 h 1128580"/>
              <a:gd name="connsiteX2" fmla="*/ 652578 w 1176685"/>
              <a:gd name="connsiteY2" fmla="*/ 78059 h 1128580"/>
              <a:gd name="connsiteX3" fmla="*/ 574519 w 1176685"/>
              <a:gd name="connsiteY3" fmla="*/ 66908 h 1128580"/>
              <a:gd name="connsiteX4" fmla="*/ 541066 w 1176685"/>
              <a:gd name="connsiteY4" fmla="*/ 44605 h 1128580"/>
              <a:gd name="connsiteX5" fmla="*/ 463007 w 1176685"/>
              <a:gd name="connsiteY5" fmla="*/ 22303 h 1128580"/>
              <a:gd name="connsiteX6" fmla="*/ 396100 w 1176685"/>
              <a:gd name="connsiteY6" fmla="*/ 0 h 1128580"/>
              <a:gd name="connsiteX7" fmla="*/ 295739 w 1176685"/>
              <a:gd name="connsiteY7" fmla="*/ 11152 h 1128580"/>
              <a:gd name="connsiteX8" fmla="*/ 228832 w 1176685"/>
              <a:gd name="connsiteY8" fmla="*/ 44605 h 1128580"/>
              <a:gd name="connsiteX9" fmla="*/ 195378 w 1176685"/>
              <a:gd name="connsiteY9" fmla="*/ 55756 h 1128580"/>
              <a:gd name="connsiteX10" fmla="*/ 173076 w 1176685"/>
              <a:gd name="connsiteY10" fmla="*/ 89210 h 1128580"/>
              <a:gd name="connsiteX11" fmla="*/ 139622 w 1176685"/>
              <a:gd name="connsiteY11" fmla="*/ 100361 h 1128580"/>
              <a:gd name="connsiteX12" fmla="*/ 83866 w 1176685"/>
              <a:gd name="connsiteY12" fmla="*/ 156117 h 1128580"/>
              <a:gd name="connsiteX13" fmla="*/ 83866 w 1176685"/>
              <a:gd name="connsiteY13" fmla="*/ 156117 h 1128580"/>
              <a:gd name="connsiteX14" fmla="*/ 16958 w 1176685"/>
              <a:gd name="connsiteY14" fmla="*/ 245327 h 1128580"/>
              <a:gd name="connsiteX15" fmla="*/ 16958 w 1176685"/>
              <a:gd name="connsiteY15" fmla="*/ 390293 h 1128580"/>
              <a:gd name="connsiteX16" fmla="*/ 28110 w 1176685"/>
              <a:gd name="connsiteY16" fmla="*/ 423747 h 1128580"/>
              <a:gd name="connsiteX17" fmla="*/ 61563 w 1176685"/>
              <a:gd name="connsiteY17" fmla="*/ 434898 h 1128580"/>
              <a:gd name="connsiteX18" fmla="*/ 72715 w 1176685"/>
              <a:gd name="connsiteY18" fmla="*/ 468352 h 1128580"/>
              <a:gd name="connsiteX19" fmla="*/ 95017 w 1176685"/>
              <a:gd name="connsiteY19" fmla="*/ 501805 h 1128580"/>
              <a:gd name="connsiteX20" fmla="*/ 72715 w 1176685"/>
              <a:gd name="connsiteY20" fmla="*/ 579864 h 1128580"/>
              <a:gd name="connsiteX21" fmla="*/ 61563 w 1176685"/>
              <a:gd name="connsiteY21" fmla="*/ 646771 h 1128580"/>
              <a:gd name="connsiteX22" fmla="*/ 39261 w 1176685"/>
              <a:gd name="connsiteY22" fmla="*/ 724830 h 1128580"/>
              <a:gd name="connsiteX23" fmla="*/ 50412 w 1176685"/>
              <a:gd name="connsiteY23" fmla="*/ 836342 h 1128580"/>
              <a:gd name="connsiteX24" fmla="*/ 61563 w 1176685"/>
              <a:gd name="connsiteY24" fmla="*/ 869795 h 1128580"/>
              <a:gd name="connsiteX25" fmla="*/ 117319 w 1176685"/>
              <a:gd name="connsiteY25" fmla="*/ 925552 h 1128580"/>
              <a:gd name="connsiteX26" fmla="*/ 139622 w 1176685"/>
              <a:gd name="connsiteY26" fmla="*/ 947854 h 1128580"/>
              <a:gd name="connsiteX27" fmla="*/ 173076 w 1176685"/>
              <a:gd name="connsiteY27" fmla="*/ 959005 h 1128580"/>
              <a:gd name="connsiteX28" fmla="*/ 195378 w 1176685"/>
              <a:gd name="connsiteY28" fmla="*/ 981308 h 1128580"/>
              <a:gd name="connsiteX29" fmla="*/ 262285 w 1176685"/>
              <a:gd name="connsiteY29" fmla="*/ 1003610 h 1128580"/>
              <a:gd name="connsiteX30" fmla="*/ 351495 w 1176685"/>
              <a:gd name="connsiteY30" fmla="*/ 1070517 h 1128580"/>
              <a:gd name="connsiteX31" fmla="*/ 418402 w 1176685"/>
              <a:gd name="connsiteY31" fmla="*/ 1092820 h 1128580"/>
              <a:gd name="connsiteX32" fmla="*/ 451856 w 1176685"/>
              <a:gd name="connsiteY32" fmla="*/ 1103971 h 1128580"/>
              <a:gd name="connsiteX33" fmla="*/ 552217 w 1176685"/>
              <a:gd name="connsiteY33" fmla="*/ 1126274 h 1128580"/>
              <a:gd name="connsiteX34" fmla="*/ 797544 w 1176685"/>
              <a:gd name="connsiteY34" fmla="*/ 1115122 h 1128580"/>
              <a:gd name="connsiteX35" fmla="*/ 819846 w 1176685"/>
              <a:gd name="connsiteY35" fmla="*/ 1081669 h 1128580"/>
              <a:gd name="connsiteX36" fmla="*/ 853300 w 1176685"/>
              <a:gd name="connsiteY36" fmla="*/ 1037064 h 1128580"/>
              <a:gd name="connsiteX37" fmla="*/ 875602 w 1176685"/>
              <a:gd name="connsiteY37" fmla="*/ 1003610 h 1128580"/>
              <a:gd name="connsiteX38" fmla="*/ 897905 w 1176685"/>
              <a:gd name="connsiteY38" fmla="*/ 981308 h 1128580"/>
              <a:gd name="connsiteX39" fmla="*/ 920207 w 1176685"/>
              <a:gd name="connsiteY39" fmla="*/ 903249 h 1128580"/>
              <a:gd name="connsiteX40" fmla="*/ 953661 w 1176685"/>
              <a:gd name="connsiteY40" fmla="*/ 880947 h 1128580"/>
              <a:gd name="connsiteX41" fmla="*/ 987115 w 1176685"/>
              <a:gd name="connsiteY41" fmla="*/ 836342 h 1128580"/>
              <a:gd name="connsiteX42" fmla="*/ 1009417 w 1176685"/>
              <a:gd name="connsiteY42" fmla="*/ 802888 h 1128580"/>
              <a:gd name="connsiteX43" fmla="*/ 1042871 w 1176685"/>
              <a:gd name="connsiteY43" fmla="*/ 780586 h 1128580"/>
              <a:gd name="connsiteX44" fmla="*/ 1065173 w 1176685"/>
              <a:gd name="connsiteY44" fmla="*/ 735981 h 1128580"/>
              <a:gd name="connsiteX45" fmla="*/ 1132080 w 1176685"/>
              <a:gd name="connsiteY45" fmla="*/ 680225 h 1128580"/>
              <a:gd name="connsiteX46" fmla="*/ 1143232 w 1176685"/>
              <a:gd name="connsiteY46" fmla="*/ 646771 h 1128580"/>
              <a:gd name="connsiteX47" fmla="*/ 1165534 w 1176685"/>
              <a:gd name="connsiteY47" fmla="*/ 591015 h 1128580"/>
              <a:gd name="connsiteX48" fmla="*/ 1176685 w 1176685"/>
              <a:gd name="connsiteY48" fmla="*/ 524108 h 1128580"/>
              <a:gd name="connsiteX49" fmla="*/ 1165534 w 1176685"/>
              <a:gd name="connsiteY49" fmla="*/ 423747 h 1128580"/>
              <a:gd name="connsiteX50" fmla="*/ 1154383 w 1176685"/>
              <a:gd name="connsiteY50" fmla="*/ 379142 h 1128580"/>
              <a:gd name="connsiteX51" fmla="*/ 1120929 w 1176685"/>
              <a:gd name="connsiteY51" fmla="*/ 356839 h 1128580"/>
              <a:gd name="connsiteX52" fmla="*/ 1042871 w 1176685"/>
              <a:gd name="connsiteY52" fmla="*/ 256478 h 1128580"/>
              <a:gd name="connsiteX53" fmla="*/ 1020568 w 1176685"/>
              <a:gd name="connsiteY53" fmla="*/ 234176 h 1128580"/>
              <a:gd name="connsiteX54" fmla="*/ 987115 w 1176685"/>
              <a:gd name="connsiteY54" fmla="*/ 223025 h 1128580"/>
              <a:gd name="connsiteX55" fmla="*/ 964812 w 1176685"/>
              <a:gd name="connsiteY55" fmla="*/ 200722 h 1128580"/>
              <a:gd name="connsiteX56" fmla="*/ 953661 w 1176685"/>
              <a:gd name="connsiteY56" fmla="*/ 167269 h 112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76685" h="1128580">
                <a:moveTo>
                  <a:pt x="886754" y="111513"/>
                </a:moveTo>
                <a:cubicBezTo>
                  <a:pt x="871886" y="107796"/>
                  <a:pt x="857266" y="102881"/>
                  <a:pt x="842149" y="100361"/>
                </a:cubicBezTo>
                <a:cubicBezTo>
                  <a:pt x="803532" y="93925"/>
                  <a:pt x="688384" y="82535"/>
                  <a:pt x="652578" y="78059"/>
                </a:cubicBezTo>
                <a:cubicBezTo>
                  <a:pt x="626497" y="74799"/>
                  <a:pt x="600539" y="70625"/>
                  <a:pt x="574519" y="66908"/>
                </a:cubicBezTo>
                <a:cubicBezTo>
                  <a:pt x="563368" y="59474"/>
                  <a:pt x="553053" y="50599"/>
                  <a:pt x="541066" y="44605"/>
                </a:cubicBezTo>
                <a:cubicBezTo>
                  <a:pt x="522330" y="35237"/>
                  <a:pt x="480869" y="27662"/>
                  <a:pt x="463007" y="22303"/>
                </a:cubicBezTo>
                <a:cubicBezTo>
                  <a:pt x="440490" y="15548"/>
                  <a:pt x="396100" y="0"/>
                  <a:pt x="396100" y="0"/>
                </a:cubicBezTo>
                <a:cubicBezTo>
                  <a:pt x="362646" y="3717"/>
                  <a:pt x="328941" y="5618"/>
                  <a:pt x="295739" y="11152"/>
                </a:cubicBezTo>
                <a:cubicBezTo>
                  <a:pt x="253693" y="18160"/>
                  <a:pt x="267366" y="25338"/>
                  <a:pt x="228832" y="44605"/>
                </a:cubicBezTo>
                <a:cubicBezTo>
                  <a:pt x="218318" y="49862"/>
                  <a:pt x="206529" y="52039"/>
                  <a:pt x="195378" y="55756"/>
                </a:cubicBezTo>
                <a:cubicBezTo>
                  <a:pt x="187944" y="66907"/>
                  <a:pt x="183541" y="80838"/>
                  <a:pt x="173076" y="89210"/>
                </a:cubicBezTo>
                <a:cubicBezTo>
                  <a:pt x="163897" y="96553"/>
                  <a:pt x="149026" y="93308"/>
                  <a:pt x="139622" y="100361"/>
                </a:cubicBezTo>
                <a:cubicBezTo>
                  <a:pt x="118595" y="116131"/>
                  <a:pt x="102451" y="137532"/>
                  <a:pt x="83866" y="156117"/>
                </a:cubicBezTo>
                <a:lnTo>
                  <a:pt x="83866" y="156117"/>
                </a:lnTo>
                <a:cubicBezTo>
                  <a:pt x="33429" y="231773"/>
                  <a:pt x="58215" y="204072"/>
                  <a:pt x="16958" y="245327"/>
                </a:cubicBezTo>
                <a:cubicBezTo>
                  <a:pt x="3730" y="324693"/>
                  <a:pt x="0" y="305506"/>
                  <a:pt x="16958" y="390293"/>
                </a:cubicBezTo>
                <a:cubicBezTo>
                  <a:pt x="19263" y="401819"/>
                  <a:pt x="19798" y="415435"/>
                  <a:pt x="28110" y="423747"/>
                </a:cubicBezTo>
                <a:cubicBezTo>
                  <a:pt x="36421" y="432058"/>
                  <a:pt x="50412" y="431181"/>
                  <a:pt x="61563" y="434898"/>
                </a:cubicBezTo>
                <a:cubicBezTo>
                  <a:pt x="65280" y="446049"/>
                  <a:pt x="67458" y="457838"/>
                  <a:pt x="72715" y="468352"/>
                </a:cubicBezTo>
                <a:cubicBezTo>
                  <a:pt x="78709" y="480339"/>
                  <a:pt x="93122" y="488538"/>
                  <a:pt x="95017" y="501805"/>
                </a:cubicBezTo>
                <a:cubicBezTo>
                  <a:pt x="97129" y="516587"/>
                  <a:pt x="76354" y="563490"/>
                  <a:pt x="72715" y="579864"/>
                </a:cubicBezTo>
                <a:cubicBezTo>
                  <a:pt x="67810" y="601936"/>
                  <a:pt x="65997" y="624600"/>
                  <a:pt x="61563" y="646771"/>
                </a:cubicBezTo>
                <a:cubicBezTo>
                  <a:pt x="54561" y="681779"/>
                  <a:pt x="49889" y="692944"/>
                  <a:pt x="39261" y="724830"/>
                </a:cubicBezTo>
                <a:cubicBezTo>
                  <a:pt x="42978" y="762001"/>
                  <a:pt x="44732" y="799420"/>
                  <a:pt x="50412" y="836342"/>
                </a:cubicBezTo>
                <a:cubicBezTo>
                  <a:pt x="52199" y="847960"/>
                  <a:pt x="54511" y="860392"/>
                  <a:pt x="61563" y="869795"/>
                </a:cubicBezTo>
                <a:cubicBezTo>
                  <a:pt x="77333" y="890822"/>
                  <a:pt x="98733" y="906966"/>
                  <a:pt x="117319" y="925552"/>
                </a:cubicBezTo>
                <a:cubicBezTo>
                  <a:pt x="124753" y="932986"/>
                  <a:pt x="129648" y="944529"/>
                  <a:pt x="139622" y="947854"/>
                </a:cubicBezTo>
                <a:lnTo>
                  <a:pt x="173076" y="959005"/>
                </a:lnTo>
                <a:cubicBezTo>
                  <a:pt x="180510" y="966439"/>
                  <a:pt x="185974" y="976606"/>
                  <a:pt x="195378" y="981308"/>
                </a:cubicBezTo>
                <a:cubicBezTo>
                  <a:pt x="216405" y="991821"/>
                  <a:pt x="262285" y="1003610"/>
                  <a:pt x="262285" y="1003610"/>
                </a:cubicBezTo>
                <a:cubicBezTo>
                  <a:pt x="288704" y="1030029"/>
                  <a:pt x="313666" y="1057907"/>
                  <a:pt x="351495" y="1070517"/>
                </a:cubicBezTo>
                <a:lnTo>
                  <a:pt x="418402" y="1092820"/>
                </a:lnTo>
                <a:cubicBezTo>
                  <a:pt x="429553" y="1096537"/>
                  <a:pt x="440452" y="1101120"/>
                  <a:pt x="451856" y="1103971"/>
                </a:cubicBezTo>
                <a:cubicBezTo>
                  <a:pt x="514849" y="1119719"/>
                  <a:pt x="481433" y="1112116"/>
                  <a:pt x="552217" y="1126274"/>
                </a:cubicBezTo>
                <a:cubicBezTo>
                  <a:pt x="633993" y="1122557"/>
                  <a:pt x="716798" y="1128580"/>
                  <a:pt x="797544" y="1115122"/>
                </a:cubicBezTo>
                <a:cubicBezTo>
                  <a:pt x="810763" y="1112919"/>
                  <a:pt x="812056" y="1092575"/>
                  <a:pt x="819846" y="1081669"/>
                </a:cubicBezTo>
                <a:cubicBezTo>
                  <a:pt x="830649" y="1066545"/>
                  <a:pt x="842497" y="1052188"/>
                  <a:pt x="853300" y="1037064"/>
                </a:cubicBezTo>
                <a:cubicBezTo>
                  <a:pt x="861090" y="1026158"/>
                  <a:pt x="867230" y="1014075"/>
                  <a:pt x="875602" y="1003610"/>
                </a:cubicBezTo>
                <a:cubicBezTo>
                  <a:pt x="882170" y="995400"/>
                  <a:pt x="890471" y="988742"/>
                  <a:pt x="897905" y="981308"/>
                </a:cubicBezTo>
                <a:cubicBezTo>
                  <a:pt x="898633" y="978394"/>
                  <a:pt x="914390" y="910520"/>
                  <a:pt x="920207" y="903249"/>
                </a:cubicBezTo>
                <a:cubicBezTo>
                  <a:pt x="928579" y="892784"/>
                  <a:pt x="942510" y="888381"/>
                  <a:pt x="953661" y="880947"/>
                </a:cubicBezTo>
                <a:cubicBezTo>
                  <a:pt x="964812" y="866079"/>
                  <a:pt x="976312" y="851466"/>
                  <a:pt x="987115" y="836342"/>
                </a:cubicBezTo>
                <a:cubicBezTo>
                  <a:pt x="994905" y="825436"/>
                  <a:pt x="999940" y="812365"/>
                  <a:pt x="1009417" y="802888"/>
                </a:cubicBezTo>
                <a:cubicBezTo>
                  <a:pt x="1018894" y="793411"/>
                  <a:pt x="1031720" y="788020"/>
                  <a:pt x="1042871" y="780586"/>
                </a:cubicBezTo>
                <a:cubicBezTo>
                  <a:pt x="1050305" y="765718"/>
                  <a:pt x="1055952" y="749812"/>
                  <a:pt x="1065173" y="735981"/>
                </a:cubicBezTo>
                <a:cubicBezTo>
                  <a:pt x="1076988" y="718259"/>
                  <a:pt x="1120835" y="688659"/>
                  <a:pt x="1132080" y="680225"/>
                </a:cubicBezTo>
                <a:cubicBezTo>
                  <a:pt x="1135797" y="669074"/>
                  <a:pt x="1139105" y="657777"/>
                  <a:pt x="1143232" y="646771"/>
                </a:cubicBezTo>
                <a:cubicBezTo>
                  <a:pt x="1150260" y="628029"/>
                  <a:pt x="1160267" y="610327"/>
                  <a:pt x="1165534" y="591015"/>
                </a:cubicBezTo>
                <a:cubicBezTo>
                  <a:pt x="1171483" y="569202"/>
                  <a:pt x="1172968" y="546410"/>
                  <a:pt x="1176685" y="524108"/>
                </a:cubicBezTo>
                <a:cubicBezTo>
                  <a:pt x="1172968" y="490654"/>
                  <a:pt x="1170652" y="457015"/>
                  <a:pt x="1165534" y="423747"/>
                </a:cubicBezTo>
                <a:cubicBezTo>
                  <a:pt x="1163204" y="408599"/>
                  <a:pt x="1162884" y="391894"/>
                  <a:pt x="1154383" y="379142"/>
                </a:cubicBezTo>
                <a:cubicBezTo>
                  <a:pt x="1146949" y="367991"/>
                  <a:pt x="1132080" y="364273"/>
                  <a:pt x="1120929" y="356839"/>
                </a:cubicBezTo>
                <a:cubicBezTo>
                  <a:pt x="1086873" y="288726"/>
                  <a:pt x="1110381" y="323987"/>
                  <a:pt x="1042871" y="256478"/>
                </a:cubicBezTo>
                <a:cubicBezTo>
                  <a:pt x="1035437" y="249044"/>
                  <a:pt x="1030542" y="237501"/>
                  <a:pt x="1020568" y="234176"/>
                </a:cubicBezTo>
                <a:lnTo>
                  <a:pt x="987115" y="223025"/>
                </a:lnTo>
                <a:cubicBezTo>
                  <a:pt x="979681" y="215591"/>
                  <a:pt x="970221" y="209737"/>
                  <a:pt x="964812" y="200722"/>
                </a:cubicBezTo>
                <a:cubicBezTo>
                  <a:pt x="958764" y="190643"/>
                  <a:pt x="953661" y="167269"/>
                  <a:pt x="953661" y="167269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2231" name="TextBox 12"/>
          <p:cNvSpPr txBox="1">
            <a:spLocks noChangeArrowheads="1"/>
          </p:cNvSpPr>
          <p:nvPr/>
        </p:nvSpPr>
        <p:spPr bwMode="auto">
          <a:xfrm>
            <a:off x="762000" y="838200"/>
            <a:ext cx="249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Cervical, the top 7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2590800"/>
            <a:ext cx="3922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</a:rPr>
              <a:t>Thoracic, attach to ribs, there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</a:rPr>
              <a:t>are 12, cause there are 12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</a:rPr>
              <a:t>pairs of ribs!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" y="4648200"/>
            <a:ext cx="347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</a:rPr>
              <a:t>Lumbar, big bottom ones!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" y="5638800"/>
            <a:ext cx="3529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9900"/>
                </a:solidFill>
              </a:rPr>
              <a:t>Sacral and coccyx 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FF9900"/>
                </a:solidFill>
              </a:rPr>
              <a:t>these babies are all fused!</a:t>
            </a:r>
          </a:p>
        </p:txBody>
      </p:sp>
      <p:cxnSp>
        <p:nvCxnSpPr>
          <p:cNvPr id="18" name="Straight Connector 17"/>
          <p:cNvCxnSpPr>
            <a:endCxn id="3" idx="19"/>
          </p:cNvCxnSpPr>
          <p:nvPr/>
        </p:nvCxnSpPr>
        <p:spPr>
          <a:xfrm flipV="1">
            <a:off x="3429000" y="1057275"/>
            <a:ext cx="1636713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3"/>
            <a:endCxn id="7" idx="19"/>
          </p:cNvCxnSpPr>
          <p:nvPr/>
        </p:nvCxnSpPr>
        <p:spPr>
          <a:xfrm flipV="1">
            <a:off x="3922713" y="2936875"/>
            <a:ext cx="822325" cy="254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8" idx="26"/>
          </p:cNvCxnSpPr>
          <p:nvPr/>
        </p:nvCxnSpPr>
        <p:spPr>
          <a:xfrm>
            <a:off x="3581400" y="4876800"/>
            <a:ext cx="1265238" cy="20638"/>
          </a:xfrm>
          <a:prstGeom prst="lin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2" idx="15"/>
          </p:cNvCxnSpPr>
          <p:nvPr/>
        </p:nvCxnSpPr>
        <p:spPr>
          <a:xfrm flipV="1">
            <a:off x="3733800" y="6072188"/>
            <a:ext cx="1200150" cy="23812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9" name="Rectangle 25"/>
          <p:cNvSpPr>
            <a:spLocks noChangeArrowheads="1"/>
          </p:cNvSpPr>
          <p:nvPr/>
        </p:nvSpPr>
        <p:spPr bwMode="auto">
          <a:xfrm>
            <a:off x="-28575" y="25400"/>
            <a:ext cx="543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Bones of the vertebral column</a:t>
            </a:r>
          </a:p>
        </p:txBody>
      </p:sp>
      <p:sp>
        <p:nvSpPr>
          <p:cNvPr id="52240" name="Rectangle 26"/>
          <p:cNvSpPr>
            <a:spLocks noChangeArrowheads="1"/>
          </p:cNvSpPr>
          <p:nvPr/>
        </p:nvSpPr>
        <p:spPr bwMode="auto">
          <a:xfrm>
            <a:off x="6705600" y="152400"/>
            <a:ext cx="165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u="sng">
                <a:solidFill>
                  <a:srgbClr val="000000"/>
                </a:solidFill>
              </a:rPr>
              <a:t>Curvatures:</a:t>
            </a:r>
          </a:p>
        </p:txBody>
      </p:sp>
      <p:sp>
        <p:nvSpPr>
          <p:cNvPr id="52241" name="TextBox 27"/>
          <p:cNvSpPr txBox="1">
            <a:spLocks noChangeArrowheads="1"/>
          </p:cNvSpPr>
          <p:nvPr/>
        </p:nvSpPr>
        <p:spPr bwMode="auto">
          <a:xfrm>
            <a:off x="6477000" y="838200"/>
            <a:ext cx="2519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</a:rPr>
              <a:t>The Cervical Curvature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C00000"/>
                </a:solidFill>
              </a:rPr>
              <a:t>is a secondary curvature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400800" y="5791200"/>
            <a:ext cx="2305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9900"/>
                </a:solidFill>
              </a:rPr>
              <a:t>The Sacral Curvature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FF9900"/>
                </a:solidFill>
              </a:rPr>
              <a:t>is a primary curvature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400800" y="4419600"/>
            <a:ext cx="2519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</a:rPr>
              <a:t>The Lumbar Curvature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</a:rPr>
              <a:t>is a secondary curvature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400800" y="2514600"/>
            <a:ext cx="238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The Thoracic Curvature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70C0"/>
                </a:solidFill>
              </a:rPr>
              <a:t>is a primary curvature</a:t>
            </a:r>
          </a:p>
        </p:txBody>
      </p:sp>
    </p:spTree>
    <p:extLst>
      <p:ext uri="{BB962C8B-B14F-4D97-AF65-F5344CB8AC3E}">
        <p14:creationId xmlns:p14="http://schemas.microsoft.com/office/powerpoint/2010/main" val="429253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30" grpId="0"/>
      <p:bldP spid="31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07-16_1.jpg 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75"/>
            <a:ext cx="418147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143000" y="2209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82229"/>
                </a:solidFill>
              </a:rPr>
              <a:t>1</a:t>
            </a:r>
            <a:r>
              <a:rPr lang="en-US" altLang="en-US" sz="2400" baseline="30000">
                <a:solidFill>
                  <a:srgbClr val="C82229"/>
                </a:solidFill>
              </a:rPr>
              <a:t>o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57200" y="76200"/>
            <a:ext cx="326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Normal Spinal Curvature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152650" y="457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82229"/>
                </a:solidFill>
              </a:rPr>
              <a:t>2</a:t>
            </a:r>
            <a:r>
              <a:rPr lang="en-US" altLang="en-US" sz="2400" baseline="30000">
                <a:solidFill>
                  <a:srgbClr val="C82229"/>
                </a:solidFill>
              </a:rPr>
              <a:t>o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152650" y="39624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82229"/>
                </a:solidFill>
              </a:rPr>
              <a:t>2</a:t>
            </a:r>
            <a:r>
              <a:rPr lang="en-US" altLang="en-US" sz="2400" baseline="30000">
                <a:solidFill>
                  <a:srgbClr val="C82229"/>
                </a:solidFill>
              </a:rPr>
              <a:t>o</a:t>
            </a:r>
            <a:endParaRPr lang="en-US" altLang="en-US" sz="2400">
              <a:solidFill>
                <a:srgbClr val="C82229"/>
              </a:solidFill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143000" y="51054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82229"/>
                </a:solidFill>
              </a:rPr>
              <a:t>1</a:t>
            </a:r>
            <a:r>
              <a:rPr lang="en-US" altLang="en-US" sz="2400" baseline="30000">
                <a:solidFill>
                  <a:srgbClr val="C82229"/>
                </a:solidFill>
              </a:rPr>
              <a:t>o</a:t>
            </a:r>
            <a:endParaRPr lang="en-US" altLang="en-US" sz="2400">
              <a:solidFill>
                <a:srgbClr val="C82229"/>
              </a:solidFill>
            </a:endParaRP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V="1">
            <a:off x="2667000" y="674688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1676400" y="2427288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2667000" y="41798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1763713" y="5322888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4220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5" grpId="0"/>
      <p:bldP spid="25606" grpId="0"/>
      <p:bldP spid="2560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http://biology-forums.com/gallery/14755_24_09_12_7_48_32_8978104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822325"/>
            <a:ext cx="677227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6"/>
          <p:cNvSpPr txBox="1">
            <a:spLocks noChangeArrowheads="1"/>
          </p:cNvSpPr>
          <p:nvPr/>
        </p:nvSpPr>
        <p:spPr bwMode="auto">
          <a:xfrm>
            <a:off x="996950" y="73025"/>
            <a:ext cx="7307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Abnormal Curvatures of the Spinal Column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476875" y="822325"/>
            <a:ext cx="2949575" cy="577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76588" y="822325"/>
            <a:ext cx="2605087" cy="5772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blog.udemy.com/wp-content/uploads/2014/05/shutterstock_155445698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327025"/>
            <a:ext cx="4913312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4" descr="http://img.tfd.com/mosbycam/thumbs/500227-fx4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715963"/>
            <a:ext cx="120967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6" descr="http://img.tfd.com/mosbycam/thumbs/500094-fx1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715963"/>
            <a:ext cx="14478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99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7-01a_1.jpg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33338"/>
            <a:ext cx="9039225" cy="678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870550"/>
      </p:ext>
    </p:extLst>
  </p:cSld>
  <p:clrMapOvr>
    <a:masterClrMapping/>
  </p:clrMapOvr>
  <p:transition>
    <p:pull dir="l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29700" cy="882650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C82229"/>
                </a:solidFill>
              </a:rPr>
              <a:t>Vertebrae</a:t>
            </a:r>
            <a:r>
              <a:rPr lang="en-US" altLang="en-US" sz="3600">
                <a:solidFill>
                  <a:srgbClr val="C82229"/>
                </a:solidFill>
              </a:rPr>
              <a:t> </a:t>
            </a:r>
            <a:r>
              <a:rPr lang="en-US" altLang="en-US" sz="3600"/>
              <a:t>– The bones of the vertebral column.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50" y="685800"/>
            <a:ext cx="7486650" cy="5334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/>
              <a:t>There are a total of 33 total bones in the 4 regions: </a:t>
            </a:r>
          </a:p>
        </p:txBody>
      </p:sp>
      <p:sp>
        <p:nvSpPr>
          <p:cNvPr id="56324" name="Rectangle 7"/>
          <p:cNvSpPr>
            <a:spLocks noChangeArrowheads="1"/>
          </p:cNvSpPr>
          <p:nvPr/>
        </p:nvSpPr>
        <p:spPr bwMode="auto">
          <a:xfrm>
            <a:off x="1689100" y="1285875"/>
            <a:ext cx="6159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fontAlgn="base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24 separate vertebrae</a:t>
            </a:r>
          </a:p>
        </p:txBody>
      </p:sp>
      <p:sp>
        <p:nvSpPr>
          <p:cNvPr id="56325" name="Rectangle 8"/>
          <p:cNvSpPr>
            <a:spLocks noChangeArrowheads="1"/>
          </p:cNvSpPr>
          <p:nvPr/>
        </p:nvSpPr>
        <p:spPr bwMode="auto">
          <a:xfrm>
            <a:off x="1524000" y="1863725"/>
            <a:ext cx="57467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fontAlgn="base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+ sacrum (5 fused vertebrae)</a:t>
            </a:r>
          </a:p>
        </p:txBody>
      </p:sp>
      <p:sp>
        <p:nvSpPr>
          <p:cNvPr id="56326" name="Rectangle 9"/>
          <p:cNvSpPr>
            <a:spLocks noChangeArrowheads="1"/>
          </p:cNvSpPr>
          <p:nvPr/>
        </p:nvSpPr>
        <p:spPr bwMode="auto">
          <a:xfrm>
            <a:off x="1527175" y="2433638"/>
            <a:ext cx="6829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fontAlgn="base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+ coccyx (4 fused vertebrae)</a:t>
            </a:r>
          </a:p>
        </p:txBody>
      </p:sp>
      <p:grpSp>
        <p:nvGrpSpPr>
          <p:cNvPr id="56327" name="Group 21"/>
          <p:cNvGrpSpPr>
            <a:grpSpLocks/>
          </p:cNvGrpSpPr>
          <p:nvPr/>
        </p:nvGrpSpPr>
        <p:grpSpPr bwMode="auto">
          <a:xfrm>
            <a:off x="3448050" y="4722813"/>
            <a:ext cx="692150" cy="1071562"/>
            <a:chOff x="2172" y="2975"/>
            <a:chExt cx="436" cy="675"/>
          </a:xfrm>
        </p:grpSpPr>
        <p:sp>
          <p:nvSpPr>
            <p:cNvPr id="56333" name="Line 18"/>
            <p:cNvSpPr>
              <a:spLocks noChangeShapeType="1"/>
            </p:cNvSpPr>
            <p:nvPr/>
          </p:nvSpPr>
          <p:spPr bwMode="auto">
            <a:xfrm flipV="1">
              <a:off x="2172" y="3192"/>
              <a:ext cx="348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56334" name="Text Box 20"/>
            <p:cNvSpPr txBox="1">
              <a:spLocks noChangeArrowheads="1"/>
            </p:cNvSpPr>
            <p:nvPr/>
          </p:nvSpPr>
          <p:spPr bwMode="auto">
            <a:xfrm>
              <a:off x="2444" y="2975"/>
              <a:ext cx="1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sym typeface="Symbol" panose="05050102010706020507" pitchFamily="18" charset="2"/>
                </a:rPr>
                <a:t></a:t>
              </a:r>
            </a:p>
          </p:txBody>
        </p:sp>
      </p:grpSp>
      <p:sp>
        <p:nvSpPr>
          <p:cNvPr id="56328" name="Text Box 2"/>
          <p:cNvSpPr txBox="1">
            <a:spLocks noChangeArrowheads="1"/>
          </p:cNvSpPr>
          <p:nvPr/>
        </p:nvSpPr>
        <p:spPr bwMode="auto">
          <a:xfrm>
            <a:off x="377825" y="3627438"/>
            <a:ext cx="8426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82229"/>
                </a:solidFill>
              </a:rPr>
              <a:t>Thoracic vertebrae</a:t>
            </a:r>
            <a:r>
              <a:rPr lang="en-US" altLang="en-US">
                <a:solidFill>
                  <a:srgbClr val="000000"/>
                </a:solidFill>
              </a:rPr>
              <a:t> = 12 bones, (T</a:t>
            </a:r>
            <a:r>
              <a:rPr lang="en-US" altLang="en-US" baseline="-20000">
                <a:solidFill>
                  <a:srgbClr val="000000"/>
                </a:solidFill>
              </a:rPr>
              <a:t>1</a:t>
            </a:r>
            <a:r>
              <a:rPr lang="en-US" altLang="en-US">
                <a:solidFill>
                  <a:srgbClr val="000000"/>
                </a:solidFill>
              </a:rPr>
              <a:t>, T</a:t>
            </a:r>
            <a:r>
              <a:rPr lang="en-US" altLang="en-US" baseline="-20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, etc.)</a:t>
            </a:r>
          </a:p>
        </p:txBody>
      </p:sp>
      <p:sp>
        <p:nvSpPr>
          <p:cNvPr id="56329" name="Text Box 3"/>
          <p:cNvSpPr txBox="1">
            <a:spLocks noChangeArrowheads="1"/>
          </p:cNvSpPr>
          <p:nvPr/>
        </p:nvSpPr>
        <p:spPr bwMode="auto">
          <a:xfrm>
            <a:off x="381000" y="4313238"/>
            <a:ext cx="8074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82229"/>
                </a:solidFill>
              </a:rPr>
              <a:t>Lumbar vertebrae</a:t>
            </a:r>
            <a:r>
              <a:rPr lang="en-US" altLang="en-US">
                <a:solidFill>
                  <a:srgbClr val="000000"/>
                </a:solidFill>
              </a:rPr>
              <a:t>  = 5 bones, (L</a:t>
            </a:r>
            <a:r>
              <a:rPr lang="en-US" altLang="en-US" baseline="-20000">
                <a:solidFill>
                  <a:srgbClr val="000000"/>
                </a:solidFill>
              </a:rPr>
              <a:t>1</a:t>
            </a:r>
            <a:r>
              <a:rPr lang="en-US" altLang="en-US">
                <a:solidFill>
                  <a:srgbClr val="000000"/>
                </a:solidFill>
              </a:rPr>
              <a:t>, L</a:t>
            </a:r>
            <a:r>
              <a:rPr lang="en-US" altLang="en-US" baseline="-20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, etc.)</a:t>
            </a:r>
          </a:p>
        </p:txBody>
      </p:sp>
      <p:sp>
        <p:nvSpPr>
          <p:cNvPr id="56330" name="Text Box 4"/>
          <p:cNvSpPr txBox="1">
            <a:spLocks noChangeArrowheads="1"/>
          </p:cNvSpPr>
          <p:nvPr/>
        </p:nvSpPr>
        <p:spPr bwMode="auto">
          <a:xfrm>
            <a:off x="377825" y="2971800"/>
            <a:ext cx="7789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82229"/>
                </a:solidFill>
              </a:rPr>
              <a:t>Cervical vertebrae</a:t>
            </a:r>
            <a:r>
              <a:rPr lang="en-US" altLang="en-US">
                <a:solidFill>
                  <a:srgbClr val="000000"/>
                </a:solidFill>
              </a:rPr>
              <a:t> = 7 bones, (C</a:t>
            </a:r>
            <a:r>
              <a:rPr lang="en-US" altLang="en-US" baseline="-20000">
                <a:solidFill>
                  <a:srgbClr val="000000"/>
                </a:solidFill>
              </a:rPr>
              <a:t>1</a:t>
            </a:r>
            <a:r>
              <a:rPr lang="en-US" altLang="en-US">
                <a:solidFill>
                  <a:srgbClr val="000000"/>
                </a:solidFill>
              </a:rPr>
              <a:t>, C</a:t>
            </a:r>
            <a:r>
              <a:rPr lang="en-US" altLang="en-US" baseline="-20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, C</a:t>
            </a:r>
            <a:r>
              <a:rPr lang="en-US" altLang="en-US" baseline="-20000">
                <a:solidFill>
                  <a:srgbClr val="000000"/>
                </a:solidFill>
              </a:rPr>
              <a:t>3</a:t>
            </a:r>
            <a:r>
              <a:rPr lang="en-US" altLang="en-US">
                <a:solidFill>
                  <a:srgbClr val="000000"/>
                </a:solidFill>
              </a:rPr>
              <a:t> etc.)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3429000" y="4953000"/>
            <a:ext cx="22098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32" name="TextBox 18"/>
          <p:cNvSpPr txBox="1">
            <a:spLocks noChangeArrowheads="1"/>
          </p:cNvSpPr>
          <p:nvPr/>
        </p:nvSpPr>
        <p:spPr bwMode="auto">
          <a:xfrm>
            <a:off x="2514600" y="5181600"/>
            <a:ext cx="4718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Total = 24 individual bones</a:t>
            </a:r>
          </a:p>
        </p:txBody>
      </p:sp>
    </p:spTree>
    <p:extLst>
      <p:ext uri="{BB962C8B-B14F-4D97-AF65-F5344CB8AC3E}">
        <p14:creationId xmlns:p14="http://schemas.microsoft.com/office/powerpoint/2010/main" val="913562028"/>
      </p:ext>
    </p:extLst>
  </p:cSld>
  <p:clrMapOvr>
    <a:masterClrMapping/>
  </p:clrMapOvr>
  <p:transition>
    <p:pull dir="l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8066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82229"/>
                </a:solidFill>
              </a:rPr>
              <a:t>Sacral vertebrae</a:t>
            </a:r>
            <a:r>
              <a:rPr lang="en-US" altLang="en-US">
                <a:solidFill>
                  <a:srgbClr val="000000"/>
                </a:solidFill>
              </a:rPr>
              <a:t> – 5 fused bones, (S</a:t>
            </a:r>
            <a:r>
              <a:rPr lang="en-US" altLang="en-US" baseline="-20000">
                <a:solidFill>
                  <a:srgbClr val="000000"/>
                </a:solidFill>
              </a:rPr>
              <a:t>1</a:t>
            </a:r>
            <a:r>
              <a:rPr lang="en-US" altLang="en-US">
                <a:solidFill>
                  <a:srgbClr val="000000"/>
                </a:solidFill>
              </a:rPr>
              <a:t>, S</a:t>
            </a:r>
            <a:r>
              <a:rPr lang="en-US" altLang="en-US" baseline="-20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, etc.)</a:t>
            </a:r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76200" y="12954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82229"/>
                </a:solidFill>
              </a:rPr>
              <a:t>Coccygeal vertebrae</a:t>
            </a:r>
            <a:r>
              <a:rPr lang="en-US" altLang="en-US">
                <a:solidFill>
                  <a:srgbClr val="000000"/>
                </a:solidFill>
              </a:rPr>
              <a:t> – 4 fused bones, (Co</a:t>
            </a:r>
            <a:r>
              <a:rPr lang="en-US" altLang="en-US" baseline="-20000">
                <a:solidFill>
                  <a:srgbClr val="000000"/>
                </a:solidFill>
              </a:rPr>
              <a:t>1</a:t>
            </a:r>
            <a:r>
              <a:rPr lang="en-US" altLang="en-US">
                <a:solidFill>
                  <a:srgbClr val="000000"/>
                </a:solidFill>
              </a:rPr>
              <a:t>, Co</a:t>
            </a:r>
            <a:r>
              <a:rPr lang="en-US" altLang="en-US" baseline="-20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, etc.)</a:t>
            </a:r>
          </a:p>
        </p:txBody>
      </p:sp>
      <p:pic>
        <p:nvPicPr>
          <p:cNvPr id="57348" name="Picture 2" descr="&#10;07-22ac_1.jpg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3"/>
          <a:stretch>
            <a:fillRect/>
          </a:stretch>
        </p:blipFill>
        <p:spPr bwMode="auto">
          <a:xfrm>
            <a:off x="168275" y="2157413"/>
            <a:ext cx="868680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460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e\Documents\My Scans\2010-11 (Nov)\scan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326390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2" descr="C:\Users\marie\Documents\My Scans\2010-11 (Nov)\scan0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31242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4572000" y="228600"/>
            <a:ext cx="44735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u="sng">
                <a:solidFill>
                  <a:srgbClr val="000000"/>
                </a:solidFill>
              </a:rPr>
              <a:t>1. Unique Features of Cervical Vertebrae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Bifid spinous process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Transverse foramen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2209800" y="381000"/>
            <a:ext cx="23622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1676400" y="381000"/>
            <a:ext cx="28956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2667000" y="1524000"/>
            <a:ext cx="19050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1066800" y="1524000"/>
            <a:ext cx="35052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7325" y="3200400"/>
            <a:ext cx="4525963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u="sng">
                <a:solidFill>
                  <a:srgbClr val="000000"/>
                </a:solidFill>
              </a:rPr>
              <a:t>2. Unique Features of Thoracic Vertebrae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Sharp, downward angle of spine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Costal facets on transverse process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Superior articulating processes are like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‘two hands up’ in orientation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Costal facets on body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352800" y="3733800"/>
            <a:ext cx="3276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657600" y="4267200"/>
            <a:ext cx="16764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362200" y="5105400"/>
            <a:ext cx="35814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 flipV="1">
            <a:off x="3962400" y="4191000"/>
            <a:ext cx="2667000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6172200" y="4191000"/>
            <a:ext cx="4572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629400" y="4191000"/>
            <a:ext cx="6096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84" name="TextBox 15"/>
          <p:cNvSpPr txBox="1">
            <a:spLocks noChangeArrowheads="1"/>
          </p:cNvSpPr>
          <p:nvPr/>
        </p:nvSpPr>
        <p:spPr bwMode="auto">
          <a:xfrm>
            <a:off x="4572000" y="1868488"/>
            <a:ext cx="4189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</a:rPr>
              <a:t>These ones are instantly recognizable due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</a:rPr>
              <a:t>to the ‘holes’ in the transverse processes!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24400" y="6324600"/>
            <a:ext cx="3633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</a:rPr>
              <a:t>Only  ones with attachments for ribs!</a:t>
            </a:r>
          </a:p>
        </p:txBody>
      </p:sp>
    </p:spTree>
    <p:extLst>
      <p:ext uri="{BB962C8B-B14F-4D97-AF65-F5344CB8AC3E}">
        <p14:creationId xmlns:p14="http://schemas.microsoft.com/office/powerpoint/2010/main" val="136966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marie\Documents\My Scans\2010-11 (Nov)\scan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05765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2"/>
          <p:cNvSpPr txBox="1">
            <a:spLocks noChangeArrowheads="1"/>
          </p:cNvSpPr>
          <p:nvPr/>
        </p:nvSpPr>
        <p:spPr bwMode="auto">
          <a:xfrm>
            <a:off x="4876800" y="1143000"/>
            <a:ext cx="4445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u="sng">
                <a:solidFill>
                  <a:srgbClr val="000000"/>
                </a:solidFill>
              </a:rPr>
              <a:t>3. Unique Features of Lumbar Vertebrae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Short, blunt  spine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Superior articulating processes are like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‘two hands clapping’  in orientation!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Large body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10800000" flipV="1">
            <a:off x="2286000" y="1905000"/>
            <a:ext cx="25908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1524000" y="2209800"/>
            <a:ext cx="990600" cy="762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2514600" y="2209800"/>
            <a:ext cx="22098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2438400" y="2209800"/>
            <a:ext cx="6096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2286000" y="3276600"/>
            <a:ext cx="259080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942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D2E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596900" y="466725"/>
            <a:ext cx="7789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82229"/>
                </a:solidFill>
                <a:latin typeface="Calibri" panose="020F0502020204030204" pitchFamily="34" charset="0"/>
              </a:rPr>
              <a:t>Cervical Vertebrae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- 7 bones, (C</a:t>
            </a:r>
            <a:r>
              <a:rPr lang="en-US" altLang="en-US" baseline="-200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, C</a:t>
            </a:r>
            <a:r>
              <a:rPr lang="en-US" altLang="en-US" baseline="-20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, C</a:t>
            </a:r>
            <a:r>
              <a:rPr lang="en-US" altLang="en-US" baseline="-2000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etc.)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152525" y="1651000"/>
            <a:ext cx="473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altLang="en-US" b="1" baseline="-200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 - called the Atlas.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1163638" y="4257675"/>
            <a:ext cx="3419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altLang="en-US" b="1" baseline="-20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 - called the Axis.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1625600" y="2330450"/>
            <a:ext cx="6170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- Articulates with occipital condyles.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1625600" y="3101975"/>
            <a:ext cx="635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- Has a ‘ring’ like structure (no body).</a:t>
            </a: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1625600" y="4867275"/>
            <a:ext cx="4656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- Articulates with the atlas.</a:t>
            </a: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1625600" y="5638800"/>
            <a:ext cx="523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- Has odontoid process (dens).</a:t>
            </a:r>
          </a:p>
        </p:txBody>
      </p:sp>
    </p:spTree>
    <p:extLst>
      <p:ext uri="{BB962C8B-B14F-4D97-AF65-F5344CB8AC3E}">
        <p14:creationId xmlns:p14="http://schemas.microsoft.com/office/powerpoint/2010/main" val="407065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  <p:bldP spid="49162" grpId="0"/>
      <p:bldP spid="49163" grpId="0"/>
      <p:bldP spid="49164" grpId="0"/>
      <p:bldP spid="49165" grpId="0"/>
      <p:bldP spid="4916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026" descr="&#10;07-19ad_1.jpg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588"/>
            <a:ext cx="859313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650241"/>
      </p:ext>
    </p:extLst>
  </p:cSld>
  <p:clrMapOvr>
    <a:masterClrMapping/>
  </p:clrMapOvr>
  <p:transition>
    <p:pull dir="l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866775" y="311150"/>
            <a:ext cx="7597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82229"/>
                </a:solidFill>
                <a:latin typeface="Calibri" panose="020F0502020204030204" pitchFamily="34" charset="0"/>
              </a:rPr>
              <a:t>Thoracic vertebrae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– 12 bones, (T</a:t>
            </a:r>
            <a:r>
              <a:rPr lang="en-US" altLang="en-US" baseline="-200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, T</a:t>
            </a:r>
            <a:r>
              <a:rPr lang="en-US" altLang="en-US" baseline="-20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, etc.)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189038" y="1095375"/>
            <a:ext cx="7207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- Have costal facets for attachment of ribs.</a:t>
            </a:r>
          </a:p>
        </p:txBody>
      </p:sp>
      <p:pic>
        <p:nvPicPr>
          <p:cNvPr id="4" name="Picture 2" descr="&#10;07-20bc_1.jpg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044700"/>
            <a:ext cx="8308975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1"/>
          <p:cNvSpPr>
            <a:spLocks noChangeArrowheads="1"/>
          </p:cNvSpPr>
          <p:nvPr/>
        </p:nvSpPr>
        <p:spPr bwMode="auto">
          <a:xfrm>
            <a:off x="590550" y="6272213"/>
            <a:ext cx="3341688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7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07-20a_1.jpg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"/>
          <a:stretch>
            <a:fillRect/>
          </a:stretch>
        </p:blipFill>
        <p:spPr bwMode="auto">
          <a:xfrm>
            <a:off x="2085975" y="1589"/>
            <a:ext cx="4970463" cy="657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439034"/>
      </p:ext>
    </p:extLst>
  </p:cSld>
  <p:clrMapOvr>
    <a:masterClrMapping/>
  </p:clrMapOvr>
  <p:transition>
    <p:pull dir="l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D2E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993775" y="819150"/>
            <a:ext cx="7597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82229"/>
                </a:solidFill>
                <a:latin typeface="Calibri" panose="020F0502020204030204" pitchFamily="34" charset="0"/>
              </a:rPr>
              <a:t>Thoracic Vertebrae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– 12 bones, (T</a:t>
            </a:r>
            <a:r>
              <a:rPr lang="en-US" altLang="en-US" baseline="-200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, T</a:t>
            </a:r>
            <a:r>
              <a:rPr lang="en-US" altLang="en-US" baseline="-20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, etc.)</a:t>
            </a:r>
          </a:p>
        </p:txBody>
      </p:sp>
      <p:sp>
        <p:nvSpPr>
          <p:cNvPr id="64515" name="Text Box 5"/>
          <p:cNvSpPr txBox="1">
            <a:spLocks noChangeArrowheads="1"/>
          </p:cNvSpPr>
          <p:nvPr/>
        </p:nvSpPr>
        <p:spPr bwMode="auto">
          <a:xfrm>
            <a:off x="1009650" y="2486025"/>
            <a:ext cx="7280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82229"/>
                </a:solidFill>
                <a:latin typeface="Calibri" panose="020F0502020204030204" pitchFamily="34" charset="0"/>
              </a:rPr>
              <a:t>Lumbar Vertebrae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– 5 bones, (L</a:t>
            </a:r>
            <a:r>
              <a:rPr lang="en-US" altLang="en-US" baseline="-200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, L</a:t>
            </a:r>
            <a:r>
              <a:rPr lang="en-US" altLang="en-US" baseline="-20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val="28798941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&#10;07-21ac_1.jpg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5781675" y="460375"/>
            <a:ext cx="22907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C82229"/>
                </a:solidFill>
                <a:latin typeface="Calibri" panose="020F0502020204030204" pitchFamily="34" charset="0"/>
              </a:rPr>
              <a:t>Lumbar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>
                <a:solidFill>
                  <a:srgbClr val="C82229"/>
                </a:solidFill>
                <a:latin typeface="Calibri" panose="020F0502020204030204" pitchFamily="34" charset="0"/>
              </a:rPr>
              <a:t>Vertebrae</a:t>
            </a:r>
            <a:endParaRPr lang="en-US" altLang="en-US" sz="4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398781"/>
      </p:ext>
    </p:extLst>
  </p:cSld>
  <p:clrMapOvr>
    <a:masterClrMapping/>
  </p:clrMapOvr>
  <p:transition>
    <p:pull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07-02_1.jpg 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33400"/>
            <a:ext cx="9140825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76200" y="3505200"/>
            <a:ext cx="56388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00400"/>
            <a:ext cx="4038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1009650" y="3886200"/>
            <a:ext cx="203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Cranial Bones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2362200" y="5486400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Facial Bones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 flipV="1">
            <a:off x="3124200" y="3124200"/>
            <a:ext cx="1447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 flipV="1">
            <a:off x="4114800" y="4648200"/>
            <a:ext cx="1981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5105400" y="3200400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7010400" y="5410200"/>
            <a:ext cx="1143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96536"/>
      </p:ext>
    </p:extLst>
  </p:cSld>
  <p:clrMapOvr>
    <a:masterClrMapping/>
  </p:clrMapOvr>
  <p:transition>
    <p:pull dir="l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&#10;07-18ad_1.jpg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2"/>
          <a:stretch>
            <a:fillRect/>
          </a:stretch>
        </p:blipFill>
        <p:spPr bwMode="auto">
          <a:xfrm>
            <a:off x="612775" y="1588"/>
            <a:ext cx="7918450" cy="656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915984"/>
      </p:ext>
    </p:extLst>
  </p:cSld>
  <p:clrMapOvr>
    <a:masterClrMapping/>
  </p:clrMapOvr>
  <p:transition>
    <p:pull dir="l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&#10;09-08ab_1.jpg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081088"/>
            <a:ext cx="91408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591050" y="581025"/>
            <a:ext cx="4552950" cy="562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23825" y="5495925"/>
            <a:ext cx="3638550" cy="342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680346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 descr="File:Gray30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130300"/>
            <a:ext cx="392747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5"/>
          <p:cNvSpPr txBox="1">
            <a:spLocks noChangeArrowheads="1"/>
          </p:cNvSpPr>
          <p:nvPr/>
        </p:nvSpPr>
        <p:spPr bwMode="auto">
          <a:xfrm>
            <a:off x="1247775" y="285750"/>
            <a:ext cx="692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82229"/>
                </a:solidFill>
                <a:latin typeface="Arial" panose="020B0604020202020204" pitchFamily="34" charset="0"/>
              </a:rPr>
              <a:t>Ligaments of the Vertebral Column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8612" name="Picture 5" descr="File:Gray303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2376488"/>
            <a:ext cx="4022725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5030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D2E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31775" y="819150"/>
            <a:ext cx="8561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C82229"/>
                </a:solidFill>
                <a:latin typeface="Calibri" panose="020F0502020204030204" pitchFamily="34" charset="0"/>
              </a:rPr>
              <a:t>Thoracic Vertebrae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 – 12 bones, (T</a:t>
            </a:r>
            <a:r>
              <a:rPr lang="en-US" altLang="en-US" sz="3600" baseline="-200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, T</a:t>
            </a:r>
            <a:r>
              <a:rPr lang="en-US" altLang="en-US" sz="3600" baseline="-20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, etc.)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47650" y="2232025"/>
            <a:ext cx="8116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C82229"/>
                </a:solidFill>
                <a:latin typeface="Calibri" panose="020F0502020204030204" pitchFamily="34" charset="0"/>
              </a:rPr>
              <a:t>Lumbar Vertebrae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 – 5 bones, (L</a:t>
            </a:r>
            <a:r>
              <a:rPr lang="en-US" altLang="en-US" sz="3600" baseline="-200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, L</a:t>
            </a:r>
            <a:r>
              <a:rPr lang="en-US" altLang="en-US" sz="3600" baseline="-20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, etc.)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61938" y="3686175"/>
            <a:ext cx="7827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C82229"/>
                </a:solidFill>
                <a:latin typeface="Calibri" panose="020F0502020204030204" pitchFamily="34" charset="0"/>
              </a:rPr>
              <a:t>Sacral Vertebrae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 – 5 bones, (S</a:t>
            </a:r>
            <a:r>
              <a:rPr lang="en-US" altLang="en-US" sz="3600" baseline="-200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, S</a:t>
            </a:r>
            <a:r>
              <a:rPr lang="en-US" altLang="en-US" sz="3600" baseline="-20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, etc.)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52413" y="5124450"/>
            <a:ext cx="91328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C82229"/>
                </a:solidFill>
                <a:latin typeface="Calibri" panose="020F0502020204030204" pitchFamily="34" charset="0"/>
              </a:rPr>
              <a:t>Coccygeal Vertebrae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 – 4 bones, (Co</a:t>
            </a:r>
            <a:r>
              <a:rPr lang="en-US" altLang="en-US" sz="3600" baseline="-200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, Co</a:t>
            </a:r>
            <a:r>
              <a:rPr lang="en-US" altLang="en-US" sz="3600" baseline="-20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, etc.)</a:t>
            </a:r>
          </a:p>
        </p:txBody>
      </p:sp>
    </p:spTree>
    <p:extLst>
      <p:ext uri="{BB962C8B-B14F-4D97-AF65-F5344CB8AC3E}">
        <p14:creationId xmlns:p14="http://schemas.microsoft.com/office/powerpoint/2010/main" val="347444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07-23a_1.jpg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1"/>
          <a:stretch>
            <a:fillRect/>
          </a:stretch>
        </p:blipFill>
        <p:spPr bwMode="auto">
          <a:xfrm>
            <a:off x="1588" y="85726"/>
            <a:ext cx="9140825" cy="637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957585"/>
      </p:ext>
    </p:extLst>
  </p:cSld>
  <p:clrMapOvr>
    <a:masterClrMapping/>
  </p:clrMapOvr>
  <p:transition>
    <p:pull dir="l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07-23b_1.jpg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588"/>
            <a:ext cx="770096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764467"/>
      </p:ext>
    </p:extLst>
  </p:cSld>
  <p:clrMapOvr>
    <a:masterClrMapping/>
  </p:clrMapOvr>
  <p:transition>
    <p:pull dir="l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&#10;07-24ac_1.jpg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175"/>
            <a:ext cx="791845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94263" y="409575"/>
            <a:ext cx="4078287" cy="1724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fontAlgn="base" hangingPunct="0">
              <a:defRPr/>
            </a:pPr>
            <a:r>
              <a:rPr lang="en-US" sz="2400" b="1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There are 3 types of ribs</a:t>
            </a:r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</a:p>
          <a:p>
            <a:pPr algn="just" eaLnBrk="0" fontAlgn="base" hangingPunct="0">
              <a:defRPr/>
            </a:pPr>
            <a:endParaRPr lang="en-US" sz="1000" b="1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 algn="just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Vertebrosternal (true) rib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7</a:t>
            </a:r>
          </a:p>
          <a:p>
            <a:pPr marL="342900" indent="-342900" algn="just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Vertebrocostal (false) rib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</a:t>
            </a:r>
          </a:p>
          <a:p>
            <a:pPr marL="342900" indent="-342900" algn="just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Vertebral (floating) rib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70248301"/>
      </p:ext>
    </p:extLst>
  </p:cSld>
  <p:clrMapOvr>
    <a:masterClrMapping/>
  </p:clrMapOvr>
  <p:transition>
    <p:pull dir="l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026" descr="07-13_1.jpg 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44488"/>
            <a:ext cx="9140825" cy="5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4149725" y="344488"/>
            <a:ext cx="4883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How many bones make up the orbit?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What are they?</a:t>
            </a:r>
          </a:p>
        </p:txBody>
      </p:sp>
    </p:spTree>
    <p:extLst>
      <p:ext uri="{BB962C8B-B14F-4D97-AF65-F5344CB8AC3E}">
        <p14:creationId xmlns:p14="http://schemas.microsoft.com/office/powerpoint/2010/main" val="2036940642"/>
      </p:ext>
    </p:extLst>
  </p:cSld>
  <p:clrMapOvr>
    <a:masterClrMapping/>
  </p:clrMapOvr>
  <p:transition>
    <p:pull dir="l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80225" y="906463"/>
            <a:ext cx="2263775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u="sng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Structures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 supraorbital notch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 orbital surface*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3. optic canal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4. superior orbital fissure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5. inferior orbital fissure </a:t>
            </a:r>
            <a:endParaRPr lang="en-US" altLang="en-US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6. lacrimal canal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7. zygomatic process*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infraorbital foramen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9. zygomatic process**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10. supraorbital margin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* of frontal bone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** of maxillary bone</a:t>
            </a:r>
          </a:p>
        </p:txBody>
      </p:sp>
      <p:pic>
        <p:nvPicPr>
          <p:cNvPr id="747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/>
          <a:stretch>
            <a:fillRect/>
          </a:stretch>
        </p:blipFill>
        <p:spPr bwMode="auto">
          <a:xfrm>
            <a:off x="144463" y="146050"/>
            <a:ext cx="6661150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70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&#10;07-05ab_1.jpg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3"/>
          <a:stretch>
            <a:fillRect/>
          </a:stretch>
        </p:blipFill>
        <p:spPr bwMode="auto">
          <a:xfrm>
            <a:off x="1588" y="1114425"/>
            <a:ext cx="9140825" cy="439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701547"/>
      </p:ext>
    </p:extLst>
  </p:cSld>
  <p:clrMapOvr>
    <a:masterClrMapping/>
  </p:clrMapOvr>
  <p:transition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D2E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304800"/>
            <a:ext cx="7772400" cy="819150"/>
          </a:xfrm>
        </p:spPr>
        <p:txBody>
          <a:bodyPr/>
          <a:lstStyle/>
          <a:p>
            <a:pPr eaLnBrk="1" hangingPunct="1"/>
            <a:r>
              <a:rPr lang="en-US" altLang="en-US" sz="5400">
                <a:latin typeface="Calibri" panose="020F0502020204030204" pitchFamily="34" charset="0"/>
              </a:rPr>
              <a:t>Cranial Bones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4254500"/>
            <a:ext cx="7278687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1 frontal bone		1 occipital bone</a:t>
            </a:r>
          </a:p>
          <a:p>
            <a:pPr eaLnBrk="1" hangingPunct="1"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2 parietal bones		1 sphenoid bone</a:t>
            </a:r>
          </a:p>
          <a:p>
            <a:pPr eaLnBrk="1" hangingPunct="1"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2 temporal bones	1 ethmoid bone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914400" y="1141413"/>
            <a:ext cx="7772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Cranial bones create the cranial cavity. 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909638" y="2093913"/>
            <a:ext cx="7132637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Brain in direct contact with protective 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membrane in between bones and brain 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  called the </a:t>
            </a: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meninges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2671161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&#10;07-06ab_1.jpg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9"/>
          <a:stretch>
            <a:fillRect/>
          </a:stretch>
        </p:blipFill>
        <p:spPr bwMode="auto">
          <a:xfrm>
            <a:off x="1588" y="382588"/>
            <a:ext cx="9140825" cy="582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090974"/>
      </p:ext>
    </p:extLst>
  </p:cSld>
  <p:clrMapOvr>
    <a:masterClrMapping/>
  </p:clrMapOvr>
  <p:transition>
    <p:pull dir="l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&#10;07-07ac_1.jpg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85725"/>
            <a:ext cx="9140825" cy="668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1"/>
          <p:cNvSpPr>
            <a:spLocks noChangeArrowheads="1"/>
          </p:cNvSpPr>
          <p:nvPr/>
        </p:nvSpPr>
        <p:spPr bwMode="auto">
          <a:xfrm>
            <a:off x="1588" y="6478588"/>
            <a:ext cx="3838575" cy="2921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7245"/>
      </p:ext>
    </p:extLst>
  </p:cSld>
  <p:clrMapOvr>
    <a:masterClrMapping/>
  </p:clrMapOvr>
  <p:transition>
    <p:pull dir="l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&#10;07-08ab_1.jpg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2"/>
          <a:stretch>
            <a:fillRect/>
          </a:stretch>
        </p:blipFill>
        <p:spPr bwMode="auto">
          <a:xfrm>
            <a:off x="274638" y="1588"/>
            <a:ext cx="8593137" cy="656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088090"/>
      </p:ext>
    </p:extLst>
  </p:cSld>
  <p:clrMapOvr>
    <a:masterClrMapping/>
  </p:clrMapOvr>
  <p:transition>
    <p:pull dir="l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&#10;07-09ab_1.jpg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1"/>
          <a:stretch>
            <a:fillRect/>
          </a:stretch>
        </p:blipFill>
        <p:spPr bwMode="auto">
          <a:xfrm>
            <a:off x="1588" y="611189"/>
            <a:ext cx="9140825" cy="535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159424"/>
      </p:ext>
    </p:extLst>
  </p:cSld>
  <p:clrMapOvr>
    <a:masterClrMapping/>
  </p:clrMapOvr>
  <p:transition>
    <p:pull dir="l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&#10;07-10ac_1.jpg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3"/>
          <a:stretch>
            <a:fillRect/>
          </a:stretch>
        </p:blipFill>
        <p:spPr bwMode="auto">
          <a:xfrm>
            <a:off x="103197" y="340486"/>
            <a:ext cx="8937606" cy="568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568933"/>
      </p:ext>
    </p:extLst>
  </p:cSld>
  <p:clrMapOvr>
    <a:masterClrMapping/>
  </p:clrMapOvr>
  <p:transition>
    <p:pull dir="l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07-11_1.jpg 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8"/>
          <a:stretch>
            <a:fillRect/>
          </a:stretch>
        </p:blipFill>
        <p:spPr bwMode="auto">
          <a:xfrm>
            <a:off x="1588" y="692150"/>
            <a:ext cx="9140825" cy="520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566975"/>
      </p:ext>
    </p:extLst>
  </p:cSld>
  <p:clrMapOvr>
    <a:masterClrMapping/>
  </p:clrMapOvr>
  <p:transition>
    <p:pull dir="l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07-12a_1.jpg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7"/>
          <a:stretch>
            <a:fillRect/>
          </a:stretch>
        </p:blipFill>
        <p:spPr bwMode="auto">
          <a:xfrm>
            <a:off x="1296988" y="1589"/>
            <a:ext cx="6548437" cy="653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215559"/>
      </p:ext>
    </p:extLst>
  </p:cSld>
  <p:clrMapOvr>
    <a:masterClrMapping/>
  </p:clrMapOvr>
  <p:transition>
    <p:pull dir="l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&#10;07-12bc_1.jpg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>
            <a:fillRect/>
          </a:stretch>
        </p:blipFill>
        <p:spPr bwMode="auto">
          <a:xfrm>
            <a:off x="1588" y="1006475"/>
            <a:ext cx="9140825" cy="45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919113"/>
      </p:ext>
    </p:extLst>
  </p:cSld>
  <p:clrMapOvr>
    <a:masterClrMapping/>
  </p:clrMapOvr>
  <p:transition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7-04b_1.jpg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46063"/>
            <a:ext cx="9140825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942863"/>
      </p:ext>
    </p:extLst>
  </p:cSld>
  <p:clrMapOvr>
    <a:masterClrMapping/>
  </p:clrMapOvr>
  <p:transition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&#10;07-03ab_1.jpg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588963"/>
            <a:ext cx="9140825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050821"/>
      </p:ext>
    </p:extLst>
  </p:cSld>
  <p:clrMapOvr>
    <a:masterClrMapping/>
  </p:clrMapOvr>
  <p:transition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07-03c_1.jpg                                                   0001C664Macintosh HD                   BA03BFAA:"/>
          <p:cNvPicPr preferRelativeResize="0"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28155"/>
      </p:ext>
    </p:extLst>
  </p:cSld>
  <p:clrMapOvr>
    <a:masterClrMapping/>
  </p:clrMapOvr>
  <p:transition>
    <p:pull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http://faculty.sdmiramar.edu/faculty/sdccd/mmcmahon/images/AnatomyLabPhotos/Bones/skull/Skull%20inferior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998538"/>
            <a:ext cx="6494462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89238" y="1617663"/>
            <a:ext cx="700087" cy="2000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25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Incisive fossa</a:t>
            </a:r>
            <a:endParaRPr lang="en-US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00563" y="1543050"/>
            <a:ext cx="981075" cy="44450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040313" y="4429125"/>
            <a:ext cx="1347787" cy="719138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17825" y="2141538"/>
            <a:ext cx="1350963" cy="225425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683125" y="2330450"/>
            <a:ext cx="1385888" cy="40005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 rot="590448">
            <a:off x="2595563" y="2390775"/>
            <a:ext cx="407987" cy="866775"/>
          </a:xfrm>
          <a:prstGeom prst="leftBrac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220913" y="2782888"/>
            <a:ext cx="3333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89238" y="5432425"/>
            <a:ext cx="1651000" cy="15875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165850" y="3567113"/>
            <a:ext cx="962025" cy="2000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25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Foramen spinosum</a:t>
            </a:r>
            <a:endParaRPr lang="en-US" altLang="en-U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089650" y="2230438"/>
            <a:ext cx="752475" cy="2000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25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Palatine bone </a:t>
            </a:r>
            <a:endParaRPr lang="en-US" altLang="en-U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527675" y="1433513"/>
            <a:ext cx="1081088" cy="2000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25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Intermaxillary suture</a:t>
            </a:r>
            <a:endParaRPr lang="en-US" altLang="en-U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065338" y="2041525"/>
            <a:ext cx="852487" cy="2000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25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Palatine process</a:t>
            </a:r>
            <a:endParaRPr lang="en-US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363663" y="2670175"/>
            <a:ext cx="790575" cy="2000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25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Zygomatic arch</a:t>
            </a:r>
            <a:endParaRPr lang="en-US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714500" y="3976688"/>
            <a:ext cx="877888" cy="21748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25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Jugular foramen</a:t>
            </a:r>
            <a:endParaRPr lang="en-US" altLang="en-U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687513" y="4554538"/>
            <a:ext cx="933450" cy="2000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25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Foramen magnum</a:t>
            </a:r>
            <a:endParaRPr lang="en-US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2032000" y="5248275"/>
            <a:ext cx="885825" cy="31908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25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External occipital crest</a:t>
            </a:r>
            <a:endParaRPr lang="en-US" altLang="en-U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262688" y="3852863"/>
            <a:ext cx="766762" cy="2000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25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Carotid canal</a:t>
            </a:r>
            <a:endParaRPr lang="en-US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6413500" y="4373563"/>
            <a:ext cx="857250" cy="2000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25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Mastoid process</a:t>
            </a:r>
            <a:endParaRPr lang="en-US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6388100" y="5048250"/>
            <a:ext cx="908050" cy="2000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68580" tIns="34290" rIns="68580" bIns="34290"/>
          <a:lstStyle/>
          <a:p>
            <a:pPr>
              <a:defRPr/>
            </a:pPr>
            <a:r>
              <a:rPr lang="en-US" sz="825" dirty="0">
                <a:solidFill>
                  <a:prstClr val="black"/>
                </a:solidFill>
              </a:rPr>
              <a:t>Occipital condyle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704975" y="3346450"/>
            <a:ext cx="776288" cy="2000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25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Foramen ovale</a:t>
            </a:r>
            <a:endParaRPr lang="en-US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654175" y="3575050"/>
            <a:ext cx="938213" cy="2000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25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Foramen lacerum </a:t>
            </a:r>
            <a:endParaRPr lang="en-US" alt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4840" name="Rectangle 23"/>
          <p:cNvSpPr>
            <a:spLocks noChangeArrowheads="1"/>
          </p:cNvSpPr>
          <p:nvPr/>
        </p:nvSpPr>
        <p:spPr bwMode="auto">
          <a:xfrm>
            <a:off x="20638" y="2232025"/>
            <a:ext cx="1466850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Inferior View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Skull</a:t>
            </a:r>
            <a:endParaRPr lang="en-US" altLang="en-US" sz="30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0" y="1062038"/>
            <a:ext cx="1381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864</Words>
  <Application>Microsoft Office PowerPoint</Application>
  <PresentationFormat>On-screen Show (4:3)</PresentationFormat>
  <Paragraphs>180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Calibri</vt:lpstr>
      <vt:lpstr>Calibri Light</vt:lpstr>
      <vt:lpstr>Chiller</vt:lpstr>
      <vt:lpstr>Symbol</vt:lpstr>
      <vt:lpstr>Times</vt:lpstr>
      <vt:lpstr>Times New Roman</vt:lpstr>
      <vt:lpstr>Blank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Cranial Bones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Sinuses in the skeletal system are  cavities or chambers in bone.</vt:lpstr>
      <vt:lpstr>PowerPoint Presentation</vt:lpstr>
      <vt:lpstr>PowerPoint Presentation</vt:lpstr>
      <vt:lpstr>Fontanels are the fibrous regions between the cranial bones of a developing skull.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Vertebrae – The bones of the vertebral column.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McMahon</dc:creator>
  <cp:lastModifiedBy>Marie Mc Mahon</cp:lastModifiedBy>
  <cp:revision>2</cp:revision>
  <dcterms:created xsi:type="dcterms:W3CDTF">2024-01-25T06:05:23Z</dcterms:created>
  <dcterms:modified xsi:type="dcterms:W3CDTF">2025-03-12T00:52:26Z</dcterms:modified>
</cp:coreProperties>
</file>