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2E78-6115-4F62-98B9-9B34E30F53D5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325A0-336F-4E55-9C16-467DF3659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4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2D701D-8971-48A0-B759-B348D635ABF3}" type="slidenum">
              <a:rPr lang="en-US" altLang="en-US" sz="1200" smtClean="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7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C3BB-8C47-4BA2-95FA-E5749C41FD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0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1C2C-4179-42F2-928F-3FA8B9864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499F-4052-476E-B6B7-C89DAA6FD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2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3CD2-2F6D-47DB-A093-7BD90F6B38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0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1BC9-B068-430C-954A-96E6532A4D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EA11-5658-4A3A-B903-A1ABBD90D1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AB00-9EA5-4A9E-9EF0-64E533842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2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972C-59C9-4F58-A952-C591F07F06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8F14-27DE-4F8F-8747-04A6FD641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EE68-CCDA-4C1D-9D9A-C621E47294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66577-E8D6-4447-9097-E53D3E7395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EFF"/>
            </a:gs>
            <a:gs pos="100000">
              <a:srgbClr val="DDE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3BAE71-0148-4359-B03E-A67DDDD6FA2C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03925" y="1981200"/>
            <a:ext cx="2838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Contractility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875338" y="128588"/>
            <a:ext cx="25130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Properties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Muscle Tissue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03925" y="2819400"/>
            <a:ext cx="2838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Excitability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03925" y="3687763"/>
            <a:ext cx="2838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Extensibility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03925" y="4525963"/>
            <a:ext cx="2838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Elasticity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42913" y="236538"/>
            <a:ext cx="428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3 Types of Muscle Tissue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50838" y="1181100"/>
            <a:ext cx="471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Skeletal – attached to bone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50838" y="2678113"/>
            <a:ext cx="3359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Cardiac – the heart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03238" y="4667250"/>
            <a:ext cx="4381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Smooth – internal organs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              blood vessels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685925"/>
            <a:ext cx="12477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222875"/>
            <a:ext cx="124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267075"/>
            <a:ext cx="12858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075" grpId="0"/>
      <p:bldP spid="25604" grpId="0"/>
      <p:bldP spid="25605" grpId="0"/>
      <p:bldP spid="25606" grpId="0"/>
      <p:bldP spid="25609" grpId="0"/>
      <p:bldP spid="25610" grpId="0"/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>
            <a:fillRect/>
          </a:stretch>
        </p:blipFill>
        <p:spPr bwMode="auto">
          <a:xfrm>
            <a:off x="758825" y="1000125"/>
            <a:ext cx="762635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38250" y="207963"/>
            <a:ext cx="667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The Sarcomere – ‘Functional Unit’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793750" y="835025"/>
            <a:ext cx="139700" cy="5761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9213" y="1744663"/>
            <a:ext cx="4514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Actin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– “thin filaments”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 regulatory proteins associated with actin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51425" y="1773238"/>
            <a:ext cx="41306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Tropomyosin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- guards active site on actin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1138" y="520700"/>
            <a:ext cx="396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  <a:latin typeface="Calibri" panose="020F0502020204030204" pitchFamily="34" charset="0"/>
              </a:rPr>
              <a:t>Contractile Proteins</a:t>
            </a:r>
            <a:endParaRPr lang="en-US" altLang="en-US" sz="24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75188" y="531813"/>
            <a:ext cx="3952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  <a:latin typeface="Calibri" panose="020F0502020204030204" pitchFamily="34" charset="0"/>
              </a:rPr>
              <a:t>Regulatory Proteins</a:t>
            </a:r>
            <a:endParaRPr lang="en-US" altLang="en-US" sz="24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6988" y="4368800"/>
            <a:ext cx="4875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Myosin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– “thick filaments”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    –  ATPase site on head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    – Actin binding site on head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070475" y="2884488"/>
            <a:ext cx="23526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Troponin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- binds Ca</a:t>
            </a:r>
            <a:r>
              <a:rPr lang="en-US" altLang="en-US" sz="2800" baseline="3000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21213" y="1782763"/>
            <a:ext cx="658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</a:t>
            </a:r>
            <a:endParaRPr lang="en-US" altLang="en-US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11688" y="2873375"/>
            <a:ext cx="549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</a:t>
            </a:r>
            <a:endParaRPr lang="en-US" altLang="en-US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/>
      <p:bldP spid="30725" grpId="0" autoUpdateAnimBg="0"/>
      <p:bldP spid="30726" grpId="0"/>
      <p:bldP spid="3072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1506538"/>
            <a:ext cx="20351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Z disks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H-band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I-band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A-band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 line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r="7512" b="3192"/>
          <a:stretch>
            <a:fillRect/>
          </a:stretch>
        </p:blipFill>
        <p:spPr bwMode="auto">
          <a:xfrm>
            <a:off x="2014538" y="1392238"/>
            <a:ext cx="61198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71600" y="254000"/>
            <a:ext cx="6489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Structures of the Sarcomere</a:t>
            </a:r>
            <a:endParaRPr lang="en-US" altLang="en-US" sz="4000" b="1">
              <a:solidFill>
                <a:srgbClr val="0000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19300" y="4533900"/>
            <a:ext cx="6515100" cy="188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32025" y="5013325"/>
            <a:ext cx="47910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H-band = myosin only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I-band = actin only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A-band = all of the myosin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arco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25475"/>
            <a:ext cx="58705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105275" y="6350"/>
            <a:ext cx="97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 line</a:t>
            </a:r>
          </a:p>
        </p:txBody>
      </p:sp>
      <p:cxnSp>
        <p:nvCxnSpPr>
          <p:cNvPr id="15364" name="Straight Connector 7"/>
          <p:cNvCxnSpPr>
            <a:cxnSpLocks noChangeShapeType="1"/>
          </p:cNvCxnSpPr>
          <p:nvPr/>
        </p:nvCxnSpPr>
        <p:spPr bwMode="auto">
          <a:xfrm>
            <a:off x="4478338" y="346075"/>
            <a:ext cx="0" cy="512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617913" y="1090613"/>
            <a:ext cx="1460500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H-Band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0600" y="3697288"/>
            <a:ext cx="982663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I-Band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25638" y="3697288"/>
            <a:ext cx="923925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I-Band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49563" y="2644775"/>
            <a:ext cx="3221037" cy="461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A-Band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0225" y="5019675"/>
            <a:ext cx="1984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Which Bands Shorten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During Contraction?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673850" y="5019675"/>
            <a:ext cx="2244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Which Bands Lengthen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During Stretching?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4375150"/>
            <a:ext cx="2736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utoUpdateAnimBg="0"/>
      <p:bldP spid="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060450"/>
            <a:ext cx="238918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01">
            <a:off x="773113" y="4419600"/>
            <a:ext cx="25161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66725" y="41275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High</a:t>
            </a:r>
            <a:r>
              <a:rPr lang="en-US" altLang="en-US" sz="2000" b="1">
                <a:solidFill>
                  <a:srgbClr val="3399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Energy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state of </a:t>
            </a: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Myosin Head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1963" y="3705225"/>
            <a:ext cx="4065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en-US" altLang="en-US" sz="20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altLang="en-US" sz="2000" b="1">
                <a:solidFill>
                  <a:srgbClr val="3399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Energy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state of </a:t>
            </a: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Myosin Head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4527550" y="596900"/>
            <a:ext cx="42957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Myosin Head </a:t>
            </a: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State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Myosin head cocked back and ready to bind Actin and pull it toward the M-line.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myosin head got into this High E state by binding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ATP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and hydrolyzing it to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ADP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which remains in the ATP binding site.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Only when </a:t>
            </a:r>
            <a:r>
              <a:rPr lang="en-US" altLang="en-US" sz="1600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myosin binds with actin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 ADP and Pi expelled from binding site, allowing myosin to spring toward M-line pulling actin with it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= the </a:t>
            </a:r>
            <a:r>
              <a:rPr lang="en-US" altLang="en-US" sz="16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Power Stroke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After pulling to its limit, the myosin is now in its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state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(b).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ATP is available - it binds with myosin head and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breaks the crossbridge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then cocks myosin back into the High E state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620713" y="1038225"/>
            <a:ext cx="70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M-line 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1177925" y="1677988"/>
            <a:ext cx="1042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ATP binding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site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2690813" y="1458913"/>
            <a:ext cx="1147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Actin binding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site </a:t>
            </a:r>
            <a:endParaRPr lang="en-US" altLang="en-US" sz="1400">
              <a:solidFill>
                <a:srgbClr val="000000"/>
              </a:solidFill>
            </a:endParaRPr>
          </a:p>
        </p:txBody>
      </p:sp>
      <p:cxnSp>
        <p:nvCxnSpPr>
          <p:cNvPr id="16394" name="Straight Connector 9"/>
          <p:cNvCxnSpPr>
            <a:cxnSpLocks noChangeShapeType="1"/>
          </p:cNvCxnSpPr>
          <p:nvPr/>
        </p:nvCxnSpPr>
        <p:spPr bwMode="auto">
          <a:xfrm>
            <a:off x="962025" y="1336675"/>
            <a:ext cx="0" cy="341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Connector 11"/>
          <p:cNvCxnSpPr>
            <a:cxnSpLocks noChangeShapeType="1"/>
          </p:cNvCxnSpPr>
          <p:nvPr/>
        </p:nvCxnSpPr>
        <p:spPr bwMode="auto">
          <a:xfrm flipV="1">
            <a:off x="1651000" y="1525588"/>
            <a:ext cx="588963" cy="195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Connector 14"/>
          <p:cNvCxnSpPr>
            <a:cxnSpLocks noChangeShapeType="1"/>
          </p:cNvCxnSpPr>
          <p:nvPr/>
        </p:nvCxnSpPr>
        <p:spPr bwMode="auto">
          <a:xfrm flipH="1" flipV="1">
            <a:off x="2438400" y="1457325"/>
            <a:ext cx="252413" cy="128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Rectangle 18"/>
          <p:cNvSpPr>
            <a:spLocks noChangeArrowheads="1"/>
          </p:cNvSpPr>
          <p:nvPr/>
        </p:nvSpPr>
        <p:spPr bwMode="auto">
          <a:xfrm>
            <a:off x="2363788" y="820738"/>
            <a:ext cx="56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Actin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3092450" y="2139950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Myosin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62200" y="6043613"/>
            <a:ext cx="4572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E5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Contraction can continue if there is: Continued stimulus (Ca</a:t>
            </a:r>
            <a:r>
              <a:rPr lang="en-US" altLang="en-US" sz="2000" baseline="30000">
                <a:solidFill>
                  <a:srgbClr val="CE5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altLang="en-US" sz="2000">
                <a:solidFill>
                  <a:srgbClr val="CE5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and ATP.</a:t>
            </a:r>
            <a:endParaRPr lang="en-US" altLang="en-US" sz="2000">
              <a:solidFill>
                <a:srgbClr val="CE5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51075" y="404813"/>
            <a:ext cx="4389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C000"/>
                </a:solidFill>
                <a:latin typeface="Calibri" panose="020F0502020204030204" pitchFamily="34" charset="0"/>
              </a:rPr>
              <a:t>Muscle Relaxation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9588" y="1670050"/>
            <a:ext cx="833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800000"/>
                </a:solidFill>
                <a:latin typeface="Calibri" panose="020F0502020204030204" pitchFamily="34" charset="0"/>
              </a:rPr>
              <a:t>1) Stop signal from Somatic Motor Neuron*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09588" y="2832100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800000"/>
                </a:solidFill>
                <a:latin typeface="Calibri" panose="020F0502020204030204" pitchFamily="34" charset="0"/>
              </a:rPr>
              <a:t>2) Re-sequester Ca</a:t>
            </a:r>
            <a:r>
              <a:rPr lang="en-US" altLang="en-US" sz="3600" baseline="30000">
                <a:solidFill>
                  <a:srgbClr val="8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3600">
                <a:solidFill>
                  <a:srgbClr val="800000"/>
                </a:solidFill>
                <a:latin typeface="Calibri" panose="020F0502020204030204" pitchFamily="34" charset="0"/>
              </a:rPr>
              <a:t> into SR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09588" y="3975100"/>
            <a:ext cx="635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800000"/>
                </a:solidFill>
                <a:latin typeface="Calibri" panose="020F0502020204030204" pitchFamily="34" charset="0"/>
              </a:rPr>
              <a:t>3) Break remaining Crossbridges 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-28575" y="5607050"/>
            <a:ext cx="3281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800000"/>
                </a:solidFill>
                <a:latin typeface="Calibri" panose="020F0502020204030204" pitchFamily="34" charset="0"/>
              </a:rPr>
              <a:t>* Degradtive Enzyme</a:t>
            </a:r>
          </a:p>
        </p:txBody>
      </p:sp>
    </p:spTree>
    <p:extLst>
      <p:ext uri="{BB962C8B-B14F-4D97-AF65-F5344CB8AC3E}">
        <p14:creationId xmlns:p14="http://schemas.microsoft.com/office/powerpoint/2010/main" val="39959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225" y="463550"/>
            <a:ext cx="8572500" cy="955675"/>
          </a:xfrm>
        </p:spPr>
        <p:txBody>
          <a:bodyPr/>
          <a:lstStyle/>
          <a:p>
            <a:r>
              <a:rPr lang="en-US" altLang="en-US" sz="4000" b="1">
                <a:latin typeface="Calibri" panose="020F0502020204030204" pitchFamily="34" charset="0"/>
              </a:rPr>
              <a:t>Where is ATP used in Muscle Tissue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2025" y="1847850"/>
            <a:ext cx="6772275" cy="752475"/>
          </a:xfrm>
        </p:spPr>
        <p:txBody>
          <a:bodyPr/>
          <a:lstStyle/>
          <a:p>
            <a:r>
              <a:rPr lang="en-US" altLang="en-US" sz="3600" b="1">
                <a:latin typeface="Calibri" panose="020F0502020204030204" pitchFamily="34" charset="0"/>
              </a:rPr>
              <a:t>1)</a:t>
            </a:r>
            <a:r>
              <a:rPr lang="en-US" altLang="en-US" sz="3600">
                <a:latin typeface="Calibri" panose="020F0502020204030204" pitchFamily="34" charset="0"/>
              </a:rPr>
              <a:t> Re-sequestering Ca</a:t>
            </a:r>
            <a:r>
              <a:rPr lang="en-US" altLang="en-US" sz="3600" baseline="30000">
                <a:latin typeface="Calibri" panose="020F0502020204030204" pitchFamily="34" charset="0"/>
              </a:rPr>
              <a:t>2+</a:t>
            </a:r>
            <a:r>
              <a:rPr lang="en-US" altLang="en-US" sz="3600">
                <a:latin typeface="Calibri" panose="020F0502020204030204" pitchFamily="34" charset="0"/>
              </a:rPr>
              <a:t> into the SR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382713" y="4029075"/>
            <a:ext cx="63706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Breaking the Crossbridge</a:t>
            </a: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(Myosin-Actin bond)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50925" y="2746375"/>
            <a:ext cx="694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e.g., requires __ ATP for every __ Ca</a:t>
            </a:r>
            <a:r>
              <a:rPr lang="en-US" altLang="en-US" sz="2400" b="1" baseline="30000">
                <a:solidFill>
                  <a:srgbClr val="CC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 imported to SR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150938" y="5394325"/>
            <a:ext cx="691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>
                <a:solidFill>
                  <a:srgbClr val="CC0000"/>
                </a:solidFill>
                <a:latin typeface="Calibri" panose="020F0502020204030204" pitchFamily="34" charset="0"/>
              </a:rPr>
              <a:t>*Needed for relaxation or continuation of contraction</a:t>
            </a:r>
          </a:p>
        </p:txBody>
      </p:sp>
    </p:spTree>
    <p:extLst>
      <p:ext uri="{BB962C8B-B14F-4D97-AF65-F5344CB8AC3E}">
        <p14:creationId xmlns:p14="http://schemas.microsoft.com/office/powerpoint/2010/main" val="20333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/>
      <p:bldP spid="46087" grpId="0"/>
      <p:bldP spid="460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65150" y="307975"/>
            <a:ext cx="7947025" cy="47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Things that can Effect Muscle Contraction at the Neuromuscular Junction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Botulism toxin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Curare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Organophosphates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1" descr="C:\Users\marie\Desktop\Physiol F'19\Physiol Stock Art\NMJ Skel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138363"/>
            <a:ext cx="43624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7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" y="301625"/>
            <a:ext cx="8572500" cy="1393825"/>
          </a:xfrm>
        </p:spPr>
        <p:txBody>
          <a:bodyPr/>
          <a:lstStyle/>
          <a:p>
            <a:r>
              <a:rPr lang="en-US" altLang="en-US" b="1">
                <a:latin typeface="Calibri" panose="020F0502020204030204" pitchFamily="34" charset="0"/>
              </a:rPr>
              <a:t>Sources of ATP in Muscle Tissue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2209800"/>
            <a:ext cx="6400800" cy="762000"/>
          </a:xfrm>
        </p:spPr>
        <p:txBody>
          <a:bodyPr/>
          <a:lstStyle/>
          <a:p>
            <a:r>
              <a:rPr lang="en-US" altLang="en-US" b="1">
                <a:latin typeface="Calibri" panose="020F0502020204030204" pitchFamily="34" charset="0"/>
              </a:rPr>
              <a:t>1)</a:t>
            </a:r>
            <a:r>
              <a:rPr lang="en-US" altLang="en-US">
                <a:latin typeface="Calibri" panose="020F0502020204030204" pitchFamily="34" charset="0"/>
              </a:rPr>
              <a:t> Immediate – Creatine Phosphate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71550" y="3429000"/>
            <a:ext cx="712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Short Term – Glycolysis (Lactic Acid)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14400" y="478155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Long Term – Oxidative Phosphorylation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36825" y="1431925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Calibri" panose="020F0502020204030204" pitchFamily="34" charset="0"/>
              </a:rPr>
              <a:t>(Skeletal Muscle Metabolism)</a:t>
            </a:r>
          </a:p>
        </p:txBody>
      </p:sp>
    </p:spTree>
    <p:extLst>
      <p:ext uri="{BB962C8B-B14F-4D97-AF65-F5344CB8AC3E}">
        <p14:creationId xmlns:p14="http://schemas.microsoft.com/office/powerpoint/2010/main" val="1323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/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79375"/>
            <a:ext cx="8988425" cy="895350"/>
          </a:xfrm>
        </p:spPr>
        <p:txBody>
          <a:bodyPr/>
          <a:lstStyle/>
          <a:p>
            <a:r>
              <a:rPr lang="en-US" altLang="en-US" sz="3600" b="1">
                <a:latin typeface="Calibri" panose="020F0502020204030204" pitchFamily="34" charset="0"/>
              </a:rPr>
              <a:t>1)</a:t>
            </a:r>
            <a:r>
              <a:rPr lang="en-US" altLang="en-US" sz="3600">
                <a:latin typeface="Calibri" panose="020F0502020204030204" pitchFamily="34" charset="0"/>
              </a:rPr>
              <a:t> Immediate  Source: Creatine Phosphate (CP)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965200"/>
            <a:ext cx="7616825" cy="50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Takes P from CP and sticks it on ADP to make ATP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77888" y="2182813"/>
            <a:ext cx="7467600" cy="3048000"/>
            <a:chOff x="546" y="1610"/>
            <a:chExt cx="4704" cy="1920"/>
          </a:xfrm>
        </p:grpSpPr>
        <p:sp>
          <p:nvSpPr>
            <p:cNvPr id="21515" name="Rectangle 4"/>
            <p:cNvSpPr>
              <a:spLocks noChangeArrowheads="1"/>
            </p:cNvSpPr>
            <p:nvPr/>
          </p:nvSpPr>
          <p:spPr bwMode="auto">
            <a:xfrm>
              <a:off x="2234" y="2084"/>
              <a:ext cx="1260" cy="68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2474" y="2158"/>
              <a:ext cx="81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What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Enzyme?</a:t>
              </a:r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556" y="1652"/>
              <a:ext cx="504" cy="4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1518" name="Group 10"/>
            <p:cNvGrpSpPr>
              <a:grpSpLocks/>
            </p:cNvGrpSpPr>
            <p:nvPr/>
          </p:nvGrpSpPr>
          <p:grpSpPr bwMode="auto">
            <a:xfrm>
              <a:off x="1188" y="1610"/>
              <a:ext cx="270" cy="306"/>
              <a:chOff x="1116" y="1914"/>
              <a:chExt cx="270" cy="306"/>
            </a:xfrm>
          </p:grpSpPr>
          <p:sp>
            <p:nvSpPr>
              <p:cNvPr id="21533" name="Oval 8"/>
              <p:cNvSpPr>
                <a:spLocks noChangeArrowheads="1"/>
              </p:cNvSpPr>
              <p:nvPr/>
            </p:nvSpPr>
            <p:spPr bwMode="auto">
              <a:xfrm>
                <a:off x="1116" y="1914"/>
                <a:ext cx="270" cy="3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34" name="Text Box 9"/>
              <p:cNvSpPr txBox="1">
                <a:spLocks noChangeArrowheads="1"/>
              </p:cNvSpPr>
              <p:nvPr/>
            </p:nvSpPr>
            <p:spPr bwMode="auto">
              <a:xfrm>
                <a:off x="1148" y="194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</a:p>
            </p:txBody>
          </p:sp>
        </p:grpSp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 flipV="1">
              <a:off x="1068" y="1814"/>
              <a:ext cx="12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0" name="Oval 12"/>
            <p:cNvSpPr>
              <a:spLocks noChangeArrowheads="1"/>
            </p:cNvSpPr>
            <p:nvPr/>
          </p:nvSpPr>
          <p:spPr bwMode="auto">
            <a:xfrm>
              <a:off x="4356" y="3004"/>
              <a:ext cx="504" cy="492"/>
            </a:xfrm>
            <a:prstGeom prst="ellipse">
              <a:avLst/>
            </a:prstGeom>
            <a:solidFill>
              <a:srgbClr val="CE5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1521" name="Group 13"/>
            <p:cNvGrpSpPr>
              <a:grpSpLocks/>
            </p:cNvGrpSpPr>
            <p:nvPr/>
          </p:nvGrpSpPr>
          <p:grpSpPr bwMode="auto">
            <a:xfrm>
              <a:off x="4980" y="2962"/>
              <a:ext cx="270" cy="306"/>
              <a:chOff x="1116" y="1914"/>
              <a:chExt cx="270" cy="306"/>
            </a:xfrm>
          </p:grpSpPr>
          <p:sp>
            <p:nvSpPr>
              <p:cNvPr id="21531" name="Oval 14"/>
              <p:cNvSpPr>
                <a:spLocks noChangeArrowheads="1"/>
              </p:cNvSpPr>
              <p:nvPr/>
            </p:nvSpPr>
            <p:spPr bwMode="auto">
              <a:xfrm>
                <a:off x="1116" y="1914"/>
                <a:ext cx="270" cy="3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32" name="Text Box 15"/>
              <p:cNvSpPr txBox="1">
                <a:spLocks noChangeArrowheads="1"/>
              </p:cNvSpPr>
              <p:nvPr/>
            </p:nvSpPr>
            <p:spPr bwMode="auto">
              <a:xfrm>
                <a:off x="1148" y="194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</a:p>
            </p:txBody>
          </p:sp>
        </p:grp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 flipV="1">
              <a:off x="4860" y="3166"/>
              <a:ext cx="12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3" name="Oval 17"/>
            <p:cNvSpPr>
              <a:spLocks noChangeArrowheads="1"/>
            </p:cNvSpPr>
            <p:nvPr/>
          </p:nvSpPr>
          <p:spPr bwMode="auto">
            <a:xfrm>
              <a:off x="546" y="3038"/>
              <a:ext cx="504" cy="4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4" name="Oval 18"/>
            <p:cNvSpPr>
              <a:spLocks noChangeArrowheads="1"/>
            </p:cNvSpPr>
            <p:nvPr/>
          </p:nvSpPr>
          <p:spPr bwMode="auto">
            <a:xfrm>
              <a:off x="4420" y="1678"/>
              <a:ext cx="504" cy="492"/>
            </a:xfrm>
            <a:prstGeom prst="ellipse">
              <a:avLst/>
            </a:prstGeom>
            <a:solidFill>
              <a:srgbClr val="CE5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1525" name="AutoShape 19"/>
            <p:cNvCxnSpPr>
              <a:cxnSpLocks noChangeShapeType="1"/>
              <a:stCxn id="21517" idx="6"/>
              <a:endCxn id="21523" idx="6"/>
            </p:cNvCxnSpPr>
            <p:nvPr/>
          </p:nvCxnSpPr>
          <p:spPr bwMode="auto">
            <a:xfrm flipH="1">
              <a:off x="1050" y="1898"/>
              <a:ext cx="10" cy="1386"/>
            </a:xfrm>
            <a:prstGeom prst="curvedConnector3">
              <a:avLst>
                <a:gd name="adj1" fmla="val -118400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20"/>
            <p:cNvCxnSpPr>
              <a:cxnSpLocks noChangeShapeType="1"/>
              <a:stCxn id="21524" idx="2"/>
              <a:endCxn id="21520" idx="2"/>
            </p:cNvCxnSpPr>
            <p:nvPr/>
          </p:nvCxnSpPr>
          <p:spPr bwMode="auto">
            <a:xfrm rot="10800000" flipV="1">
              <a:off x="4356" y="1924"/>
              <a:ext cx="64" cy="1326"/>
            </a:xfrm>
            <a:prstGeom prst="curvedConnector3">
              <a:avLst>
                <a:gd name="adj1" fmla="val 1475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Text Box 21"/>
            <p:cNvSpPr txBox="1">
              <a:spLocks noChangeArrowheads="1"/>
            </p:cNvSpPr>
            <p:nvPr/>
          </p:nvSpPr>
          <p:spPr bwMode="auto">
            <a:xfrm>
              <a:off x="630" y="1754"/>
              <a:ext cx="3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CP</a:t>
              </a:r>
            </a:p>
          </p:txBody>
        </p:sp>
        <p:sp>
          <p:nvSpPr>
            <p:cNvPr id="21528" name="Text Box 22"/>
            <p:cNvSpPr txBox="1">
              <a:spLocks noChangeArrowheads="1"/>
            </p:cNvSpPr>
            <p:nvPr/>
          </p:nvSpPr>
          <p:spPr bwMode="auto">
            <a:xfrm>
              <a:off x="670" y="3146"/>
              <a:ext cx="2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21529" name="Text Box 23"/>
            <p:cNvSpPr txBox="1">
              <a:spLocks noChangeArrowheads="1"/>
            </p:cNvSpPr>
            <p:nvPr/>
          </p:nvSpPr>
          <p:spPr bwMode="auto">
            <a:xfrm>
              <a:off x="4422" y="1762"/>
              <a:ext cx="4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ADP</a:t>
              </a:r>
            </a:p>
          </p:txBody>
        </p:sp>
        <p:sp>
          <p:nvSpPr>
            <p:cNvPr id="21530" name="Text Box 24"/>
            <p:cNvSpPr txBox="1">
              <a:spLocks noChangeArrowheads="1"/>
            </p:cNvSpPr>
            <p:nvPr/>
          </p:nvSpPr>
          <p:spPr bwMode="auto">
            <a:xfrm>
              <a:off x="4374" y="3106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ATP</a:t>
              </a:r>
            </a:p>
          </p:txBody>
        </p:sp>
      </p:grp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319213" y="5638800"/>
            <a:ext cx="657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Makes ATP fast, but CP is very limited!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527800" y="6289675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(~6 to 15 seconds)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8175" y="1671638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(High at rest)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389688" y="5189538"/>
            <a:ext cx="2019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(High at work)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31" name="AutoShape 20"/>
          <p:cNvCxnSpPr>
            <a:cxnSpLocks noChangeShapeType="1"/>
          </p:cNvCxnSpPr>
          <p:nvPr/>
        </p:nvCxnSpPr>
        <p:spPr bwMode="auto">
          <a:xfrm rot="16200000" flipV="1">
            <a:off x="7931944" y="3590132"/>
            <a:ext cx="1333500" cy="144462"/>
          </a:xfrm>
          <a:prstGeom prst="curvedConnector3">
            <a:avLst>
              <a:gd name="adj1" fmla="val 103981"/>
            </a:avLst>
          </a:prstGeom>
          <a:noFill/>
          <a:ln w="38100">
            <a:solidFill>
              <a:srgbClr val="0000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0"/>
          <p:cNvCxnSpPr>
            <a:cxnSpLocks noChangeShapeType="1"/>
          </p:cNvCxnSpPr>
          <p:nvPr/>
        </p:nvCxnSpPr>
        <p:spPr bwMode="auto">
          <a:xfrm rot="5400000" flipH="1" flipV="1">
            <a:off x="-139700" y="3540125"/>
            <a:ext cx="1555750" cy="158750"/>
          </a:xfrm>
          <a:prstGeom prst="curvedConnector3">
            <a:avLst>
              <a:gd name="adj1" fmla="val 105042"/>
            </a:avLst>
          </a:prstGeom>
          <a:noFill/>
          <a:ln w="38100">
            <a:solidFill>
              <a:srgbClr val="0000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70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/>
      <p:bldP spid="22554" grpId="0"/>
      <p:bldP spid="3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739775" y="114300"/>
            <a:ext cx="862806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7013" y="379413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Long &amp; cylindrical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7013" y="836613"/>
            <a:ext cx="191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Multinucleated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33363" y="1287463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Striated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663" y="1682750"/>
            <a:ext cx="1360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Voluntary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33363" y="2516188"/>
            <a:ext cx="237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Shorter &amp; branched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33363" y="2916238"/>
            <a:ext cx="171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Uninucleated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39713" y="3300413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Striated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3363" y="3705225"/>
            <a:ext cx="1514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Involuntary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33363" y="4729163"/>
            <a:ext cx="192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Spindle-shaped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33363" y="5186363"/>
            <a:ext cx="171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Uninucleated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9713" y="5637213"/>
            <a:ext cx="163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Non-striated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227013" y="6032500"/>
            <a:ext cx="1514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Involuntary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805488" y="76200"/>
            <a:ext cx="1709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Skeletal muscle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843588" y="2362200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Cardiac muscle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853113" y="4610100"/>
            <a:ext cx="169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Smooth muscle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601913" y="101600"/>
            <a:ext cx="174625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627313" y="2343150"/>
            <a:ext cx="174625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562225" y="4625975"/>
            <a:ext cx="174625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638425" y="76200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Skeletal muscle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632075" y="2308225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Cardiac muscle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568575" y="4589463"/>
            <a:ext cx="169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Smooth muscle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233363" y="4114800"/>
            <a:ext cx="214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Intercalated disks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937500" y="66675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u="sng">
                <a:solidFill>
                  <a:srgbClr val="0000FF"/>
                </a:solidFill>
                <a:latin typeface="Arial" panose="020B0604020202020204" pitchFamily="34" charset="0"/>
              </a:rPr>
              <a:t>Control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931150" y="3300413"/>
            <a:ext cx="113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Intrinsic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Myogenic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077200" y="1036638"/>
            <a:ext cx="604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SNS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904163" y="5421313"/>
            <a:ext cx="1185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Paracrine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Endocrine</a:t>
            </a:r>
          </a:p>
        </p:txBody>
      </p:sp>
    </p:spTree>
    <p:extLst>
      <p:ext uri="{BB962C8B-B14F-4D97-AF65-F5344CB8AC3E}">
        <p14:creationId xmlns:p14="http://schemas.microsoft.com/office/powerpoint/2010/main" val="34630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0" grpId="0"/>
      <p:bldP spid="47111" grpId="0"/>
      <p:bldP spid="47112" grpId="0"/>
      <p:bldP spid="47113" grpId="0"/>
      <p:bldP spid="47114" grpId="0"/>
      <p:bldP spid="47115" grpId="0"/>
      <p:bldP spid="47116" grpId="0"/>
      <p:bldP spid="47117" grpId="0"/>
      <p:bldP spid="47118" grpId="0"/>
      <p:bldP spid="47128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84513" y="1314450"/>
            <a:ext cx="3143250" cy="110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57525" y="523875"/>
            <a:ext cx="307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 Glucose (C</a:t>
            </a:r>
            <a:r>
              <a:rPr lang="en-US" altLang="en-US" sz="2800" b="1" baseline="-1800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b="1" baseline="-1800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800" b="1" baseline="-1800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06825" y="1590675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Glycolysis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2971800" y="2457450"/>
            <a:ext cx="1257300" cy="12573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36725" y="3773488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Have O</a:t>
            </a:r>
            <a:r>
              <a:rPr lang="en-US" altLang="en-US" sz="2800" b="1" baseline="-18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337425" y="917575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2 ADP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337425" y="2441575"/>
            <a:ext cx="87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2 ATP</a:t>
            </a:r>
          </a:p>
        </p:txBody>
      </p:sp>
      <p:cxnSp>
        <p:nvCxnSpPr>
          <p:cNvPr id="23561" name="AutoShape 9"/>
          <p:cNvCxnSpPr>
            <a:cxnSpLocks noChangeShapeType="1"/>
          </p:cNvCxnSpPr>
          <p:nvPr/>
        </p:nvCxnSpPr>
        <p:spPr bwMode="auto">
          <a:xfrm rot="10800000" flipV="1">
            <a:off x="6986588" y="1147763"/>
            <a:ext cx="12700" cy="1524000"/>
          </a:xfrm>
          <a:prstGeom prst="curvedConnector3">
            <a:avLst>
              <a:gd name="adj1" fmla="val 180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937375" y="16795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+ Lactic Acid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819650" y="2438400"/>
            <a:ext cx="1123950" cy="127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527675" y="3781425"/>
            <a:ext cx="106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No O</a:t>
            </a:r>
            <a:r>
              <a:rPr lang="en-US" altLang="en-US" sz="2800" b="1" baseline="-18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000625" y="3848100"/>
            <a:ext cx="409575" cy="473075"/>
            <a:chOff x="3060" y="2580"/>
            <a:chExt cx="258" cy="298"/>
          </a:xfrm>
        </p:grpSpPr>
        <p:sp>
          <p:nvSpPr>
            <p:cNvPr id="22566" name="Freeform 14"/>
            <p:cNvSpPr>
              <a:spLocks/>
            </p:cNvSpPr>
            <p:nvPr/>
          </p:nvSpPr>
          <p:spPr bwMode="auto">
            <a:xfrm>
              <a:off x="3060" y="2752"/>
              <a:ext cx="231" cy="126"/>
            </a:xfrm>
            <a:custGeom>
              <a:avLst/>
              <a:gdLst>
                <a:gd name="T0" fmla="*/ 0 w 231"/>
                <a:gd name="T1" fmla="*/ 74 h 126"/>
                <a:gd name="T2" fmla="*/ 72 w 231"/>
                <a:gd name="T3" fmla="*/ 26 h 126"/>
                <a:gd name="T4" fmla="*/ 108 w 231"/>
                <a:gd name="T5" fmla="*/ 2 h 126"/>
                <a:gd name="T6" fmla="*/ 204 w 231"/>
                <a:gd name="T7" fmla="*/ 86 h 126"/>
                <a:gd name="T8" fmla="*/ 228 w 231"/>
                <a:gd name="T9" fmla="*/ 12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26"/>
                <a:gd name="T17" fmla="*/ 231 w 231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26">
                  <a:moveTo>
                    <a:pt x="0" y="74"/>
                  </a:moveTo>
                  <a:cubicBezTo>
                    <a:pt x="24" y="58"/>
                    <a:pt x="48" y="42"/>
                    <a:pt x="72" y="26"/>
                  </a:cubicBezTo>
                  <a:cubicBezTo>
                    <a:pt x="84" y="18"/>
                    <a:pt x="108" y="2"/>
                    <a:pt x="108" y="2"/>
                  </a:cubicBezTo>
                  <a:cubicBezTo>
                    <a:pt x="184" y="21"/>
                    <a:pt x="147" y="0"/>
                    <a:pt x="204" y="86"/>
                  </a:cubicBezTo>
                  <a:cubicBezTo>
                    <a:pt x="231" y="126"/>
                    <a:pt x="199" y="122"/>
                    <a:pt x="228" y="1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7" name="Oval 15"/>
            <p:cNvSpPr>
              <a:spLocks noChangeArrowheads="1"/>
            </p:cNvSpPr>
            <p:nvPr/>
          </p:nvSpPr>
          <p:spPr bwMode="auto">
            <a:xfrm>
              <a:off x="3114" y="2580"/>
              <a:ext cx="72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68" name="Oval 16"/>
            <p:cNvSpPr>
              <a:spLocks noChangeArrowheads="1"/>
            </p:cNvSpPr>
            <p:nvPr/>
          </p:nvSpPr>
          <p:spPr bwMode="auto">
            <a:xfrm>
              <a:off x="3258" y="2646"/>
              <a:ext cx="6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324225" y="3884613"/>
            <a:ext cx="400050" cy="385762"/>
            <a:chOff x="2148" y="2549"/>
            <a:chExt cx="252" cy="243"/>
          </a:xfrm>
        </p:grpSpPr>
        <p:grpSp>
          <p:nvGrpSpPr>
            <p:cNvPr id="22560" name="Group 32"/>
            <p:cNvGrpSpPr>
              <a:grpSpLocks/>
            </p:cNvGrpSpPr>
            <p:nvPr/>
          </p:nvGrpSpPr>
          <p:grpSpPr bwMode="auto">
            <a:xfrm>
              <a:off x="2148" y="2644"/>
              <a:ext cx="252" cy="148"/>
              <a:chOff x="1992" y="2692"/>
              <a:chExt cx="444" cy="192"/>
            </a:xfrm>
          </p:grpSpPr>
          <p:sp>
            <p:nvSpPr>
              <p:cNvPr id="22563" name="Freeform 17"/>
              <p:cNvSpPr>
                <a:spLocks/>
              </p:cNvSpPr>
              <p:nvPr/>
            </p:nvSpPr>
            <p:spPr bwMode="auto">
              <a:xfrm>
                <a:off x="2076" y="2752"/>
                <a:ext cx="312" cy="132"/>
              </a:xfrm>
              <a:custGeom>
                <a:avLst/>
                <a:gdLst>
                  <a:gd name="T0" fmla="*/ 0 w 312"/>
                  <a:gd name="T1" fmla="*/ 0 h 132"/>
                  <a:gd name="T2" fmla="*/ 60 w 312"/>
                  <a:gd name="T3" fmla="*/ 96 h 132"/>
                  <a:gd name="T4" fmla="*/ 132 w 312"/>
                  <a:gd name="T5" fmla="*/ 120 h 132"/>
                  <a:gd name="T6" fmla="*/ 168 w 312"/>
                  <a:gd name="T7" fmla="*/ 132 h 132"/>
                  <a:gd name="T8" fmla="*/ 288 w 312"/>
                  <a:gd name="T9" fmla="*/ 108 h 132"/>
                  <a:gd name="T10" fmla="*/ 312 w 312"/>
                  <a:gd name="T11" fmla="*/ 0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132"/>
                  <a:gd name="T20" fmla="*/ 312 w 312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132">
                    <a:moveTo>
                      <a:pt x="0" y="0"/>
                    </a:moveTo>
                    <a:cubicBezTo>
                      <a:pt x="20" y="60"/>
                      <a:pt x="8" y="73"/>
                      <a:pt x="60" y="96"/>
                    </a:cubicBezTo>
                    <a:cubicBezTo>
                      <a:pt x="83" y="106"/>
                      <a:pt x="108" y="112"/>
                      <a:pt x="132" y="120"/>
                    </a:cubicBezTo>
                    <a:cubicBezTo>
                      <a:pt x="144" y="124"/>
                      <a:pt x="168" y="132"/>
                      <a:pt x="168" y="132"/>
                    </a:cubicBezTo>
                    <a:cubicBezTo>
                      <a:pt x="173" y="131"/>
                      <a:pt x="278" y="121"/>
                      <a:pt x="288" y="108"/>
                    </a:cubicBezTo>
                    <a:cubicBezTo>
                      <a:pt x="303" y="90"/>
                      <a:pt x="312" y="25"/>
                      <a:pt x="31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4" name="Freeform 18"/>
              <p:cNvSpPr>
                <a:spLocks/>
              </p:cNvSpPr>
              <p:nvPr/>
            </p:nvSpPr>
            <p:spPr bwMode="auto">
              <a:xfrm>
                <a:off x="1992" y="2692"/>
                <a:ext cx="120" cy="60"/>
              </a:xfrm>
              <a:custGeom>
                <a:avLst/>
                <a:gdLst>
                  <a:gd name="T0" fmla="*/ 0 w 120"/>
                  <a:gd name="T1" fmla="*/ 36 h 60"/>
                  <a:gd name="T2" fmla="*/ 96 w 120"/>
                  <a:gd name="T3" fmla="*/ 36 h 60"/>
                  <a:gd name="T4" fmla="*/ 120 w 12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60"/>
                  <a:gd name="T11" fmla="*/ 120 w 12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60">
                    <a:moveTo>
                      <a:pt x="0" y="36"/>
                    </a:moveTo>
                    <a:cubicBezTo>
                      <a:pt x="37" y="48"/>
                      <a:pt x="53" y="60"/>
                      <a:pt x="96" y="36"/>
                    </a:cubicBezTo>
                    <a:cubicBezTo>
                      <a:pt x="109" y="29"/>
                      <a:pt x="120" y="0"/>
                      <a:pt x="12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5" name="Freeform 19"/>
              <p:cNvSpPr>
                <a:spLocks/>
              </p:cNvSpPr>
              <p:nvPr/>
            </p:nvSpPr>
            <p:spPr bwMode="auto">
              <a:xfrm>
                <a:off x="2364" y="2740"/>
                <a:ext cx="72" cy="81"/>
              </a:xfrm>
              <a:custGeom>
                <a:avLst/>
                <a:gdLst>
                  <a:gd name="T0" fmla="*/ 0 w 72"/>
                  <a:gd name="T1" fmla="*/ 0 h 81"/>
                  <a:gd name="T2" fmla="*/ 72 w 72"/>
                  <a:gd name="T3" fmla="*/ 24 h 81"/>
                  <a:gd name="T4" fmla="*/ 0 60000 65536"/>
                  <a:gd name="T5" fmla="*/ 0 60000 65536"/>
                  <a:gd name="T6" fmla="*/ 0 w 72"/>
                  <a:gd name="T7" fmla="*/ 0 h 81"/>
                  <a:gd name="T8" fmla="*/ 72 w 72"/>
                  <a:gd name="T9" fmla="*/ 81 h 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81">
                    <a:moveTo>
                      <a:pt x="0" y="0"/>
                    </a:moveTo>
                    <a:cubicBezTo>
                      <a:pt x="21" y="31"/>
                      <a:pt x="43" y="81"/>
                      <a:pt x="72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61" name="Oval 20"/>
            <p:cNvSpPr>
              <a:spLocks noChangeArrowheads="1"/>
            </p:cNvSpPr>
            <p:nvPr/>
          </p:nvSpPr>
          <p:spPr bwMode="auto">
            <a:xfrm>
              <a:off x="2220" y="2549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62" name="Oval 21"/>
            <p:cNvSpPr>
              <a:spLocks noChangeArrowheads="1"/>
            </p:cNvSpPr>
            <p:nvPr/>
          </p:nvSpPr>
          <p:spPr bwMode="auto">
            <a:xfrm>
              <a:off x="2352" y="2560"/>
              <a:ext cx="47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3574" name="AutoShape 22"/>
          <p:cNvCxnSpPr>
            <a:cxnSpLocks noChangeShapeType="1"/>
          </p:cNvCxnSpPr>
          <p:nvPr/>
        </p:nvCxnSpPr>
        <p:spPr bwMode="auto">
          <a:xfrm rot="5400000" flipH="1" flipV="1">
            <a:off x="6214269" y="3294856"/>
            <a:ext cx="1347788" cy="1158875"/>
          </a:xfrm>
          <a:prstGeom prst="bentConnector3">
            <a:avLst>
              <a:gd name="adj1" fmla="val -17083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42900" y="4464050"/>
            <a:ext cx="1866900" cy="1612900"/>
            <a:chOff x="216" y="2812"/>
            <a:chExt cx="1176" cy="1016"/>
          </a:xfrm>
        </p:grpSpPr>
        <p:sp>
          <p:nvSpPr>
            <p:cNvPr id="22558" name="Oval 27"/>
            <p:cNvSpPr>
              <a:spLocks noChangeArrowheads="1"/>
            </p:cNvSpPr>
            <p:nvPr/>
          </p:nvSpPr>
          <p:spPr bwMode="auto">
            <a:xfrm>
              <a:off x="216" y="2812"/>
              <a:ext cx="1176" cy="10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9" name="Text Box 23"/>
            <p:cNvSpPr txBox="1">
              <a:spLocks noChangeArrowheads="1"/>
            </p:cNvSpPr>
            <p:nvPr/>
          </p:nvSpPr>
          <p:spPr bwMode="auto">
            <a:xfrm>
              <a:off x="254" y="3134"/>
              <a:ext cx="10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Krebs Cycle</a:t>
              </a: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571750" y="5810250"/>
            <a:ext cx="1162050" cy="723900"/>
            <a:chOff x="1620" y="3660"/>
            <a:chExt cx="732" cy="456"/>
          </a:xfrm>
        </p:grpSpPr>
        <p:sp>
          <p:nvSpPr>
            <p:cNvPr id="22556" name="Rectangle 25"/>
            <p:cNvSpPr>
              <a:spLocks noChangeArrowheads="1"/>
            </p:cNvSpPr>
            <p:nvPr/>
          </p:nvSpPr>
          <p:spPr bwMode="auto">
            <a:xfrm>
              <a:off x="1620" y="3660"/>
              <a:ext cx="732" cy="4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7" name="Text Box 26"/>
            <p:cNvSpPr txBox="1">
              <a:spLocks noChangeArrowheads="1"/>
            </p:cNvSpPr>
            <p:nvPr/>
          </p:nvSpPr>
          <p:spPr bwMode="auto">
            <a:xfrm>
              <a:off x="1754" y="3758"/>
              <a:ext cx="4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ETC</a:t>
              </a: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3580" name="AutoShape 28"/>
          <p:cNvCxnSpPr>
            <a:cxnSpLocks noChangeShapeType="1"/>
            <a:stCxn id="23558" idx="1"/>
            <a:endCxn id="22558" idx="1"/>
          </p:cNvCxnSpPr>
          <p:nvPr/>
        </p:nvCxnSpPr>
        <p:spPr bwMode="auto">
          <a:xfrm rot="10800000" flipV="1">
            <a:off x="615950" y="4035425"/>
            <a:ext cx="1120775" cy="665163"/>
          </a:xfrm>
          <a:prstGeom prst="curvedConnector2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1" name="AutoShape 29"/>
          <p:cNvCxnSpPr>
            <a:cxnSpLocks noChangeShapeType="1"/>
            <a:stCxn id="22558" idx="4"/>
            <a:endCxn id="22556" idx="1"/>
          </p:cNvCxnSpPr>
          <p:nvPr/>
        </p:nvCxnSpPr>
        <p:spPr bwMode="auto">
          <a:xfrm rot="16200000" flipH="1">
            <a:off x="1876425" y="5476875"/>
            <a:ext cx="95250" cy="1295400"/>
          </a:xfrm>
          <a:prstGeom prst="curvedConnector2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3790950" y="6229350"/>
            <a:ext cx="25527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6499225" y="5984875"/>
            <a:ext cx="1027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36 ATP</a:t>
            </a:r>
          </a:p>
        </p:txBody>
      </p:sp>
      <p:sp>
        <p:nvSpPr>
          <p:cNvPr id="22550" name="Text Box 35"/>
          <p:cNvSpPr txBox="1">
            <a:spLocks noChangeArrowheads="1"/>
          </p:cNvSpPr>
          <p:nvPr/>
        </p:nvSpPr>
        <p:spPr bwMode="auto">
          <a:xfrm>
            <a:off x="114300" y="-3175"/>
            <a:ext cx="25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Glycolysis</a:t>
            </a:r>
            <a:endParaRPr lang="en-US" altLang="en-US" b="1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51" name="Line 36"/>
          <p:cNvSpPr>
            <a:spLocks noChangeShapeType="1"/>
          </p:cNvSpPr>
          <p:nvPr/>
        </p:nvSpPr>
        <p:spPr bwMode="auto">
          <a:xfrm>
            <a:off x="4632325" y="1047750"/>
            <a:ext cx="0" cy="41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381250" y="4987925"/>
            <a:ext cx="592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Oxidative Phosphorylation</a:t>
            </a:r>
            <a:endParaRPr lang="en-US" altLang="en-US" b="1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7580313" y="3773488"/>
            <a:ext cx="156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(30-40 sec)</a:t>
            </a:r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 rot="10800000" flipV="1">
            <a:off x="7146925" y="2108200"/>
            <a:ext cx="1768475" cy="42863"/>
          </a:xfrm>
          <a:custGeom>
            <a:avLst/>
            <a:gdLst>
              <a:gd name="T0" fmla="*/ 0 w 509"/>
              <a:gd name="T1" fmla="*/ 2147483646 h 28"/>
              <a:gd name="T2" fmla="*/ 2147483646 w 509"/>
              <a:gd name="T3" fmla="*/ 0 h 28"/>
              <a:gd name="T4" fmla="*/ 2147483646 w 509"/>
              <a:gd name="T5" fmla="*/ 2147483646 h 28"/>
              <a:gd name="T6" fmla="*/ 2147483646 w 509"/>
              <a:gd name="T7" fmla="*/ 2147483646 h 28"/>
              <a:gd name="T8" fmla="*/ 0 60000 65536"/>
              <a:gd name="T9" fmla="*/ 0 60000 65536"/>
              <a:gd name="T10" fmla="*/ 0 60000 65536"/>
              <a:gd name="T11" fmla="*/ 0 60000 65536"/>
              <a:gd name="T12" fmla="*/ 0 w 509"/>
              <a:gd name="T13" fmla="*/ 0 h 28"/>
              <a:gd name="T14" fmla="*/ 509 w 509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9" h="28">
                <a:moveTo>
                  <a:pt x="0" y="28"/>
                </a:moveTo>
                <a:cubicBezTo>
                  <a:pt x="48" y="17"/>
                  <a:pt x="144" y="0"/>
                  <a:pt x="144" y="0"/>
                </a:cubicBezTo>
                <a:cubicBezTo>
                  <a:pt x="240" y="3"/>
                  <a:pt x="336" y="3"/>
                  <a:pt x="432" y="9"/>
                </a:cubicBezTo>
                <a:cubicBezTo>
                  <a:pt x="459" y="11"/>
                  <a:pt x="482" y="28"/>
                  <a:pt x="509" y="28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55" name="Text Box 6"/>
          <p:cNvSpPr txBox="1">
            <a:spLocks noChangeArrowheads="1"/>
          </p:cNvSpPr>
          <p:nvPr/>
        </p:nvSpPr>
        <p:spPr bwMode="auto">
          <a:xfrm>
            <a:off x="4046538" y="2005013"/>
            <a:ext cx="120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 x pyruvate</a:t>
            </a:r>
          </a:p>
        </p:txBody>
      </p:sp>
    </p:spTree>
    <p:extLst>
      <p:ext uri="{BB962C8B-B14F-4D97-AF65-F5344CB8AC3E}">
        <p14:creationId xmlns:p14="http://schemas.microsoft.com/office/powerpoint/2010/main" val="9818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  <p:bldP spid="23559" grpId="0"/>
      <p:bldP spid="23560" grpId="0"/>
      <p:bldP spid="23562" grpId="0"/>
      <p:bldP spid="23563" grpId="0" animBg="1"/>
      <p:bldP spid="23564" grpId="0"/>
      <p:bldP spid="23582" grpId="0" animBg="1"/>
      <p:bldP spid="23583" grpId="0"/>
      <p:bldP spid="23589" grpId="0"/>
      <p:bldP spid="23590" grpId="0"/>
      <p:bldP spid="235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88950" y="292100"/>
            <a:ext cx="358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Calibri" panose="020F0502020204030204" pitchFamily="34" charset="0"/>
              </a:rPr>
              <a:t>Muscle Fatigue -</a:t>
            </a:r>
            <a:endParaRPr lang="en-US" altLang="en-US" sz="360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247775"/>
            <a:ext cx="6538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Depletion of O</a:t>
            </a:r>
            <a:r>
              <a:rPr lang="en-US" altLang="en-US" sz="28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- decrease in ATP available.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2047875"/>
            <a:ext cx="902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Depletion of glucose or glycogen - decrease in ATP available.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1450" y="3095625"/>
            <a:ext cx="7372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Slows Na</a:t>
            </a:r>
            <a:r>
              <a:rPr lang="en-US" altLang="en-US" sz="2800" baseline="3000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/K</a:t>
            </a:r>
            <a:r>
              <a:rPr lang="en-US" altLang="en-US" sz="2800" baseline="3000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pumps, decreases RMP excitability.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71450" y="3933825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Lactic Acid Build-Up.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71450" y="4695825"/>
            <a:ext cx="722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Motor neuron exhaust ACh: "junctional fatigue".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71450" y="5495925"/>
            <a:ext cx="744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CNS (origin)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central fatigue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, mentally exhausted.</a:t>
            </a:r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>
            <a:off x="3238500" y="2857500"/>
            <a:ext cx="2171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705350" y="760413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2.  </a:t>
            </a:r>
            <a:r>
              <a:rPr lang="en-US" altLang="en-US" sz="2400" b="1" u="sng">
                <a:solidFill>
                  <a:srgbClr val="CC0000"/>
                </a:solidFill>
                <a:latin typeface="Calibri" panose="020F0502020204030204" pitchFamily="34" charset="0"/>
              </a:rPr>
              <a:t>Fast Twitch: Anaerobic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00050" y="75565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1. </a:t>
            </a:r>
            <a:r>
              <a:rPr lang="en-US" altLang="en-US" sz="2400" b="1" u="sng">
                <a:solidFill>
                  <a:srgbClr val="CC0000"/>
                </a:solidFill>
                <a:latin typeface="Calibri" panose="020F0502020204030204" pitchFamily="34" charset="0"/>
              </a:rPr>
              <a:t>Slow Twitch: Aerobic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47675" y="153035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Slow onset of contraction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04825" y="22002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Slower to fatigue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73075" y="4111625"/>
            <a:ext cx="298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More capillaries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8575" y="34829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More mitochondria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7625" y="473075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Myoglobin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8575" y="28638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Smaller diameter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-9525" y="545465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Posture, Endurance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597400" y="153035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Fast onset of contraction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502150" y="220027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- Faster to fatigue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121150" y="473075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High glycogen stores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102100" y="348297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Fewer mitochondria 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114800" y="411162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Fewer capillaries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095750" y="286385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Larger diameter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597400" y="54737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Power lifting, Sprinting</a:t>
            </a:r>
          </a:p>
        </p:txBody>
      </p:sp>
      <p:pic>
        <p:nvPicPr>
          <p:cNvPr id="2459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117975"/>
            <a:ext cx="1323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8" grpId="0"/>
      <p:bldP spid="16399" grpId="0"/>
      <p:bldP spid="16400" grpId="0"/>
      <p:bldP spid="16401" grpId="0"/>
      <p:bldP spid="16402" grpId="0"/>
      <p:bldP spid="16403" grpId="0"/>
      <p:bldP spid="164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8" b="21223"/>
          <a:stretch>
            <a:fillRect/>
          </a:stretch>
        </p:blipFill>
        <p:spPr bwMode="auto">
          <a:xfrm>
            <a:off x="292100" y="741363"/>
            <a:ext cx="8712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98475" y="217488"/>
            <a:ext cx="751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Comparison of Slow and Fast Twitch Muscle Fibers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8580"/>
          <a:stretch>
            <a:fillRect/>
          </a:stretch>
        </p:blipFill>
        <p:spPr bwMode="auto">
          <a:xfrm>
            <a:off x="3598863" y="4735513"/>
            <a:ext cx="2462212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53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301625"/>
            <a:ext cx="8572500" cy="1393825"/>
          </a:xfrm>
        </p:spPr>
        <p:txBody>
          <a:bodyPr/>
          <a:lstStyle/>
          <a:p>
            <a:r>
              <a:rPr lang="en-US" altLang="en-US" b="1">
                <a:latin typeface="Calibri" panose="020F0502020204030204" pitchFamily="34" charset="0"/>
              </a:rPr>
              <a:t>Varying the Force of Contraction</a:t>
            </a:r>
            <a:br>
              <a:rPr lang="en-US" altLang="en-US" b="1">
                <a:latin typeface="Calibri" panose="020F0502020204030204" pitchFamily="34" charset="0"/>
              </a:rPr>
            </a:br>
            <a:r>
              <a:rPr lang="en-US" altLang="en-US" sz="2800" b="1">
                <a:solidFill>
                  <a:srgbClr val="800000"/>
                </a:solidFill>
                <a:latin typeface="Calibri" panose="020F0502020204030204" pitchFamily="34" charset="0"/>
              </a:rPr>
              <a:t>(Graded Skeletal Muscle Contraction)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2175" y="2209800"/>
            <a:ext cx="4381500" cy="762000"/>
          </a:xfrm>
        </p:spPr>
        <p:txBody>
          <a:bodyPr/>
          <a:lstStyle/>
          <a:p>
            <a:pPr algn="l"/>
            <a:r>
              <a:rPr lang="en-US" altLang="en-US" b="1">
                <a:latin typeface="Calibri" panose="020F0502020204030204" pitchFamily="34" charset="0"/>
              </a:rPr>
              <a:t>1)</a:t>
            </a:r>
            <a:r>
              <a:rPr lang="en-US" altLang="en-US">
                <a:latin typeface="Calibri" panose="020F0502020204030204" pitchFamily="34" charset="0"/>
              </a:rPr>
              <a:t> Temporal Summation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52650" y="3609975"/>
            <a:ext cx="4029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Spatial Summation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62175" y="4867275"/>
            <a:ext cx="550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Length of Resting Sarcomere</a:t>
            </a:r>
          </a:p>
        </p:txBody>
      </p:sp>
    </p:spTree>
    <p:extLst>
      <p:ext uri="{BB962C8B-B14F-4D97-AF65-F5344CB8AC3E}">
        <p14:creationId xmlns:p14="http://schemas.microsoft.com/office/powerpoint/2010/main" val="3332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  <p:bldP spid="389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08088"/>
            <a:ext cx="733742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35075" y="177800"/>
            <a:ext cx="684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Temporal Summation of Muscle Tension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6038" y="3101975"/>
            <a:ext cx="855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Muscle Force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(g)</a:t>
            </a: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1443038" y="5394325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1     2       3</a:t>
            </a:r>
          </a:p>
        </p:txBody>
      </p:sp>
      <p:cxnSp>
        <p:nvCxnSpPr>
          <p:cNvPr id="27654" name="Straight Arrow Connector 6"/>
          <p:cNvCxnSpPr>
            <a:cxnSpLocks noChangeShapeType="1"/>
          </p:cNvCxnSpPr>
          <p:nvPr/>
        </p:nvCxnSpPr>
        <p:spPr bwMode="auto">
          <a:xfrm flipV="1">
            <a:off x="1489075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Arrow Connector 7"/>
          <p:cNvCxnSpPr>
            <a:cxnSpLocks noChangeShapeType="1"/>
          </p:cNvCxnSpPr>
          <p:nvPr/>
        </p:nvCxnSpPr>
        <p:spPr bwMode="auto">
          <a:xfrm flipV="1">
            <a:off x="3228975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8"/>
          <p:cNvCxnSpPr>
            <a:cxnSpLocks noChangeShapeType="1"/>
          </p:cNvCxnSpPr>
          <p:nvPr/>
        </p:nvCxnSpPr>
        <p:spPr bwMode="auto">
          <a:xfrm flipV="1">
            <a:off x="3754438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9"/>
          <p:cNvCxnSpPr>
            <a:cxnSpLocks noChangeShapeType="1"/>
          </p:cNvCxnSpPr>
          <p:nvPr/>
        </p:nvCxnSpPr>
        <p:spPr bwMode="auto">
          <a:xfrm flipV="1">
            <a:off x="3994150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0"/>
          <p:cNvCxnSpPr>
            <a:cxnSpLocks noChangeShapeType="1"/>
          </p:cNvCxnSpPr>
          <p:nvPr/>
        </p:nvCxnSpPr>
        <p:spPr bwMode="auto">
          <a:xfrm flipV="1">
            <a:off x="4176713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Arrow Connector 11"/>
          <p:cNvCxnSpPr>
            <a:cxnSpLocks noChangeShapeType="1"/>
          </p:cNvCxnSpPr>
          <p:nvPr/>
        </p:nvCxnSpPr>
        <p:spPr bwMode="auto">
          <a:xfrm flipV="1">
            <a:off x="4387850" y="5699125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Arrow Connector 12"/>
          <p:cNvCxnSpPr>
            <a:cxnSpLocks noChangeShapeType="1"/>
          </p:cNvCxnSpPr>
          <p:nvPr/>
        </p:nvCxnSpPr>
        <p:spPr bwMode="auto">
          <a:xfrm flipV="1">
            <a:off x="4276725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Arrow Connector 13"/>
          <p:cNvCxnSpPr>
            <a:cxnSpLocks noChangeShapeType="1"/>
          </p:cNvCxnSpPr>
          <p:nvPr/>
        </p:nvCxnSpPr>
        <p:spPr bwMode="auto">
          <a:xfrm flipV="1">
            <a:off x="44878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14"/>
          <p:cNvCxnSpPr>
            <a:cxnSpLocks noChangeShapeType="1"/>
          </p:cNvCxnSpPr>
          <p:nvPr/>
        </p:nvCxnSpPr>
        <p:spPr bwMode="auto">
          <a:xfrm flipV="1">
            <a:off x="4668838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Arrow Connector 15"/>
          <p:cNvCxnSpPr>
            <a:cxnSpLocks noChangeShapeType="1"/>
          </p:cNvCxnSpPr>
          <p:nvPr/>
        </p:nvCxnSpPr>
        <p:spPr bwMode="auto">
          <a:xfrm flipV="1">
            <a:off x="4860925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Arrow Connector 16"/>
          <p:cNvCxnSpPr>
            <a:cxnSpLocks noChangeShapeType="1"/>
          </p:cNvCxnSpPr>
          <p:nvPr/>
        </p:nvCxnSpPr>
        <p:spPr bwMode="auto">
          <a:xfrm flipV="1">
            <a:off x="4770438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Arrow Connector 17"/>
          <p:cNvCxnSpPr>
            <a:cxnSpLocks noChangeShapeType="1"/>
          </p:cNvCxnSpPr>
          <p:nvPr/>
        </p:nvCxnSpPr>
        <p:spPr bwMode="auto">
          <a:xfrm flipV="1">
            <a:off x="4951413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Arrow Connector 18"/>
          <p:cNvCxnSpPr>
            <a:cxnSpLocks noChangeShapeType="1"/>
          </p:cNvCxnSpPr>
          <p:nvPr/>
        </p:nvCxnSpPr>
        <p:spPr bwMode="auto">
          <a:xfrm flipV="1">
            <a:off x="5132388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Arrow Connector 19"/>
          <p:cNvCxnSpPr>
            <a:cxnSpLocks noChangeShapeType="1"/>
          </p:cNvCxnSpPr>
          <p:nvPr/>
        </p:nvCxnSpPr>
        <p:spPr bwMode="auto">
          <a:xfrm flipV="1">
            <a:off x="5324475" y="5699125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Straight Arrow Connector 20"/>
          <p:cNvCxnSpPr>
            <a:cxnSpLocks noChangeShapeType="1"/>
          </p:cNvCxnSpPr>
          <p:nvPr/>
        </p:nvCxnSpPr>
        <p:spPr bwMode="auto">
          <a:xfrm flipV="1">
            <a:off x="5224463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Arrow Connector 21"/>
          <p:cNvCxnSpPr>
            <a:cxnSpLocks noChangeShapeType="1"/>
          </p:cNvCxnSpPr>
          <p:nvPr/>
        </p:nvCxnSpPr>
        <p:spPr bwMode="auto">
          <a:xfrm flipV="1">
            <a:off x="540861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Arrow Connector 22"/>
          <p:cNvCxnSpPr>
            <a:cxnSpLocks noChangeShapeType="1"/>
          </p:cNvCxnSpPr>
          <p:nvPr/>
        </p:nvCxnSpPr>
        <p:spPr bwMode="auto">
          <a:xfrm flipV="1">
            <a:off x="5589588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Arrow Connector 23"/>
          <p:cNvCxnSpPr>
            <a:cxnSpLocks noChangeShapeType="1"/>
          </p:cNvCxnSpPr>
          <p:nvPr/>
        </p:nvCxnSpPr>
        <p:spPr bwMode="auto">
          <a:xfrm flipV="1">
            <a:off x="5791200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Arrow Connector 24"/>
          <p:cNvCxnSpPr>
            <a:cxnSpLocks noChangeShapeType="1"/>
          </p:cNvCxnSpPr>
          <p:nvPr/>
        </p:nvCxnSpPr>
        <p:spPr bwMode="auto">
          <a:xfrm flipV="1">
            <a:off x="56816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Arrow Connector 25"/>
          <p:cNvCxnSpPr>
            <a:cxnSpLocks noChangeShapeType="1"/>
          </p:cNvCxnSpPr>
          <p:nvPr/>
        </p:nvCxnSpPr>
        <p:spPr bwMode="auto">
          <a:xfrm flipV="1">
            <a:off x="4579938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Straight Arrow Connector 26"/>
          <p:cNvCxnSpPr>
            <a:cxnSpLocks noChangeShapeType="1"/>
          </p:cNvCxnSpPr>
          <p:nvPr/>
        </p:nvCxnSpPr>
        <p:spPr bwMode="auto">
          <a:xfrm flipV="1">
            <a:off x="5054600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Arrow Connector 27"/>
          <p:cNvCxnSpPr>
            <a:cxnSpLocks noChangeShapeType="1"/>
          </p:cNvCxnSpPr>
          <p:nvPr/>
        </p:nvCxnSpPr>
        <p:spPr bwMode="auto">
          <a:xfrm flipV="1">
            <a:off x="5502275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Straight Arrow Connector 28"/>
          <p:cNvCxnSpPr>
            <a:cxnSpLocks noChangeShapeType="1"/>
          </p:cNvCxnSpPr>
          <p:nvPr/>
        </p:nvCxnSpPr>
        <p:spPr bwMode="auto">
          <a:xfrm flipV="1">
            <a:off x="5972175" y="5699125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Arrow Connector 29"/>
          <p:cNvCxnSpPr>
            <a:cxnSpLocks noChangeShapeType="1"/>
          </p:cNvCxnSpPr>
          <p:nvPr/>
        </p:nvCxnSpPr>
        <p:spPr bwMode="auto">
          <a:xfrm flipV="1">
            <a:off x="5872163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8" name="Straight Arrow Connector 30"/>
          <p:cNvCxnSpPr>
            <a:cxnSpLocks noChangeShapeType="1"/>
          </p:cNvCxnSpPr>
          <p:nvPr/>
        </p:nvCxnSpPr>
        <p:spPr bwMode="auto">
          <a:xfrm flipV="1">
            <a:off x="605631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Arrow Connector 31"/>
          <p:cNvCxnSpPr>
            <a:cxnSpLocks noChangeShapeType="1"/>
          </p:cNvCxnSpPr>
          <p:nvPr/>
        </p:nvCxnSpPr>
        <p:spPr bwMode="auto">
          <a:xfrm flipV="1">
            <a:off x="6238875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0" name="Straight Arrow Connector 32"/>
          <p:cNvCxnSpPr>
            <a:cxnSpLocks noChangeShapeType="1"/>
          </p:cNvCxnSpPr>
          <p:nvPr/>
        </p:nvCxnSpPr>
        <p:spPr bwMode="auto">
          <a:xfrm flipV="1">
            <a:off x="6440488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Arrow Connector 33"/>
          <p:cNvCxnSpPr>
            <a:cxnSpLocks noChangeShapeType="1"/>
          </p:cNvCxnSpPr>
          <p:nvPr/>
        </p:nvCxnSpPr>
        <p:spPr bwMode="auto">
          <a:xfrm flipV="1">
            <a:off x="63293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2" name="Straight Arrow Connector 34"/>
          <p:cNvCxnSpPr>
            <a:cxnSpLocks noChangeShapeType="1"/>
          </p:cNvCxnSpPr>
          <p:nvPr/>
        </p:nvCxnSpPr>
        <p:spPr bwMode="auto">
          <a:xfrm flipV="1">
            <a:off x="61515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Arrow Connector 35"/>
          <p:cNvCxnSpPr>
            <a:cxnSpLocks noChangeShapeType="1"/>
          </p:cNvCxnSpPr>
          <p:nvPr/>
        </p:nvCxnSpPr>
        <p:spPr bwMode="auto">
          <a:xfrm flipV="1">
            <a:off x="6634163" y="5699125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Straight Arrow Connector 36"/>
          <p:cNvCxnSpPr>
            <a:cxnSpLocks noChangeShapeType="1"/>
          </p:cNvCxnSpPr>
          <p:nvPr/>
        </p:nvCxnSpPr>
        <p:spPr bwMode="auto">
          <a:xfrm flipV="1">
            <a:off x="6534150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Straight Arrow Connector 37"/>
          <p:cNvCxnSpPr>
            <a:cxnSpLocks noChangeShapeType="1"/>
          </p:cNvCxnSpPr>
          <p:nvPr/>
        </p:nvCxnSpPr>
        <p:spPr bwMode="auto">
          <a:xfrm flipV="1">
            <a:off x="6718300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6" name="Straight Arrow Connector 38"/>
          <p:cNvCxnSpPr>
            <a:cxnSpLocks noChangeShapeType="1"/>
          </p:cNvCxnSpPr>
          <p:nvPr/>
        </p:nvCxnSpPr>
        <p:spPr bwMode="auto">
          <a:xfrm flipV="1">
            <a:off x="69008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Arrow Connector 39"/>
          <p:cNvCxnSpPr>
            <a:cxnSpLocks noChangeShapeType="1"/>
          </p:cNvCxnSpPr>
          <p:nvPr/>
        </p:nvCxnSpPr>
        <p:spPr bwMode="auto">
          <a:xfrm flipV="1">
            <a:off x="7100888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8" name="Straight Arrow Connector 40"/>
          <p:cNvCxnSpPr>
            <a:cxnSpLocks noChangeShapeType="1"/>
          </p:cNvCxnSpPr>
          <p:nvPr/>
        </p:nvCxnSpPr>
        <p:spPr bwMode="auto">
          <a:xfrm flipV="1">
            <a:off x="6991350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Arrow Connector 41"/>
          <p:cNvCxnSpPr>
            <a:cxnSpLocks noChangeShapeType="1"/>
          </p:cNvCxnSpPr>
          <p:nvPr/>
        </p:nvCxnSpPr>
        <p:spPr bwMode="auto">
          <a:xfrm flipV="1">
            <a:off x="68119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0" name="Straight Arrow Connector 42"/>
          <p:cNvCxnSpPr>
            <a:cxnSpLocks noChangeShapeType="1"/>
          </p:cNvCxnSpPr>
          <p:nvPr/>
        </p:nvCxnSpPr>
        <p:spPr bwMode="auto">
          <a:xfrm flipV="1">
            <a:off x="7296150" y="5699125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Straight Arrow Connector 43"/>
          <p:cNvCxnSpPr>
            <a:cxnSpLocks noChangeShapeType="1"/>
          </p:cNvCxnSpPr>
          <p:nvPr/>
        </p:nvCxnSpPr>
        <p:spPr bwMode="auto">
          <a:xfrm flipV="1">
            <a:off x="7194550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2" name="Straight Arrow Connector 44"/>
          <p:cNvCxnSpPr>
            <a:cxnSpLocks noChangeShapeType="1"/>
          </p:cNvCxnSpPr>
          <p:nvPr/>
        </p:nvCxnSpPr>
        <p:spPr bwMode="auto">
          <a:xfrm flipV="1">
            <a:off x="7380288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3" name="Straight Arrow Connector 45"/>
          <p:cNvCxnSpPr>
            <a:cxnSpLocks noChangeShapeType="1"/>
          </p:cNvCxnSpPr>
          <p:nvPr/>
        </p:nvCxnSpPr>
        <p:spPr bwMode="auto">
          <a:xfrm flipV="1">
            <a:off x="7561263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4" name="Straight Arrow Connector 46"/>
          <p:cNvCxnSpPr>
            <a:cxnSpLocks noChangeShapeType="1"/>
          </p:cNvCxnSpPr>
          <p:nvPr/>
        </p:nvCxnSpPr>
        <p:spPr bwMode="auto">
          <a:xfrm flipV="1">
            <a:off x="7762875" y="5702300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Straight Arrow Connector 47"/>
          <p:cNvCxnSpPr>
            <a:cxnSpLocks noChangeShapeType="1"/>
          </p:cNvCxnSpPr>
          <p:nvPr/>
        </p:nvCxnSpPr>
        <p:spPr bwMode="auto">
          <a:xfrm flipV="1">
            <a:off x="7651750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6" name="Straight Arrow Connector 48"/>
          <p:cNvCxnSpPr>
            <a:cxnSpLocks noChangeShapeType="1"/>
          </p:cNvCxnSpPr>
          <p:nvPr/>
        </p:nvCxnSpPr>
        <p:spPr bwMode="auto">
          <a:xfrm flipV="1">
            <a:off x="7473950" y="569753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7" name="Left Bracket 1"/>
          <p:cNvSpPr>
            <a:spLocks/>
          </p:cNvSpPr>
          <p:nvPr/>
        </p:nvSpPr>
        <p:spPr bwMode="auto">
          <a:xfrm rot="5400000">
            <a:off x="1889919" y="4158457"/>
            <a:ext cx="333375" cy="1100137"/>
          </a:xfrm>
          <a:prstGeom prst="leftBracket">
            <a:avLst>
              <a:gd name="adj" fmla="val 834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8" name="Rectangle 1"/>
          <p:cNvSpPr>
            <a:spLocks noChangeArrowheads="1"/>
          </p:cNvSpPr>
          <p:nvPr/>
        </p:nvSpPr>
        <p:spPr bwMode="auto">
          <a:xfrm>
            <a:off x="1638300" y="3956050"/>
            <a:ext cx="855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Muscle Twitch</a:t>
            </a:r>
          </a:p>
        </p:txBody>
      </p:sp>
      <p:sp>
        <p:nvSpPr>
          <p:cNvPr id="27699" name="Left Bracket 51"/>
          <p:cNvSpPr>
            <a:spLocks/>
          </p:cNvSpPr>
          <p:nvPr/>
        </p:nvSpPr>
        <p:spPr bwMode="auto">
          <a:xfrm rot="2708009">
            <a:off x="4380706" y="2477294"/>
            <a:ext cx="333375" cy="2662238"/>
          </a:xfrm>
          <a:prstGeom prst="leftBracket">
            <a:avLst>
              <a:gd name="adj" fmla="val 835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0" name="Left Bracket 52"/>
          <p:cNvSpPr>
            <a:spLocks/>
          </p:cNvSpPr>
          <p:nvPr/>
        </p:nvSpPr>
        <p:spPr bwMode="auto">
          <a:xfrm rot="5400000">
            <a:off x="6319837" y="1768476"/>
            <a:ext cx="333375" cy="1416050"/>
          </a:xfrm>
          <a:prstGeom prst="leftBracket">
            <a:avLst>
              <a:gd name="adj" fmla="val 833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1" name="Left Bracket 53"/>
          <p:cNvSpPr>
            <a:spLocks/>
          </p:cNvSpPr>
          <p:nvPr/>
        </p:nvSpPr>
        <p:spPr bwMode="auto">
          <a:xfrm rot="8487955">
            <a:off x="7835900" y="2774950"/>
            <a:ext cx="333375" cy="1100138"/>
          </a:xfrm>
          <a:prstGeom prst="leftBracket">
            <a:avLst>
              <a:gd name="adj" fmla="val 834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2" name="Rectangle 1"/>
          <p:cNvSpPr>
            <a:spLocks noChangeArrowheads="1"/>
          </p:cNvSpPr>
          <p:nvPr/>
        </p:nvSpPr>
        <p:spPr bwMode="auto">
          <a:xfrm>
            <a:off x="3421063" y="2933700"/>
            <a:ext cx="114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Incomplete Tetanus</a:t>
            </a:r>
          </a:p>
        </p:txBody>
      </p:sp>
      <p:sp>
        <p:nvSpPr>
          <p:cNvPr id="27703" name="Rectangle 1"/>
          <p:cNvSpPr>
            <a:spLocks noChangeArrowheads="1"/>
          </p:cNvSpPr>
          <p:nvPr/>
        </p:nvSpPr>
        <p:spPr bwMode="auto">
          <a:xfrm>
            <a:off x="5775325" y="1704975"/>
            <a:ext cx="133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Complete Tetanus</a:t>
            </a:r>
          </a:p>
        </p:txBody>
      </p:sp>
      <p:sp>
        <p:nvSpPr>
          <p:cNvPr id="27704" name="Rectangle 1"/>
          <p:cNvSpPr>
            <a:spLocks noChangeArrowheads="1"/>
          </p:cNvSpPr>
          <p:nvPr/>
        </p:nvSpPr>
        <p:spPr bwMode="auto">
          <a:xfrm>
            <a:off x="8002588" y="2459038"/>
            <a:ext cx="855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Muscle Fatigue</a:t>
            </a:r>
          </a:p>
        </p:txBody>
      </p:sp>
    </p:spTree>
    <p:extLst>
      <p:ext uri="{BB962C8B-B14F-4D97-AF65-F5344CB8AC3E}">
        <p14:creationId xmlns:p14="http://schemas.microsoft.com/office/powerpoint/2010/main" val="135121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073150"/>
            <a:ext cx="5511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44788"/>
            <a:ext cx="65039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783013" y="993775"/>
            <a:ext cx="191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1       2      3       4      5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890963" y="4581525"/>
            <a:ext cx="195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855663" y="79375"/>
            <a:ext cx="7602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Spatial Summation of Muscle Tension (force)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2027238" y="2403475"/>
            <a:ext cx="551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Motor Unit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is: Motor Neuron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muscle fibers 1, 3 and 5.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Motor Unit </a:t>
            </a:r>
            <a:r>
              <a:rPr lang="en-US" altLang="en-US" sz="1600" b="1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is: Motor Neuron </a:t>
            </a:r>
            <a:r>
              <a:rPr lang="en-US" altLang="en-US" sz="1600" b="1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muscle fibers 2 and 4. </a:t>
            </a:r>
          </a:p>
        </p:txBody>
      </p:sp>
      <p:cxnSp>
        <p:nvCxnSpPr>
          <p:cNvPr id="29704" name="Straight Arrow Connector 2"/>
          <p:cNvCxnSpPr>
            <a:cxnSpLocks noChangeShapeType="1"/>
          </p:cNvCxnSpPr>
          <p:nvPr/>
        </p:nvCxnSpPr>
        <p:spPr bwMode="auto">
          <a:xfrm flipV="1">
            <a:off x="2519363" y="609758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Straight Arrow Connector 10"/>
          <p:cNvCxnSpPr>
            <a:cxnSpLocks noChangeShapeType="1"/>
          </p:cNvCxnSpPr>
          <p:nvPr/>
        </p:nvCxnSpPr>
        <p:spPr bwMode="auto">
          <a:xfrm flipV="1">
            <a:off x="4095750" y="609758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Straight Arrow Connector 11"/>
          <p:cNvCxnSpPr>
            <a:cxnSpLocks noChangeShapeType="1"/>
          </p:cNvCxnSpPr>
          <p:nvPr/>
        </p:nvCxnSpPr>
        <p:spPr bwMode="auto">
          <a:xfrm flipV="1">
            <a:off x="5822950" y="6097588"/>
            <a:ext cx="0" cy="320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Rectangle 1"/>
          <p:cNvSpPr>
            <a:spLocks noChangeArrowheads="1"/>
          </p:cNvSpPr>
          <p:nvPr/>
        </p:nvSpPr>
        <p:spPr bwMode="auto">
          <a:xfrm>
            <a:off x="2376488" y="6421438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1600" b="1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8" name="Rectangle 1"/>
          <p:cNvSpPr>
            <a:spLocks noChangeArrowheads="1"/>
          </p:cNvSpPr>
          <p:nvPr/>
        </p:nvSpPr>
        <p:spPr bwMode="auto">
          <a:xfrm>
            <a:off x="428625" y="3751263"/>
            <a:ext cx="855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Muscle Force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234378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5" b="19421"/>
          <a:stretch>
            <a:fillRect/>
          </a:stretch>
        </p:blipFill>
        <p:spPr bwMode="auto">
          <a:xfrm>
            <a:off x="127000" y="1400175"/>
            <a:ext cx="8890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06450" y="419100"/>
            <a:ext cx="762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Length of Sarcomere and Tension Generation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4" b="18239"/>
          <a:stretch>
            <a:fillRect/>
          </a:stretch>
        </p:blipFill>
        <p:spPr bwMode="auto">
          <a:xfrm>
            <a:off x="3514725" y="844550"/>
            <a:ext cx="60769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71775" y="1689100"/>
            <a:ext cx="1878013" cy="3568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514725" y="669925"/>
            <a:ext cx="6183313" cy="108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66750" y="212725"/>
            <a:ext cx="738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Facts and Functions of Skeletal Muscle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953125" y="5610225"/>
            <a:ext cx="1884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One muscle cell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(see next slide)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6916738" y="4805363"/>
            <a:ext cx="1711325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8125" y="931863"/>
            <a:ext cx="48736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Movement of Body &amp; Posture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Heat Production (T</a:t>
            </a:r>
            <a:r>
              <a:rPr lang="en-US" altLang="en-US" sz="2800" baseline="-200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Protection of Body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Controls Entrances/Exits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About 40% body mass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Muscle fiber = Muscle cell</a:t>
            </a:r>
          </a:p>
        </p:txBody>
      </p:sp>
    </p:spTree>
    <p:extLst>
      <p:ext uri="{BB962C8B-B14F-4D97-AF65-F5344CB8AC3E}">
        <p14:creationId xmlns:p14="http://schemas.microsoft.com/office/powerpoint/2010/main" val="6684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11232"/>
          <a:stretch>
            <a:fillRect/>
          </a:stretch>
        </p:blipFill>
        <p:spPr bwMode="auto">
          <a:xfrm>
            <a:off x="279400" y="1139825"/>
            <a:ext cx="8555038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95475" y="196850"/>
            <a:ext cx="563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A Muscle Fiber (= A Muscle Cell)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381375" y="1885950"/>
            <a:ext cx="914400" cy="51435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0413" y="1857375"/>
            <a:ext cx="914400" cy="51435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28625" y="3562350"/>
            <a:ext cx="914400" cy="51435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658938" y="2005013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Sarcoplasm</a:t>
            </a:r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152" name="Straight Connector 2"/>
          <p:cNvCxnSpPr>
            <a:cxnSpLocks noChangeShapeType="1"/>
          </p:cNvCxnSpPr>
          <p:nvPr/>
        </p:nvCxnSpPr>
        <p:spPr bwMode="auto">
          <a:xfrm>
            <a:off x="2108200" y="2300288"/>
            <a:ext cx="274638" cy="977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1684338" y="1885950"/>
            <a:ext cx="914400" cy="51435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3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eak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352550"/>
            <a:ext cx="686752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868488" y="49213"/>
            <a:ext cx="5386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C00000"/>
                </a:solidFill>
                <a:latin typeface="Calibri" panose="020F0502020204030204" pitchFamily="34" charset="0"/>
              </a:rPr>
              <a:t>Neuromuscular Junction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C00000"/>
                </a:solidFill>
                <a:latin typeface="Calibri" panose="020F0502020204030204" pitchFamily="34" charset="0"/>
              </a:rPr>
              <a:t>of Skeletal Muscle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238750" y="2878138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(under end bulb)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666875" y="5859463"/>
            <a:ext cx="2693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single skeletal muscle fiber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(notice the striations)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V="1">
            <a:off x="3033713" y="4822825"/>
            <a:ext cx="819150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usc_phys_tf_3_nm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89225"/>
            <a:ext cx="22971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65113" y="273050"/>
            <a:ext cx="858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Diagrammatic Neuromuscular Junctions </a:t>
            </a:r>
          </a:p>
        </p:txBody>
      </p:sp>
      <p:pic>
        <p:nvPicPr>
          <p:cNvPr id="8196" name="Picture 4" descr="scan0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89038"/>
            <a:ext cx="5741988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4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 b="16022"/>
          <a:stretch>
            <a:fillRect/>
          </a:stretch>
        </p:blipFill>
        <p:spPr bwMode="auto">
          <a:xfrm>
            <a:off x="223838" y="1292225"/>
            <a:ext cx="87264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228600"/>
            <a:ext cx="7342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Excitation - Contraction in Skeletal Muscle </a:t>
            </a:r>
          </a:p>
        </p:txBody>
      </p:sp>
    </p:spTree>
    <p:extLst>
      <p:ext uri="{BB962C8B-B14F-4D97-AF65-F5344CB8AC3E}">
        <p14:creationId xmlns:p14="http://schemas.microsoft.com/office/powerpoint/2010/main" val="31704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0" b="18652"/>
          <a:stretch>
            <a:fillRect/>
          </a:stretch>
        </p:blipFill>
        <p:spPr bwMode="auto">
          <a:xfrm>
            <a:off x="214313" y="1711325"/>
            <a:ext cx="8720137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1325" y="236538"/>
            <a:ext cx="838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Releases of intracellular Ca</a:t>
            </a:r>
            <a:r>
              <a:rPr lang="en-US" altLang="en-US" baseline="3000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triggers contraction</a:t>
            </a:r>
          </a:p>
        </p:txBody>
      </p:sp>
    </p:spTree>
    <p:extLst>
      <p:ext uri="{BB962C8B-B14F-4D97-AF65-F5344CB8AC3E}">
        <p14:creationId xmlns:p14="http://schemas.microsoft.com/office/powerpoint/2010/main" val="189881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"/>
          <a:stretch>
            <a:fillRect/>
          </a:stretch>
        </p:blipFill>
        <p:spPr bwMode="auto">
          <a:xfrm>
            <a:off x="654050" y="690563"/>
            <a:ext cx="78295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83313" y="5451475"/>
            <a:ext cx="11303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38838" y="5421313"/>
            <a:ext cx="725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Lateral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sacs</a:t>
            </a:r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6769100" y="5054600"/>
            <a:ext cx="10033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772275" y="5048250"/>
            <a:ext cx="100965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981700" y="430213"/>
            <a:ext cx="14128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843588" y="5451475"/>
            <a:ext cx="914400" cy="51435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1254125" y="5656263"/>
            <a:ext cx="754063" cy="39687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27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897</Words>
  <Application>Microsoft Office PowerPoint</Application>
  <PresentationFormat>On-screen Show (4:3)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ATP used in Muscle Tissue</vt:lpstr>
      <vt:lpstr>PowerPoint Presentation</vt:lpstr>
      <vt:lpstr>Sources of ATP in Muscle Tissue</vt:lpstr>
      <vt:lpstr>1) Immediate  Source: Creatine Phosphate (CP)</vt:lpstr>
      <vt:lpstr>PowerPoint Presentation</vt:lpstr>
      <vt:lpstr>PowerPoint Presentation</vt:lpstr>
      <vt:lpstr>PowerPoint Presentation</vt:lpstr>
      <vt:lpstr>PowerPoint Presentation</vt:lpstr>
      <vt:lpstr>Varying the Force of Contraction (Graded Skeletal Muscle Contraction)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2</cp:revision>
  <dcterms:created xsi:type="dcterms:W3CDTF">2024-01-25T06:20:05Z</dcterms:created>
  <dcterms:modified xsi:type="dcterms:W3CDTF">2025-03-16T04:43:49Z</dcterms:modified>
</cp:coreProperties>
</file>