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97" r:id="rId5"/>
    <p:sldId id="262" r:id="rId6"/>
    <p:sldId id="264" r:id="rId7"/>
    <p:sldId id="266" r:id="rId8"/>
    <p:sldId id="269" r:id="rId9"/>
    <p:sldId id="270" r:id="rId10"/>
    <p:sldId id="271" r:id="rId11"/>
    <p:sldId id="272" r:id="rId12"/>
    <p:sldId id="273" r:id="rId13"/>
    <p:sldId id="276" r:id="rId14"/>
    <p:sldId id="304" r:id="rId15"/>
    <p:sldId id="277" r:id="rId16"/>
    <p:sldId id="278" r:id="rId17"/>
    <p:sldId id="279" r:id="rId18"/>
    <p:sldId id="280" r:id="rId19"/>
    <p:sldId id="298" r:id="rId20"/>
    <p:sldId id="282" r:id="rId21"/>
    <p:sldId id="283" r:id="rId22"/>
    <p:sldId id="284" r:id="rId23"/>
    <p:sldId id="285" r:id="rId24"/>
    <p:sldId id="305" r:id="rId25"/>
    <p:sldId id="300" r:id="rId26"/>
    <p:sldId id="268" r:id="rId27"/>
    <p:sldId id="289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3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92" y="78"/>
      </p:cViewPr>
      <p:guideLst>
        <p:guide orient="horz" pos="40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53A2-D831-4E44-833B-3E5F193BA81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8ED3A-1001-4056-B980-3543720B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7E03-3F7B-4CAE-AC44-13BD5C0F20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0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9494-EF52-4539-855B-F27DA1172D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F853-9070-4CD7-91C6-984965A7B8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72432-E5A4-47AC-8D83-630A8EC065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401C-0A9F-44FD-B010-F88A74FBDA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3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92C4-5B7F-4909-B854-701A5C1EE2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6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CEC5-F089-4A42-A34B-113711250D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37BF-0F8C-41BC-B1BE-06AD1FF87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AF69-256E-4971-A510-D6B0CB9047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71A1-0D23-438F-A71B-F95C8EF1BC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1A65-A534-4058-B450-1EE9757C3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1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82D1-5EF0-45E5-917F-71E3FFB9E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66">
                <a:alpha val="25000"/>
              </a:srgbClr>
            </a:gs>
            <a:gs pos="100000">
              <a:srgbClr val="FF9933">
                <a:alpha val="26999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905ABB-A441-4EAA-B1A5-74D2CE2C5B6D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%0d06-06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%0b06-09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%0c06-10b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%0b06-11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%0b08-01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%0b06-15-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%0b06-15-2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%0d06-03b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30725" cy="6858000"/>
          </a:xfrm>
        </p:spPr>
      </p:pic>
      <p:pic>
        <p:nvPicPr>
          <p:cNvPr id="3" name="Picture 2" descr="https://s-media-cache-ak0.pinimg.com/236x/c8/94/74/c89474c39116b2a6b4fba500a81a79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9"/>
          <a:stretch/>
        </p:blipFill>
        <p:spPr bwMode="auto">
          <a:xfrm>
            <a:off x="6652160" y="2213843"/>
            <a:ext cx="3605212" cy="43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980828" y="64939"/>
            <a:ext cx="290656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C00000"/>
                </a:solidFill>
                <a:latin typeface="Chiller" panose="04020404031007020602" pitchFamily="82" charset="0"/>
              </a:rPr>
              <a:t>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C00000"/>
                </a:solidFill>
                <a:latin typeface="Chiller" panose="04020404031007020602" pitchFamily="82" charset="0"/>
              </a:rPr>
              <a:t>BONES</a:t>
            </a:r>
          </a:p>
        </p:txBody>
      </p:sp>
    </p:spTree>
    <p:extLst>
      <p:ext uri="{BB962C8B-B14F-4D97-AF65-F5344CB8AC3E}">
        <p14:creationId xmlns:p14="http://schemas.microsoft.com/office/powerpoint/2010/main" val="3960699146"/>
      </p:ext>
    </p:extLst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2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#10;06-06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66689"/>
            <a:ext cx="91408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525589" y="6410325"/>
            <a:ext cx="3960811" cy="2809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85327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1"/>
            <a:ext cx="7772400" cy="663575"/>
          </a:xfrm>
        </p:spPr>
        <p:txBody>
          <a:bodyPr/>
          <a:lstStyle/>
          <a:p>
            <a:pPr eaLnBrk="1" hangingPunct="1"/>
            <a:r>
              <a:rPr lang="en-US" altLang="en-US" sz="3600" b="1" u="sng">
                <a:latin typeface="Calibri" panose="020F0502020204030204" pitchFamily="34" charset="0"/>
              </a:rPr>
              <a:t>Hormonal Control of Bone Tissue</a:t>
            </a:r>
            <a:endParaRPr lang="en-US" altLang="en-US" u="sng">
              <a:latin typeface="Calibri" panose="020F0502020204030204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25600" y="2667000"/>
            <a:ext cx="7391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Sex Hormones: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(estrogen, progesterone, testosterone)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25601" y="5913439"/>
            <a:ext cx="19081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Calcitriol: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590676" y="1196975"/>
            <a:ext cx="535781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Human Growth Hormone (hGH):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612900" y="1930400"/>
            <a:ext cx="18669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Thyroxine: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625601" y="4054475"/>
            <a:ext cx="18764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Calcitonin: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606551" y="4916489"/>
            <a:ext cx="37385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Parathyroid Hormone: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 flipV="1">
            <a:off x="2012950" y="3792539"/>
            <a:ext cx="841533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532188" y="4127501"/>
            <a:ext cx="1955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200" b="1">
                <a:solidFill>
                  <a:srgbClr val="CC0000"/>
                </a:solidFill>
                <a:latin typeface="Calibri" panose="020F0502020204030204" pitchFamily="34" charset="0"/>
              </a:rPr>
              <a:t>Thyroid gland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532188" y="2000251"/>
            <a:ext cx="1955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200" b="1">
                <a:solidFill>
                  <a:srgbClr val="CC0000"/>
                </a:solidFill>
                <a:latin typeface="Calibri" panose="020F0502020204030204" pitchFamily="34" charset="0"/>
              </a:rPr>
              <a:t>Thyroid gland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353051" y="4979989"/>
            <a:ext cx="16986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200" b="1">
                <a:solidFill>
                  <a:srgbClr val="CC0000"/>
                </a:solidFill>
                <a:latin typeface="Calibri" panose="020F0502020204030204" pitchFamily="34" charset="0"/>
              </a:rPr>
              <a:t>Parathyroid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CC0000"/>
                </a:solidFill>
                <a:latin typeface="Calibri" panose="020F0502020204030204" pitchFamily="34" charset="0"/>
              </a:rPr>
              <a:t>   gland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395663" y="5984876"/>
            <a:ext cx="211231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200" b="1" dirty="0">
                <a:solidFill>
                  <a:srgbClr val="CC0000"/>
                </a:solidFill>
                <a:latin typeface="Calibri" panose="020F0502020204030204" pitchFamily="34" charset="0"/>
              </a:rPr>
              <a:t>Skin to kidneys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108451" y="2757488"/>
            <a:ext cx="25304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200" b="1">
                <a:solidFill>
                  <a:srgbClr val="CC0000"/>
                </a:solidFill>
                <a:latin typeface="Calibri" panose="020F0502020204030204" pitchFamily="34" charset="0"/>
              </a:rPr>
              <a:t>Ovaries and Testes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837363" y="1263651"/>
            <a:ext cx="207486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200" b="1">
                <a:solidFill>
                  <a:srgbClr val="CC0000"/>
                </a:solidFill>
                <a:latin typeface="Calibri" panose="020F0502020204030204" pitchFamily="34" charset="0"/>
              </a:rPr>
              <a:t>Pituitary gland</a:t>
            </a:r>
            <a:r>
              <a:rPr lang="en-US" altLang="en-US" sz="22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2786" name="AutoShape 18"/>
          <p:cNvSpPr>
            <a:spLocks/>
          </p:cNvSpPr>
          <p:nvPr/>
        </p:nvSpPr>
        <p:spPr bwMode="auto">
          <a:xfrm>
            <a:off x="8721726" y="1322388"/>
            <a:ext cx="390525" cy="2317750"/>
          </a:xfrm>
          <a:prstGeom prst="rightBrace">
            <a:avLst>
              <a:gd name="adj1" fmla="val 494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982075" y="2092326"/>
            <a:ext cx="16398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Stimulate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Osteoblasts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5465763" y="4386264"/>
            <a:ext cx="20447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7693025" y="40925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Inhibits Osteoclasts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675564" y="4997451"/>
            <a:ext cx="29860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Stimulates Osteoclasts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7108826" y="52720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5691188" y="6196014"/>
            <a:ext cx="10922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757988" y="5791201"/>
            <a:ext cx="54340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Increases Ca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absorption from intestine,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Decreases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Ca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loss in urine.</a:t>
            </a:r>
          </a:p>
        </p:txBody>
      </p:sp>
    </p:spTree>
    <p:extLst>
      <p:ext uri="{BB962C8B-B14F-4D97-AF65-F5344CB8AC3E}">
        <p14:creationId xmlns:p14="http://schemas.microsoft.com/office/powerpoint/2010/main" val="158578861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5" grpId="0"/>
      <p:bldP spid="32776" grpId="0"/>
      <p:bldP spid="32777" grpId="0"/>
      <p:bldP spid="32778" grpId="0"/>
      <p:bldP spid="32780" grpId="0"/>
      <p:bldP spid="32781" grpId="0"/>
      <p:bldP spid="32782" grpId="0"/>
      <p:bldP spid="32783" grpId="0"/>
      <p:bldP spid="32784" grpId="0"/>
      <p:bldP spid="32785" grpId="0"/>
      <p:bldP spid="32786" grpId="0" animBg="1"/>
      <p:bldP spid="32787" grpId="0"/>
      <p:bldP spid="32788" grpId="0" animBg="1"/>
      <p:bldP spid="32789" grpId="0"/>
      <p:bldP spid="32790" grpId="0"/>
      <p:bldP spid="32791" grpId="0" animBg="1"/>
      <p:bldP spid="32792" grpId="0" animBg="1"/>
      <p:bldP spid="327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868738" y="168275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latin typeface="Calibri" panose="020F0502020204030204" pitchFamily="34" charset="0"/>
              </a:rPr>
              <a:t>2 Types of Ossification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82889" y="949326"/>
            <a:ext cx="6442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CCFF"/>
                </a:solidFill>
                <a:latin typeface="Calibri" panose="020F0502020204030204" pitchFamily="34" charset="0"/>
              </a:rPr>
              <a:t>1. Intramembranous Ossification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46663" y="1787526"/>
            <a:ext cx="22336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</a:rPr>
              <a:t>Mesoderm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068764" y="3530601"/>
            <a:ext cx="4194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</a:rPr>
              <a:t>Osteoprogenitor cells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094289" y="4530726"/>
            <a:ext cx="2187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</a:rPr>
              <a:t>Osteoblast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273550" y="2682875"/>
            <a:ext cx="370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</a:rPr>
              <a:t>Mesenchymal cells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694113" y="5530851"/>
            <a:ext cx="4964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Calibri" panose="020F0502020204030204" pitchFamily="34" charset="0"/>
              </a:rPr>
              <a:t>Osteocytes in bone tissue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110288" y="2381251"/>
            <a:ext cx="0" cy="4476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110288" y="3327401"/>
            <a:ext cx="0" cy="4476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110288" y="4181476"/>
            <a:ext cx="0" cy="4476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6110288" y="5191126"/>
            <a:ext cx="0" cy="4476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8" grpId="0"/>
      <p:bldP spid="40969" grpId="0"/>
      <p:bldP spid="40970" grpId="0"/>
      <p:bldP spid="40971" grpId="0" animBg="1"/>
      <p:bldP spid="40972" grpId="0" animBg="1"/>
      <p:bldP spid="40973" grpId="0" animBg="1"/>
      <p:bldP spid="409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017" y="745295"/>
            <a:ext cx="1154926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Bone replaces a </a:t>
            </a:r>
            <a:r>
              <a:rPr lang="en-US" sz="2200" b="1" i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cartilage model 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of bone .</a:t>
            </a:r>
          </a:p>
          <a:p>
            <a:pPr algn="just"/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Blood vessels arrive at center cavity left by dying chondrocytes.</a:t>
            </a: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cells from blood differentiate into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Osteoprogenitor 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cells and then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Osteoblasts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Osteoblasts replace cartilage with spongy bone =&gt; becomes </a:t>
            </a:r>
            <a:r>
              <a:rPr lang="en-US" sz="2200" b="1" dirty="0">
                <a:solidFill>
                  <a:srgbClr val="C45911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primary ossification center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Spongy bone remodeled by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into a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marrow cavity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 Outer becomes compact bone. </a:t>
            </a: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200" b="1" dirty="0">
                <a:solidFill>
                  <a:srgbClr val="C55A11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Secondary ossification </a:t>
            </a:r>
            <a:r>
              <a:rPr lang="en-US" sz="2200" b="1" dirty="0">
                <a:solidFill>
                  <a:srgbClr val="C45911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begins at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epiphyses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 Leaving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cartilage band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metaphysis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- called the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epiphyseal plate 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(growth plate). </a:t>
            </a:r>
          </a:p>
          <a:p>
            <a:pPr algn="just"/>
            <a:endParaRPr lang="en-US" sz="2200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Length-wise growth of long bones occurs at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epiphyseal plate 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chondrocytes enlarge and become more active then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ossify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creating the </a:t>
            </a:r>
            <a:r>
              <a:rPr lang="en-US" sz="22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epiphyseal line</a:t>
            </a:r>
            <a:r>
              <a:rPr lang="en-US" sz="22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, ceasing bone growth.  </a:t>
            </a:r>
          </a:p>
          <a:p>
            <a:pPr algn="just"/>
            <a:endParaRPr lang="en-US" sz="2200" dirty="0"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Cartilage is left at articulating ends =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Articular Cartilage</a:t>
            </a:r>
            <a:r>
              <a:rPr lang="en-US" sz="22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709" y="133000"/>
            <a:ext cx="9926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2. Endochondral Ossification - most bones formed this way</a:t>
            </a:r>
            <a:endParaRPr lang="en-US" sz="2800" dirty="0">
              <a:solidFill>
                <a:srgbClr val="990000"/>
              </a:solidFill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1"/>
            <a:ext cx="8686800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22714" y="314326"/>
            <a:ext cx="4346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Calibri" panose="020F0502020204030204" pitchFamily="34" charset="0"/>
              </a:rPr>
              <a:t>2. ENDOCHONRAL OSSIFICATION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9150" y="990601"/>
            <a:ext cx="2726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Starts as a cartilage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model of bone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584174" y="5516218"/>
            <a:ext cx="6271591" cy="56653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60508"/>
      </p:ext>
    </p:extLst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6-09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/>
        </p:blipFill>
        <p:spPr bwMode="auto">
          <a:xfrm>
            <a:off x="961294" y="954233"/>
            <a:ext cx="10268646" cy="41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89929"/>
      </p:ext>
    </p:extLst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6-10b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4"/>
          <a:stretch/>
        </p:blipFill>
        <p:spPr bwMode="auto">
          <a:xfrm>
            <a:off x="1525589" y="1304148"/>
            <a:ext cx="9140825" cy="28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03600" y="306388"/>
            <a:ext cx="5272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Appositional Bone Growth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27226" y="5687352"/>
            <a:ext cx="25193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Bone Remodeling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en-US" altLang="en-US" sz="24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46601" y="5698465"/>
            <a:ext cx="4918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Depositing and removing bone tissue!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81236" y="4157331"/>
            <a:ext cx="104019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Bones can increase in </a:t>
            </a:r>
            <a:r>
              <a:rPr lang="en-US" altLang="en-US" sz="1800" b="1" dirty="0">
                <a:solidFill>
                  <a:srgbClr val="990000"/>
                </a:solidFill>
                <a:latin typeface="Calibri" panose="020F0502020204030204" pitchFamily="34" charset="0"/>
              </a:rPr>
              <a:t>thickness</a:t>
            </a:r>
            <a:r>
              <a:rPr lang="en-US" alt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 after length-wise growth stops = </a:t>
            </a:r>
            <a:r>
              <a:rPr lang="en-US" altLang="en-US" sz="1800" b="1" dirty="0">
                <a:solidFill>
                  <a:srgbClr val="990000"/>
                </a:solidFill>
                <a:latin typeface="Calibri" panose="020F0502020204030204" pitchFamily="34" charset="0"/>
              </a:rPr>
              <a:t>Appositional Bone Growth</a:t>
            </a:r>
            <a:r>
              <a:rPr lang="en-US" alt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. 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Process by which old bone lining medullary cavity is </a:t>
            </a:r>
            <a:r>
              <a:rPr lang="en-US" altLang="en-US" sz="1800" b="1" dirty="0">
                <a:solidFill>
                  <a:srgbClr val="990000"/>
                </a:solidFill>
                <a:latin typeface="Calibri" panose="020F0502020204030204" pitchFamily="34" charset="0"/>
              </a:rPr>
              <a:t>reabsorbed</a:t>
            </a:r>
            <a:r>
              <a:rPr lang="en-US" alt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 and new bone produced beneath the periosteum, increasing the bone </a:t>
            </a:r>
            <a:r>
              <a:rPr lang="en-US" altLang="en-US" sz="1800" b="1" dirty="0">
                <a:solidFill>
                  <a:srgbClr val="990000"/>
                </a:solidFill>
                <a:latin typeface="Calibri" panose="020F0502020204030204" pitchFamily="34" charset="0"/>
              </a:rPr>
              <a:t>diameter</a:t>
            </a:r>
            <a:r>
              <a:rPr lang="en-US" altLang="en-US" sz="1800" dirty="0">
                <a:solidFill>
                  <a:srgbClr val="99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582558"/>
      </p:ext>
    </p:extLst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6-11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9" y="1589"/>
            <a:ext cx="51768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14725" y="6629400"/>
            <a:ext cx="3810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817" y="2151728"/>
            <a:ext cx="3125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Notice all of the features and terms used for the elements of a bone in the body</a:t>
            </a:r>
          </a:p>
        </p:txBody>
      </p:sp>
    </p:spTree>
    <p:extLst>
      <p:ext uri="{BB962C8B-B14F-4D97-AF65-F5344CB8AC3E}">
        <p14:creationId xmlns:p14="http://schemas.microsoft.com/office/powerpoint/2010/main" val="994035542"/>
      </p:ext>
    </p:extLst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0663" y="238126"/>
            <a:ext cx="4171950" cy="866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Bone Fractures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211389" y="1468439"/>
            <a:ext cx="294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Simple (Closed):</a:t>
            </a: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2211389" y="2590800"/>
            <a:ext cx="33940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Compound (Open):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60951" y="1460500"/>
            <a:ext cx="34464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Skin remains intact.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4201" y="2609850"/>
            <a:ext cx="8677275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				Skin is broken exposing the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</a:rPr>
              <a:t>    bone and deep tissues to the exterior.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57438" y="4346576"/>
            <a:ext cx="8509036" cy="14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sng" dirty="0">
                <a:solidFill>
                  <a:srgbClr val="C00000"/>
                </a:solidFill>
                <a:latin typeface="Calibri" panose="020F0502020204030204" pitchFamily="34" charset="0"/>
              </a:rPr>
              <a:t>Compound Fractures have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/>
            <a:r>
              <a:rPr lang="en-US" altLang="en-US" sz="2600" dirty="0">
                <a:solidFill>
                  <a:srgbClr val="C00000"/>
                </a:solidFill>
                <a:latin typeface="Calibri" panose="020F0502020204030204" pitchFamily="34" charset="0"/>
              </a:rPr>
              <a:t> Risk of infection.</a:t>
            </a:r>
          </a:p>
          <a:p>
            <a:pPr eaLnBrk="1" hangingPunct="1"/>
            <a:r>
              <a:rPr lang="en-US" altLang="en-US" sz="2600" dirty="0">
                <a:solidFill>
                  <a:srgbClr val="C00000"/>
                </a:solidFill>
                <a:latin typeface="Calibri" panose="020F0502020204030204" pitchFamily="34" charset="0"/>
              </a:rPr>
              <a:t> Greater risk of blood loss if fracture lacerates blood vessels.</a:t>
            </a:r>
          </a:p>
        </p:txBody>
      </p:sp>
    </p:spTree>
    <p:extLst>
      <p:ext uri="{BB962C8B-B14F-4D97-AF65-F5344CB8AC3E}">
        <p14:creationId xmlns:p14="http://schemas.microsoft.com/office/powerpoint/2010/main" val="41717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8-01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89"/>
            <a:ext cx="83518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19301" y="6591300"/>
            <a:ext cx="3686175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1773" y="509154"/>
            <a:ext cx="2493819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AXIAL SKELETON</a:t>
            </a:r>
            <a:endParaRPr lang="en-US" sz="800" b="1" dirty="0">
              <a:latin typeface="Calibri" panose="020F0502020204030204" pitchFamily="34" charset="0"/>
            </a:endParaRPr>
          </a:p>
          <a:p>
            <a:r>
              <a:rPr lang="en-US" sz="8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0737" y="565594"/>
            <a:ext cx="436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80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934379" y="505511"/>
            <a:ext cx="0" cy="4616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65296" y="505511"/>
            <a:ext cx="17540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hiller" panose="04020404031007020602" pitchFamily="82" charset="0"/>
              </a:rPr>
              <a:t>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hiller" panose="04020404031007020602" pitchFamily="82" charset="0"/>
              </a:rPr>
              <a:t>BONES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hiller" panose="04020404031007020602" pitchFamily="82" charset="0"/>
              </a:rPr>
              <a:t>of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Chiller" panose="04020404031007020602" pitchFamily="82" charset="0"/>
              </a:rPr>
              <a:t>SKELETON</a:t>
            </a:r>
          </a:p>
        </p:txBody>
      </p:sp>
    </p:spTree>
    <p:extLst>
      <p:ext uri="{BB962C8B-B14F-4D97-AF65-F5344CB8AC3E}">
        <p14:creationId xmlns:p14="http://schemas.microsoft.com/office/powerpoint/2010/main" val="775501631"/>
      </p:ext>
    </p:extLst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6-15-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074739"/>
            <a:ext cx="914082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0" y="5476876"/>
            <a:ext cx="3886200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26535"/>
      </p:ext>
    </p:extLst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6-15-2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696914"/>
            <a:ext cx="9140825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33526" y="5867400"/>
            <a:ext cx="3743325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2100"/>
      </p:ext>
    </p:extLst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6496" y="1279901"/>
            <a:ext cx="2076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Comminuted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Greenstick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Hairline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Avulsion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Oblique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Segmental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4494" y="1279901"/>
            <a:ext cx="17740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Impacted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Longitudinal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Torus (Buckle)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Colle’s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Pott’s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effectLst/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Fissure</a:t>
            </a:r>
            <a:endParaRPr lang="en-US" b="1" dirty="0">
              <a:effectLst/>
              <a:latin typeface="Geneva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049" y="322970"/>
            <a:ext cx="689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Review Typical Bone Fractures</a:t>
            </a:r>
          </a:p>
        </p:txBody>
      </p:sp>
      <p:pic>
        <p:nvPicPr>
          <p:cNvPr id="7" name="Picture 4" descr="http://image.slidesharecdn.com/powerpointchan-150208181033-conversion-gate01/95/chosen-fracture-types-1-638.jpg?cb=14234191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b="22818"/>
          <a:stretch/>
        </p:blipFill>
        <p:spPr bwMode="auto">
          <a:xfrm>
            <a:off x="361340" y="1073883"/>
            <a:ext cx="6520585" cy="264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998" y="3748862"/>
            <a:ext cx="66878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</a:rPr>
              <a:t>Normal   Transverse    Oblique     Spiral     Comminuted   Avulsion    Impacted   Fissure     Greenstick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871" r="22947" b="12558"/>
          <a:stretch/>
        </p:blipFill>
        <p:spPr>
          <a:xfrm>
            <a:off x="776177" y="4295163"/>
            <a:ext cx="1878308" cy="1915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92" y="4224283"/>
            <a:ext cx="1398848" cy="2057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9978"/>
          <a:stretch/>
        </p:blipFill>
        <p:spPr>
          <a:xfrm>
            <a:off x="5659589" y="4295157"/>
            <a:ext cx="816935" cy="19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"/>
          <a:stretch/>
        </p:blipFill>
        <p:spPr bwMode="auto">
          <a:xfrm>
            <a:off x="572394" y="454734"/>
            <a:ext cx="6934200" cy="531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www.geek.com/wp-content/uploads/2012/02/Communitive_midshaft_humeral_fracture_cal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98" y="454734"/>
            <a:ext cx="3356012" cy="527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05533"/>
      </p:ext>
    </p:extLst>
  </p:cSld>
  <p:clrMapOvr>
    <a:masterClrMapping/>
  </p:clrMapOvr>
  <p:transition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1D964-A7B3-4BCF-9DF8-B90AA2ED0231}"/>
              </a:ext>
            </a:extLst>
          </p:cNvPr>
          <p:cNvSpPr txBox="1"/>
          <p:nvPr/>
        </p:nvSpPr>
        <p:spPr>
          <a:xfrm>
            <a:off x="2964540" y="172855"/>
            <a:ext cx="626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90000"/>
                </a:solidFill>
                <a:latin typeface="Chiller" panose="04020404031007020602" pitchFamily="82" charset="0"/>
              </a:rPr>
              <a:t>Bone Fracture Repair</a:t>
            </a:r>
          </a:p>
        </p:txBody>
      </p:sp>
      <p:pic>
        <p:nvPicPr>
          <p:cNvPr id="1028" name="Picture 4" descr="Fracture &amp; Repair - ms. gallagher's classroom">
            <a:extLst>
              <a:ext uri="{FF2B5EF4-FFF2-40B4-BE49-F238E27FC236}">
                <a16:creationId xmlns:a16="http://schemas.microsoft.com/office/drawing/2014/main" id="{22E1161E-E0F9-4E05-A348-80234626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7" y="1223548"/>
            <a:ext cx="11440126" cy="472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9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047047" y="89220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Calibri" panose="020F0502020204030204" pitchFamily="34" charset="0"/>
              </a:rPr>
              <a:t>Osteopenia</a:t>
            </a:r>
            <a:r>
              <a:rPr lang="en-US" altLang="en-US" sz="2800" dirty="0">
                <a:latin typeface="Calibri" panose="020F0502020204030204" pitchFamily="34" charset="0"/>
              </a:rPr>
              <a:t>: A reduction in bone mass with age.</a:t>
            </a:r>
            <a:endParaRPr lang="en-US" altLang="en-US" sz="2800" u="sng" dirty="0">
              <a:latin typeface="Calibri" panose="020F0502020204030204" pitchFamily="34" charset="0"/>
            </a:endParaRP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3840162" y="101976"/>
            <a:ext cx="4511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Disorders of Bone Tissue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22" y="4975412"/>
            <a:ext cx="4453179" cy="182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7047" y="3192501"/>
            <a:ext cx="8374062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Calibri" panose="020F0502020204030204" pitchFamily="34" charset="0"/>
              </a:rPr>
              <a:t>Osteophyte</a:t>
            </a:r>
            <a:r>
              <a:rPr lang="en-US" altLang="en-US" sz="2800" b="1" dirty="0">
                <a:latin typeface="Calibri" panose="020F0502020204030204" pitchFamily="34" charset="0"/>
              </a:rPr>
              <a:t>: </a:t>
            </a:r>
            <a:r>
              <a:rPr lang="en-US" altLang="en-US" sz="2800" dirty="0">
                <a:latin typeface="Calibri" panose="020F0502020204030204" pitchFamily="34" charset="0"/>
              </a:rPr>
              <a:t>also called a 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bone spur</a:t>
            </a:r>
            <a:r>
              <a:rPr lang="en-US" altLang="en-US" sz="2800" dirty="0">
                <a:latin typeface="Calibri" panose="020F0502020204030204" pitchFamily="34" charset="0"/>
              </a:rPr>
              <a:t>, is an outgrowth of bone occurring along the edges of a bone. Can form in any bone but most commonly found in joints and where ligaments or tendons attach to the bone.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34347" y="1653865"/>
            <a:ext cx="9449353" cy="14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Osteomalacia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 (called ‘Rickets’ in children)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: Defective mineralization of bone, resulting in too much flexibility, bone cannot bear weight sufficiently.</a:t>
            </a:r>
            <a:endParaRPr lang="en-US" altLang="en-US" sz="2800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ickets_leg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1"/>
            <a:ext cx="35687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hdc_0001_0003_0_img0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350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71650" y="688976"/>
            <a:ext cx="85471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Osteoporosis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 A significant reduction in bone mass that impairs function. </a:t>
            </a:r>
            <a:endParaRPr lang="en-US" altLang="en-US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31988" y="2550962"/>
            <a:ext cx="77581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1) Decrease in hormone levels (less mass of bones).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24763" y="2014797"/>
            <a:ext cx="9505507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800" u="sng" dirty="0">
                <a:solidFill>
                  <a:srgbClr val="990000"/>
                </a:solidFill>
                <a:latin typeface="Calibri" panose="020F0502020204030204" pitchFamily="34" charset="0"/>
              </a:rPr>
              <a:t>Too little mineralization of bones can be caused by: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936751" y="3278068"/>
            <a:ext cx="82899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2) Deficiency of minerals in youth, thus too little bone mass to begin with.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927225" y="4335312"/>
            <a:ext cx="80391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3) Imbalance of osteoblasts and osteoclasts activity that impairs normal bone mass.</a:t>
            </a:r>
          </a:p>
        </p:txBody>
      </p:sp>
    </p:spTree>
    <p:extLst>
      <p:ext uri="{BB962C8B-B14F-4D97-AF65-F5344CB8AC3E}">
        <p14:creationId xmlns:p14="http://schemas.microsoft.com/office/powerpoint/2010/main" val="25836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  <p:bldP spid="450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251" y="5305425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Normal Spongy Bone (SEM x 25)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0350" y="5305425"/>
            <a:ext cx="446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Spongy Bone with Osteoporosis  (SEM x 21)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8" y="745806"/>
            <a:ext cx="4438273" cy="4413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17" y="755331"/>
            <a:ext cx="4450466" cy="443827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1428" y="248337"/>
            <a:ext cx="735965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Calibri" panose="020F0502020204030204" pitchFamily="34" charset="0"/>
              </a:rPr>
              <a:t>Osteoporosis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  <a:endParaRPr lang="en-US" altLang="en-US" sz="2400" u="sng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755330"/>
            <a:ext cx="6493148" cy="486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5535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102" y="303000"/>
            <a:ext cx="11005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Calibri" panose="020F0502020204030204" pitchFamily="34" charset="0"/>
              </a:rPr>
              <a:t>The 4 Essential things required for </a:t>
            </a:r>
          </a:p>
          <a:p>
            <a:pPr algn="ctr"/>
            <a:r>
              <a:rPr lang="en-US" sz="2800" b="1" dirty="0">
                <a:solidFill>
                  <a:srgbClr val="990000"/>
                </a:solidFill>
                <a:latin typeface="Calibri" panose="020F0502020204030204" pitchFamily="34" charset="0"/>
              </a:rPr>
              <a:t>Normal Bone Growth, Repair and Remodeling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065" y="1658036"/>
            <a:ext cx="113140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1) Adequate Minerals: 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Plenty of Ca</a:t>
            </a:r>
            <a:r>
              <a:rPr lang="en-US" sz="2400" baseline="30000" dirty="0">
                <a:latin typeface="Calibri" panose="020F0502020204030204" pitchFamily="34" charset="0"/>
              </a:rPr>
              <a:t>2+</a:t>
            </a:r>
            <a:r>
              <a:rPr lang="en-US" sz="2400" dirty="0">
                <a:latin typeface="Calibri" panose="020F0502020204030204" pitchFamily="34" charset="0"/>
              </a:rPr>
              <a:t> and PO</a:t>
            </a:r>
            <a:r>
              <a:rPr lang="en-US" sz="2400" baseline="-25000" dirty="0">
                <a:latin typeface="Calibri" panose="020F0502020204030204" pitchFamily="34" charset="0"/>
              </a:rPr>
              <a:t>4</a:t>
            </a:r>
            <a:r>
              <a:rPr lang="en-US" sz="2400" baseline="30000" dirty="0">
                <a:latin typeface="Calibri" panose="020F0502020204030204" pitchFamily="34" charset="0"/>
              </a:rPr>
              <a:t>2-</a:t>
            </a:r>
            <a:r>
              <a:rPr lang="en-US" sz="2400" dirty="0">
                <a:latin typeface="Calibri" panose="020F0502020204030204" pitchFamily="34" charset="0"/>
              </a:rPr>
              <a:t>. Also extremely important are the trace minerals (~80 of them).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2) Adequate Vitamins: 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Vitamin </a:t>
            </a:r>
            <a:r>
              <a:rPr lang="en-US" sz="2400" b="1" dirty="0">
                <a:latin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</a:rPr>
              <a:t>, Vitamin </a:t>
            </a:r>
            <a:r>
              <a:rPr lang="en-US" sz="2400" b="1" dirty="0">
                <a:latin typeface="Calibri" panose="020F0502020204030204" pitchFamily="34" charset="0"/>
              </a:rPr>
              <a:t>K2</a:t>
            </a:r>
            <a:r>
              <a:rPr lang="en-US" sz="2400" dirty="0">
                <a:latin typeface="Calibri" panose="020F0502020204030204" pitchFamily="34" charset="0"/>
              </a:rPr>
              <a:t>, Vitamin </a:t>
            </a:r>
            <a:r>
              <a:rPr lang="en-US" sz="2400" b="1" dirty="0">
                <a:latin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</a:rPr>
              <a:t>, and Vitamin </a:t>
            </a:r>
            <a:r>
              <a:rPr lang="en-US" sz="2400" b="1" dirty="0">
                <a:latin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</a:rPr>
              <a:t>.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3) Appropriate Hormone Levels: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Human Growth Hormone (</a:t>
            </a:r>
            <a:r>
              <a:rPr lang="en-US" sz="2400" dirty="0" err="1">
                <a:latin typeface="Calibri" panose="020F0502020204030204" pitchFamily="34" charset="0"/>
              </a:rPr>
              <a:t>hGH</a:t>
            </a:r>
            <a:r>
              <a:rPr lang="en-US" sz="2400" dirty="0">
                <a:latin typeface="Calibri" panose="020F0502020204030204" pitchFamily="34" charset="0"/>
              </a:rPr>
              <a:t>), Thyroxine, Calcitriol, Parathyroid Hormone, Calcitonin, and Sex Hormones.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4) Weight Bearing Exercise:</a:t>
            </a:r>
          </a:p>
          <a:p>
            <a:r>
              <a:rPr lang="en-US" sz="2400" dirty="0">
                <a:latin typeface="Calibri" panose="020F0502020204030204" pitchFamily="34" charset="0"/>
              </a:rPr>
              <a:t>Bone is very dynamic tissue, responds quickly to use or disuse (Atrophy vs Hypertrophy).</a:t>
            </a:r>
          </a:p>
        </p:txBody>
      </p:sp>
    </p:spTree>
    <p:extLst>
      <p:ext uri="{BB962C8B-B14F-4D97-AF65-F5344CB8AC3E}">
        <p14:creationId xmlns:p14="http://schemas.microsoft.com/office/powerpoint/2010/main" val="40197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35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alibri" panose="020F0502020204030204" pitchFamily="34" charset="0"/>
              </a:rPr>
              <a:t>Protection: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14600" y="3835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Blood Cell Production: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14600" y="4673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Body Movement: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514600" y="5435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Detoxification: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514600" y="1397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Structural Support: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514600" y="3073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Storage: 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 minerals and 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 lipids</a:t>
            </a:r>
          </a:p>
        </p:txBody>
      </p:sp>
      <p:sp>
        <p:nvSpPr>
          <p:cNvPr id="4104" name="Rectangle 9"/>
          <p:cNvSpPr>
            <a:spLocks noGrp="1" noChangeArrowheads="1"/>
          </p:cNvSpPr>
          <p:nvPr>
            <p:ph type="title"/>
          </p:nvPr>
        </p:nvSpPr>
        <p:spPr>
          <a:xfrm>
            <a:off x="2311400" y="304801"/>
            <a:ext cx="7772400" cy="881063"/>
          </a:xfrm>
          <a:noFill/>
        </p:spPr>
        <p:txBody>
          <a:bodyPr/>
          <a:lstStyle/>
          <a:p>
            <a:pPr eaLnBrk="1" hangingPunct="1"/>
            <a:r>
              <a:rPr lang="en-US" altLang="en-US" sz="4000" b="1">
                <a:latin typeface="Calibri" panose="020F0502020204030204" pitchFamily="34" charset="0"/>
              </a:rPr>
              <a:t>Functions of Bone (Osseous Tissue)</a:t>
            </a:r>
            <a:endParaRPr lang="en-US" altLang="en-US" sz="4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6" grpId="0"/>
      <p:bldP spid="33797" grpId="0"/>
      <p:bldP spid="33798" grpId="0"/>
      <p:bldP spid="33799" grpId="0"/>
      <p:bldP spid="338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807" y="2872132"/>
            <a:ext cx="2419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a)</a:t>
            </a:r>
            <a:r>
              <a:rPr lang="en-US" dirty="0">
                <a:latin typeface="Calibri" panose="020F0502020204030204" pitchFamily="34" charset="0"/>
              </a:rPr>
              <a:t> Long –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b)</a:t>
            </a:r>
            <a:r>
              <a:rPr lang="en-US" dirty="0">
                <a:latin typeface="Calibri" panose="020F0502020204030204" pitchFamily="34" charset="0"/>
              </a:rPr>
              <a:t> Short –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c)</a:t>
            </a:r>
            <a:r>
              <a:rPr lang="en-US" dirty="0">
                <a:latin typeface="Calibri" panose="020F0502020204030204" pitchFamily="34" charset="0"/>
              </a:rPr>
              <a:t> Flat –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3920" y="2872132"/>
            <a:ext cx="2419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d)</a:t>
            </a:r>
            <a:r>
              <a:rPr lang="en-US" dirty="0">
                <a:latin typeface="Calibri" panose="020F0502020204030204" pitchFamily="34" charset="0"/>
              </a:rPr>
              <a:t> Irregular –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e)</a:t>
            </a:r>
            <a:r>
              <a:rPr lang="en-US" dirty="0">
                <a:latin typeface="Calibri" panose="020F0502020204030204" pitchFamily="34" charset="0"/>
              </a:rPr>
              <a:t> Sesamoid –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f)</a:t>
            </a:r>
            <a:r>
              <a:rPr lang="en-US" dirty="0">
                <a:latin typeface="Calibri" panose="020F0502020204030204" pitchFamily="34" charset="0"/>
              </a:rPr>
              <a:t> Sutural  –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57" y="37966"/>
            <a:ext cx="5962650" cy="6362700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129031"/>
            <a:ext cx="3485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Classification of Bone by Shape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94807" y="129031"/>
            <a:ext cx="208725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00"/>
                </a:solidFill>
                <a:latin typeface="Calibri" panose="020F0502020204030204" pitchFamily="34" charset="0"/>
              </a:rPr>
              <a:t>There 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990000"/>
                </a:solidFill>
                <a:latin typeface="Calibri" panose="020F0502020204030204" pitchFamily="34" charset="0"/>
              </a:rPr>
              <a:t>6</a:t>
            </a:r>
            <a:r>
              <a:rPr lang="en-US" altLang="en-US" sz="2800" dirty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00"/>
                </a:solidFill>
                <a:latin typeface="Calibri" panose="020F0502020204030204" pitchFamily="34" charset="0"/>
              </a:rPr>
              <a:t>categories</a:t>
            </a:r>
          </a:p>
        </p:txBody>
      </p:sp>
    </p:spTree>
    <p:extLst>
      <p:ext uri="{BB962C8B-B14F-4D97-AF65-F5344CB8AC3E}">
        <p14:creationId xmlns:p14="http://schemas.microsoft.com/office/powerpoint/2010/main" val="18023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292" y="2887531"/>
            <a:ext cx="2400979" cy="227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2" y="652250"/>
            <a:ext cx="2796927" cy="60764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r="7703"/>
          <a:stretch/>
        </p:blipFill>
        <p:spPr bwMode="auto">
          <a:xfrm>
            <a:off x="4179619" y="903766"/>
            <a:ext cx="4802372" cy="59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-47209"/>
            <a:ext cx="571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Anatomy of a Long 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3003" y="2450877"/>
            <a:ext cx="315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Anatomy of a Flat Bone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0590028" y="4917355"/>
            <a:ext cx="212651" cy="2422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1754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46864" y="1065213"/>
            <a:ext cx="2878137" cy="63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Inorganic (~2/3)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30414" y="4019551"/>
            <a:ext cx="351313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Glycosaminoglycans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         (GAGs)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96100" y="1803400"/>
            <a:ext cx="29464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Calcium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Hydroxyapatite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Ca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(PO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000" baseline="300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(OH)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471739" y="1054101"/>
            <a:ext cx="26828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Organic (~1/3)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24000" y="1898651"/>
            <a:ext cx="4143377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Collagen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(and some other proteins)</a:t>
            </a:r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xfrm>
            <a:off x="2200275" y="174626"/>
            <a:ext cx="7772400" cy="836613"/>
          </a:xfrm>
          <a:noFill/>
        </p:spPr>
        <p:txBody>
          <a:bodyPr/>
          <a:lstStyle/>
          <a:p>
            <a:pPr eaLnBrk="1" hangingPunct="1"/>
            <a:r>
              <a:rPr lang="en-US" altLang="en-US" sz="4000" b="1">
                <a:latin typeface="Calibri" panose="020F0502020204030204" pitchFamily="34" charset="0"/>
              </a:rPr>
              <a:t>Constituents of Bone</a:t>
            </a:r>
            <a:endParaRPr lang="en-US" altLang="en-US" sz="4800">
              <a:latin typeface="Calibri" panose="020F0502020204030204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673225" y="3189891"/>
            <a:ext cx="41354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Specialized Bone Cells (4)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880226" y="3644900"/>
            <a:ext cx="313372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Calcium Carbonate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Calibri" panose="020F0502020204030204" pitchFamily="34" charset="0"/>
              </a:rPr>
              <a:t>CaCO</a:t>
            </a:r>
            <a:r>
              <a:rPr lang="en-US" altLang="en-US" sz="3000" baseline="-20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880226" y="4794250"/>
            <a:ext cx="4102513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Other Minerals: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Mg, SO</a:t>
            </a:r>
            <a:r>
              <a:rPr lang="en-US" altLang="en-US" sz="30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, Na, K, Zn, Cu …</a:t>
            </a:r>
            <a:endParaRPr lang="en-US" altLang="en-US" sz="3000" baseline="-2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5910263" y="1312864"/>
            <a:ext cx="0" cy="5545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153150" y="18415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80%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148388" y="367188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15%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194425" y="4822826"/>
            <a:ext cx="5603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Calibri" panose="020F0502020204030204" pitchFamily="34" charset="0"/>
              </a:rPr>
              <a:t>5%</a:t>
            </a:r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1524000" y="172243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698994" y="6064499"/>
            <a:ext cx="34746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Gives Bone Flexibility!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891338" y="6078537"/>
            <a:ext cx="31645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Gives Bone Rigidity!</a:t>
            </a:r>
          </a:p>
        </p:txBody>
      </p:sp>
    </p:spTree>
    <p:extLst>
      <p:ext uri="{BB962C8B-B14F-4D97-AF65-F5344CB8AC3E}">
        <p14:creationId xmlns:p14="http://schemas.microsoft.com/office/powerpoint/2010/main" val="755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3" grpId="0"/>
      <p:bldP spid="34825" grpId="0"/>
      <p:bldP spid="34826" grpId="0"/>
      <p:bldP spid="34827" grpId="0"/>
      <p:bldP spid="34830" grpId="0"/>
      <p:bldP spid="34831" grpId="0"/>
      <p:bldP spid="34832" grpId="0"/>
      <p:bldP spid="34834" grpId="0"/>
      <p:bldP spid="34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5"/>
          <a:stretch/>
        </p:blipFill>
        <p:spPr bwMode="auto">
          <a:xfrm>
            <a:off x="950490" y="1135908"/>
            <a:ext cx="277177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3"/>
          <a:stretch/>
        </p:blipFill>
        <p:spPr bwMode="auto">
          <a:xfrm>
            <a:off x="4615180" y="1135908"/>
            <a:ext cx="286702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416" y="3318035"/>
            <a:ext cx="4401584" cy="1587331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5964" y="242888"/>
            <a:ext cx="5108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Bone soaked in acetic acid to de-mineralize it… </a:t>
            </a:r>
          </a:p>
        </p:txBody>
      </p:sp>
      <p:sp>
        <p:nvSpPr>
          <p:cNvPr id="7" name="Curved Down Arrow 2"/>
          <p:cNvSpPr>
            <a:spLocks noChangeArrowheads="1"/>
          </p:cNvSpPr>
          <p:nvPr/>
        </p:nvSpPr>
        <p:spPr bwMode="auto">
          <a:xfrm rot="1725615">
            <a:off x="5124625" y="187325"/>
            <a:ext cx="1606550" cy="706438"/>
          </a:xfrm>
          <a:prstGeom prst="curvedDownArrow">
            <a:avLst>
              <a:gd name="adj1" fmla="val 24974"/>
              <a:gd name="adj2" fmla="val 4994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759604" y="1766090"/>
            <a:ext cx="26164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Heating bone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destroys proteins in it…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Makes it very brittle </a:t>
            </a:r>
          </a:p>
        </p:txBody>
      </p:sp>
      <p:sp>
        <p:nvSpPr>
          <p:cNvPr id="9" name="Curved Down Arrow 2"/>
          <p:cNvSpPr>
            <a:spLocks noChangeArrowheads="1"/>
          </p:cNvSpPr>
          <p:nvPr/>
        </p:nvSpPr>
        <p:spPr bwMode="auto">
          <a:xfrm rot="3000160">
            <a:off x="9823354" y="1990801"/>
            <a:ext cx="1606550" cy="706438"/>
          </a:xfrm>
          <a:prstGeom prst="curvedDownArrow">
            <a:avLst>
              <a:gd name="adj1" fmla="val 24974"/>
              <a:gd name="adj2" fmla="val 4994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0649556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#10;06-03b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331914"/>
            <a:ext cx="91408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0" y="5257801"/>
            <a:ext cx="37528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25914" y="254001"/>
            <a:ext cx="39004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Calibri" panose="020F0502020204030204" pitchFamily="34" charset="0"/>
              </a:rPr>
              <a:t>Compact Bone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257550" y="5019675"/>
            <a:ext cx="7408864" cy="2095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82253"/>
      </p:ext>
    </p:extLst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866775"/>
            <a:ext cx="89154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98900" y="28575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Specialized Bone Cells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7686675" y="1019175"/>
            <a:ext cx="866775" cy="2667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410200" y="1028700"/>
            <a:ext cx="1057275" cy="28575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90750" y="1019175"/>
            <a:ext cx="1409700" cy="39052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3825" y="735568"/>
            <a:ext cx="7737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Osteoprogenitor cells	    Osteoblasts		Osteocytes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3776" y="3626405"/>
            <a:ext cx="504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       Stem cells	                           Osteoclasts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1721" y="2764465"/>
            <a:ext cx="17427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Osseo Lineage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7026" y="6069568"/>
            <a:ext cx="17427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Myeloid Lineage</a:t>
            </a:r>
          </a:p>
        </p:txBody>
      </p:sp>
    </p:spTree>
    <p:extLst>
      <p:ext uri="{BB962C8B-B14F-4D97-AF65-F5344CB8AC3E}">
        <p14:creationId xmlns:p14="http://schemas.microsoft.com/office/powerpoint/2010/main" val="1636137863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870</Words>
  <Application>Microsoft Office PowerPoint</Application>
  <PresentationFormat>Widescreen</PresentationFormat>
  <Paragraphs>192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Chiller</vt:lpstr>
      <vt:lpstr>Geneva</vt:lpstr>
      <vt:lpstr>Times</vt:lpstr>
      <vt:lpstr>Times New Roman</vt:lpstr>
      <vt:lpstr>Blank</vt:lpstr>
      <vt:lpstr>PowerPoint Presentation</vt:lpstr>
      <vt:lpstr>PowerPoint Presentation</vt:lpstr>
      <vt:lpstr>Functions of Bone (Osseous Tissue)</vt:lpstr>
      <vt:lpstr>PowerPoint Presentation</vt:lpstr>
      <vt:lpstr>PowerPoint Presentation</vt:lpstr>
      <vt:lpstr>Constituents of Bone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Hormonal Control of Bone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Bone Fractures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43</cp:revision>
  <dcterms:created xsi:type="dcterms:W3CDTF">2023-09-17T20:42:26Z</dcterms:created>
  <dcterms:modified xsi:type="dcterms:W3CDTF">2025-03-03T20:22:15Z</dcterms:modified>
</cp:coreProperties>
</file>