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4" r:id="rId3"/>
    <p:sldId id="277" r:id="rId4"/>
    <p:sldId id="258" r:id="rId5"/>
    <p:sldId id="270" r:id="rId6"/>
    <p:sldId id="269" r:id="rId7"/>
    <p:sldId id="271" r:id="rId8"/>
    <p:sldId id="257" r:id="rId9"/>
    <p:sldId id="265" r:id="rId10"/>
    <p:sldId id="260" r:id="rId11"/>
    <p:sldId id="268" r:id="rId12"/>
    <p:sldId id="264" r:id="rId13"/>
    <p:sldId id="262" r:id="rId14"/>
    <p:sldId id="276" r:id="rId15"/>
    <p:sldId id="263" r:id="rId16"/>
    <p:sldId id="266" r:id="rId17"/>
    <p:sldId id="267" r:id="rId18"/>
    <p:sldId id="261" r:id="rId19"/>
    <p:sldId id="272" r:id="rId20"/>
    <p:sldId id="275" r:id="rId21"/>
    <p:sldId id="279"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800000"/>
    <a:srgbClr val="FF0000"/>
    <a:srgbClr val="99CCFF"/>
    <a:srgbClr val="292929"/>
    <a:srgbClr val="CC3300"/>
    <a:srgbClr val="CC00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1" autoAdjust="0"/>
    <p:restoredTop sz="94698" autoAdjust="0"/>
  </p:normalViewPr>
  <p:slideViewPr>
    <p:cSldViewPr snapToGrid="0">
      <p:cViewPr>
        <p:scale>
          <a:sx n="105" d="100"/>
          <a:sy n="105" d="100"/>
        </p:scale>
        <p:origin x="1308" y="4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B340B56-9711-45F3-ADE8-2D969CC21BFE}" type="datetimeFigureOut">
              <a:rPr lang="en-US"/>
              <a:pPr>
                <a:defRPr/>
              </a:pPr>
              <a:t>3/15/2025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A52096-5E0B-405B-9495-BD1EB924F1A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2E9BC4-A89F-4C09-BCD4-DC4EB40BB4A4}" type="datetimeFigureOut">
              <a:rPr lang="en-US"/>
              <a:pPr>
                <a:defRPr/>
              </a:pPr>
              <a:t>3/15/2025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311613-671C-4ACA-87F5-41261E058B4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B80044F-DB0F-4370-8161-47B663991375}" type="datetimeFigureOut">
              <a:rPr lang="en-US"/>
              <a:pPr>
                <a:defRPr/>
              </a:pPr>
              <a:t>3/15/2025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32D45B-DA81-4C33-82E3-F49F3ECD9A6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15F752-3CF7-46C5-AE0B-ACC3A6A0BED8}" type="datetimeFigureOut">
              <a:rPr lang="en-US"/>
              <a:pPr>
                <a:defRPr/>
              </a:pPr>
              <a:t>3/15/2025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66099E-CB2F-4176-A27C-69A598A36DA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E1AD619-7CB8-498D-9288-BF88395E505E}" type="datetimeFigureOut">
              <a:rPr lang="en-US"/>
              <a:pPr>
                <a:defRPr/>
              </a:pPr>
              <a:t>3/15/2025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44B10D-61CC-457E-A31C-D4384BC9DB3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A6C2ED1-4ACD-42FB-A819-CB499A1452CC}" type="datetimeFigureOut">
              <a:rPr lang="en-US"/>
              <a:pPr>
                <a:defRPr/>
              </a:pPr>
              <a:t>3/15/2025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DD4FA5-ED39-47EC-A31F-6E5D56AA6C3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0FB35B4-7B07-4B5F-9151-8DC4C9CC3BD9}" type="datetimeFigureOut">
              <a:rPr lang="en-US"/>
              <a:pPr>
                <a:defRPr/>
              </a:pPr>
              <a:t>3/15/2025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5D6084-795C-4CB1-ABFE-95CCA3EDC8F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D2F1614-B591-4F9C-873D-CABC6B7EED1A}" type="datetimeFigureOut">
              <a:rPr lang="en-US"/>
              <a:pPr>
                <a:defRPr/>
              </a:pPr>
              <a:t>3/15/2025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101258-3E3D-4431-941B-D59B795ACBE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BDA987-8D5C-42F8-B11D-CC0CB1A039B4}" type="datetimeFigureOut">
              <a:rPr lang="en-US"/>
              <a:pPr>
                <a:defRPr/>
              </a:pPr>
              <a:t>3/15/2025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F61E39-E958-409F-9F6D-BBD75E0E3FA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CF341D-FDDE-41B0-AB21-91D9AC9327D7}" type="datetimeFigureOut">
              <a:rPr lang="en-US"/>
              <a:pPr>
                <a:defRPr/>
              </a:pPr>
              <a:t>3/15/2025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B088BE-92A1-4873-9F23-A60175F077A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8894C2-07F6-4481-8EDC-830AD3B5A0CD}" type="datetimeFigureOut">
              <a:rPr lang="en-US"/>
              <a:pPr>
                <a:defRPr/>
              </a:pPr>
              <a:t>3/15/2025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16DC5B-577F-4F77-AEF3-F6415E9ADC4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2">
                <a:lumMod val="60000"/>
                <a:lumOff val="40000"/>
                <a:alpha val="16000"/>
              </a:schemeClr>
            </a:gs>
            <a:gs pos="100000">
              <a:srgbClr val="99CCFF"/>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84632AD-8985-4A16-862B-1FFCA71DAFDD}" type="datetimeFigureOut">
              <a:rPr lang="en-US"/>
              <a:pPr>
                <a:defRPr/>
              </a:pPr>
              <a:t>3/15/2025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4953A5-BB98-41BD-BF43-C39352F62C6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2">
                <a:lumMod val="60000"/>
                <a:lumOff val="40000"/>
                <a:alpha val="16000"/>
              </a:schemeClr>
            </a:gs>
            <a:gs pos="0">
              <a:schemeClr val="accent6">
                <a:lumMod val="40000"/>
                <a:lumOff val="6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descr="STUDY TOPICS IN SEQU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133" y="797838"/>
            <a:ext cx="6928107" cy="51960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bwMode="auto">
          <a:xfrm>
            <a:off x="762000" y="50797"/>
            <a:ext cx="7620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800" b="1" dirty="0">
                <a:latin typeface="Chiller" pitchFamily="82" charset="0"/>
              </a:rPr>
              <a:t>The Nervous System</a:t>
            </a:r>
          </a:p>
        </p:txBody>
      </p:sp>
      <p:sp>
        <p:nvSpPr>
          <p:cNvPr id="4" name="Rectangle 2"/>
          <p:cNvSpPr txBox="1">
            <a:spLocks noChangeArrowheads="1"/>
          </p:cNvSpPr>
          <p:nvPr/>
        </p:nvSpPr>
        <p:spPr bwMode="auto">
          <a:xfrm>
            <a:off x="270930" y="5901265"/>
            <a:ext cx="8678333"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800" b="1" dirty="0">
                <a:latin typeface="Chiller" pitchFamily="82" charset="0"/>
              </a:rPr>
              <a:t>Spotlight on the </a:t>
            </a:r>
            <a:r>
              <a:rPr lang="en-US" sz="4800" b="1" dirty="0">
                <a:solidFill>
                  <a:srgbClr val="008000"/>
                </a:solidFill>
                <a:latin typeface="Chiller" pitchFamily="82" charset="0"/>
              </a:rPr>
              <a:t>Peripheral</a:t>
            </a:r>
            <a:r>
              <a:rPr lang="en-US" sz="4800" b="1" dirty="0">
                <a:latin typeface="Chiller" pitchFamily="82" charset="0"/>
              </a:rPr>
              <a:t> Nervous System</a:t>
            </a:r>
          </a:p>
        </p:txBody>
      </p:sp>
    </p:spTree>
    <p:extLst>
      <p:ext uri="{BB962C8B-B14F-4D97-AF65-F5344CB8AC3E}">
        <p14:creationId xmlns:p14="http://schemas.microsoft.com/office/powerpoint/2010/main" val="2730769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7" name="Picture 2" descr="C:\Users\marie\Desktop\ANS Pupil Para.jpg"/>
          <p:cNvPicPr>
            <a:picLocks noChangeAspect="1" noChangeArrowheads="1"/>
          </p:cNvPicPr>
          <p:nvPr/>
        </p:nvPicPr>
        <p:blipFill>
          <a:blip r:embed="rId2"/>
          <a:srcRect/>
          <a:stretch>
            <a:fillRect/>
          </a:stretch>
        </p:blipFill>
        <p:spPr bwMode="auto">
          <a:xfrm>
            <a:off x="590550" y="1404938"/>
            <a:ext cx="3255963" cy="3606800"/>
          </a:xfrm>
          <a:prstGeom prst="rect">
            <a:avLst/>
          </a:prstGeom>
          <a:noFill/>
          <a:ln w="9525">
            <a:noFill/>
            <a:miter lim="800000"/>
            <a:headEnd/>
            <a:tailEnd/>
          </a:ln>
        </p:spPr>
      </p:pic>
      <p:pic>
        <p:nvPicPr>
          <p:cNvPr id="19458" name="Picture 3" descr="C:\Users\marie\Desktop\ANS Pupil Sym.jpg"/>
          <p:cNvPicPr>
            <a:picLocks noChangeAspect="1" noChangeArrowheads="1"/>
          </p:cNvPicPr>
          <p:nvPr/>
        </p:nvPicPr>
        <p:blipFill>
          <a:blip r:embed="rId3"/>
          <a:srcRect/>
          <a:stretch>
            <a:fillRect/>
          </a:stretch>
        </p:blipFill>
        <p:spPr bwMode="auto">
          <a:xfrm>
            <a:off x="5276850" y="1465263"/>
            <a:ext cx="2876550" cy="3716337"/>
          </a:xfrm>
          <a:prstGeom prst="rect">
            <a:avLst/>
          </a:prstGeom>
          <a:noFill/>
          <a:ln w="9525">
            <a:noFill/>
            <a:miter lim="800000"/>
            <a:headEnd/>
            <a:tailEnd/>
          </a:ln>
        </p:spPr>
      </p:pic>
      <p:sp>
        <p:nvSpPr>
          <p:cNvPr id="21508" name="TextBox 3"/>
          <p:cNvSpPr txBox="1">
            <a:spLocks noChangeArrowheads="1"/>
          </p:cNvSpPr>
          <p:nvPr/>
        </p:nvSpPr>
        <p:spPr bwMode="auto">
          <a:xfrm>
            <a:off x="1311275" y="228600"/>
            <a:ext cx="1736725" cy="1108075"/>
          </a:xfrm>
          <a:prstGeom prst="rect">
            <a:avLst/>
          </a:prstGeom>
          <a:noFill/>
          <a:ln w="9525">
            <a:noFill/>
            <a:miter lim="800000"/>
            <a:headEnd/>
            <a:tailEnd/>
          </a:ln>
        </p:spPr>
        <p:txBody>
          <a:bodyPr wrap="none">
            <a:spAutoFit/>
          </a:bodyPr>
          <a:lstStyle/>
          <a:p>
            <a:r>
              <a:rPr lang="en-US" sz="6600" b="1">
                <a:solidFill>
                  <a:srgbClr val="0070C0"/>
                </a:solidFill>
                <a:latin typeface="Chiller" pitchFamily="82" charset="0"/>
              </a:rPr>
              <a:t>PARA</a:t>
            </a:r>
          </a:p>
        </p:txBody>
      </p:sp>
      <p:sp>
        <p:nvSpPr>
          <p:cNvPr id="21509" name="TextBox 4"/>
          <p:cNvSpPr txBox="1">
            <a:spLocks noChangeArrowheads="1"/>
          </p:cNvSpPr>
          <p:nvPr/>
        </p:nvSpPr>
        <p:spPr bwMode="auto">
          <a:xfrm>
            <a:off x="5867400" y="228600"/>
            <a:ext cx="1289050" cy="1108075"/>
          </a:xfrm>
          <a:prstGeom prst="rect">
            <a:avLst/>
          </a:prstGeom>
          <a:noFill/>
          <a:ln w="9525">
            <a:noFill/>
            <a:miter lim="800000"/>
            <a:headEnd/>
            <a:tailEnd/>
          </a:ln>
        </p:spPr>
        <p:txBody>
          <a:bodyPr wrap="none">
            <a:spAutoFit/>
          </a:bodyPr>
          <a:lstStyle/>
          <a:p>
            <a:r>
              <a:rPr lang="en-US" sz="6600" b="1">
                <a:solidFill>
                  <a:srgbClr val="C00000"/>
                </a:solidFill>
                <a:latin typeface="Chiller" pitchFamily="82" charset="0"/>
              </a:rPr>
              <a:t>SYM</a:t>
            </a:r>
          </a:p>
        </p:txBody>
      </p:sp>
      <p:sp>
        <p:nvSpPr>
          <p:cNvPr id="19461" name="TextBox 5"/>
          <p:cNvSpPr txBox="1">
            <a:spLocks noChangeArrowheads="1"/>
          </p:cNvSpPr>
          <p:nvPr/>
        </p:nvSpPr>
        <p:spPr bwMode="auto">
          <a:xfrm>
            <a:off x="687388" y="5192713"/>
            <a:ext cx="2971800" cy="1630362"/>
          </a:xfrm>
          <a:prstGeom prst="rect">
            <a:avLst/>
          </a:prstGeom>
          <a:noFill/>
          <a:ln w="9525">
            <a:noFill/>
            <a:miter lim="800000"/>
            <a:headEnd/>
            <a:tailEnd/>
          </a:ln>
        </p:spPr>
        <p:txBody>
          <a:bodyPr>
            <a:spAutoFit/>
          </a:bodyPr>
          <a:lstStyle/>
          <a:p>
            <a:r>
              <a:rPr lang="en-US" sz="2000" b="1" dirty="0">
                <a:solidFill>
                  <a:srgbClr val="663300"/>
                </a:solidFill>
                <a:latin typeface="Chiller" pitchFamily="82" charset="0"/>
              </a:rPr>
              <a:t>Hmmm, did you know coconut oil is a natural saturated fat with medium chain fatty acids and is excellent for human health?</a:t>
            </a:r>
          </a:p>
          <a:p>
            <a:r>
              <a:rPr lang="en-US" sz="2000" b="1" dirty="0">
                <a:solidFill>
                  <a:srgbClr val="663300"/>
                </a:solidFill>
                <a:latin typeface="Chiller" pitchFamily="82" charset="0"/>
              </a:rPr>
              <a:t>Good thing I read …</a:t>
            </a:r>
          </a:p>
        </p:txBody>
      </p:sp>
      <p:sp>
        <p:nvSpPr>
          <p:cNvPr id="19462" name="TextBox 6"/>
          <p:cNvSpPr txBox="1">
            <a:spLocks noChangeArrowheads="1"/>
          </p:cNvSpPr>
          <p:nvPr/>
        </p:nvSpPr>
        <p:spPr bwMode="auto">
          <a:xfrm>
            <a:off x="5367338" y="5540375"/>
            <a:ext cx="2971800" cy="1016000"/>
          </a:xfrm>
          <a:prstGeom prst="rect">
            <a:avLst/>
          </a:prstGeom>
          <a:noFill/>
          <a:ln w="9525">
            <a:noFill/>
            <a:miter lim="800000"/>
            <a:headEnd/>
            <a:tailEnd/>
          </a:ln>
        </p:spPr>
        <p:txBody>
          <a:bodyPr>
            <a:spAutoFit/>
          </a:bodyPr>
          <a:lstStyle/>
          <a:p>
            <a:r>
              <a:rPr lang="en-US" sz="2000" b="1" dirty="0">
                <a:solidFill>
                  <a:srgbClr val="663300"/>
                </a:solidFill>
                <a:latin typeface="Chiller" pitchFamily="82" charset="0"/>
              </a:rPr>
              <a:t>Note: Similar effects to Sympathetic stimulation found from being in Love – seriously!</a:t>
            </a:r>
          </a:p>
        </p:txBody>
      </p:sp>
      <p:sp>
        <p:nvSpPr>
          <p:cNvPr id="21512" name="TextBox 7"/>
          <p:cNvSpPr txBox="1">
            <a:spLocks noChangeArrowheads="1"/>
          </p:cNvSpPr>
          <p:nvPr/>
        </p:nvSpPr>
        <p:spPr bwMode="auto">
          <a:xfrm>
            <a:off x="3605213" y="471488"/>
            <a:ext cx="1817687" cy="769937"/>
          </a:xfrm>
          <a:prstGeom prst="rect">
            <a:avLst/>
          </a:prstGeom>
          <a:noFill/>
          <a:ln w="9525">
            <a:noFill/>
            <a:miter lim="800000"/>
            <a:headEnd/>
            <a:tailEnd/>
          </a:ln>
        </p:spPr>
        <p:txBody>
          <a:bodyPr>
            <a:spAutoFit/>
          </a:bodyPr>
          <a:lstStyle/>
          <a:p>
            <a:pPr algn="ctr"/>
            <a:r>
              <a:rPr lang="en-US" sz="4400" b="1">
                <a:solidFill>
                  <a:srgbClr val="008000"/>
                </a:solidFill>
                <a:latin typeface="Chiller" pitchFamily="82" charset="0"/>
              </a:rPr>
              <a:t>Vision?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descr="C:\Users\marie\Desktop\ANS Magazine\ANS Spider.jpg"/>
          <p:cNvPicPr>
            <a:picLocks noChangeAspect="1" noChangeArrowheads="1"/>
          </p:cNvPicPr>
          <p:nvPr/>
        </p:nvPicPr>
        <p:blipFill>
          <a:blip r:embed="rId2"/>
          <a:srcRect/>
          <a:stretch>
            <a:fillRect/>
          </a:stretch>
        </p:blipFill>
        <p:spPr bwMode="auto">
          <a:xfrm>
            <a:off x="7467600" y="1600200"/>
            <a:ext cx="1235075" cy="1001713"/>
          </a:xfrm>
          <a:prstGeom prst="rect">
            <a:avLst/>
          </a:prstGeom>
          <a:noFill/>
          <a:ln w="9525">
            <a:noFill/>
            <a:miter lim="800000"/>
            <a:headEnd/>
            <a:tailEnd/>
          </a:ln>
        </p:spPr>
      </p:pic>
      <p:pic>
        <p:nvPicPr>
          <p:cNvPr id="22531" name="Picture 3" descr="C:\Users\marie\Desktop\ANS Magazine\ANS Sweat Skin.jpg"/>
          <p:cNvPicPr>
            <a:picLocks noChangeAspect="1" noChangeArrowheads="1"/>
          </p:cNvPicPr>
          <p:nvPr/>
        </p:nvPicPr>
        <p:blipFill>
          <a:blip r:embed="rId3"/>
          <a:srcRect/>
          <a:stretch>
            <a:fillRect/>
          </a:stretch>
        </p:blipFill>
        <p:spPr bwMode="auto">
          <a:xfrm>
            <a:off x="5029200" y="2832100"/>
            <a:ext cx="3095625" cy="2806700"/>
          </a:xfrm>
          <a:prstGeom prst="rect">
            <a:avLst/>
          </a:prstGeom>
          <a:noFill/>
          <a:ln w="9525">
            <a:noFill/>
            <a:miter lim="800000"/>
            <a:headEnd/>
            <a:tailEnd/>
          </a:ln>
        </p:spPr>
      </p:pic>
      <p:pic>
        <p:nvPicPr>
          <p:cNvPr id="22532" name="Picture 2" descr="C:\Users\marie\Desktop\ANS Salivary Glands.jpg"/>
          <p:cNvPicPr>
            <a:picLocks noChangeAspect="1" noChangeArrowheads="1"/>
          </p:cNvPicPr>
          <p:nvPr/>
        </p:nvPicPr>
        <p:blipFill>
          <a:blip r:embed="rId4"/>
          <a:srcRect/>
          <a:stretch>
            <a:fillRect/>
          </a:stretch>
        </p:blipFill>
        <p:spPr bwMode="auto">
          <a:xfrm>
            <a:off x="536575" y="1471613"/>
            <a:ext cx="2887663" cy="4032250"/>
          </a:xfrm>
          <a:prstGeom prst="rect">
            <a:avLst/>
          </a:prstGeom>
          <a:noFill/>
          <a:ln w="9525">
            <a:noFill/>
            <a:miter lim="800000"/>
            <a:headEnd/>
            <a:tailEnd/>
          </a:ln>
        </p:spPr>
      </p:pic>
      <p:sp>
        <p:nvSpPr>
          <p:cNvPr id="22533" name="TextBox 4"/>
          <p:cNvSpPr txBox="1">
            <a:spLocks noChangeArrowheads="1"/>
          </p:cNvSpPr>
          <p:nvPr/>
        </p:nvSpPr>
        <p:spPr bwMode="auto">
          <a:xfrm>
            <a:off x="1387475" y="228600"/>
            <a:ext cx="1736725" cy="1108075"/>
          </a:xfrm>
          <a:prstGeom prst="rect">
            <a:avLst/>
          </a:prstGeom>
          <a:noFill/>
          <a:ln w="9525">
            <a:noFill/>
            <a:miter lim="800000"/>
            <a:headEnd/>
            <a:tailEnd/>
          </a:ln>
        </p:spPr>
        <p:txBody>
          <a:bodyPr wrap="none">
            <a:spAutoFit/>
          </a:bodyPr>
          <a:lstStyle/>
          <a:p>
            <a:r>
              <a:rPr lang="en-US" sz="6600" b="1">
                <a:solidFill>
                  <a:srgbClr val="0070C0"/>
                </a:solidFill>
                <a:latin typeface="Chiller" pitchFamily="82" charset="0"/>
              </a:rPr>
              <a:t>PARA</a:t>
            </a:r>
          </a:p>
        </p:txBody>
      </p:sp>
      <p:sp>
        <p:nvSpPr>
          <p:cNvPr id="22534" name="TextBox 5"/>
          <p:cNvSpPr txBox="1">
            <a:spLocks noChangeArrowheads="1"/>
          </p:cNvSpPr>
          <p:nvPr/>
        </p:nvSpPr>
        <p:spPr bwMode="auto">
          <a:xfrm>
            <a:off x="5791200" y="228600"/>
            <a:ext cx="1289050" cy="1108075"/>
          </a:xfrm>
          <a:prstGeom prst="rect">
            <a:avLst/>
          </a:prstGeom>
          <a:noFill/>
          <a:ln w="9525">
            <a:noFill/>
            <a:miter lim="800000"/>
            <a:headEnd/>
            <a:tailEnd/>
          </a:ln>
        </p:spPr>
        <p:txBody>
          <a:bodyPr wrap="none">
            <a:spAutoFit/>
          </a:bodyPr>
          <a:lstStyle/>
          <a:p>
            <a:r>
              <a:rPr lang="en-US" sz="6600" b="1">
                <a:solidFill>
                  <a:srgbClr val="C00000"/>
                </a:solidFill>
                <a:latin typeface="Chiller" pitchFamily="82" charset="0"/>
              </a:rPr>
              <a:t>SYM</a:t>
            </a:r>
          </a:p>
        </p:txBody>
      </p:sp>
      <p:pic>
        <p:nvPicPr>
          <p:cNvPr id="22535" name="Picture 4" descr="C:\Users\marie\Desktop\ANS Magazine\ANS Hi.jpg"/>
          <p:cNvPicPr>
            <a:picLocks noChangeAspect="1" noChangeArrowheads="1"/>
          </p:cNvPicPr>
          <p:nvPr/>
        </p:nvPicPr>
        <p:blipFill>
          <a:blip r:embed="rId5"/>
          <a:srcRect/>
          <a:stretch>
            <a:fillRect/>
          </a:stretch>
        </p:blipFill>
        <p:spPr bwMode="auto">
          <a:xfrm>
            <a:off x="7105650" y="2514600"/>
            <a:ext cx="2038350" cy="969963"/>
          </a:xfrm>
          <a:prstGeom prst="rect">
            <a:avLst/>
          </a:prstGeom>
          <a:noFill/>
          <a:ln w="9525">
            <a:noFill/>
            <a:miter lim="800000"/>
            <a:headEnd/>
            <a:tailEnd/>
          </a:ln>
        </p:spPr>
      </p:pic>
      <p:sp>
        <p:nvSpPr>
          <p:cNvPr id="8" name="Freeform 7"/>
          <p:cNvSpPr/>
          <p:nvPr/>
        </p:nvSpPr>
        <p:spPr>
          <a:xfrm>
            <a:off x="7997825" y="76200"/>
            <a:ext cx="222250" cy="1624013"/>
          </a:xfrm>
          <a:custGeom>
            <a:avLst/>
            <a:gdLst>
              <a:gd name="connsiteX0" fmla="*/ 85060 w 223284"/>
              <a:gd name="connsiteY0" fmla="*/ 0 h 1623588"/>
              <a:gd name="connsiteX1" fmla="*/ 95693 w 223284"/>
              <a:gd name="connsiteY1" fmla="*/ 31898 h 1623588"/>
              <a:gd name="connsiteX2" fmla="*/ 63795 w 223284"/>
              <a:gd name="connsiteY2" fmla="*/ 116958 h 1623588"/>
              <a:gd name="connsiteX3" fmla="*/ 0 w 223284"/>
              <a:gd name="connsiteY3" fmla="*/ 159488 h 1623588"/>
              <a:gd name="connsiteX4" fmla="*/ 10632 w 223284"/>
              <a:gd name="connsiteY4" fmla="*/ 244549 h 1623588"/>
              <a:gd name="connsiteX5" fmla="*/ 53163 w 223284"/>
              <a:gd name="connsiteY5" fmla="*/ 297712 h 1623588"/>
              <a:gd name="connsiteX6" fmla="*/ 63795 w 223284"/>
              <a:gd name="connsiteY6" fmla="*/ 329609 h 1623588"/>
              <a:gd name="connsiteX7" fmla="*/ 95693 w 223284"/>
              <a:gd name="connsiteY7" fmla="*/ 393405 h 1623588"/>
              <a:gd name="connsiteX8" fmla="*/ 74428 w 223284"/>
              <a:gd name="connsiteY8" fmla="*/ 499730 h 1623588"/>
              <a:gd name="connsiteX9" fmla="*/ 42530 w 223284"/>
              <a:gd name="connsiteY9" fmla="*/ 531628 h 1623588"/>
              <a:gd name="connsiteX10" fmla="*/ 31897 w 223284"/>
              <a:gd name="connsiteY10" fmla="*/ 563526 h 1623588"/>
              <a:gd name="connsiteX11" fmla="*/ 53163 w 223284"/>
              <a:gd name="connsiteY11" fmla="*/ 648586 h 1623588"/>
              <a:gd name="connsiteX12" fmla="*/ 63795 w 223284"/>
              <a:gd name="connsiteY12" fmla="*/ 754912 h 1623588"/>
              <a:gd name="connsiteX13" fmla="*/ 74428 w 223284"/>
              <a:gd name="connsiteY13" fmla="*/ 786809 h 1623588"/>
              <a:gd name="connsiteX14" fmla="*/ 95693 w 223284"/>
              <a:gd name="connsiteY14" fmla="*/ 839972 h 1623588"/>
              <a:gd name="connsiteX15" fmla="*/ 159488 w 223284"/>
              <a:gd name="connsiteY15" fmla="*/ 861237 h 1623588"/>
              <a:gd name="connsiteX16" fmla="*/ 180753 w 223284"/>
              <a:gd name="connsiteY16" fmla="*/ 903767 h 1623588"/>
              <a:gd name="connsiteX17" fmla="*/ 212651 w 223284"/>
              <a:gd name="connsiteY17" fmla="*/ 893135 h 1623588"/>
              <a:gd name="connsiteX18" fmla="*/ 223284 w 223284"/>
              <a:gd name="connsiteY18" fmla="*/ 925033 h 1623588"/>
              <a:gd name="connsiteX19" fmla="*/ 202018 w 223284"/>
              <a:gd name="connsiteY19" fmla="*/ 1031358 h 1623588"/>
              <a:gd name="connsiteX20" fmla="*/ 191386 w 223284"/>
              <a:gd name="connsiteY20" fmla="*/ 1063256 h 1623588"/>
              <a:gd name="connsiteX21" fmla="*/ 159488 w 223284"/>
              <a:gd name="connsiteY21" fmla="*/ 1084521 h 1623588"/>
              <a:gd name="connsiteX22" fmla="*/ 148856 w 223284"/>
              <a:gd name="connsiteY22" fmla="*/ 1116419 h 1623588"/>
              <a:gd name="connsiteX23" fmla="*/ 106325 w 223284"/>
              <a:gd name="connsiteY23" fmla="*/ 1169581 h 1623588"/>
              <a:gd name="connsiteX24" fmla="*/ 138223 w 223284"/>
              <a:gd name="connsiteY24" fmla="*/ 1254642 h 1623588"/>
              <a:gd name="connsiteX25" fmla="*/ 170121 w 223284"/>
              <a:gd name="connsiteY25" fmla="*/ 1265274 h 1623588"/>
              <a:gd name="connsiteX26" fmla="*/ 170121 w 223284"/>
              <a:gd name="connsiteY26" fmla="*/ 1350335 h 1623588"/>
              <a:gd name="connsiteX27" fmla="*/ 159488 w 223284"/>
              <a:gd name="connsiteY27" fmla="*/ 1382233 h 1623588"/>
              <a:gd name="connsiteX28" fmla="*/ 127591 w 223284"/>
              <a:gd name="connsiteY28" fmla="*/ 1392865 h 1623588"/>
              <a:gd name="connsiteX29" fmla="*/ 116958 w 223284"/>
              <a:gd name="connsiteY29" fmla="*/ 1424763 h 1623588"/>
              <a:gd name="connsiteX30" fmla="*/ 95693 w 223284"/>
              <a:gd name="connsiteY30" fmla="*/ 1456660 h 1623588"/>
              <a:gd name="connsiteX31" fmla="*/ 116958 w 223284"/>
              <a:gd name="connsiteY31" fmla="*/ 1520456 h 1623588"/>
              <a:gd name="connsiteX32" fmla="*/ 127591 w 223284"/>
              <a:gd name="connsiteY32" fmla="*/ 1552353 h 1623588"/>
              <a:gd name="connsiteX33" fmla="*/ 116958 w 223284"/>
              <a:gd name="connsiteY33" fmla="*/ 1584251 h 162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3284" h="1623588">
                <a:moveTo>
                  <a:pt x="85060" y="0"/>
                </a:moveTo>
                <a:cubicBezTo>
                  <a:pt x="88604" y="10633"/>
                  <a:pt x="95693" y="20690"/>
                  <a:pt x="95693" y="31898"/>
                </a:cubicBezTo>
                <a:cubicBezTo>
                  <a:pt x="95693" y="58437"/>
                  <a:pt x="85793" y="97709"/>
                  <a:pt x="63795" y="116958"/>
                </a:cubicBezTo>
                <a:cubicBezTo>
                  <a:pt x="44561" y="133788"/>
                  <a:pt x="0" y="159488"/>
                  <a:pt x="0" y="159488"/>
                </a:cubicBezTo>
                <a:cubicBezTo>
                  <a:pt x="3544" y="187842"/>
                  <a:pt x="3114" y="216982"/>
                  <a:pt x="10632" y="244549"/>
                </a:cubicBezTo>
                <a:cubicBezTo>
                  <a:pt x="15661" y="262991"/>
                  <a:pt x="39961" y="284510"/>
                  <a:pt x="53163" y="297712"/>
                </a:cubicBezTo>
                <a:cubicBezTo>
                  <a:pt x="56707" y="308344"/>
                  <a:pt x="58783" y="319585"/>
                  <a:pt x="63795" y="329609"/>
                </a:cubicBezTo>
                <a:cubicBezTo>
                  <a:pt x="105020" y="412060"/>
                  <a:pt x="68965" y="313225"/>
                  <a:pt x="95693" y="393405"/>
                </a:cubicBezTo>
                <a:cubicBezTo>
                  <a:pt x="94793" y="399703"/>
                  <a:pt x="87923" y="479487"/>
                  <a:pt x="74428" y="499730"/>
                </a:cubicBezTo>
                <a:cubicBezTo>
                  <a:pt x="66087" y="512241"/>
                  <a:pt x="53163" y="520995"/>
                  <a:pt x="42530" y="531628"/>
                </a:cubicBezTo>
                <a:cubicBezTo>
                  <a:pt x="38986" y="542261"/>
                  <a:pt x="31897" y="552318"/>
                  <a:pt x="31897" y="563526"/>
                </a:cubicBezTo>
                <a:cubicBezTo>
                  <a:pt x="31897" y="589186"/>
                  <a:pt x="44773" y="623416"/>
                  <a:pt x="53163" y="648586"/>
                </a:cubicBezTo>
                <a:cubicBezTo>
                  <a:pt x="37093" y="712862"/>
                  <a:pt x="37909" y="677254"/>
                  <a:pt x="63795" y="754912"/>
                </a:cubicBezTo>
                <a:lnTo>
                  <a:pt x="74428" y="786809"/>
                </a:lnTo>
                <a:cubicBezTo>
                  <a:pt x="62086" y="823832"/>
                  <a:pt x="51810" y="820469"/>
                  <a:pt x="95693" y="839972"/>
                </a:cubicBezTo>
                <a:cubicBezTo>
                  <a:pt x="116176" y="849076"/>
                  <a:pt x="159488" y="861237"/>
                  <a:pt x="159488" y="861237"/>
                </a:cubicBezTo>
                <a:cubicBezTo>
                  <a:pt x="166576" y="875414"/>
                  <a:pt x="167162" y="895612"/>
                  <a:pt x="180753" y="903767"/>
                </a:cubicBezTo>
                <a:cubicBezTo>
                  <a:pt x="190364" y="909533"/>
                  <a:pt x="202627" y="888123"/>
                  <a:pt x="212651" y="893135"/>
                </a:cubicBezTo>
                <a:cubicBezTo>
                  <a:pt x="222676" y="898147"/>
                  <a:pt x="219740" y="914400"/>
                  <a:pt x="223284" y="925033"/>
                </a:cubicBezTo>
                <a:cubicBezTo>
                  <a:pt x="216195" y="960475"/>
                  <a:pt x="213447" y="997069"/>
                  <a:pt x="202018" y="1031358"/>
                </a:cubicBezTo>
                <a:cubicBezTo>
                  <a:pt x="198474" y="1041991"/>
                  <a:pt x="198387" y="1054504"/>
                  <a:pt x="191386" y="1063256"/>
                </a:cubicBezTo>
                <a:cubicBezTo>
                  <a:pt x="183403" y="1073235"/>
                  <a:pt x="170121" y="1077433"/>
                  <a:pt x="159488" y="1084521"/>
                </a:cubicBezTo>
                <a:cubicBezTo>
                  <a:pt x="155944" y="1095154"/>
                  <a:pt x="153868" y="1106394"/>
                  <a:pt x="148856" y="1116419"/>
                </a:cubicBezTo>
                <a:cubicBezTo>
                  <a:pt x="135444" y="1143244"/>
                  <a:pt x="126104" y="1149803"/>
                  <a:pt x="106325" y="1169581"/>
                </a:cubicBezTo>
                <a:cubicBezTo>
                  <a:pt x="112089" y="1198398"/>
                  <a:pt x="112149" y="1233783"/>
                  <a:pt x="138223" y="1254642"/>
                </a:cubicBezTo>
                <a:cubicBezTo>
                  <a:pt x="146975" y="1261643"/>
                  <a:pt x="159488" y="1261730"/>
                  <a:pt x="170121" y="1265274"/>
                </a:cubicBezTo>
                <a:cubicBezTo>
                  <a:pt x="185331" y="1310906"/>
                  <a:pt x="184784" y="1291682"/>
                  <a:pt x="170121" y="1350335"/>
                </a:cubicBezTo>
                <a:cubicBezTo>
                  <a:pt x="167403" y="1361208"/>
                  <a:pt x="167413" y="1374308"/>
                  <a:pt x="159488" y="1382233"/>
                </a:cubicBezTo>
                <a:cubicBezTo>
                  <a:pt x="151563" y="1390158"/>
                  <a:pt x="138223" y="1389321"/>
                  <a:pt x="127591" y="1392865"/>
                </a:cubicBezTo>
                <a:cubicBezTo>
                  <a:pt x="124047" y="1403498"/>
                  <a:pt x="121970" y="1414738"/>
                  <a:pt x="116958" y="1424763"/>
                </a:cubicBezTo>
                <a:cubicBezTo>
                  <a:pt x="111243" y="1436192"/>
                  <a:pt x="95693" y="1443881"/>
                  <a:pt x="95693" y="1456660"/>
                </a:cubicBezTo>
                <a:cubicBezTo>
                  <a:pt x="95693" y="1479076"/>
                  <a:pt x="109869" y="1499191"/>
                  <a:pt x="116958" y="1520456"/>
                </a:cubicBezTo>
                <a:lnTo>
                  <a:pt x="127591" y="1552353"/>
                </a:lnTo>
                <a:cubicBezTo>
                  <a:pt x="115568" y="1612467"/>
                  <a:pt x="116958" y="1623588"/>
                  <a:pt x="116958" y="1584251"/>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2537" name="TextBox 8"/>
          <p:cNvSpPr txBox="1">
            <a:spLocks noChangeArrowheads="1"/>
          </p:cNvSpPr>
          <p:nvPr/>
        </p:nvSpPr>
        <p:spPr bwMode="auto">
          <a:xfrm>
            <a:off x="1865313" y="4254500"/>
            <a:ext cx="1816100" cy="1200150"/>
          </a:xfrm>
          <a:prstGeom prst="rect">
            <a:avLst/>
          </a:prstGeom>
          <a:noFill/>
          <a:ln w="9525">
            <a:noFill/>
            <a:miter lim="800000"/>
            <a:headEnd/>
            <a:tailEnd/>
          </a:ln>
        </p:spPr>
        <p:txBody>
          <a:bodyPr wrap="none">
            <a:spAutoFit/>
          </a:bodyPr>
          <a:lstStyle/>
          <a:p>
            <a:r>
              <a:rPr lang="en-US" sz="2400" dirty="0">
                <a:latin typeface="Chiller" pitchFamily="82" charset="0"/>
              </a:rPr>
              <a:t>Yum, I can just </a:t>
            </a:r>
          </a:p>
          <a:p>
            <a:r>
              <a:rPr lang="en-US" sz="2400" dirty="0">
                <a:latin typeface="Chiller" pitchFamily="82" charset="0"/>
              </a:rPr>
              <a:t>Imagine how nice </a:t>
            </a:r>
          </a:p>
          <a:p>
            <a:r>
              <a:rPr lang="en-US" sz="2400" dirty="0">
                <a:latin typeface="Chiller" pitchFamily="82" charset="0"/>
              </a:rPr>
              <a:t>this will taste!</a:t>
            </a:r>
          </a:p>
        </p:txBody>
      </p:sp>
      <p:sp>
        <p:nvSpPr>
          <p:cNvPr id="22538" name="TextBox 9"/>
          <p:cNvSpPr txBox="1">
            <a:spLocks noChangeArrowheads="1"/>
          </p:cNvSpPr>
          <p:nvPr/>
        </p:nvSpPr>
        <p:spPr bwMode="auto">
          <a:xfrm>
            <a:off x="5622925" y="1339850"/>
            <a:ext cx="1828800" cy="923925"/>
          </a:xfrm>
          <a:prstGeom prst="rect">
            <a:avLst/>
          </a:prstGeom>
          <a:noFill/>
          <a:ln w="9525">
            <a:noFill/>
            <a:miter lim="800000"/>
            <a:headEnd/>
            <a:tailEnd/>
          </a:ln>
        </p:spPr>
        <p:txBody>
          <a:bodyPr>
            <a:spAutoFit/>
          </a:bodyPr>
          <a:lstStyle/>
          <a:p>
            <a:r>
              <a:rPr lang="en-US" dirty="0">
                <a:latin typeface="Chiller" pitchFamily="82" charset="0"/>
              </a:rPr>
              <a:t>“What a tangled web </a:t>
            </a:r>
          </a:p>
          <a:p>
            <a:r>
              <a:rPr lang="en-US" dirty="0">
                <a:latin typeface="Chiller" pitchFamily="82" charset="0"/>
              </a:rPr>
              <a:t>we weave, when our </a:t>
            </a:r>
          </a:p>
          <a:p>
            <a:r>
              <a:rPr lang="en-US" dirty="0">
                <a:latin typeface="Chiller" pitchFamily="82" charset="0"/>
              </a:rPr>
              <a:t>aim is to deceive!”</a:t>
            </a:r>
          </a:p>
        </p:txBody>
      </p:sp>
      <p:sp>
        <p:nvSpPr>
          <p:cNvPr id="20490" name="TextBox 10"/>
          <p:cNvSpPr txBox="1">
            <a:spLocks noChangeArrowheads="1"/>
          </p:cNvSpPr>
          <p:nvPr/>
        </p:nvSpPr>
        <p:spPr bwMode="auto">
          <a:xfrm>
            <a:off x="1339850" y="5761038"/>
            <a:ext cx="2870200" cy="830262"/>
          </a:xfrm>
          <a:prstGeom prst="rect">
            <a:avLst/>
          </a:prstGeom>
          <a:noFill/>
          <a:ln w="9525">
            <a:noFill/>
            <a:miter lim="800000"/>
            <a:headEnd/>
            <a:tailEnd/>
          </a:ln>
        </p:spPr>
        <p:txBody>
          <a:bodyPr>
            <a:spAutoFit/>
          </a:bodyPr>
          <a:lstStyle/>
          <a:p>
            <a:r>
              <a:rPr lang="en-US" sz="2400" dirty="0">
                <a:latin typeface="Chiller" pitchFamily="82" charset="0"/>
              </a:rPr>
              <a:t>Make sure it’s Organic, </a:t>
            </a:r>
            <a:r>
              <a:rPr lang="en-US" sz="2400" dirty="0" err="1">
                <a:latin typeface="Chiller" pitchFamily="82" charset="0"/>
              </a:rPr>
              <a:t>salvesterols</a:t>
            </a:r>
            <a:r>
              <a:rPr lang="en-US" sz="2400" dirty="0">
                <a:latin typeface="Chiller" pitchFamily="82" charset="0"/>
              </a:rPr>
              <a:t> are good for you.</a:t>
            </a:r>
          </a:p>
        </p:txBody>
      </p:sp>
      <p:sp>
        <p:nvSpPr>
          <p:cNvPr id="12" name="Rectangle 11"/>
          <p:cNvSpPr/>
          <p:nvPr/>
        </p:nvSpPr>
        <p:spPr>
          <a:xfrm>
            <a:off x="4800600" y="5181600"/>
            <a:ext cx="9906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2" name="TextBox 12"/>
          <p:cNvSpPr txBox="1">
            <a:spLocks noChangeArrowheads="1"/>
          </p:cNvSpPr>
          <p:nvPr/>
        </p:nvSpPr>
        <p:spPr bwMode="auto">
          <a:xfrm>
            <a:off x="5532438" y="5888038"/>
            <a:ext cx="2422525" cy="708025"/>
          </a:xfrm>
          <a:prstGeom prst="rect">
            <a:avLst/>
          </a:prstGeom>
          <a:noFill/>
          <a:ln w="9525">
            <a:noFill/>
            <a:miter lim="800000"/>
            <a:headEnd/>
            <a:tailEnd/>
          </a:ln>
        </p:spPr>
        <p:txBody>
          <a:bodyPr wrap="none">
            <a:spAutoFit/>
          </a:bodyPr>
          <a:lstStyle/>
          <a:p>
            <a:r>
              <a:rPr lang="en-US" sz="2000">
                <a:latin typeface="Chiller" pitchFamily="82" charset="0"/>
              </a:rPr>
              <a:t>Note: Not telling the truth </a:t>
            </a:r>
          </a:p>
          <a:p>
            <a:r>
              <a:rPr lang="en-US" sz="2000">
                <a:latin typeface="Chiller" pitchFamily="82" charset="0"/>
              </a:rPr>
              <a:t>can also make you sweat!</a:t>
            </a:r>
          </a:p>
        </p:txBody>
      </p:sp>
      <p:sp>
        <p:nvSpPr>
          <p:cNvPr id="22542" name="TextBox 13"/>
          <p:cNvSpPr txBox="1">
            <a:spLocks noChangeArrowheads="1"/>
          </p:cNvSpPr>
          <p:nvPr/>
        </p:nvSpPr>
        <p:spPr bwMode="auto">
          <a:xfrm>
            <a:off x="3605213" y="460375"/>
            <a:ext cx="1817687" cy="1446213"/>
          </a:xfrm>
          <a:prstGeom prst="rect">
            <a:avLst/>
          </a:prstGeom>
          <a:noFill/>
          <a:ln w="9525">
            <a:noFill/>
            <a:miter lim="800000"/>
            <a:headEnd/>
            <a:tailEnd/>
          </a:ln>
        </p:spPr>
        <p:txBody>
          <a:bodyPr>
            <a:spAutoFit/>
          </a:bodyPr>
          <a:lstStyle/>
          <a:p>
            <a:pPr algn="ctr"/>
            <a:r>
              <a:rPr lang="en-US" sz="4400" b="1">
                <a:solidFill>
                  <a:srgbClr val="008000"/>
                </a:solidFill>
                <a:latin typeface="Chiller" pitchFamily="82" charset="0"/>
              </a:rPr>
              <a:t>Saliva </a:t>
            </a:r>
            <a:r>
              <a:rPr lang="en-US" sz="3600" b="1">
                <a:solidFill>
                  <a:srgbClr val="008000"/>
                </a:solidFill>
                <a:latin typeface="Chiller" pitchFamily="82" charset="0"/>
              </a:rPr>
              <a:t>&amp;</a:t>
            </a:r>
            <a:r>
              <a:rPr lang="en-US" sz="4400" b="1">
                <a:solidFill>
                  <a:srgbClr val="008000"/>
                </a:solidFill>
                <a:latin typeface="Chiller" pitchFamily="82" charset="0"/>
              </a:rPr>
              <a:t> Sweat?</a:t>
            </a:r>
          </a:p>
        </p:txBody>
      </p:sp>
      <p:cxnSp>
        <p:nvCxnSpPr>
          <p:cNvPr id="16" name="Straight Arrow Connector 15"/>
          <p:cNvCxnSpPr/>
          <p:nvPr/>
        </p:nvCxnSpPr>
        <p:spPr>
          <a:xfrm rot="10800000">
            <a:off x="3062288" y="649288"/>
            <a:ext cx="712787" cy="25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187950" y="966788"/>
            <a:ext cx="638175" cy="425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800600" y="4854575"/>
            <a:ext cx="524669" cy="469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5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537" grpId="0"/>
      <p:bldP spid="22538" grpId="0"/>
      <p:bldP spid="20490" grpId="0"/>
      <p:bldP spid="204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C:\Users\marie\Desktop\ANS GI Tract.jpg"/>
          <p:cNvPicPr>
            <a:picLocks noChangeAspect="1" noChangeArrowheads="1"/>
          </p:cNvPicPr>
          <p:nvPr/>
        </p:nvPicPr>
        <p:blipFill>
          <a:blip r:embed="rId2"/>
          <a:srcRect/>
          <a:stretch>
            <a:fillRect/>
          </a:stretch>
        </p:blipFill>
        <p:spPr bwMode="auto">
          <a:xfrm>
            <a:off x="1295400" y="2057400"/>
            <a:ext cx="1544638" cy="2395538"/>
          </a:xfrm>
          <a:prstGeom prst="rect">
            <a:avLst/>
          </a:prstGeom>
          <a:noFill/>
          <a:ln w="9525">
            <a:noFill/>
            <a:miter lim="800000"/>
            <a:headEnd/>
            <a:tailEnd/>
          </a:ln>
        </p:spPr>
      </p:pic>
      <p:pic>
        <p:nvPicPr>
          <p:cNvPr id="23555" name="Picture 3" descr="C:\Users\marie\Desktop\ANS GI Tract.jpg"/>
          <p:cNvPicPr>
            <a:picLocks noChangeAspect="1" noChangeArrowheads="1"/>
          </p:cNvPicPr>
          <p:nvPr/>
        </p:nvPicPr>
        <p:blipFill>
          <a:blip r:embed="rId2"/>
          <a:srcRect/>
          <a:stretch>
            <a:fillRect/>
          </a:stretch>
        </p:blipFill>
        <p:spPr bwMode="auto">
          <a:xfrm>
            <a:off x="5867400" y="1905000"/>
            <a:ext cx="1544638" cy="2395538"/>
          </a:xfrm>
          <a:prstGeom prst="rect">
            <a:avLst/>
          </a:prstGeom>
          <a:noFill/>
          <a:ln w="9525">
            <a:noFill/>
            <a:miter lim="800000"/>
            <a:headEnd/>
            <a:tailEnd/>
          </a:ln>
        </p:spPr>
      </p:pic>
      <p:sp>
        <p:nvSpPr>
          <p:cNvPr id="23556" name="TextBox 3"/>
          <p:cNvSpPr txBox="1">
            <a:spLocks noChangeArrowheads="1"/>
          </p:cNvSpPr>
          <p:nvPr/>
        </p:nvSpPr>
        <p:spPr bwMode="auto">
          <a:xfrm>
            <a:off x="1235075" y="228600"/>
            <a:ext cx="1736725" cy="1108075"/>
          </a:xfrm>
          <a:prstGeom prst="rect">
            <a:avLst/>
          </a:prstGeom>
          <a:noFill/>
          <a:ln w="9525">
            <a:noFill/>
            <a:miter lim="800000"/>
            <a:headEnd/>
            <a:tailEnd/>
          </a:ln>
        </p:spPr>
        <p:txBody>
          <a:bodyPr wrap="none">
            <a:spAutoFit/>
          </a:bodyPr>
          <a:lstStyle/>
          <a:p>
            <a:r>
              <a:rPr lang="en-US" sz="6600" b="1">
                <a:solidFill>
                  <a:srgbClr val="0070C0"/>
                </a:solidFill>
                <a:latin typeface="Chiller" pitchFamily="82" charset="0"/>
              </a:rPr>
              <a:t>PARA</a:t>
            </a:r>
          </a:p>
        </p:txBody>
      </p:sp>
      <p:sp>
        <p:nvSpPr>
          <p:cNvPr id="23557" name="TextBox 4"/>
          <p:cNvSpPr txBox="1">
            <a:spLocks noChangeArrowheads="1"/>
          </p:cNvSpPr>
          <p:nvPr/>
        </p:nvSpPr>
        <p:spPr bwMode="auto">
          <a:xfrm>
            <a:off x="5943600" y="228600"/>
            <a:ext cx="1289050" cy="1108075"/>
          </a:xfrm>
          <a:prstGeom prst="rect">
            <a:avLst/>
          </a:prstGeom>
          <a:noFill/>
          <a:ln w="9525">
            <a:noFill/>
            <a:miter lim="800000"/>
            <a:headEnd/>
            <a:tailEnd/>
          </a:ln>
        </p:spPr>
        <p:txBody>
          <a:bodyPr wrap="none">
            <a:spAutoFit/>
          </a:bodyPr>
          <a:lstStyle/>
          <a:p>
            <a:r>
              <a:rPr lang="en-US" sz="6600" b="1">
                <a:solidFill>
                  <a:srgbClr val="C00000"/>
                </a:solidFill>
                <a:latin typeface="Chiller" pitchFamily="82" charset="0"/>
              </a:rPr>
              <a:t>SYM</a:t>
            </a:r>
          </a:p>
        </p:txBody>
      </p:sp>
      <p:sp>
        <p:nvSpPr>
          <p:cNvPr id="6" name="Arc 5"/>
          <p:cNvSpPr/>
          <p:nvPr/>
        </p:nvSpPr>
        <p:spPr>
          <a:xfrm>
            <a:off x="2667000" y="2667000"/>
            <a:ext cx="228600" cy="3048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Arc 6"/>
          <p:cNvSpPr/>
          <p:nvPr/>
        </p:nvSpPr>
        <p:spPr>
          <a:xfrm>
            <a:off x="2819400" y="3124200"/>
            <a:ext cx="152400" cy="7620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Arc 7"/>
          <p:cNvSpPr/>
          <p:nvPr/>
        </p:nvSpPr>
        <p:spPr>
          <a:xfrm rot="15016039">
            <a:off x="1570038" y="2670175"/>
            <a:ext cx="457200" cy="5334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9" name="Arc 8"/>
          <p:cNvSpPr/>
          <p:nvPr/>
        </p:nvSpPr>
        <p:spPr>
          <a:xfrm>
            <a:off x="2438400" y="2590800"/>
            <a:ext cx="228600" cy="3048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Arc 9"/>
          <p:cNvSpPr/>
          <p:nvPr/>
        </p:nvSpPr>
        <p:spPr>
          <a:xfrm rot="4868973">
            <a:off x="2200275" y="3827463"/>
            <a:ext cx="381000" cy="7620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Arc 10"/>
          <p:cNvSpPr/>
          <p:nvPr/>
        </p:nvSpPr>
        <p:spPr>
          <a:xfrm rot="13838885">
            <a:off x="1066800" y="2895600"/>
            <a:ext cx="457200" cy="5334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12" name="Arc 11"/>
          <p:cNvSpPr/>
          <p:nvPr/>
        </p:nvSpPr>
        <p:spPr>
          <a:xfrm rot="9799726">
            <a:off x="1209675" y="3482975"/>
            <a:ext cx="457200" cy="5334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13" name="Arc 12"/>
          <p:cNvSpPr/>
          <p:nvPr/>
        </p:nvSpPr>
        <p:spPr>
          <a:xfrm rot="13838885">
            <a:off x="1722438" y="3965575"/>
            <a:ext cx="457200" cy="5334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14" name="Arc 13"/>
          <p:cNvSpPr/>
          <p:nvPr/>
        </p:nvSpPr>
        <p:spPr>
          <a:xfrm>
            <a:off x="2514600" y="2438400"/>
            <a:ext cx="228600" cy="3048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5" name="Arc 14"/>
          <p:cNvSpPr/>
          <p:nvPr/>
        </p:nvSpPr>
        <p:spPr>
          <a:xfrm>
            <a:off x="2667000" y="2819400"/>
            <a:ext cx="152400" cy="7620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6" name="Arc 15"/>
          <p:cNvSpPr/>
          <p:nvPr/>
        </p:nvSpPr>
        <p:spPr>
          <a:xfrm rot="12942871">
            <a:off x="2005013" y="2095500"/>
            <a:ext cx="457200" cy="5334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17" name="Arc 16"/>
          <p:cNvSpPr/>
          <p:nvPr/>
        </p:nvSpPr>
        <p:spPr>
          <a:xfrm rot="856586">
            <a:off x="2209800" y="2057400"/>
            <a:ext cx="282575" cy="568325"/>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 name="Arc 17"/>
          <p:cNvSpPr/>
          <p:nvPr/>
        </p:nvSpPr>
        <p:spPr>
          <a:xfrm rot="4244529">
            <a:off x="2212975" y="3581400"/>
            <a:ext cx="381000" cy="7620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 name="Arc 18"/>
          <p:cNvSpPr/>
          <p:nvPr/>
        </p:nvSpPr>
        <p:spPr>
          <a:xfrm rot="13838885">
            <a:off x="1265238" y="2974975"/>
            <a:ext cx="457200" cy="5334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20" name="Arc 19"/>
          <p:cNvSpPr/>
          <p:nvPr/>
        </p:nvSpPr>
        <p:spPr>
          <a:xfrm rot="9799726">
            <a:off x="1133475" y="3635375"/>
            <a:ext cx="457200" cy="5334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21" name="Arc 20"/>
          <p:cNvSpPr/>
          <p:nvPr/>
        </p:nvSpPr>
        <p:spPr>
          <a:xfrm rot="13838885">
            <a:off x="1798638" y="3965575"/>
            <a:ext cx="457200" cy="5334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22" name="TextBox 21"/>
          <p:cNvSpPr txBox="1">
            <a:spLocks noChangeArrowheads="1"/>
          </p:cNvSpPr>
          <p:nvPr/>
        </p:nvSpPr>
        <p:spPr bwMode="auto">
          <a:xfrm>
            <a:off x="990600" y="4800600"/>
            <a:ext cx="2652713" cy="523875"/>
          </a:xfrm>
          <a:prstGeom prst="rect">
            <a:avLst/>
          </a:prstGeom>
          <a:noFill/>
          <a:ln w="9525">
            <a:noFill/>
            <a:miter lim="800000"/>
            <a:headEnd/>
            <a:tailEnd/>
          </a:ln>
        </p:spPr>
        <p:txBody>
          <a:bodyPr wrap="none">
            <a:spAutoFit/>
          </a:bodyPr>
          <a:lstStyle/>
          <a:p>
            <a:r>
              <a:rPr lang="en-US" sz="2800" b="1">
                <a:latin typeface="Chiller" pitchFamily="82" charset="0"/>
              </a:rPr>
              <a:t>In G. I. Tract </a:t>
            </a:r>
            <a:r>
              <a:rPr lang="en-US" sz="2800" b="1">
                <a:solidFill>
                  <a:srgbClr val="0033CC"/>
                </a:solidFill>
                <a:latin typeface="Chiller" pitchFamily="82" charset="0"/>
              </a:rPr>
              <a:t>Motility</a:t>
            </a:r>
          </a:p>
        </p:txBody>
      </p:sp>
      <p:cxnSp>
        <p:nvCxnSpPr>
          <p:cNvPr id="24" name="Straight Arrow Connector 23"/>
          <p:cNvCxnSpPr/>
          <p:nvPr/>
        </p:nvCxnSpPr>
        <p:spPr>
          <a:xfrm rot="5400000">
            <a:off x="610394" y="5866606"/>
            <a:ext cx="457200" cy="1588"/>
          </a:xfrm>
          <a:prstGeom prst="straightConnector1">
            <a:avLst/>
          </a:prstGeom>
          <a:ln w="38100">
            <a:solidFill>
              <a:srgbClr val="0033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5029994" y="5028406"/>
            <a:ext cx="45720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990600" y="5648325"/>
            <a:ext cx="2881313" cy="523875"/>
          </a:xfrm>
          <a:prstGeom prst="rect">
            <a:avLst/>
          </a:prstGeom>
          <a:noFill/>
          <a:ln w="9525">
            <a:noFill/>
            <a:miter lim="800000"/>
            <a:headEnd/>
            <a:tailEnd/>
          </a:ln>
        </p:spPr>
        <p:txBody>
          <a:bodyPr wrap="none">
            <a:spAutoFit/>
          </a:bodyPr>
          <a:lstStyle/>
          <a:p>
            <a:r>
              <a:rPr lang="en-US" sz="2800" b="1">
                <a:latin typeface="Chiller" pitchFamily="82" charset="0"/>
              </a:rPr>
              <a:t>In G. I. Tract </a:t>
            </a:r>
            <a:r>
              <a:rPr lang="en-US" sz="2800" b="1">
                <a:solidFill>
                  <a:srgbClr val="0033CC"/>
                </a:solidFill>
                <a:latin typeface="Chiller" pitchFamily="82" charset="0"/>
              </a:rPr>
              <a:t>Secretions</a:t>
            </a:r>
          </a:p>
        </p:txBody>
      </p:sp>
      <p:cxnSp>
        <p:nvCxnSpPr>
          <p:cNvPr id="33" name="Straight Arrow Connector 32"/>
          <p:cNvCxnSpPr/>
          <p:nvPr/>
        </p:nvCxnSpPr>
        <p:spPr>
          <a:xfrm rot="5400000">
            <a:off x="610394" y="5028406"/>
            <a:ext cx="457200" cy="1588"/>
          </a:xfrm>
          <a:prstGeom prst="straightConnector1">
            <a:avLst/>
          </a:prstGeom>
          <a:ln w="38100">
            <a:solidFill>
              <a:srgbClr val="0033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5410200" y="4800600"/>
            <a:ext cx="2652713" cy="523875"/>
          </a:xfrm>
          <a:prstGeom prst="rect">
            <a:avLst/>
          </a:prstGeom>
          <a:noFill/>
          <a:ln w="9525">
            <a:noFill/>
            <a:miter lim="800000"/>
            <a:headEnd/>
            <a:tailEnd/>
          </a:ln>
        </p:spPr>
        <p:txBody>
          <a:bodyPr wrap="none">
            <a:spAutoFit/>
          </a:bodyPr>
          <a:lstStyle/>
          <a:p>
            <a:r>
              <a:rPr lang="en-US" sz="2800" b="1">
                <a:latin typeface="Chiller" pitchFamily="82" charset="0"/>
              </a:rPr>
              <a:t>In G. I. Tract </a:t>
            </a:r>
            <a:r>
              <a:rPr lang="en-US" sz="2800" b="1">
                <a:solidFill>
                  <a:srgbClr val="C00000"/>
                </a:solidFill>
                <a:latin typeface="Chiller" pitchFamily="82" charset="0"/>
              </a:rPr>
              <a:t>Motility</a:t>
            </a:r>
          </a:p>
        </p:txBody>
      </p:sp>
      <p:sp>
        <p:nvSpPr>
          <p:cNvPr id="39" name="TextBox 38"/>
          <p:cNvSpPr txBox="1">
            <a:spLocks noChangeArrowheads="1"/>
          </p:cNvSpPr>
          <p:nvPr/>
        </p:nvSpPr>
        <p:spPr bwMode="auto">
          <a:xfrm>
            <a:off x="5410200" y="5648325"/>
            <a:ext cx="2881313" cy="523875"/>
          </a:xfrm>
          <a:prstGeom prst="rect">
            <a:avLst/>
          </a:prstGeom>
          <a:noFill/>
          <a:ln w="9525">
            <a:noFill/>
            <a:miter lim="800000"/>
            <a:headEnd/>
            <a:tailEnd/>
          </a:ln>
        </p:spPr>
        <p:txBody>
          <a:bodyPr wrap="none">
            <a:spAutoFit/>
          </a:bodyPr>
          <a:lstStyle/>
          <a:p>
            <a:r>
              <a:rPr lang="en-US" sz="2800" b="1">
                <a:latin typeface="Chiller" pitchFamily="82" charset="0"/>
              </a:rPr>
              <a:t>In G. I. Tract </a:t>
            </a:r>
            <a:r>
              <a:rPr lang="en-US" sz="2800" b="1">
                <a:solidFill>
                  <a:srgbClr val="C00000"/>
                </a:solidFill>
                <a:latin typeface="Chiller" pitchFamily="82" charset="0"/>
              </a:rPr>
              <a:t>Secretions</a:t>
            </a:r>
          </a:p>
        </p:txBody>
      </p:sp>
      <p:cxnSp>
        <p:nvCxnSpPr>
          <p:cNvPr id="40" name="Straight Arrow Connector 39"/>
          <p:cNvCxnSpPr/>
          <p:nvPr/>
        </p:nvCxnSpPr>
        <p:spPr>
          <a:xfrm rot="5400000" flipH="1" flipV="1">
            <a:off x="5029994" y="5866606"/>
            <a:ext cx="45720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582" name="TextBox 40"/>
          <p:cNvSpPr txBox="1">
            <a:spLocks noChangeArrowheads="1"/>
          </p:cNvSpPr>
          <p:nvPr/>
        </p:nvSpPr>
        <p:spPr bwMode="auto">
          <a:xfrm>
            <a:off x="1066800" y="1231900"/>
            <a:ext cx="2039938" cy="523875"/>
          </a:xfrm>
          <a:prstGeom prst="rect">
            <a:avLst/>
          </a:prstGeom>
          <a:noFill/>
          <a:ln w="9525">
            <a:noFill/>
            <a:miter lim="800000"/>
            <a:headEnd/>
            <a:tailEnd/>
          </a:ln>
        </p:spPr>
        <p:txBody>
          <a:bodyPr wrap="none">
            <a:spAutoFit/>
          </a:bodyPr>
          <a:lstStyle/>
          <a:p>
            <a:r>
              <a:rPr lang="en-US" sz="2800">
                <a:latin typeface="Chiller" pitchFamily="82" charset="0"/>
              </a:rPr>
              <a:t>Rest and </a:t>
            </a:r>
            <a:r>
              <a:rPr lang="en-US" sz="2800" b="1">
                <a:latin typeface="Chiller" pitchFamily="82" charset="0"/>
              </a:rPr>
              <a:t>DIGEST</a:t>
            </a:r>
          </a:p>
        </p:txBody>
      </p:sp>
      <p:sp>
        <p:nvSpPr>
          <p:cNvPr id="23583" name="TextBox 41"/>
          <p:cNvSpPr txBox="1">
            <a:spLocks noChangeArrowheads="1"/>
          </p:cNvSpPr>
          <p:nvPr/>
        </p:nvSpPr>
        <p:spPr bwMode="auto">
          <a:xfrm>
            <a:off x="5230813" y="1185863"/>
            <a:ext cx="3605212" cy="522287"/>
          </a:xfrm>
          <a:prstGeom prst="rect">
            <a:avLst/>
          </a:prstGeom>
          <a:noFill/>
          <a:ln w="9525">
            <a:noFill/>
            <a:miter lim="800000"/>
            <a:headEnd/>
            <a:tailEnd/>
          </a:ln>
        </p:spPr>
        <p:txBody>
          <a:bodyPr>
            <a:spAutoFit/>
          </a:bodyPr>
          <a:lstStyle/>
          <a:p>
            <a:r>
              <a:rPr lang="en-US" sz="2800" b="1">
                <a:latin typeface="Chiller" pitchFamily="82" charset="0"/>
              </a:rPr>
              <a:t>Emergency</a:t>
            </a:r>
            <a:r>
              <a:rPr lang="en-US" sz="2800">
                <a:latin typeface="Chiller" pitchFamily="82" charset="0"/>
              </a:rPr>
              <a:t> - no time to digest!</a:t>
            </a:r>
          </a:p>
        </p:txBody>
      </p:sp>
      <p:sp>
        <p:nvSpPr>
          <p:cNvPr id="23584" name="TextBox 31"/>
          <p:cNvSpPr txBox="1">
            <a:spLocks noChangeArrowheads="1"/>
          </p:cNvSpPr>
          <p:nvPr/>
        </p:nvSpPr>
        <p:spPr bwMode="auto">
          <a:xfrm>
            <a:off x="3433763" y="1460500"/>
            <a:ext cx="2000250" cy="1446213"/>
          </a:xfrm>
          <a:prstGeom prst="rect">
            <a:avLst/>
          </a:prstGeom>
          <a:noFill/>
          <a:ln w="9525">
            <a:noFill/>
            <a:miter lim="800000"/>
            <a:headEnd/>
            <a:tailEnd/>
          </a:ln>
        </p:spPr>
        <p:txBody>
          <a:bodyPr>
            <a:spAutoFit/>
          </a:bodyPr>
          <a:lstStyle/>
          <a:p>
            <a:pPr algn="ctr"/>
            <a:r>
              <a:rPr lang="en-US" sz="4400" b="1">
                <a:solidFill>
                  <a:srgbClr val="008000"/>
                </a:solidFill>
                <a:latin typeface="Chiller" pitchFamily="82" charset="0"/>
              </a:rPr>
              <a:t>Alimentary Canal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3" descr="C:\Users\marie\Desktop\ANS Sym Blood Vessels.jpg"/>
          <p:cNvPicPr>
            <a:picLocks noChangeAspect="1" noChangeArrowheads="1"/>
          </p:cNvPicPr>
          <p:nvPr/>
        </p:nvPicPr>
        <p:blipFill>
          <a:blip r:embed="rId2"/>
          <a:srcRect/>
          <a:stretch>
            <a:fillRect/>
          </a:stretch>
        </p:blipFill>
        <p:spPr bwMode="auto">
          <a:xfrm>
            <a:off x="838200" y="1143000"/>
            <a:ext cx="7693025" cy="5087938"/>
          </a:xfrm>
          <a:prstGeom prst="rect">
            <a:avLst/>
          </a:prstGeom>
          <a:noFill/>
          <a:ln w="9525">
            <a:noFill/>
            <a:miter lim="800000"/>
            <a:headEnd/>
            <a:tailEnd/>
          </a:ln>
        </p:spPr>
      </p:pic>
      <p:sp>
        <p:nvSpPr>
          <p:cNvPr id="25603" name="TextBox 3"/>
          <p:cNvSpPr txBox="1">
            <a:spLocks noChangeArrowheads="1"/>
          </p:cNvSpPr>
          <p:nvPr/>
        </p:nvSpPr>
        <p:spPr bwMode="auto">
          <a:xfrm>
            <a:off x="609600" y="152400"/>
            <a:ext cx="7264400" cy="1108075"/>
          </a:xfrm>
          <a:prstGeom prst="rect">
            <a:avLst/>
          </a:prstGeom>
          <a:noFill/>
          <a:ln w="9525">
            <a:noFill/>
            <a:miter lim="800000"/>
            <a:headEnd/>
            <a:tailEnd/>
          </a:ln>
        </p:spPr>
        <p:txBody>
          <a:bodyPr wrap="none">
            <a:spAutoFit/>
          </a:bodyPr>
          <a:lstStyle/>
          <a:p>
            <a:r>
              <a:rPr lang="en-US" sz="6600" b="1">
                <a:solidFill>
                  <a:srgbClr val="002060"/>
                </a:solidFill>
                <a:latin typeface="Chiller" pitchFamily="82" charset="0"/>
              </a:rPr>
              <a:t>Blood Vessel Diameter: </a:t>
            </a:r>
            <a:r>
              <a:rPr lang="en-US" sz="6600" b="1">
                <a:solidFill>
                  <a:srgbClr val="C00000"/>
                </a:solidFill>
                <a:latin typeface="Chiller" pitchFamily="82" charset="0"/>
              </a:rPr>
              <a:t>SYM</a:t>
            </a:r>
          </a:p>
        </p:txBody>
      </p:sp>
      <p:sp>
        <p:nvSpPr>
          <p:cNvPr id="25604" name="TextBox 4"/>
          <p:cNvSpPr txBox="1">
            <a:spLocks noChangeArrowheads="1"/>
          </p:cNvSpPr>
          <p:nvPr/>
        </p:nvSpPr>
        <p:spPr bwMode="auto">
          <a:xfrm>
            <a:off x="457200" y="6319838"/>
            <a:ext cx="8382000" cy="461962"/>
          </a:xfrm>
          <a:prstGeom prst="rect">
            <a:avLst/>
          </a:prstGeom>
          <a:noFill/>
          <a:ln w="9525">
            <a:noFill/>
            <a:miter lim="800000"/>
            <a:headEnd/>
            <a:tailEnd/>
          </a:ln>
        </p:spPr>
        <p:txBody>
          <a:bodyPr>
            <a:spAutoFit/>
          </a:bodyPr>
          <a:lstStyle/>
          <a:p>
            <a:r>
              <a:rPr lang="el-GR" sz="2400" dirty="0">
                <a:solidFill>
                  <a:srgbClr val="0000FF"/>
                </a:solidFill>
                <a:latin typeface="Calibri" pitchFamily="34" charset="0"/>
              </a:rPr>
              <a:t>α</a:t>
            </a:r>
            <a:r>
              <a:rPr lang="en-US" sz="2400" dirty="0">
                <a:solidFill>
                  <a:srgbClr val="0000FF"/>
                </a:solidFill>
                <a:latin typeface="Chiller" pitchFamily="82" charset="0"/>
              </a:rPr>
              <a:t>’s = constriction</a:t>
            </a:r>
            <a:r>
              <a:rPr lang="en-US" sz="2400" dirty="0">
                <a:latin typeface="Chiller" pitchFamily="82" charset="0"/>
              </a:rPr>
              <a:t>;</a:t>
            </a:r>
            <a:r>
              <a:rPr lang="el-GR" sz="2400" dirty="0">
                <a:latin typeface="Calibri" pitchFamily="34" charset="0"/>
              </a:rPr>
              <a:t> </a:t>
            </a:r>
            <a:r>
              <a:rPr lang="el-GR" sz="2400" dirty="0">
                <a:solidFill>
                  <a:srgbClr val="C00000"/>
                </a:solidFill>
                <a:latin typeface="Calibri" pitchFamily="34" charset="0"/>
              </a:rPr>
              <a:t>β</a:t>
            </a:r>
            <a:r>
              <a:rPr lang="en-US" sz="2400" dirty="0">
                <a:solidFill>
                  <a:srgbClr val="C00000"/>
                </a:solidFill>
                <a:latin typeface="Chiller" pitchFamily="82" charset="0"/>
              </a:rPr>
              <a:t>’s = dilation</a:t>
            </a:r>
            <a:r>
              <a:rPr lang="en-US" sz="2400" dirty="0">
                <a:latin typeface="Chiller" pitchFamily="82" charset="0"/>
              </a:rPr>
              <a:t>. The vessel above must have which receptors? Alpha? </a:t>
            </a:r>
          </a:p>
        </p:txBody>
      </p:sp>
      <p:sp>
        <p:nvSpPr>
          <p:cNvPr id="7" name="Rectangle 6"/>
          <p:cNvSpPr/>
          <p:nvPr/>
        </p:nvSpPr>
        <p:spPr>
          <a:xfrm>
            <a:off x="6477000" y="11430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06" name="TextBox 7"/>
          <p:cNvSpPr txBox="1">
            <a:spLocks noChangeArrowheads="1"/>
          </p:cNvSpPr>
          <p:nvPr/>
        </p:nvSpPr>
        <p:spPr bwMode="auto">
          <a:xfrm>
            <a:off x="3352800" y="5467350"/>
            <a:ext cx="2584450" cy="400050"/>
          </a:xfrm>
          <a:prstGeom prst="rect">
            <a:avLst/>
          </a:prstGeom>
          <a:noFill/>
          <a:ln w="9525">
            <a:noFill/>
            <a:miter lim="800000"/>
            <a:headEnd/>
            <a:tailEnd/>
          </a:ln>
        </p:spPr>
        <p:txBody>
          <a:bodyPr wrap="none">
            <a:spAutoFit/>
          </a:bodyPr>
          <a:lstStyle/>
          <a:p>
            <a:r>
              <a:rPr lang="en-US" sz="2000" b="1" dirty="0">
                <a:cs typeface="Arial" charset="0"/>
              </a:rPr>
              <a:t>↑</a:t>
            </a:r>
            <a:r>
              <a:rPr lang="en-US" sz="2000" b="1" dirty="0">
                <a:latin typeface="Chiller" pitchFamily="82" charset="0"/>
              </a:rPr>
              <a:t>r -&gt;    </a:t>
            </a:r>
            <a:r>
              <a:rPr lang="en-US" sz="2000" b="1" dirty="0">
                <a:cs typeface="Arial" charset="0"/>
              </a:rPr>
              <a:t>↓</a:t>
            </a:r>
            <a:r>
              <a:rPr lang="en-US" sz="2000" b="1" dirty="0">
                <a:latin typeface="Chiller" pitchFamily="82" charset="0"/>
              </a:rPr>
              <a:t>R -&gt; </a:t>
            </a:r>
            <a:r>
              <a:rPr lang="en-US" sz="2000" b="1" dirty="0">
                <a:cs typeface="Arial" charset="0"/>
              </a:rPr>
              <a:t>↓</a:t>
            </a:r>
            <a:r>
              <a:rPr lang="en-US" sz="2000" b="1" dirty="0">
                <a:latin typeface="Chiller" pitchFamily="82" charset="0"/>
              </a:rPr>
              <a:t>BP -&gt;</a:t>
            </a:r>
            <a:r>
              <a:rPr lang="en-US" sz="2000" b="1" dirty="0">
                <a:cs typeface="Arial" charset="0"/>
              </a:rPr>
              <a:t>↑</a:t>
            </a:r>
            <a:r>
              <a:rPr lang="en-US" sz="2000" b="1" dirty="0">
                <a:latin typeface="Chiller" pitchFamily="82" charset="0"/>
              </a:rPr>
              <a:t>flow</a:t>
            </a:r>
          </a:p>
        </p:txBody>
      </p:sp>
      <p:sp>
        <p:nvSpPr>
          <p:cNvPr id="25607" name="TextBox 8"/>
          <p:cNvSpPr txBox="1">
            <a:spLocks noChangeArrowheads="1"/>
          </p:cNvSpPr>
          <p:nvPr/>
        </p:nvSpPr>
        <p:spPr bwMode="auto">
          <a:xfrm>
            <a:off x="3276600" y="1733550"/>
            <a:ext cx="2657475" cy="400050"/>
          </a:xfrm>
          <a:prstGeom prst="rect">
            <a:avLst/>
          </a:prstGeom>
          <a:noFill/>
          <a:ln w="9525">
            <a:noFill/>
            <a:miter lim="800000"/>
            <a:headEnd/>
            <a:tailEnd/>
          </a:ln>
        </p:spPr>
        <p:txBody>
          <a:bodyPr wrap="none">
            <a:spAutoFit/>
          </a:bodyPr>
          <a:lstStyle/>
          <a:p>
            <a:r>
              <a:rPr lang="en-US" sz="2000" b="1" dirty="0">
                <a:cs typeface="Arial" charset="0"/>
              </a:rPr>
              <a:t>↓</a:t>
            </a:r>
            <a:r>
              <a:rPr lang="en-US" sz="2000" b="1" dirty="0">
                <a:latin typeface="Chiller" pitchFamily="82" charset="0"/>
              </a:rPr>
              <a:t>r -&gt;    </a:t>
            </a:r>
            <a:r>
              <a:rPr lang="en-US" sz="2000" b="1" dirty="0">
                <a:cs typeface="Arial" charset="0"/>
              </a:rPr>
              <a:t>↑</a:t>
            </a:r>
            <a:r>
              <a:rPr lang="en-US" sz="2000" b="1" dirty="0">
                <a:latin typeface="Chiller" pitchFamily="82" charset="0"/>
              </a:rPr>
              <a:t>R -&gt; </a:t>
            </a:r>
            <a:r>
              <a:rPr lang="en-US" sz="2000" b="1" dirty="0">
                <a:cs typeface="Arial" charset="0"/>
              </a:rPr>
              <a:t>↑</a:t>
            </a:r>
            <a:r>
              <a:rPr lang="en-US" sz="2000" b="1" dirty="0">
                <a:latin typeface="Chiller" pitchFamily="82" charset="0"/>
              </a:rPr>
              <a:t>BP -&gt; </a:t>
            </a:r>
            <a:r>
              <a:rPr lang="en-US" sz="2000" b="1" dirty="0">
                <a:cs typeface="Arial" charset="0"/>
              </a:rPr>
              <a:t>↓</a:t>
            </a:r>
            <a:r>
              <a:rPr lang="en-US" sz="2000" b="1" dirty="0">
                <a:latin typeface="Chiller" pitchFamily="82" charset="0"/>
              </a:rPr>
              <a:t>flow</a:t>
            </a:r>
          </a:p>
        </p:txBody>
      </p:sp>
      <p:grpSp>
        <p:nvGrpSpPr>
          <p:cNvPr id="8" name="Group 7"/>
          <p:cNvGrpSpPr/>
          <p:nvPr/>
        </p:nvGrpSpPr>
        <p:grpSpPr>
          <a:xfrm>
            <a:off x="364068" y="1405467"/>
            <a:ext cx="795868" cy="769598"/>
            <a:chOff x="381000" y="1405467"/>
            <a:chExt cx="778935" cy="711200"/>
          </a:xfrm>
        </p:grpSpPr>
        <p:sp>
          <p:nvSpPr>
            <p:cNvPr id="9" name="Freeform 8"/>
            <p:cNvSpPr/>
            <p:nvPr/>
          </p:nvSpPr>
          <p:spPr>
            <a:xfrm>
              <a:off x="381000" y="1405467"/>
              <a:ext cx="778933" cy="711200"/>
            </a:xfrm>
            <a:custGeom>
              <a:avLst/>
              <a:gdLst>
                <a:gd name="connsiteX0" fmla="*/ 0 w 778933"/>
                <a:gd name="connsiteY0" fmla="*/ 711200 h 711200"/>
                <a:gd name="connsiteX1" fmla="*/ 8467 w 778933"/>
                <a:gd name="connsiteY1" fmla="*/ 635000 h 711200"/>
                <a:gd name="connsiteX2" fmla="*/ 16933 w 778933"/>
                <a:gd name="connsiteY2" fmla="*/ 609600 h 711200"/>
                <a:gd name="connsiteX3" fmla="*/ 25400 w 778933"/>
                <a:gd name="connsiteY3" fmla="*/ 541866 h 711200"/>
                <a:gd name="connsiteX4" fmla="*/ 33867 w 778933"/>
                <a:gd name="connsiteY4" fmla="*/ 482600 h 711200"/>
                <a:gd name="connsiteX5" fmla="*/ 42333 w 778933"/>
                <a:gd name="connsiteY5" fmla="*/ 440266 h 711200"/>
                <a:gd name="connsiteX6" fmla="*/ 50800 w 778933"/>
                <a:gd name="connsiteY6" fmla="*/ 355600 h 711200"/>
                <a:gd name="connsiteX7" fmla="*/ 59267 w 778933"/>
                <a:gd name="connsiteY7" fmla="*/ 330200 h 711200"/>
                <a:gd name="connsiteX8" fmla="*/ 67733 w 778933"/>
                <a:gd name="connsiteY8" fmla="*/ 287866 h 711200"/>
                <a:gd name="connsiteX9" fmla="*/ 84667 w 778933"/>
                <a:gd name="connsiteY9" fmla="*/ 270933 h 711200"/>
                <a:gd name="connsiteX10" fmla="*/ 110067 w 778933"/>
                <a:gd name="connsiteY10" fmla="*/ 186266 h 711200"/>
                <a:gd name="connsiteX11" fmla="*/ 118533 w 778933"/>
                <a:gd name="connsiteY11" fmla="*/ 152400 h 711200"/>
                <a:gd name="connsiteX12" fmla="*/ 135467 w 778933"/>
                <a:gd name="connsiteY12" fmla="*/ 135466 h 711200"/>
                <a:gd name="connsiteX13" fmla="*/ 160867 w 778933"/>
                <a:gd name="connsiteY13" fmla="*/ 101600 h 711200"/>
                <a:gd name="connsiteX14" fmla="*/ 177800 w 778933"/>
                <a:gd name="connsiteY14" fmla="*/ 84666 h 711200"/>
                <a:gd name="connsiteX15" fmla="*/ 220133 w 778933"/>
                <a:gd name="connsiteY15" fmla="*/ 42333 h 711200"/>
                <a:gd name="connsiteX16" fmla="*/ 270933 w 778933"/>
                <a:gd name="connsiteY16" fmla="*/ 25400 h 711200"/>
                <a:gd name="connsiteX17" fmla="*/ 296333 w 778933"/>
                <a:gd name="connsiteY17" fmla="*/ 16933 h 711200"/>
                <a:gd name="connsiteX18" fmla="*/ 321733 w 778933"/>
                <a:gd name="connsiteY18" fmla="*/ 8466 h 711200"/>
                <a:gd name="connsiteX19" fmla="*/ 347133 w 778933"/>
                <a:gd name="connsiteY19" fmla="*/ 0 h 711200"/>
                <a:gd name="connsiteX20" fmla="*/ 584200 w 778933"/>
                <a:gd name="connsiteY20" fmla="*/ 8466 h 711200"/>
                <a:gd name="connsiteX21" fmla="*/ 635000 w 778933"/>
                <a:gd name="connsiteY21" fmla="*/ 42333 h 711200"/>
                <a:gd name="connsiteX22" fmla="*/ 660400 w 778933"/>
                <a:gd name="connsiteY22" fmla="*/ 76200 h 711200"/>
                <a:gd name="connsiteX23" fmla="*/ 694267 w 778933"/>
                <a:gd name="connsiteY23" fmla="*/ 127000 h 711200"/>
                <a:gd name="connsiteX24" fmla="*/ 745067 w 778933"/>
                <a:gd name="connsiteY24" fmla="*/ 160866 h 711200"/>
                <a:gd name="connsiteX25" fmla="*/ 778933 w 778933"/>
                <a:gd name="connsiteY25" fmla="*/ 186266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8933" h="711200">
                  <a:moveTo>
                    <a:pt x="0" y="711200"/>
                  </a:moveTo>
                  <a:cubicBezTo>
                    <a:pt x="2822" y="685800"/>
                    <a:pt x="4266" y="660209"/>
                    <a:pt x="8467" y="635000"/>
                  </a:cubicBezTo>
                  <a:cubicBezTo>
                    <a:pt x="9934" y="626197"/>
                    <a:pt x="15337" y="618381"/>
                    <a:pt x="16933" y="609600"/>
                  </a:cubicBezTo>
                  <a:cubicBezTo>
                    <a:pt x="21003" y="587213"/>
                    <a:pt x="22393" y="564420"/>
                    <a:pt x="25400" y="541866"/>
                  </a:cubicBezTo>
                  <a:cubicBezTo>
                    <a:pt x="28038" y="522085"/>
                    <a:pt x="30586" y="502284"/>
                    <a:pt x="33867" y="482600"/>
                  </a:cubicBezTo>
                  <a:cubicBezTo>
                    <a:pt x="36233" y="468405"/>
                    <a:pt x="40431" y="454531"/>
                    <a:pt x="42333" y="440266"/>
                  </a:cubicBezTo>
                  <a:cubicBezTo>
                    <a:pt x="46081" y="412152"/>
                    <a:pt x="46487" y="383633"/>
                    <a:pt x="50800" y="355600"/>
                  </a:cubicBezTo>
                  <a:cubicBezTo>
                    <a:pt x="52157" y="346779"/>
                    <a:pt x="57103" y="338858"/>
                    <a:pt x="59267" y="330200"/>
                  </a:cubicBezTo>
                  <a:cubicBezTo>
                    <a:pt x="62757" y="316239"/>
                    <a:pt x="62064" y="301093"/>
                    <a:pt x="67733" y="287866"/>
                  </a:cubicBezTo>
                  <a:cubicBezTo>
                    <a:pt x="70877" y="280529"/>
                    <a:pt x="79022" y="276577"/>
                    <a:pt x="84667" y="270933"/>
                  </a:cubicBezTo>
                  <a:cubicBezTo>
                    <a:pt x="101902" y="167514"/>
                    <a:pt x="80534" y="265021"/>
                    <a:pt x="110067" y="186266"/>
                  </a:cubicBezTo>
                  <a:cubicBezTo>
                    <a:pt x="114153" y="175371"/>
                    <a:pt x="113329" y="162808"/>
                    <a:pt x="118533" y="152400"/>
                  </a:cubicBezTo>
                  <a:cubicBezTo>
                    <a:pt x="122103" y="145260"/>
                    <a:pt x="130357" y="141598"/>
                    <a:pt x="135467" y="135466"/>
                  </a:cubicBezTo>
                  <a:cubicBezTo>
                    <a:pt x="144501" y="124626"/>
                    <a:pt x="151833" y="112440"/>
                    <a:pt x="160867" y="101600"/>
                  </a:cubicBezTo>
                  <a:cubicBezTo>
                    <a:pt x="165977" y="95468"/>
                    <a:pt x="172813" y="90899"/>
                    <a:pt x="177800" y="84666"/>
                  </a:cubicBezTo>
                  <a:cubicBezTo>
                    <a:pt x="198041" y="59363"/>
                    <a:pt x="188602" y="56346"/>
                    <a:pt x="220133" y="42333"/>
                  </a:cubicBezTo>
                  <a:cubicBezTo>
                    <a:pt x="236444" y="35084"/>
                    <a:pt x="254000" y="31044"/>
                    <a:pt x="270933" y="25400"/>
                  </a:cubicBezTo>
                  <a:lnTo>
                    <a:pt x="296333" y="16933"/>
                  </a:lnTo>
                  <a:lnTo>
                    <a:pt x="321733" y="8466"/>
                  </a:lnTo>
                  <a:lnTo>
                    <a:pt x="347133" y="0"/>
                  </a:lnTo>
                  <a:cubicBezTo>
                    <a:pt x="426155" y="2822"/>
                    <a:pt x="505291" y="3375"/>
                    <a:pt x="584200" y="8466"/>
                  </a:cubicBezTo>
                  <a:cubicBezTo>
                    <a:pt x="608419" y="10028"/>
                    <a:pt x="620114" y="24966"/>
                    <a:pt x="635000" y="42333"/>
                  </a:cubicBezTo>
                  <a:cubicBezTo>
                    <a:pt x="644183" y="53047"/>
                    <a:pt x="652308" y="64640"/>
                    <a:pt x="660400" y="76200"/>
                  </a:cubicBezTo>
                  <a:cubicBezTo>
                    <a:pt x="672071" y="92873"/>
                    <a:pt x="677334" y="115711"/>
                    <a:pt x="694267" y="127000"/>
                  </a:cubicBezTo>
                  <a:cubicBezTo>
                    <a:pt x="711200" y="138289"/>
                    <a:pt x="730677" y="146475"/>
                    <a:pt x="745067" y="160866"/>
                  </a:cubicBezTo>
                  <a:cubicBezTo>
                    <a:pt x="766462" y="182262"/>
                    <a:pt x="754860" y="174230"/>
                    <a:pt x="778933" y="186266"/>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982133" y="1608666"/>
              <a:ext cx="177800" cy="3386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1104901" y="1413405"/>
              <a:ext cx="55034" cy="17832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6530" y="2136002"/>
            <a:ext cx="1316514" cy="830997"/>
          </a:xfrm>
          <a:prstGeom prst="rect">
            <a:avLst/>
          </a:prstGeom>
          <a:noFill/>
        </p:spPr>
        <p:txBody>
          <a:bodyPr wrap="none" rtlCol="0">
            <a:spAutoFit/>
          </a:bodyPr>
          <a:lstStyle/>
          <a:p>
            <a:r>
              <a:rPr lang="en-US" sz="1200" dirty="0">
                <a:latin typeface="+mn-lt"/>
              </a:rPr>
              <a:t>These are </a:t>
            </a:r>
          </a:p>
          <a:p>
            <a:r>
              <a:rPr lang="en-US" sz="1200" dirty="0">
                <a:latin typeface="+mn-lt"/>
              </a:rPr>
              <a:t>the </a:t>
            </a:r>
            <a:r>
              <a:rPr lang="el-GR" sz="1200" dirty="0">
                <a:solidFill>
                  <a:srgbClr val="0000FF"/>
                </a:solidFill>
                <a:latin typeface="Calibri" pitchFamily="34" charset="0"/>
              </a:rPr>
              <a:t>α </a:t>
            </a:r>
            <a:r>
              <a:rPr lang="en-US" sz="1200" dirty="0">
                <a:latin typeface="+mn-lt"/>
              </a:rPr>
              <a:t>receptors</a:t>
            </a:r>
          </a:p>
          <a:p>
            <a:r>
              <a:rPr lang="en-US" sz="1200" dirty="0">
                <a:latin typeface="+mn-lt"/>
              </a:rPr>
              <a:t>and NE is binding</a:t>
            </a:r>
          </a:p>
          <a:p>
            <a:r>
              <a:rPr lang="en-US" sz="1200" dirty="0">
                <a:latin typeface="+mn-lt"/>
              </a:rPr>
              <a:t>to them, big time!</a:t>
            </a:r>
          </a:p>
        </p:txBody>
      </p:sp>
      <p:sp>
        <p:nvSpPr>
          <p:cNvPr id="13" name="TextBox 12"/>
          <p:cNvSpPr txBox="1"/>
          <p:nvPr/>
        </p:nvSpPr>
        <p:spPr>
          <a:xfrm>
            <a:off x="42333" y="4037373"/>
            <a:ext cx="1142813" cy="1015663"/>
          </a:xfrm>
          <a:prstGeom prst="rect">
            <a:avLst/>
          </a:prstGeom>
          <a:noFill/>
        </p:spPr>
        <p:txBody>
          <a:bodyPr wrap="none" rtlCol="0">
            <a:spAutoFit/>
          </a:bodyPr>
          <a:lstStyle/>
          <a:p>
            <a:r>
              <a:rPr lang="en-US" sz="1200" dirty="0">
                <a:latin typeface="+mn-lt"/>
              </a:rPr>
              <a:t>These are </a:t>
            </a:r>
          </a:p>
          <a:p>
            <a:r>
              <a:rPr lang="en-US" sz="1200" dirty="0">
                <a:latin typeface="+mn-lt"/>
              </a:rPr>
              <a:t>the </a:t>
            </a:r>
            <a:r>
              <a:rPr lang="el-GR" sz="1200" dirty="0">
                <a:solidFill>
                  <a:srgbClr val="0000FF"/>
                </a:solidFill>
                <a:latin typeface="Calibri" pitchFamily="34" charset="0"/>
              </a:rPr>
              <a:t>α </a:t>
            </a:r>
            <a:r>
              <a:rPr lang="en-US" sz="1200" dirty="0">
                <a:latin typeface="+mn-lt"/>
              </a:rPr>
              <a:t>receptors</a:t>
            </a:r>
          </a:p>
          <a:p>
            <a:r>
              <a:rPr lang="en-US" sz="1200" dirty="0">
                <a:latin typeface="+mn-lt"/>
              </a:rPr>
              <a:t>and NE is not</a:t>
            </a:r>
          </a:p>
          <a:p>
            <a:r>
              <a:rPr lang="en-US" sz="1200" dirty="0">
                <a:latin typeface="+mn-lt"/>
              </a:rPr>
              <a:t>binding to </a:t>
            </a:r>
          </a:p>
          <a:p>
            <a:r>
              <a:rPr lang="en-US" sz="1200" dirty="0">
                <a:latin typeface="+mn-lt"/>
              </a:rPr>
              <a:t>all of them!</a:t>
            </a:r>
          </a:p>
        </p:txBody>
      </p:sp>
      <p:grpSp>
        <p:nvGrpSpPr>
          <p:cNvPr id="14" name="Group 13"/>
          <p:cNvGrpSpPr/>
          <p:nvPr/>
        </p:nvGrpSpPr>
        <p:grpSpPr>
          <a:xfrm>
            <a:off x="364067" y="4951963"/>
            <a:ext cx="770466" cy="339704"/>
            <a:chOff x="364067" y="4951963"/>
            <a:chExt cx="770466" cy="339704"/>
          </a:xfrm>
        </p:grpSpPr>
        <p:sp>
          <p:nvSpPr>
            <p:cNvPr id="15" name="Freeform 14"/>
            <p:cNvSpPr/>
            <p:nvPr/>
          </p:nvSpPr>
          <p:spPr>
            <a:xfrm>
              <a:off x="364067" y="4995333"/>
              <a:ext cx="770466" cy="296334"/>
            </a:xfrm>
            <a:custGeom>
              <a:avLst/>
              <a:gdLst>
                <a:gd name="connsiteX0" fmla="*/ 0 w 770466"/>
                <a:gd name="connsiteY0" fmla="*/ 0 h 296334"/>
                <a:gd name="connsiteX1" fmla="*/ 8466 w 770466"/>
                <a:gd name="connsiteY1" fmla="*/ 194734 h 296334"/>
                <a:gd name="connsiteX2" fmla="*/ 16933 w 770466"/>
                <a:gd name="connsiteY2" fmla="*/ 220134 h 296334"/>
                <a:gd name="connsiteX3" fmla="*/ 50800 w 770466"/>
                <a:gd name="connsiteY3" fmla="*/ 262467 h 296334"/>
                <a:gd name="connsiteX4" fmla="*/ 143933 w 770466"/>
                <a:gd name="connsiteY4" fmla="*/ 287867 h 296334"/>
                <a:gd name="connsiteX5" fmla="*/ 177800 w 770466"/>
                <a:gd name="connsiteY5" fmla="*/ 296334 h 296334"/>
                <a:gd name="connsiteX6" fmla="*/ 330200 w 770466"/>
                <a:gd name="connsiteY6" fmla="*/ 287867 h 296334"/>
                <a:gd name="connsiteX7" fmla="*/ 355600 w 770466"/>
                <a:gd name="connsiteY7" fmla="*/ 270934 h 296334"/>
                <a:gd name="connsiteX8" fmla="*/ 381000 w 770466"/>
                <a:gd name="connsiteY8" fmla="*/ 262467 h 296334"/>
                <a:gd name="connsiteX9" fmla="*/ 406400 w 770466"/>
                <a:gd name="connsiteY9" fmla="*/ 237067 h 296334"/>
                <a:gd name="connsiteX10" fmla="*/ 431800 w 770466"/>
                <a:gd name="connsiteY10" fmla="*/ 220134 h 296334"/>
                <a:gd name="connsiteX11" fmla="*/ 474133 w 770466"/>
                <a:gd name="connsiteY11" fmla="*/ 177800 h 296334"/>
                <a:gd name="connsiteX12" fmla="*/ 508000 w 770466"/>
                <a:gd name="connsiteY12" fmla="*/ 135467 h 296334"/>
                <a:gd name="connsiteX13" fmla="*/ 533400 w 770466"/>
                <a:gd name="connsiteY13" fmla="*/ 118534 h 296334"/>
                <a:gd name="connsiteX14" fmla="*/ 626533 w 770466"/>
                <a:gd name="connsiteY14" fmla="*/ 42334 h 296334"/>
                <a:gd name="connsiteX15" fmla="*/ 770466 w 770466"/>
                <a:gd name="connsiteY15" fmla="*/ 25400 h 2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0466" h="296334">
                  <a:moveTo>
                    <a:pt x="0" y="0"/>
                  </a:moveTo>
                  <a:cubicBezTo>
                    <a:pt x="2822" y="64911"/>
                    <a:pt x="3483" y="129953"/>
                    <a:pt x="8466" y="194734"/>
                  </a:cubicBezTo>
                  <a:cubicBezTo>
                    <a:pt x="9150" y="203632"/>
                    <a:pt x="12942" y="212152"/>
                    <a:pt x="16933" y="220134"/>
                  </a:cubicBezTo>
                  <a:cubicBezTo>
                    <a:pt x="20922" y="228112"/>
                    <a:pt x="40298" y="257216"/>
                    <a:pt x="50800" y="262467"/>
                  </a:cubicBezTo>
                  <a:cubicBezTo>
                    <a:pt x="82517" y="278325"/>
                    <a:pt x="110489" y="280435"/>
                    <a:pt x="143933" y="287867"/>
                  </a:cubicBezTo>
                  <a:cubicBezTo>
                    <a:pt x="155292" y="290391"/>
                    <a:pt x="166511" y="293512"/>
                    <a:pt x="177800" y="296334"/>
                  </a:cubicBezTo>
                  <a:cubicBezTo>
                    <a:pt x="228600" y="293512"/>
                    <a:pt x="279833" y="295062"/>
                    <a:pt x="330200" y="287867"/>
                  </a:cubicBezTo>
                  <a:cubicBezTo>
                    <a:pt x="340273" y="286428"/>
                    <a:pt x="346499" y="275485"/>
                    <a:pt x="355600" y="270934"/>
                  </a:cubicBezTo>
                  <a:cubicBezTo>
                    <a:pt x="363582" y="266943"/>
                    <a:pt x="372533" y="265289"/>
                    <a:pt x="381000" y="262467"/>
                  </a:cubicBezTo>
                  <a:cubicBezTo>
                    <a:pt x="389467" y="254000"/>
                    <a:pt x="397202" y="244732"/>
                    <a:pt x="406400" y="237067"/>
                  </a:cubicBezTo>
                  <a:cubicBezTo>
                    <a:pt x="414217" y="230553"/>
                    <a:pt x="424605" y="227329"/>
                    <a:pt x="431800" y="220134"/>
                  </a:cubicBezTo>
                  <a:cubicBezTo>
                    <a:pt x="488248" y="163686"/>
                    <a:pt x="406395" y="222960"/>
                    <a:pt x="474133" y="177800"/>
                  </a:cubicBezTo>
                  <a:cubicBezTo>
                    <a:pt x="486708" y="158938"/>
                    <a:pt x="490763" y="149256"/>
                    <a:pt x="508000" y="135467"/>
                  </a:cubicBezTo>
                  <a:cubicBezTo>
                    <a:pt x="515946" y="129110"/>
                    <a:pt x="525742" y="125235"/>
                    <a:pt x="533400" y="118534"/>
                  </a:cubicBezTo>
                  <a:cubicBezTo>
                    <a:pt x="554935" y="99691"/>
                    <a:pt x="595013" y="48638"/>
                    <a:pt x="626533" y="42334"/>
                  </a:cubicBezTo>
                  <a:cubicBezTo>
                    <a:pt x="730572" y="21526"/>
                    <a:pt x="682419" y="25400"/>
                    <a:pt x="770466" y="25400"/>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flipV="1">
              <a:off x="982133" y="4951963"/>
              <a:ext cx="150286" cy="43413"/>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57276" y="5003636"/>
              <a:ext cx="75143" cy="13986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rot="5400000">
            <a:off x="7056857" y="3548088"/>
            <a:ext cx="2481833" cy="369332"/>
          </a:xfrm>
          <a:prstGeom prst="rect">
            <a:avLst/>
          </a:prstGeom>
          <a:noFill/>
        </p:spPr>
        <p:txBody>
          <a:bodyPr wrap="none" rtlCol="0">
            <a:spAutoFit/>
          </a:bodyPr>
          <a:lstStyle/>
          <a:p>
            <a:r>
              <a:rPr lang="en-US" dirty="0">
                <a:solidFill>
                  <a:srgbClr val="CC3300"/>
                </a:solidFill>
                <a:latin typeface="+mn-lt"/>
              </a:rPr>
              <a:t>Sympathetic Innervation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6" grpId="0"/>
      <p:bldP spid="25607"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alpha val="15000"/>
          </a:schemeClr>
        </a:solidFill>
        <a:effectLst/>
      </p:bgPr>
    </p:bg>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161925" y="841375"/>
            <a:ext cx="8813800" cy="3749675"/>
          </a:xfrm>
          <a:prstGeom prst="rect">
            <a:avLst/>
          </a:prstGeom>
          <a:noFill/>
          <a:ln w="9525">
            <a:noFill/>
            <a:miter lim="800000"/>
            <a:headEnd/>
            <a:tailEnd/>
          </a:ln>
        </p:spPr>
        <p:txBody>
          <a:bodyPr anchor="ctr">
            <a:spAutoFit/>
          </a:bodyPr>
          <a:lstStyle/>
          <a:p>
            <a:pPr algn="just"/>
            <a:r>
              <a:rPr lang="en-US" sz="2000" dirty="0">
                <a:latin typeface="+mn-lt"/>
                <a:ea typeface="Times New Roman" pitchFamily="18" charset="0"/>
                <a:cs typeface="Arial" charset="0"/>
              </a:rPr>
              <a:t>Vascular Smooth Muscle (VSM) is around blood vessels walls and is predominantly controlled by the </a:t>
            </a:r>
            <a:r>
              <a:rPr lang="en-US" sz="2000" b="1" dirty="0" err="1">
                <a:latin typeface="+mn-lt"/>
                <a:ea typeface="Times New Roman" pitchFamily="18" charset="0"/>
                <a:cs typeface="Arial" charset="0"/>
              </a:rPr>
              <a:t>Sym</a:t>
            </a:r>
            <a:r>
              <a:rPr lang="en-US" sz="2000" dirty="0">
                <a:latin typeface="+mn-lt"/>
                <a:ea typeface="Times New Roman" pitchFamily="18" charset="0"/>
                <a:cs typeface="Arial" charset="0"/>
              </a:rPr>
              <a:t> division of the ANS.</a:t>
            </a:r>
          </a:p>
          <a:p>
            <a:pPr algn="just"/>
            <a:endParaRPr lang="en-US" sz="2000" dirty="0">
              <a:latin typeface="+mn-lt"/>
              <a:ea typeface="Times New Roman" pitchFamily="18" charset="0"/>
              <a:cs typeface="Arial" charset="0"/>
            </a:endParaRPr>
          </a:p>
          <a:p>
            <a:pPr algn="just" eaLnBrk="0" hangingPunct="0"/>
            <a:r>
              <a:rPr lang="en-US" sz="2000" dirty="0" err="1">
                <a:solidFill>
                  <a:schemeClr val="accent6">
                    <a:lumMod val="75000"/>
                  </a:schemeClr>
                </a:solidFill>
                <a:latin typeface="+mn-lt"/>
                <a:ea typeface="Times New Roman" pitchFamily="18" charset="0"/>
                <a:cs typeface="Arial" charset="0"/>
              </a:rPr>
              <a:t>Sym</a:t>
            </a:r>
            <a:r>
              <a:rPr lang="en-US" sz="2000" dirty="0">
                <a:solidFill>
                  <a:schemeClr val="accent6">
                    <a:lumMod val="75000"/>
                  </a:schemeClr>
                </a:solidFill>
                <a:latin typeface="+mn-lt"/>
                <a:ea typeface="Times New Roman" pitchFamily="18" charset="0"/>
                <a:cs typeface="Arial" charset="0"/>
              </a:rPr>
              <a:t> postganglionic neurons release </a:t>
            </a:r>
            <a:r>
              <a:rPr lang="en-US" sz="2000" b="1" dirty="0">
                <a:solidFill>
                  <a:schemeClr val="accent6">
                    <a:lumMod val="75000"/>
                  </a:schemeClr>
                </a:solidFill>
                <a:latin typeface="+mn-lt"/>
                <a:ea typeface="Times New Roman" pitchFamily="18" charset="0"/>
                <a:cs typeface="Arial" charset="0"/>
              </a:rPr>
              <a:t>norepinephrine</a:t>
            </a:r>
            <a:r>
              <a:rPr lang="en-US" sz="2000" dirty="0">
                <a:solidFill>
                  <a:schemeClr val="accent6">
                    <a:lumMod val="75000"/>
                  </a:schemeClr>
                </a:solidFill>
                <a:latin typeface="+mn-lt"/>
                <a:ea typeface="Times New Roman" pitchFamily="18" charset="0"/>
                <a:cs typeface="Arial" charset="0"/>
              </a:rPr>
              <a:t> (NE):</a:t>
            </a:r>
          </a:p>
          <a:p>
            <a:pPr algn="just" eaLnBrk="0" hangingPunct="0"/>
            <a:r>
              <a:rPr lang="en-US" sz="2000" dirty="0">
                <a:latin typeface="+mn-lt"/>
                <a:ea typeface="Times New Roman" pitchFamily="18" charset="0"/>
                <a:cs typeface="Arial" charset="0"/>
              </a:rPr>
              <a:t> </a:t>
            </a:r>
          </a:p>
          <a:p>
            <a:pPr algn="just" eaLnBrk="0" hangingPunct="0"/>
            <a:r>
              <a:rPr lang="en-US" sz="2000" b="1" dirty="0">
                <a:latin typeface="+mn-lt"/>
                <a:ea typeface="Times New Roman" pitchFamily="18" charset="0"/>
                <a:cs typeface="Arial" charset="0"/>
              </a:rPr>
              <a:t>a)</a:t>
            </a:r>
            <a:r>
              <a:rPr lang="en-US" sz="2000" dirty="0">
                <a:latin typeface="+mn-lt"/>
                <a:ea typeface="Times New Roman" pitchFamily="18" charset="0"/>
                <a:cs typeface="Arial" charset="0"/>
              </a:rPr>
              <a:t> if </a:t>
            </a:r>
            <a:r>
              <a:rPr lang="el-GR" sz="2000" dirty="0">
                <a:latin typeface="+mn-lt"/>
                <a:ea typeface="Times New Roman" pitchFamily="18" charset="0"/>
                <a:cs typeface="Arial" charset="0"/>
              </a:rPr>
              <a:t>α</a:t>
            </a:r>
            <a:r>
              <a:rPr lang="en-US" sz="2000" dirty="0">
                <a:latin typeface="+mn-lt"/>
                <a:ea typeface="Times New Roman" pitchFamily="18" charset="0"/>
                <a:cs typeface="Arial" charset="0"/>
              </a:rPr>
              <a:t> (alpha) receptors present = vasoconstriction = ↓flow, ↑ Blood Pressure</a:t>
            </a:r>
          </a:p>
          <a:p>
            <a:pPr algn="just" eaLnBrk="0" hangingPunct="0"/>
            <a:endParaRPr lang="en-US" sz="2000" dirty="0">
              <a:latin typeface="+mn-lt"/>
              <a:ea typeface="Times New Roman" pitchFamily="18" charset="0"/>
              <a:cs typeface="Arial" charset="0"/>
            </a:endParaRPr>
          </a:p>
          <a:p>
            <a:pPr algn="just" eaLnBrk="0" hangingPunct="0"/>
            <a:r>
              <a:rPr lang="en-US" sz="2000" b="1" dirty="0">
                <a:latin typeface="+mn-lt"/>
                <a:ea typeface="Times New Roman" pitchFamily="18" charset="0"/>
                <a:cs typeface="Arial" charset="0"/>
              </a:rPr>
              <a:t>b)</a:t>
            </a:r>
            <a:r>
              <a:rPr lang="en-US" sz="2000" dirty="0">
                <a:latin typeface="+mn-lt"/>
                <a:ea typeface="Times New Roman" pitchFamily="18" charset="0"/>
                <a:cs typeface="Arial" charset="0"/>
              </a:rPr>
              <a:t> if </a:t>
            </a:r>
            <a:r>
              <a:rPr lang="el-GR" sz="2000" dirty="0">
                <a:latin typeface="+mn-lt"/>
                <a:ea typeface="Times New Roman" pitchFamily="18" charset="0"/>
                <a:cs typeface="Arial" charset="0"/>
              </a:rPr>
              <a:t>β</a:t>
            </a:r>
            <a:r>
              <a:rPr lang="en-US" sz="2000" dirty="0">
                <a:latin typeface="+mn-lt"/>
                <a:ea typeface="Times New Roman" pitchFamily="18" charset="0"/>
                <a:cs typeface="Arial" charset="0"/>
              </a:rPr>
              <a:t> (beta) receptors present   = vasodilation       = ↑flow, ↓ Blood Pressure</a:t>
            </a:r>
          </a:p>
          <a:p>
            <a:pPr algn="just" eaLnBrk="0" hangingPunct="0"/>
            <a:endParaRPr lang="en-US" sz="2000" dirty="0">
              <a:latin typeface="+mn-lt"/>
              <a:ea typeface="Times New Roman" pitchFamily="18" charset="0"/>
              <a:cs typeface="Arial" charset="0"/>
            </a:endParaRPr>
          </a:p>
          <a:p>
            <a:pPr algn="just" eaLnBrk="0" hangingPunct="0"/>
            <a:r>
              <a:rPr lang="en-US" sz="2000" dirty="0">
                <a:latin typeface="+mn-lt"/>
                <a:ea typeface="Times New Roman" pitchFamily="18" charset="0"/>
                <a:cs typeface="Arial" charset="0"/>
              </a:rPr>
              <a:t>The rule of thumb is: the more </a:t>
            </a:r>
            <a:r>
              <a:rPr lang="en-US" sz="2000" dirty="0" err="1">
                <a:latin typeface="+mn-lt"/>
                <a:ea typeface="Times New Roman" pitchFamily="18" charset="0"/>
                <a:cs typeface="Arial" charset="0"/>
              </a:rPr>
              <a:t>Sym</a:t>
            </a:r>
            <a:r>
              <a:rPr lang="en-US" sz="2000" dirty="0">
                <a:latin typeface="+mn-lt"/>
                <a:ea typeface="Times New Roman" pitchFamily="18" charset="0"/>
                <a:cs typeface="Arial" charset="0"/>
              </a:rPr>
              <a:t> stimulation, the more constriction of blood vessels (except to skeletal muscle!). So this means your blood pressure will go up when you get excited!!! </a:t>
            </a:r>
          </a:p>
        </p:txBody>
      </p:sp>
      <p:sp>
        <p:nvSpPr>
          <p:cNvPr id="24579" name="TextBox 1"/>
          <p:cNvSpPr txBox="1">
            <a:spLocks noChangeArrowheads="1"/>
          </p:cNvSpPr>
          <p:nvPr/>
        </p:nvSpPr>
        <p:spPr bwMode="auto">
          <a:xfrm>
            <a:off x="304800" y="149225"/>
            <a:ext cx="1716088" cy="823913"/>
          </a:xfrm>
          <a:prstGeom prst="rect">
            <a:avLst/>
          </a:prstGeom>
          <a:noFill/>
          <a:ln w="9525">
            <a:noFill/>
            <a:miter lim="800000"/>
            <a:headEnd/>
            <a:tailEnd/>
          </a:ln>
        </p:spPr>
        <p:txBody>
          <a:bodyPr>
            <a:spAutoFit/>
          </a:bodyPr>
          <a:lstStyle/>
          <a:p>
            <a:r>
              <a:rPr lang="en-US" sz="4800" b="1" dirty="0">
                <a:latin typeface="Chiller" pitchFamily="82" charset="0"/>
              </a:rPr>
              <a:t>Notes:</a:t>
            </a:r>
          </a:p>
        </p:txBody>
      </p:sp>
      <p:sp>
        <p:nvSpPr>
          <p:cNvPr id="4" name="Rectangle 1"/>
          <p:cNvSpPr>
            <a:spLocks noChangeArrowheads="1"/>
          </p:cNvSpPr>
          <p:nvPr/>
        </p:nvSpPr>
        <p:spPr bwMode="auto">
          <a:xfrm>
            <a:off x="170163" y="4787314"/>
            <a:ext cx="8813800" cy="1631216"/>
          </a:xfrm>
          <a:prstGeom prst="rect">
            <a:avLst/>
          </a:prstGeom>
          <a:noFill/>
          <a:ln w="9525">
            <a:noFill/>
            <a:miter lim="800000"/>
            <a:headEnd/>
            <a:tailEnd/>
          </a:ln>
        </p:spPr>
        <p:txBody>
          <a:bodyPr anchor="ctr">
            <a:spAutoFit/>
          </a:bodyPr>
          <a:lstStyle/>
          <a:p>
            <a:pPr algn="just" eaLnBrk="0" hangingPunct="0"/>
            <a:r>
              <a:rPr lang="en-US" sz="2000" u="sng" dirty="0">
                <a:solidFill>
                  <a:srgbClr val="008000"/>
                </a:solidFill>
                <a:latin typeface="+mn-lt"/>
                <a:ea typeface="Times New Roman" pitchFamily="18" charset="0"/>
                <a:cs typeface="Arial" charset="0"/>
              </a:rPr>
              <a:t>Please Note</a:t>
            </a:r>
            <a:r>
              <a:rPr lang="en-US" sz="2000" dirty="0">
                <a:solidFill>
                  <a:srgbClr val="008000"/>
                </a:solidFill>
                <a:latin typeface="+mn-lt"/>
                <a:ea typeface="Times New Roman" pitchFamily="18" charset="0"/>
                <a:cs typeface="Arial" charset="0"/>
              </a:rPr>
              <a:t>: Skeletal muscle is controlled by the Somatic (soma = body) nervous system (SNS), not the Autonomic nervous system (ANS). However, the SNS and the ANS work together. The blood vessels supplying skeletal muscles have </a:t>
            </a:r>
            <a:r>
              <a:rPr lang="el-GR" sz="2000" dirty="0">
                <a:solidFill>
                  <a:srgbClr val="008000"/>
                </a:solidFill>
                <a:latin typeface="+mn-lt"/>
                <a:ea typeface="Times New Roman" pitchFamily="18" charset="0"/>
                <a:cs typeface="Arial" charset="0"/>
              </a:rPr>
              <a:t>β</a:t>
            </a:r>
            <a:r>
              <a:rPr lang="en-US" sz="2000" dirty="0">
                <a:solidFill>
                  <a:srgbClr val="008000"/>
                </a:solidFill>
                <a:latin typeface="+mn-lt"/>
                <a:ea typeface="Times New Roman" pitchFamily="18" charset="0"/>
                <a:cs typeface="Arial" charset="0"/>
              </a:rPr>
              <a:t> receptors on them, and when NE binds to these receptors it causes vasodilation – this then increase blood flow to muscles so you can run faster and swing your arms harder!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2" descr="C:\Users\marie\Desktop\ANS Sym Blood Vessels Skel Mus.jpg"/>
          <p:cNvPicPr>
            <a:picLocks noChangeAspect="1" noChangeArrowheads="1"/>
          </p:cNvPicPr>
          <p:nvPr/>
        </p:nvPicPr>
        <p:blipFill>
          <a:blip r:embed="rId2"/>
          <a:srcRect/>
          <a:stretch>
            <a:fillRect/>
          </a:stretch>
        </p:blipFill>
        <p:spPr bwMode="auto">
          <a:xfrm>
            <a:off x="762000" y="1447800"/>
            <a:ext cx="7796213" cy="4876800"/>
          </a:xfrm>
          <a:prstGeom prst="rect">
            <a:avLst/>
          </a:prstGeom>
          <a:noFill/>
          <a:ln w="9525">
            <a:noFill/>
            <a:miter lim="800000"/>
            <a:headEnd/>
            <a:tailEnd/>
          </a:ln>
        </p:spPr>
      </p:pic>
      <p:sp>
        <p:nvSpPr>
          <p:cNvPr id="26627" name="TextBox 2"/>
          <p:cNvSpPr txBox="1">
            <a:spLocks noChangeArrowheads="1"/>
          </p:cNvSpPr>
          <p:nvPr/>
        </p:nvSpPr>
        <p:spPr bwMode="auto">
          <a:xfrm>
            <a:off x="1163638" y="152400"/>
            <a:ext cx="6989762" cy="1108075"/>
          </a:xfrm>
          <a:prstGeom prst="rect">
            <a:avLst/>
          </a:prstGeom>
          <a:noFill/>
          <a:ln w="9525">
            <a:noFill/>
            <a:miter lim="800000"/>
            <a:headEnd/>
            <a:tailEnd/>
          </a:ln>
        </p:spPr>
        <p:txBody>
          <a:bodyPr wrap="none">
            <a:spAutoFit/>
          </a:bodyPr>
          <a:lstStyle/>
          <a:p>
            <a:r>
              <a:rPr lang="en-US" sz="6600" b="1">
                <a:solidFill>
                  <a:srgbClr val="002060"/>
                </a:solidFill>
                <a:latin typeface="Chiller" pitchFamily="82" charset="0"/>
              </a:rPr>
              <a:t>Diverting Blood Flow: </a:t>
            </a:r>
            <a:r>
              <a:rPr lang="en-US" sz="6600" b="1">
                <a:solidFill>
                  <a:srgbClr val="C00000"/>
                </a:solidFill>
                <a:latin typeface="Chiller" pitchFamily="82" charset="0"/>
              </a:rPr>
              <a:t>SYM</a:t>
            </a:r>
          </a:p>
        </p:txBody>
      </p:sp>
      <p:sp>
        <p:nvSpPr>
          <p:cNvPr id="26628" name="TextBox 3"/>
          <p:cNvSpPr txBox="1">
            <a:spLocks noChangeArrowheads="1"/>
          </p:cNvSpPr>
          <p:nvPr/>
        </p:nvSpPr>
        <p:spPr bwMode="auto">
          <a:xfrm>
            <a:off x="152400" y="1671638"/>
            <a:ext cx="3200400" cy="585787"/>
          </a:xfrm>
          <a:prstGeom prst="rect">
            <a:avLst/>
          </a:prstGeom>
          <a:noFill/>
          <a:ln w="9525">
            <a:noFill/>
            <a:miter lim="800000"/>
            <a:headEnd/>
            <a:tailEnd/>
          </a:ln>
        </p:spPr>
        <p:txBody>
          <a:bodyPr>
            <a:spAutoFit/>
          </a:bodyPr>
          <a:lstStyle/>
          <a:p>
            <a:r>
              <a:rPr lang="el-GR" sz="3200" b="1">
                <a:latin typeface="Calibri" pitchFamily="34" charset="0"/>
              </a:rPr>
              <a:t>α</a:t>
            </a:r>
            <a:r>
              <a:rPr lang="en-US" sz="3200">
                <a:latin typeface="Chiller" pitchFamily="82" charset="0"/>
              </a:rPr>
              <a:t> R’s = Vasoconstriction</a:t>
            </a:r>
          </a:p>
        </p:txBody>
      </p:sp>
      <p:sp>
        <p:nvSpPr>
          <p:cNvPr id="26629" name="TextBox 4"/>
          <p:cNvSpPr txBox="1">
            <a:spLocks noChangeArrowheads="1"/>
          </p:cNvSpPr>
          <p:nvPr/>
        </p:nvSpPr>
        <p:spPr bwMode="auto">
          <a:xfrm>
            <a:off x="6019800" y="1701800"/>
            <a:ext cx="2667000" cy="584200"/>
          </a:xfrm>
          <a:prstGeom prst="rect">
            <a:avLst/>
          </a:prstGeom>
          <a:noFill/>
          <a:ln w="9525">
            <a:noFill/>
            <a:miter lim="800000"/>
            <a:headEnd/>
            <a:tailEnd/>
          </a:ln>
        </p:spPr>
        <p:txBody>
          <a:bodyPr>
            <a:spAutoFit/>
          </a:bodyPr>
          <a:lstStyle/>
          <a:p>
            <a:r>
              <a:rPr lang="el-GR" sz="3200" b="1" dirty="0">
                <a:latin typeface="Calibri" pitchFamily="34" charset="0"/>
              </a:rPr>
              <a:t>β</a:t>
            </a:r>
            <a:r>
              <a:rPr lang="en-US" sz="3200" dirty="0">
                <a:latin typeface="Chiller" pitchFamily="82" charset="0"/>
              </a:rPr>
              <a:t> R’s = Vasodilation</a:t>
            </a:r>
          </a:p>
        </p:txBody>
      </p:sp>
      <p:sp>
        <p:nvSpPr>
          <p:cNvPr id="26630" name="Rectangle 5"/>
          <p:cNvSpPr>
            <a:spLocks noChangeArrowheads="1"/>
          </p:cNvSpPr>
          <p:nvPr/>
        </p:nvSpPr>
        <p:spPr bwMode="auto">
          <a:xfrm>
            <a:off x="5199063" y="6400800"/>
            <a:ext cx="4021137" cy="400050"/>
          </a:xfrm>
          <a:prstGeom prst="rect">
            <a:avLst/>
          </a:prstGeom>
          <a:noFill/>
          <a:ln w="9525">
            <a:noFill/>
            <a:miter lim="800000"/>
            <a:headEnd/>
            <a:tailEnd/>
          </a:ln>
        </p:spPr>
        <p:txBody>
          <a:bodyPr wrap="none">
            <a:spAutoFit/>
          </a:bodyPr>
          <a:lstStyle/>
          <a:p>
            <a:pPr marL="514350" indent="-514350"/>
            <a:r>
              <a:rPr lang="en-US" sz="2000">
                <a:solidFill>
                  <a:srgbClr val="008000"/>
                </a:solidFill>
                <a:latin typeface="Chiller" pitchFamily="82" charset="0"/>
                <a:cs typeface="Arial" charset="0"/>
              </a:rPr>
              <a:t>NB: The ANS does not innervate Skeletal Muscle!</a:t>
            </a:r>
          </a:p>
        </p:txBody>
      </p:sp>
      <p:sp>
        <p:nvSpPr>
          <p:cNvPr id="26631" name="TextBox 7"/>
          <p:cNvSpPr txBox="1">
            <a:spLocks noChangeArrowheads="1"/>
          </p:cNvSpPr>
          <p:nvPr/>
        </p:nvSpPr>
        <p:spPr bwMode="auto">
          <a:xfrm>
            <a:off x="11113" y="6351588"/>
            <a:ext cx="4454525" cy="461962"/>
          </a:xfrm>
          <a:prstGeom prst="rect">
            <a:avLst/>
          </a:prstGeom>
          <a:noFill/>
          <a:ln w="9525">
            <a:noFill/>
            <a:miter lim="800000"/>
            <a:headEnd/>
            <a:tailEnd/>
          </a:ln>
        </p:spPr>
        <p:txBody>
          <a:bodyPr>
            <a:spAutoFit/>
          </a:bodyPr>
          <a:lstStyle/>
          <a:p>
            <a:r>
              <a:rPr lang="en-US" sz="2400" dirty="0">
                <a:latin typeface="Chiller" pitchFamily="82" charset="0"/>
              </a:rPr>
              <a:t>What’s the Effector Tissue for blood vessels?</a:t>
            </a:r>
          </a:p>
        </p:txBody>
      </p:sp>
      <p:sp>
        <p:nvSpPr>
          <p:cNvPr id="26632" name="TextBox 8"/>
          <p:cNvSpPr txBox="1">
            <a:spLocks noChangeArrowheads="1"/>
          </p:cNvSpPr>
          <p:nvPr/>
        </p:nvSpPr>
        <p:spPr bwMode="auto">
          <a:xfrm rot="-181866">
            <a:off x="4500563" y="3330575"/>
            <a:ext cx="304800" cy="2862263"/>
          </a:xfrm>
          <a:prstGeom prst="rect">
            <a:avLst/>
          </a:prstGeom>
          <a:noFill/>
          <a:ln w="9525">
            <a:noFill/>
            <a:miter lim="800000"/>
            <a:headEnd/>
            <a:tailEnd/>
          </a:ln>
        </p:spPr>
        <p:txBody>
          <a:bodyPr>
            <a:spAutoFit/>
          </a:bodyPr>
          <a:lstStyle/>
          <a:p>
            <a:r>
              <a:rPr lang="en-US" sz="2000" b="1">
                <a:latin typeface="Chiller" pitchFamily="82" charset="0"/>
              </a:rPr>
              <a:t>b</a:t>
            </a:r>
          </a:p>
          <a:p>
            <a:r>
              <a:rPr lang="en-US" sz="2000" b="1">
                <a:latin typeface="Chiller" pitchFamily="82" charset="0"/>
              </a:rPr>
              <a:t>l</a:t>
            </a:r>
          </a:p>
          <a:p>
            <a:r>
              <a:rPr lang="en-US" sz="2000" b="1">
                <a:latin typeface="Chiller" pitchFamily="82" charset="0"/>
              </a:rPr>
              <a:t>o</a:t>
            </a:r>
          </a:p>
          <a:p>
            <a:r>
              <a:rPr lang="en-US" sz="2000" b="1">
                <a:latin typeface="Chiller" pitchFamily="82" charset="0"/>
              </a:rPr>
              <a:t>o</a:t>
            </a:r>
          </a:p>
          <a:p>
            <a:r>
              <a:rPr lang="en-US" sz="2000" b="1">
                <a:latin typeface="Chiller" pitchFamily="82" charset="0"/>
              </a:rPr>
              <a:t>d</a:t>
            </a:r>
          </a:p>
          <a:p>
            <a:endParaRPr lang="en-US" sz="2000" b="1">
              <a:latin typeface="Chiller" pitchFamily="82" charset="0"/>
            </a:endParaRPr>
          </a:p>
          <a:p>
            <a:r>
              <a:rPr lang="en-US" sz="2000" b="1">
                <a:latin typeface="Chiller" pitchFamily="82" charset="0"/>
              </a:rPr>
              <a:t>v</a:t>
            </a:r>
          </a:p>
          <a:p>
            <a:r>
              <a:rPr lang="en-US" sz="2000" b="1">
                <a:latin typeface="Chiller" pitchFamily="82" charset="0"/>
              </a:rPr>
              <a:t>e</a:t>
            </a:r>
          </a:p>
          <a:p>
            <a:r>
              <a:rPr lang="en-US" sz="2000" b="1">
                <a:latin typeface="Chiller" pitchFamily="82" charset="0"/>
              </a:rPr>
              <a:t>s</a:t>
            </a:r>
          </a:p>
        </p:txBody>
      </p:sp>
      <p:sp>
        <p:nvSpPr>
          <p:cNvPr id="26633" name="TextBox 3"/>
          <p:cNvSpPr txBox="1">
            <a:spLocks noChangeArrowheads="1"/>
          </p:cNvSpPr>
          <p:nvPr/>
        </p:nvSpPr>
        <p:spPr bwMode="auto">
          <a:xfrm>
            <a:off x="666750" y="2143125"/>
            <a:ext cx="2076450" cy="461963"/>
          </a:xfrm>
          <a:prstGeom prst="rect">
            <a:avLst/>
          </a:prstGeom>
          <a:noFill/>
          <a:ln w="9525">
            <a:noFill/>
            <a:miter lim="800000"/>
            <a:headEnd/>
            <a:tailEnd/>
          </a:ln>
        </p:spPr>
        <p:txBody>
          <a:bodyPr>
            <a:spAutoFit/>
          </a:bodyPr>
          <a:lstStyle/>
          <a:p>
            <a:r>
              <a:rPr lang="el-GR" sz="2000" dirty="0">
                <a:latin typeface="Calibri" pitchFamily="34" charset="0"/>
              </a:rPr>
              <a:t>α</a:t>
            </a:r>
            <a:r>
              <a:rPr lang="en-US" sz="2000" dirty="0">
                <a:latin typeface="Chiller" pitchFamily="82" charset="0"/>
              </a:rPr>
              <a:t> </a:t>
            </a:r>
            <a:r>
              <a:rPr lang="en-US" sz="2400" dirty="0">
                <a:latin typeface="Chiller" pitchFamily="82" charset="0"/>
              </a:rPr>
              <a:t>= alpha receptors</a:t>
            </a:r>
          </a:p>
        </p:txBody>
      </p:sp>
      <p:sp>
        <p:nvSpPr>
          <p:cNvPr id="26634" name="TextBox 3"/>
          <p:cNvSpPr txBox="1">
            <a:spLocks noChangeArrowheads="1"/>
          </p:cNvSpPr>
          <p:nvPr/>
        </p:nvSpPr>
        <p:spPr bwMode="auto">
          <a:xfrm>
            <a:off x="6411913" y="2157413"/>
            <a:ext cx="2076450" cy="461962"/>
          </a:xfrm>
          <a:prstGeom prst="rect">
            <a:avLst/>
          </a:prstGeom>
          <a:noFill/>
          <a:ln w="9525">
            <a:noFill/>
            <a:miter lim="800000"/>
            <a:headEnd/>
            <a:tailEnd/>
          </a:ln>
        </p:spPr>
        <p:txBody>
          <a:bodyPr>
            <a:spAutoFit/>
          </a:bodyPr>
          <a:lstStyle/>
          <a:p>
            <a:r>
              <a:rPr lang="el-GR" sz="2000">
                <a:latin typeface="Calibri" pitchFamily="34" charset="0"/>
              </a:rPr>
              <a:t>β </a:t>
            </a:r>
            <a:r>
              <a:rPr lang="en-US" sz="2400">
                <a:latin typeface="Chiller" pitchFamily="82" charset="0"/>
              </a:rPr>
              <a:t>= beta receptors</a:t>
            </a:r>
          </a:p>
        </p:txBody>
      </p:sp>
      <p:sp>
        <p:nvSpPr>
          <p:cNvPr id="26635" name="TextBox 7"/>
          <p:cNvSpPr txBox="1">
            <a:spLocks noChangeArrowheads="1"/>
          </p:cNvSpPr>
          <p:nvPr/>
        </p:nvSpPr>
        <p:spPr bwMode="auto">
          <a:xfrm>
            <a:off x="3286125" y="1006475"/>
            <a:ext cx="2401888" cy="461963"/>
          </a:xfrm>
          <a:prstGeom prst="rect">
            <a:avLst/>
          </a:prstGeom>
          <a:noFill/>
          <a:ln w="9525">
            <a:noFill/>
            <a:miter lim="800000"/>
            <a:headEnd/>
            <a:tailEnd/>
          </a:ln>
        </p:spPr>
        <p:txBody>
          <a:bodyPr>
            <a:spAutoFit/>
          </a:bodyPr>
          <a:lstStyle/>
          <a:p>
            <a:r>
              <a:rPr lang="en-US" sz="2400">
                <a:solidFill>
                  <a:srgbClr val="FF0000"/>
                </a:solidFill>
                <a:latin typeface="Chiller" pitchFamily="82" charset="0"/>
              </a:rPr>
              <a:t>In times of Emergency!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6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P spid="26630" grpId="0"/>
      <p:bldP spid="26631" grpId="0"/>
      <p:bldP spid="26633" grpId="0"/>
      <p:bldP spid="2663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C:\Users\marie\Desktop\ANS Errectile Male.jpg"/>
          <p:cNvPicPr>
            <a:picLocks noChangeAspect="1" noChangeArrowheads="1"/>
          </p:cNvPicPr>
          <p:nvPr/>
        </p:nvPicPr>
        <p:blipFill>
          <a:blip r:embed="rId2"/>
          <a:srcRect/>
          <a:stretch>
            <a:fillRect/>
          </a:stretch>
        </p:blipFill>
        <p:spPr bwMode="auto">
          <a:xfrm>
            <a:off x="382588" y="1198563"/>
            <a:ext cx="4068762" cy="2230437"/>
          </a:xfrm>
          <a:prstGeom prst="rect">
            <a:avLst/>
          </a:prstGeom>
          <a:noFill/>
          <a:ln w="9525">
            <a:noFill/>
            <a:miter lim="800000"/>
            <a:headEnd/>
            <a:tailEnd/>
          </a:ln>
        </p:spPr>
      </p:pic>
      <p:pic>
        <p:nvPicPr>
          <p:cNvPr id="27651" name="Picture 3" descr="C:\Users\marie\Desktop\ANS Errectile Male.jpg"/>
          <p:cNvPicPr>
            <a:picLocks noChangeAspect="1" noChangeArrowheads="1"/>
          </p:cNvPicPr>
          <p:nvPr/>
        </p:nvPicPr>
        <p:blipFill>
          <a:blip r:embed="rId2"/>
          <a:srcRect/>
          <a:stretch>
            <a:fillRect/>
          </a:stretch>
        </p:blipFill>
        <p:spPr bwMode="auto">
          <a:xfrm>
            <a:off x="381000" y="3941763"/>
            <a:ext cx="4068763" cy="2230437"/>
          </a:xfrm>
          <a:prstGeom prst="rect">
            <a:avLst/>
          </a:prstGeom>
          <a:noFill/>
          <a:ln w="9525">
            <a:noFill/>
            <a:miter lim="800000"/>
            <a:headEnd/>
            <a:tailEnd/>
          </a:ln>
        </p:spPr>
      </p:pic>
      <p:sp>
        <p:nvSpPr>
          <p:cNvPr id="27652" name="TextBox 3"/>
          <p:cNvSpPr txBox="1">
            <a:spLocks noChangeArrowheads="1"/>
          </p:cNvSpPr>
          <p:nvPr/>
        </p:nvSpPr>
        <p:spPr bwMode="auto">
          <a:xfrm>
            <a:off x="1600200" y="34925"/>
            <a:ext cx="5716588" cy="1108075"/>
          </a:xfrm>
          <a:prstGeom prst="rect">
            <a:avLst/>
          </a:prstGeom>
          <a:noFill/>
          <a:ln w="9525">
            <a:noFill/>
            <a:miter lim="800000"/>
            <a:headEnd/>
            <a:tailEnd/>
          </a:ln>
        </p:spPr>
        <p:txBody>
          <a:bodyPr wrap="none">
            <a:spAutoFit/>
          </a:bodyPr>
          <a:lstStyle/>
          <a:p>
            <a:r>
              <a:rPr lang="en-US" sz="6600" b="1">
                <a:solidFill>
                  <a:srgbClr val="0070C0"/>
                </a:solidFill>
                <a:latin typeface="Chiller" pitchFamily="82" charset="0"/>
              </a:rPr>
              <a:t>PARASYMPATHETIC</a:t>
            </a:r>
          </a:p>
        </p:txBody>
      </p:sp>
      <p:pic>
        <p:nvPicPr>
          <p:cNvPr id="27653" name="Picture 4" descr="C:\Users\marie\Desktop\ANS Increase Blood Flow.jpg"/>
          <p:cNvPicPr>
            <a:picLocks noChangeAspect="1" noChangeArrowheads="1"/>
          </p:cNvPicPr>
          <p:nvPr/>
        </p:nvPicPr>
        <p:blipFill>
          <a:blip r:embed="rId3"/>
          <a:srcRect/>
          <a:stretch>
            <a:fillRect/>
          </a:stretch>
        </p:blipFill>
        <p:spPr bwMode="auto">
          <a:xfrm>
            <a:off x="3276600" y="2209800"/>
            <a:ext cx="2524125" cy="1019175"/>
          </a:xfrm>
          <a:prstGeom prst="rect">
            <a:avLst/>
          </a:prstGeom>
          <a:noFill/>
          <a:ln w="9525">
            <a:noFill/>
            <a:miter lim="800000"/>
            <a:headEnd/>
            <a:tailEnd/>
          </a:ln>
        </p:spPr>
      </p:pic>
      <p:pic>
        <p:nvPicPr>
          <p:cNvPr id="27654" name="Picture 5" descr="C:\Users\marie\Desktop\ANS Increase Blood Flow.jpg"/>
          <p:cNvPicPr>
            <a:picLocks noChangeAspect="1" noChangeArrowheads="1"/>
          </p:cNvPicPr>
          <p:nvPr/>
        </p:nvPicPr>
        <p:blipFill>
          <a:blip r:embed="rId3"/>
          <a:srcRect/>
          <a:stretch>
            <a:fillRect/>
          </a:stretch>
        </p:blipFill>
        <p:spPr bwMode="auto">
          <a:xfrm>
            <a:off x="3190875" y="5105400"/>
            <a:ext cx="2524125" cy="1019175"/>
          </a:xfrm>
          <a:prstGeom prst="rect">
            <a:avLst/>
          </a:prstGeom>
          <a:noFill/>
          <a:ln w="9525">
            <a:noFill/>
            <a:miter lim="800000"/>
            <a:headEnd/>
            <a:tailEnd/>
          </a:ln>
        </p:spPr>
      </p:pic>
      <p:pic>
        <p:nvPicPr>
          <p:cNvPr id="27655" name="Picture 6" descr="C:\Users\marie\Desktop\ANS Clitoris.jpg"/>
          <p:cNvPicPr>
            <a:picLocks noChangeAspect="1" noChangeArrowheads="1"/>
          </p:cNvPicPr>
          <p:nvPr/>
        </p:nvPicPr>
        <p:blipFill>
          <a:blip r:embed="rId4"/>
          <a:srcRect/>
          <a:stretch>
            <a:fillRect/>
          </a:stretch>
        </p:blipFill>
        <p:spPr bwMode="auto">
          <a:xfrm>
            <a:off x="6019800" y="1868488"/>
            <a:ext cx="2668588" cy="1484312"/>
          </a:xfrm>
          <a:prstGeom prst="rect">
            <a:avLst/>
          </a:prstGeom>
          <a:noFill/>
          <a:ln w="9525">
            <a:noFill/>
            <a:miter lim="800000"/>
            <a:headEnd/>
            <a:tailEnd/>
          </a:ln>
        </p:spPr>
      </p:pic>
      <p:pic>
        <p:nvPicPr>
          <p:cNvPr id="27656" name="Picture 7" descr="C:\Users\marie\Desktop\ANS Penis.jpg"/>
          <p:cNvPicPr>
            <a:picLocks noChangeAspect="1" noChangeArrowheads="1"/>
          </p:cNvPicPr>
          <p:nvPr/>
        </p:nvPicPr>
        <p:blipFill>
          <a:blip r:embed="rId5"/>
          <a:srcRect/>
          <a:stretch>
            <a:fillRect/>
          </a:stretch>
        </p:blipFill>
        <p:spPr bwMode="auto">
          <a:xfrm>
            <a:off x="6018213" y="4840288"/>
            <a:ext cx="2668587" cy="1484312"/>
          </a:xfrm>
          <a:prstGeom prst="rect">
            <a:avLst/>
          </a:prstGeom>
          <a:noFill/>
          <a:ln w="9525">
            <a:noFill/>
            <a:miter lim="800000"/>
            <a:headEnd/>
            <a:tailEnd/>
          </a:ln>
        </p:spPr>
      </p:pic>
      <p:sp>
        <p:nvSpPr>
          <p:cNvPr id="27657" name="TextBox 8"/>
          <p:cNvSpPr txBox="1">
            <a:spLocks noChangeArrowheads="1"/>
          </p:cNvSpPr>
          <p:nvPr/>
        </p:nvSpPr>
        <p:spPr bwMode="auto">
          <a:xfrm>
            <a:off x="4876800" y="3733800"/>
            <a:ext cx="3962400" cy="584200"/>
          </a:xfrm>
          <a:prstGeom prst="rect">
            <a:avLst/>
          </a:prstGeom>
          <a:noFill/>
          <a:ln w="9525">
            <a:noFill/>
            <a:miter lim="800000"/>
            <a:headEnd/>
            <a:tailEnd/>
          </a:ln>
        </p:spPr>
        <p:txBody>
          <a:bodyPr>
            <a:spAutoFit/>
          </a:bodyPr>
          <a:lstStyle/>
          <a:p>
            <a:r>
              <a:rPr lang="en-US" sz="3200" b="1" dirty="0">
                <a:latin typeface="Chiller" pitchFamily="82" charset="0"/>
              </a:rPr>
              <a:t>Yep –&gt; Engorged and Tingly </a:t>
            </a:r>
          </a:p>
        </p:txBody>
      </p:sp>
      <p:sp>
        <p:nvSpPr>
          <p:cNvPr id="27658" name="TextBox 9"/>
          <p:cNvSpPr txBox="1">
            <a:spLocks noChangeArrowheads="1"/>
          </p:cNvSpPr>
          <p:nvPr/>
        </p:nvSpPr>
        <p:spPr bwMode="auto">
          <a:xfrm>
            <a:off x="1371600" y="2600325"/>
            <a:ext cx="1371600" cy="523875"/>
          </a:xfrm>
          <a:prstGeom prst="rect">
            <a:avLst/>
          </a:prstGeom>
          <a:noFill/>
          <a:ln w="9525">
            <a:noFill/>
            <a:miter lim="800000"/>
            <a:headEnd/>
            <a:tailEnd/>
          </a:ln>
        </p:spPr>
        <p:txBody>
          <a:bodyPr>
            <a:spAutoFit/>
          </a:bodyPr>
          <a:lstStyle/>
          <a:p>
            <a:r>
              <a:rPr lang="en-US" sz="2800">
                <a:latin typeface="Chiller" pitchFamily="82" charset="0"/>
              </a:rPr>
              <a:t>vasodilation</a:t>
            </a:r>
          </a:p>
        </p:txBody>
      </p:sp>
      <p:sp>
        <p:nvSpPr>
          <p:cNvPr id="27659" name="TextBox 10"/>
          <p:cNvSpPr txBox="1">
            <a:spLocks noChangeArrowheads="1"/>
          </p:cNvSpPr>
          <p:nvPr/>
        </p:nvSpPr>
        <p:spPr bwMode="auto">
          <a:xfrm>
            <a:off x="1371600" y="5334000"/>
            <a:ext cx="1371600" cy="523875"/>
          </a:xfrm>
          <a:prstGeom prst="rect">
            <a:avLst/>
          </a:prstGeom>
          <a:noFill/>
          <a:ln w="9525">
            <a:noFill/>
            <a:miter lim="800000"/>
            <a:headEnd/>
            <a:tailEnd/>
          </a:ln>
        </p:spPr>
        <p:txBody>
          <a:bodyPr>
            <a:spAutoFit/>
          </a:bodyPr>
          <a:lstStyle/>
          <a:p>
            <a:r>
              <a:rPr lang="en-US" sz="2800">
                <a:latin typeface="Chiller" pitchFamily="82" charset="0"/>
              </a:rPr>
              <a:t>vasodilation</a:t>
            </a:r>
          </a:p>
        </p:txBody>
      </p:sp>
      <p:sp>
        <p:nvSpPr>
          <p:cNvPr id="27660" name="TextBox 11"/>
          <p:cNvSpPr txBox="1">
            <a:spLocks noChangeArrowheads="1"/>
          </p:cNvSpPr>
          <p:nvPr/>
        </p:nvSpPr>
        <p:spPr bwMode="auto">
          <a:xfrm>
            <a:off x="5638800" y="2438400"/>
            <a:ext cx="457200" cy="523875"/>
          </a:xfrm>
          <a:prstGeom prst="rect">
            <a:avLst/>
          </a:prstGeom>
          <a:noFill/>
          <a:ln w="9525">
            <a:noFill/>
            <a:miter lim="800000"/>
            <a:headEnd/>
            <a:tailEnd/>
          </a:ln>
        </p:spPr>
        <p:txBody>
          <a:bodyPr>
            <a:spAutoFit/>
          </a:bodyPr>
          <a:lstStyle/>
          <a:p>
            <a:r>
              <a:rPr lang="en-US" sz="2800">
                <a:latin typeface="Chiller" pitchFamily="82" charset="0"/>
              </a:rPr>
              <a:t>to</a:t>
            </a:r>
          </a:p>
        </p:txBody>
      </p:sp>
      <p:sp>
        <p:nvSpPr>
          <p:cNvPr id="27661" name="TextBox 12"/>
          <p:cNvSpPr txBox="1">
            <a:spLocks noChangeArrowheads="1"/>
          </p:cNvSpPr>
          <p:nvPr/>
        </p:nvSpPr>
        <p:spPr bwMode="auto">
          <a:xfrm>
            <a:off x="5638800" y="5334000"/>
            <a:ext cx="457200" cy="523875"/>
          </a:xfrm>
          <a:prstGeom prst="rect">
            <a:avLst/>
          </a:prstGeom>
          <a:noFill/>
          <a:ln w="9525">
            <a:noFill/>
            <a:miter lim="800000"/>
            <a:headEnd/>
            <a:tailEnd/>
          </a:ln>
        </p:spPr>
        <p:txBody>
          <a:bodyPr>
            <a:spAutoFit/>
          </a:bodyPr>
          <a:lstStyle/>
          <a:p>
            <a:r>
              <a:rPr lang="en-US" sz="2800">
                <a:latin typeface="Chiller" pitchFamily="82" charset="0"/>
              </a:rPr>
              <a:t>to</a:t>
            </a:r>
          </a:p>
        </p:txBody>
      </p:sp>
      <p:sp>
        <p:nvSpPr>
          <p:cNvPr id="27662" name="TextBox 8"/>
          <p:cNvSpPr txBox="1">
            <a:spLocks noChangeArrowheads="1"/>
          </p:cNvSpPr>
          <p:nvPr/>
        </p:nvSpPr>
        <p:spPr bwMode="auto">
          <a:xfrm>
            <a:off x="192088" y="3694113"/>
            <a:ext cx="1912937" cy="954087"/>
          </a:xfrm>
          <a:prstGeom prst="rect">
            <a:avLst/>
          </a:prstGeom>
          <a:noFill/>
          <a:ln w="9525">
            <a:noFill/>
            <a:miter lim="800000"/>
            <a:headEnd/>
            <a:tailEnd/>
          </a:ln>
        </p:spPr>
        <p:txBody>
          <a:bodyPr>
            <a:spAutoFit/>
          </a:bodyPr>
          <a:lstStyle/>
          <a:p>
            <a:r>
              <a:rPr lang="en-US" sz="2800">
                <a:latin typeface="Chiller" pitchFamily="82" charset="0"/>
              </a:rPr>
              <a:t>blood vessels to erectile tissue</a:t>
            </a:r>
          </a:p>
        </p:txBody>
      </p:sp>
      <p:cxnSp>
        <p:nvCxnSpPr>
          <p:cNvPr id="16" name="Straight Arrow Connector 15"/>
          <p:cNvCxnSpPr/>
          <p:nvPr/>
        </p:nvCxnSpPr>
        <p:spPr>
          <a:xfrm rot="5400000" flipH="1" flipV="1">
            <a:off x="350838" y="3136900"/>
            <a:ext cx="935038" cy="3190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313531" y="4928394"/>
            <a:ext cx="1000125" cy="2873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65" name="TextBox 8"/>
          <p:cNvSpPr txBox="1">
            <a:spLocks noChangeArrowheads="1"/>
          </p:cNvSpPr>
          <p:nvPr/>
        </p:nvSpPr>
        <p:spPr bwMode="auto">
          <a:xfrm>
            <a:off x="4793673" y="1016000"/>
            <a:ext cx="4121727" cy="830997"/>
          </a:xfrm>
          <a:prstGeom prst="rect">
            <a:avLst/>
          </a:prstGeom>
          <a:noFill/>
          <a:ln w="9525">
            <a:noFill/>
            <a:miter lim="800000"/>
            <a:headEnd/>
            <a:tailEnd/>
          </a:ln>
        </p:spPr>
        <p:txBody>
          <a:bodyPr wrap="square">
            <a:spAutoFit/>
          </a:bodyPr>
          <a:lstStyle/>
          <a:p>
            <a:r>
              <a:rPr lang="en-US" sz="2400" dirty="0">
                <a:solidFill>
                  <a:srgbClr val="C00000"/>
                </a:solidFill>
                <a:latin typeface="Calibri" panose="020F0502020204030204" pitchFamily="34" charset="0"/>
              </a:rPr>
              <a:t>*</a:t>
            </a:r>
            <a:r>
              <a:rPr lang="en-US" sz="2400" b="1" dirty="0">
                <a:solidFill>
                  <a:srgbClr val="0000FF"/>
                </a:solidFill>
                <a:latin typeface="Calibri" panose="020F0502020204030204" pitchFamily="34" charset="0"/>
              </a:rPr>
              <a:t>Para</a:t>
            </a:r>
            <a:r>
              <a:rPr lang="en-US" sz="2400" dirty="0">
                <a:latin typeface="Calibri" panose="020F0502020204030204" pitchFamily="34" charset="0"/>
              </a:rPr>
              <a:t> has no effect on blood </a:t>
            </a:r>
          </a:p>
          <a:p>
            <a:r>
              <a:rPr lang="en-US" sz="2400" dirty="0">
                <a:latin typeface="Calibri" panose="020F0502020204030204" pitchFamily="34" charset="0"/>
              </a:rPr>
              <a:t>  Flow </a:t>
            </a:r>
            <a:r>
              <a:rPr lang="en-US" sz="2400" b="1" u="sng" dirty="0">
                <a:latin typeface="Calibri" panose="020F0502020204030204" pitchFamily="34" charset="0"/>
              </a:rPr>
              <a:t>except</a:t>
            </a:r>
            <a:r>
              <a:rPr lang="en-US" sz="2400" dirty="0">
                <a:latin typeface="Calibri" panose="020F0502020204030204" pitchFamily="34" charset="0"/>
              </a:rPr>
              <a:t> to </a:t>
            </a:r>
            <a:r>
              <a:rPr lang="en-US" sz="2400" b="1" dirty="0">
                <a:solidFill>
                  <a:schemeClr val="accent6">
                    <a:lumMod val="75000"/>
                  </a:schemeClr>
                </a:solidFill>
                <a:latin typeface="Calibri" panose="020F0502020204030204" pitchFamily="34" charset="0"/>
              </a:rPr>
              <a:t>erectile tissue</a:t>
            </a:r>
            <a:r>
              <a:rPr lang="en-US" sz="2400" dirty="0">
                <a:latin typeface="Calibri" panose="020F0502020204030204" pitchFamily="34" charset="0"/>
              </a:rPr>
              <a:t>! </a:t>
            </a:r>
          </a:p>
        </p:txBody>
      </p:sp>
      <p:sp>
        <p:nvSpPr>
          <p:cNvPr id="18" name="Rectangle 17"/>
          <p:cNvSpPr/>
          <p:nvPr/>
        </p:nvSpPr>
        <p:spPr>
          <a:xfrm>
            <a:off x="509588" y="2625725"/>
            <a:ext cx="180975" cy="42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471488" y="5437188"/>
            <a:ext cx="180975" cy="42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211879" y="2176537"/>
            <a:ext cx="700192" cy="276999"/>
          </a:xfrm>
          <a:prstGeom prst="rect">
            <a:avLst/>
          </a:prstGeom>
          <a:noFill/>
        </p:spPr>
        <p:txBody>
          <a:bodyPr wrap="none" rtlCol="0">
            <a:spAutoFit/>
          </a:bodyPr>
          <a:lstStyle/>
          <a:p>
            <a:r>
              <a:rPr lang="en-US" sz="1200" dirty="0">
                <a:latin typeface="+mn-lt"/>
              </a:rPr>
              <a:t>Females</a:t>
            </a:r>
          </a:p>
        </p:txBody>
      </p:sp>
      <p:sp>
        <p:nvSpPr>
          <p:cNvPr id="21" name="TextBox 20"/>
          <p:cNvSpPr txBox="1"/>
          <p:nvPr/>
        </p:nvSpPr>
        <p:spPr>
          <a:xfrm>
            <a:off x="319828" y="5925364"/>
            <a:ext cx="562975" cy="276999"/>
          </a:xfrm>
          <a:prstGeom prst="rect">
            <a:avLst/>
          </a:prstGeom>
          <a:noFill/>
        </p:spPr>
        <p:txBody>
          <a:bodyPr wrap="none" rtlCol="0">
            <a:spAutoFit/>
          </a:bodyPr>
          <a:lstStyle/>
          <a:p>
            <a:r>
              <a:rPr lang="en-US" sz="1200" dirty="0">
                <a:latin typeface="+mn-lt"/>
              </a:rPr>
              <a:t>Males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p:bldP spid="27660" grpId="0"/>
      <p:bldP spid="2766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2" descr="C:\Users\marie\Desktop\ANS Female Tract.jpg"/>
          <p:cNvPicPr>
            <a:picLocks noChangeAspect="1" noChangeArrowheads="1"/>
          </p:cNvPicPr>
          <p:nvPr/>
        </p:nvPicPr>
        <p:blipFill>
          <a:blip r:embed="rId2"/>
          <a:srcRect/>
          <a:stretch>
            <a:fillRect/>
          </a:stretch>
        </p:blipFill>
        <p:spPr bwMode="auto">
          <a:xfrm>
            <a:off x="762000" y="1219200"/>
            <a:ext cx="3859213" cy="2076450"/>
          </a:xfrm>
          <a:prstGeom prst="rect">
            <a:avLst/>
          </a:prstGeom>
          <a:noFill/>
          <a:ln w="9525">
            <a:noFill/>
            <a:miter lim="800000"/>
            <a:headEnd/>
            <a:tailEnd/>
          </a:ln>
        </p:spPr>
      </p:pic>
      <p:sp>
        <p:nvSpPr>
          <p:cNvPr id="28675" name="TextBox 2"/>
          <p:cNvSpPr txBox="1">
            <a:spLocks noChangeArrowheads="1"/>
          </p:cNvSpPr>
          <p:nvPr/>
        </p:nvSpPr>
        <p:spPr bwMode="auto">
          <a:xfrm>
            <a:off x="2133600" y="0"/>
            <a:ext cx="4165600" cy="1108075"/>
          </a:xfrm>
          <a:prstGeom prst="rect">
            <a:avLst/>
          </a:prstGeom>
          <a:noFill/>
          <a:ln w="9525">
            <a:noFill/>
            <a:miter lim="800000"/>
            <a:headEnd/>
            <a:tailEnd/>
          </a:ln>
        </p:spPr>
        <p:txBody>
          <a:bodyPr wrap="none">
            <a:spAutoFit/>
          </a:bodyPr>
          <a:lstStyle/>
          <a:p>
            <a:r>
              <a:rPr lang="en-US" sz="6600" b="1">
                <a:solidFill>
                  <a:srgbClr val="C00000"/>
                </a:solidFill>
                <a:latin typeface="Chiller" pitchFamily="82" charset="0"/>
              </a:rPr>
              <a:t>SYMPATHETIC</a:t>
            </a:r>
          </a:p>
        </p:txBody>
      </p:sp>
      <p:pic>
        <p:nvPicPr>
          <p:cNvPr id="28676" name="Picture 3" descr="C:\Users\marie\Desktop\ANS Male Tract.jpg"/>
          <p:cNvPicPr>
            <a:picLocks noChangeAspect="1" noChangeArrowheads="1"/>
          </p:cNvPicPr>
          <p:nvPr/>
        </p:nvPicPr>
        <p:blipFill>
          <a:blip r:embed="rId3"/>
          <a:srcRect/>
          <a:stretch>
            <a:fillRect/>
          </a:stretch>
        </p:blipFill>
        <p:spPr bwMode="auto">
          <a:xfrm>
            <a:off x="762000" y="4114800"/>
            <a:ext cx="3895725" cy="1920875"/>
          </a:xfrm>
          <a:prstGeom prst="rect">
            <a:avLst/>
          </a:prstGeom>
          <a:noFill/>
          <a:ln w="9525">
            <a:noFill/>
            <a:miter lim="800000"/>
            <a:headEnd/>
            <a:tailEnd/>
          </a:ln>
        </p:spPr>
      </p:pic>
      <p:pic>
        <p:nvPicPr>
          <p:cNvPr id="28677" name="Picture 4" descr="C:\Users\marie\Desktop\ANS Contract Male.jpg"/>
          <p:cNvPicPr>
            <a:picLocks noChangeAspect="1" noChangeArrowheads="1"/>
          </p:cNvPicPr>
          <p:nvPr/>
        </p:nvPicPr>
        <p:blipFill>
          <a:blip r:embed="rId4"/>
          <a:srcRect/>
          <a:stretch>
            <a:fillRect/>
          </a:stretch>
        </p:blipFill>
        <p:spPr bwMode="auto">
          <a:xfrm>
            <a:off x="5562600" y="1524000"/>
            <a:ext cx="3046413" cy="1463675"/>
          </a:xfrm>
          <a:prstGeom prst="rect">
            <a:avLst/>
          </a:prstGeom>
          <a:noFill/>
          <a:ln w="9525">
            <a:noFill/>
            <a:miter lim="800000"/>
            <a:headEnd/>
            <a:tailEnd/>
          </a:ln>
        </p:spPr>
      </p:pic>
      <p:pic>
        <p:nvPicPr>
          <p:cNvPr id="28678" name="Picture 5" descr="C:\Users\marie\Desktop\ANS Contract Female.jpg"/>
          <p:cNvPicPr>
            <a:picLocks noChangeAspect="1" noChangeArrowheads="1"/>
          </p:cNvPicPr>
          <p:nvPr/>
        </p:nvPicPr>
        <p:blipFill>
          <a:blip r:embed="rId5"/>
          <a:srcRect/>
          <a:stretch>
            <a:fillRect/>
          </a:stretch>
        </p:blipFill>
        <p:spPr bwMode="auto">
          <a:xfrm>
            <a:off x="5640388" y="4327525"/>
            <a:ext cx="3046412" cy="1457325"/>
          </a:xfrm>
          <a:prstGeom prst="rect">
            <a:avLst/>
          </a:prstGeom>
          <a:noFill/>
          <a:ln w="9525">
            <a:noFill/>
            <a:miter lim="800000"/>
            <a:headEnd/>
            <a:tailEnd/>
          </a:ln>
        </p:spPr>
      </p:pic>
      <p:sp>
        <p:nvSpPr>
          <p:cNvPr id="28679" name="TextBox 6"/>
          <p:cNvSpPr txBox="1">
            <a:spLocks noChangeArrowheads="1"/>
          </p:cNvSpPr>
          <p:nvPr/>
        </p:nvSpPr>
        <p:spPr bwMode="auto">
          <a:xfrm>
            <a:off x="5029200" y="3429000"/>
            <a:ext cx="3581400" cy="584200"/>
          </a:xfrm>
          <a:prstGeom prst="rect">
            <a:avLst/>
          </a:prstGeom>
          <a:noFill/>
          <a:ln w="9525">
            <a:noFill/>
            <a:miter lim="800000"/>
            <a:headEnd/>
            <a:tailEnd/>
          </a:ln>
        </p:spPr>
        <p:txBody>
          <a:bodyPr>
            <a:spAutoFit/>
          </a:bodyPr>
          <a:lstStyle/>
          <a:p>
            <a:r>
              <a:rPr lang="en-US" sz="3200" b="1" dirty="0">
                <a:latin typeface="Chiller" pitchFamily="82" charset="0"/>
              </a:rPr>
              <a:t>Yep –&gt; Ejection of Fluids</a:t>
            </a:r>
          </a:p>
        </p:txBody>
      </p:sp>
      <p:sp>
        <p:nvSpPr>
          <p:cNvPr id="28680" name="TextBox 7"/>
          <p:cNvSpPr txBox="1">
            <a:spLocks noChangeArrowheads="1"/>
          </p:cNvSpPr>
          <p:nvPr/>
        </p:nvSpPr>
        <p:spPr bwMode="auto">
          <a:xfrm>
            <a:off x="304800" y="6096000"/>
            <a:ext cx="4267200" cy="584200"/>
          </a:xfrm>
          <a:prstGeom prst="rect">
            <a:avLst/>
          </a:prstGeom>
          <a:noFill/>
          <a:ln w="9525">
            <a:noFill/>
            <a:miter lim="800000"/>
            <a:headEnd/>
            <a:tailEnd/>
          </a:ln>
        </p:spPr>
        <p:txBody>
          <a:bodyPr>
            <a:spAutoFit/>
          </a:bodyPr>
          <a:lstStyle/>
          <a:p>
            <a:r>
              <a:rPr lang="en-US" sz="3200" dirty="0">
                <a:latin typeface="Chiller" pitchFamily="82" charset="0"/>
              </a:rPr>
              <a:t>Q: What’s the Effector Tissue?</a:t>
            </a:r>
          </a:p>
        </p:txBody>
      </p:sp>
      <p:sp>
        <p:nvSpPr>
          <p:cNvPr id="28681" name="TextBox 7"/>
          <p:cNvSpPr txBox="1">
            <a:spLocks noChangeArrowheads="1"/>
          </p:cNvSpPr>
          <p:nvPr/>
        </p:nvSpPr>
        <p:spPr bwMode="auto">
          <a:xfrm>
            <a:off x="158750" y="1333500"/>
            <a:ext cx="2870200" cy="461665"/>
          </a:xfrm>
          <a:prstGeom prst="rect">
            <a:avLst/>
          </a:prstGeom>
          <a:noFill/>
          <a:ln w="9525">
            <a:noFill/>
            <a:miter lim="800000"/>
            <a:headEnd/>
            <a:tailEnd/>
          </a:ln>
        </p:spPr>
        <p:txBody>
          <a:bodyPr wrap="square">
            <a:spAutoFit/>
          </a:bodyPr>
          <a:lstStyle/>
          <a:p>
            <a:r>
              <a:rPr lang="en-US" sz="2400" b="1" dirty="0">
                <a:solidFill>
                  <a:srgbClr val="800000"/>
                </a:solidFill>
                <a:latin typeface="Calibri" panose="020F0502020204030204" pitchFamily="34" charset="0"/>
              </a:rPr>
              <a:t>Lining of Repro tract</a:t>
            </a:r>
          </a:p>
        </p:txBody>
      </p:sp>
      <p:sp>
        <p:nvSpPr>
          <p:cNvPr id="28682" name="Rectangle 9"/>
          <p:cNvSpPr>
            <a:spLocks noChangeArrowheads="1"/>
          </p:cNvSpPr>
          <p:nvPr/>
        </p:nvSpPr>
        <p:spPr bwMode="auto">
          <a:xfrm>
            <a:off x="128588" y="3776663"/>
            <a:ext cx="2974970" cy="461665"/>
          </a:xfrm>
          <a:prstGeom prst="rect">
            <a:avLst/>
          </a:prstGeom>
          <a:noFill/>
          <a:ln w="9525">
            <a:noFill/>
            <a:miter lim="800000"/>
            <a:headEnd/>
            <a:tailEnd/>
          </a:ln>
        </p:spPr>
        <p:txBody>
          <a:bodyPr wrap="square">
            <a:spAutoFit/>
          </a:bodyPr>
          <a:lstStyle/>
          <a:p>
            <a:r>
              <a:rPr lang="en-US" sz="2400" b="1">
                <a:solidFill>
                  <a:srgbClr val="800000"/>
                </a:solidFill>
                <a:latin typeface="Calibri" panose="020F0502020204030204" pitchFamily="34" charset="0"/>
              </a:rPr>
              <a:t>Lining of Repro duct</a:t>
            </a:r>
          </a:p>
        </p:txBody>
      </p:sp>
      <p:cxnSp>
        <p:nvCxnSpPr>
          <p:cNvPr id="11" name="Straight Arrow Connector 10"/>
          <p:cNvCxnSpPr/>
          <p:nvPr/>
        </p:nvCxnSpPr>
        <p:spPr>
          <a:xfrm>
            <a:off x="1254125" y="1903413"/>
            <a:ext cx="1000125" cy="8286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8682" idx="2"/>
          </p:cNvCxnSpPr>
          <p:nvPr/>
        </p:nvCxnSpPr>
        <p:spPr>
          <a:xfrm>
            <a:off x="1616073" y="4238328"/>
            <a:ext cx="468315" cy="8019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2868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2" descr="C:\Users\marie\Desktop\ANS Divergent and Convergent.jpg"/>
          <p:cNvPicPr>
            <a:picLocks noChangeAspect="1" noChangeArrowheads="1"/>
          </p:cNvPicPr>
          <p:nvPr/>
        </p:nvPicPr>
        <p:blipFill>
          <a:blip r:embed="rId2"/>
          <a:srcRect/>
          <a:stretch>
            <a:fillRect/>
          </a:stretch>
        </p:blipFill>
        <p:spPr bwMode="auto">
          <a:xfrm>
            <a:off x="0" y="88900"/>
            <a:ext cx="6934200" cy="2197100"/>
          </a:xfrm>
          <a:prstGeom prst="rect">
            <a:avLst/>
          </a:prstGeom>
          <a:noFill/>
          <a:ln w="9525">
            <a:noFill/>
            <a:miter lim="800000"/>
            <a:headEnd/>
            <a:tailEnd/>
          </a:ln>
        </p:spPr>
      </p:pic>
      <p:pic>
        <p:nvPicPr>
          <p:cNvPr id="6147" name="Picture 3" descr="C:\Users\marie\Desktop\ANS Divergent.jpg"/>
          <p:cNvPicPr>
            <a:picLocks noChangeAspect="1" noChangeArrowheads="1"/>
          </p:cNvPicPr>
          <p:nvPr/>
        </p:nvPicPr>
        <p:blipFill>
          <a:blip r:embed="rId3"/>
          <a:srcRect/>
          <a:stretch>
            <a:fillRect/>
          </a:stretch>
        </p:blipFill>
        <p:spPr bwMode="auto">
          <a:xfrm>
            <a:off x="457200" y="3505200"/>
            <a:ext cx="6243638" cy="3276600"/>
          </a:xfrm>
          <a:prstGeom prst="rect">
            <a:avLst/>
          </a:prstGeom>
          <a:noFill/>
          <a:ln w="9525">
            <a:noFill/>
            <a:miter lim="800000"/>
            <a:headEnd/>
            <a:tailEnd/>
          </a:ln>
        </p:spPr>
      </p:pic>
      <p:sp>
        <p:nvSpPr>
          <p:cNvPr id="30724" name="TextBox 3"/>
          <p:cNvSpPr txBox="1">
            <a:spLocks noChangeArrowheads="1"/>
          </p:cNvSpPr>
          <p:nvPr/>
        </p:nvSpPr>
        <p:spPr bwMode="auto">
          <a:xfrm>
            <a:off x="6858000" y="762000"/>
            <a:ext cx="2133600" cy="1570038"/>
          </a:xfrm>
          <a:prstGeom prst="rect">
            <a:avLst/>
          </a:prstGeom>
          <a:noFill/>
          <a:ln w="9525">
            <a:noFill/>
            <a:miter lim="800000"/>
            <a:headEnd/>
            <a:tailEnd/>
          </a:ln>
        </p:spPr>
        <p:txBody>
          <a:bodyPr>
            <a:spAutoFit/>
          </a:bodyPr>
          <a:lstStyle/>
          <a:p>
            <a:pPr algn="ctr"/>
            <a:r>
              <a:rPr lang="en-US" sz="3200" b="1" dirty="0">
                <a:solidFill>
                  <a:srgbClr val="0033CC"/>
                </a:solidFill>
                <a:latin typeface="Chiller" pitchFamily="82" charset="0"/>
              </a:rPr>
              <a:t>Para </a:t>
            </a:r>
          </a:p>
          <a:p>
            <a:pPr algn="ctr"/>
            <a:r>
              <a:rPr lang="en-US" sz="3200" b="1" dirty="0">
                <a:solidFill>
                  <a:srgbClr val="0033CC"/>
                </a:solidFill>
                <a:latin typeface="Chiller" pitchFamily="82" charset="0"/>
              </a:rPr>
              <a:t>is </a:t>
            </a:r>
          </a:p>
          <a:p>
            <a:pPr algn="ctr"/>
            <a:r>
              <a:rPr lang="en-US" sz="3200" b="1" dirty="0">
                <a:solidFill>
                  <a:srgbClr val="0033CC"/>
                </a:solidFill>
                <a:latin typeface="Chiller" pitchFamily="82" charset="0"/>
              </a:rPr>
              <a:t>CONVERGENT</a:t>
            </a:r>
          </a:p>
        </p:txBody>
      </p:sp>
      <p:sp>
        <p:nvSpPr>
          <p:cNvPr id="5" name="TextBox 4"/>
          <p:cNvSpPr txBox="1">
            <a:spLocks noChangeArrowheads="1"/>
          </p:cNvSpPr>
          <p:nvPr/>
        </p:nvSpPr>
        <p:spPr bwMode="auto">
          <a:xfrm>
            <a:off x="7010400" y="4191000"/>
            <a:ext cx="1905000" cy="1570038"/>
          </a:xfrm>
          <a:prstGeom prst="rect">
            <a:avLst/>
          </a:prstGeom>
          <a:noFill/>
          <a:ln w="9525">
            <a:noFill/>
            <a:miter lim="800000"/>
            <a:headEnd/>
            <a:tailEnd/>
          </a:ln>
        </p:spPr>
        <p:txBody>
          <a:bodyPr>
            <a:spAutoFit/>
          </a:bodyPr>
          <a:lstStyle/>
          <a:p>
            <a:pPr algn="ctr"/>
            <a:r>
              <a:rPr lang="en-US" sz="3200" b="1">
                <a:solidFill>
                  <a:srgbClr val="C00000"/>
                </a:solidFill>
                <a:latin typeface="Chiller" pitchFamily="82" charset="0"/>
              </a:rPr>
              <a:t>Sym </a:t>
            </a:r>
          </a:p>
          <a:p>
            <a:pPr algn="ctr"/>
            <a:r>
              <a:rPr lang="en-US" sz="3200" b="1">
                <a:solidFill>
                  <a:srgbClr val="C00000"/>
                </a:solidFill>
                <a:latin typeface="Chiller" pitchFamily="82" charset="0"/>
              </a:rPr>
              <a:t>is </a:t>
            </a:r>
          </a:p>
          <a:p>
            <a:pPr algn="ctr"/>
            <a:r>
              <a:rPr lang="en-US" sz="3200" b="1">
                <a:solidFill>
                  <a:srgbClr val="C00000"/>
                </a:solidFill>
                <a:latin typeface="Chiller" pitchFamily="82" charset="0"/>
              </a:rPr>
              <a:t>DIVERGENT</a:t>
            </a:r>
          </a:p>
        </p:txBody>
      </p:sp>
      <p:sp>
        <p:nvSpPr>
          <p:cNvPr id="30726" name="TextBox 6"/>
          <p:cNvSpPr txBox="1">
            <a:spLocks noChangeArrowheads="1"/>
          </p:cNvSpPr>
          <p:nvPr/>
        </p:nvSpPr>
        <p:spPr bwMode="auto">
          <a:xfrm>
            <a:off x="2806700" y="158750"/>
            <a:ext cx="4232275" cy="585788"/>
          </a:xfrm>
          <a:prstGeom prst="rect">
            <a:avLst/>
          </a:prstGeom>
          <a:noFill/>
          <a:ln w="9525">
            <a:noFill/>
            <a:miter lim="800000"/>
            <a:headEnd/>
            <a:tailEnd/>
          </a:ln>
        </p:spPr>
        <p:txBody>
          <a:bodyPr>
            <a:spAutoFit/>
          </a:bodyPr>
          <a:lstStyle/>
          <a:p>
            <a:r>
              <a:rPr lang="en-US" sz="3200" b="1">
                <a:latin typeface="Chiller" pitchFamily="82" charset="0"/>
              </a:rPr>
              <a:t>Anatomical Arrangement of ANS</a:t>
            </a:r>
          </a:p>
        </p:txBody>
      </p:sp>
      <p:sp>
        <p:nvSpPr>
          <p:cNvPr id="7" name="TextBox 6"/>
          <p:cNvSpPr txBox="1"/>
          <p:nvPr/>
        </p:nvSpPr>
        <p:spPr>
          <a:xfrm>
            <a:off x="4326463" y="2154234"/>
            <a:ext cx="971741" cy="338554"/>
          </a:xfrm>
          <a:prstGeom prst="rect">
            <a:avLst/>
          </a:prstGeom>
          <a:noFill/>
        </p:spPr>
        <p:txBody>
          <a:bodyPr wrap="none" rtlCol="0">
            <a:spAutoFit/>
          </a:bodyPr>
          <a:lstStyle/>
          <a:p>
            <a:r>
              <a:rPr lang="en-US" sz="1600" dirty="0">
                <a:latin typeface="+mn-lt"/>
              </a:rPr>
              <a:t>Ganglion </a:t>
            </a:r>
          </a:p>
        </p:txBody>
      </p:sp>
      <p:sp>
        <p:nvSpPr>
          <p:cNvPr id="8" name="TextBox 7"/>
          <p:cNvSpPr txBox="1"/>
          <p:nvPr/>
        </p:nvSpPr>
        <p:spPr>
          <a:xfrm>
            <a:off x="2972762" y="5684897"/>
            <a:ext cx="971741" cy="338554"/>
          </a:xfrm>
          <a:prstGeom prst="rect">
            <a:avLst/>
          </a:prstGeom>
          <a:noFill/>
        </p:spPr>
        <p:txBody>
          <a:bodyPr wrap="none" rtlCol="0">
            <a:spAutoFit/>
          </a:bodyPr>
          <a:lstStyle/>
          <a:p>
            <a:r>
              <a:rPr lang="en-US" sz="1600" dirty="0">
                <a:latin typeface="+mn-lt"/>
              </a:rPr>
              <a:t>Ganglion </a:t>
            </a:r>
          </a:p>
        </p:txBody>
      </p:sp>
      <p:sp>
        <p:nvSpPr>
          <p:cNvPr id="9" name="TextBox 8"/>
          <p:cNvSpPr txBox="1"/>
          <p:nvPr/>
        </p:nvSpPr>
        <p:spPr>
          <a:xfrm>
            <a:off x="6146796" y="2186573"/>
            <a:ext cx="880882" cy="584775"/>
          </a:xfrm>
          <a:prstGeom prst="rect">
            <a:avLst/>
          </a:prstGeom>
          <a:noFill/>
        </p:spPr>
        <p:txBody>
          <a:bodyPr wrap="none" rtlCol="0">
            <a:spAutoFit/>
          </a:bodyPr>
          <a:lstStyle/>
          <a:p>
            <a:pPr algn="ctr"/>
            <a:r>
              <a:rPr lang="en-US" sz="1600" dirty="0">
                <a:latin typeface="+mn-lt"/>
              </a:rPr>
              <a:t>Effector </a:t>
            </a:r>
          </a:p>
          <a:p>
            <a:pPr algn="ctr"/>
            <a:r>
              <a:rPr lang="en-US" sz="1600" dirty="0">
                <a:latin typeface="+mn-lt"/>
              </a:rPr>
              <a:t>Tissue</a:t>
            </a:r>
          </a:p>
        </p:txBody>
      </p:sp>
      <p:sp>
        <p:nvSpPr>
          <p:cNvPr id="10" name="TextBox 9"/>
          <p:cNvSpPr txBox="1"/>
          <p:nvPr/>
        </p:nvSpPr>
        <p:spPr>
          <a:xfrm>
            <a:off x="5582888" y="6137756"/>
            <a:ext cx="880882" cy="584775"/>
          </a:xfrm>
          <a:prstGeom prst="rect">
            <a:avLst/>
          </a:prstGeom>
          <a:noFill/>
        </p:spPr>
        <p:txBody>
          <a:bodyPr wrap="none" rtlCol="0">
            <a:spAutoFit/>
          </a:bodyPr>
          <a:lstStyle/>
          <a:p>
            <a:pPr algn="ctr"/>
            <a:r>
              <a:rPr lang="en-US" sz="1600" dirty="0">
                <a:latin typeface="+mn-lt"/>
              </a:rPr>
              <a:t>Effector </a:t>
            </a:r>
          </a:p>
          <a:p>
            <a:pPr algn="ctr"/>
            <a:r>
              <a:rPr lang="en-US" sz="1600" dirty="0">
                <a:latin typeface="+mn-lt"/>
              </a:rPr>
              <a:t>Tissue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alpha val="15000"/>
          </a:schemeClr>
        </a:solidFill>
        <a:effectLst/>
      </p:bgPr>
    </p:bg>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80975" y="1013689"/>
            <a:ext cx="8813800" cy="3170099"/>
          </a:xfrm>
          <a:prstGeom prst="rect">
            <a:avLst/>
          </a:prstGeom>
          <a:noFill/>
          <a:ln w="9525">
            <a:noFill/>
            <a:miter lim="800000"/>
            <a:headEnd/>
            <a:tailEnd/>
          </a:ln>
        </p:spPr>
        <p:txBody>
          <a:bodyPr anchor="ctr">
            <a:spAutoFit/>
          </a:bodyPr>
          <a:lstStyle/>
          <a:p>
            <a:pPr algn="just"/>
            <a:r>
              <a:rPr lang="en-US" sz="2000" dirty="0">
                <a:latin typeface="+mn-lt"/>
                <a:ea typeface="Times New Roman" pitchFamily="18" charset="0"/>
                <a:cs typeface="Arial" charset="0"/>
              </a:rPr>
              <a:t>The Anatomical arrangement of two divisions is indicative of their function.</a:t>
            </a:r>
          </a:p>
          <a:p>
            <a:pPr algn="just"/>
            <a:endParaRPr lang="en-US" sz="2000" dirty="0">
              <a:latin typeface="+mn-lt"/>
              <a:ea typeface="Times New Roman" pitchFamily="18" charset="0"/>
              <a:cs typeface="Arial" charset="0"/>
            </a:endParaRPr>
          </a:p>
          <a:p>
            <a:pPr algn="just" eaLnBrk="0" hangingPunct="0"/>
            <a:r>
              <a:rPr lang="en-US" sz="2000" b="1" dirty="0">
                <a:solidFill>
                  <a:srgbClr val="0000FF"/>
                </a:solidFill>
                <a:latin typeface="+mn-lt"/>
                <a:ea typeface="Times New Roman" pitchFamily="18" charset="0"/>
                <a:cs typeface="Arial" charset="0"/>
              </a:rPr>
              <a:t>Para</a:t>
            </a:r>
            <a:r>
              <a:rPr lang="en-US" sz="2000" dirty="0">
                <a:latin typeface="+mn-lt"/>
                <a:ea typeface="Times New Roman" pitchFamily="18" charset="0"/>
                <a:cs typeface="Arial" charset="0"/>
              </a:rPr>
              <a:t> is more </a:t>
            </a:r>
            <a:r>
              <a:rPr lang="en-US" sz="2000" b="1" dirty="0">
                <a:latin typeface="+mn-lt"/>
                <a:ea typeface="Times New Roman" pitchFamily="18" charset="0"/>
                <a:cs typeface="Arial" charset="0"/>
              </a:rPr>
              <a:t>Convergent</a:t>
            </a:r>
            <a:r>
              <a:rPr lang="en-US" sz="2000" dirty="0">
                <a:latin typeface="+mn-lt"/>
                <a:ea typeface="Times New Roman" pitchFamily="18" charset="0"/>
                <a:cs typeface="Arial" charset="0"/>
              </a:rPr>
              <a:t>, such that it often focuses on </a:t>
            </a:r>
            <a:r>
              <a:rPr lang="en-US" sz="2000" b="1" dirty="0">
                <a:latin typeface="+mn-lt"/>
                <a:ea typeface="Times New Roman" pitchFamily="18" charset="0"/>
                <a:cs typeface="Arial" charset="0"/>
              </a:rPr>
              <a:t>one thing at a time</a:t>
            </a:r>
            <a:r>
              <a:rPr lang="en-US" sz="2000" dirty="0">
                <a:latin typeface="+mn-lt"/>
                <a:ea typeface="Times New Roman" pitchFamily="18" charset="0"/>
                <a:cs typeface="Arial" charset="0"/>
              </a:rPr>
              <a:t>. Usually the ganglion is </a:t>
            </a:r>
            <a:r>
              <a:rPr lang="en-US" sz="2000" i="1" dirty="0">
                <a:latin typeface="+mn-lt"/>
                <a:ea typeface="Times New Roman" pitchFamily="18" charset="0"/>
                <a:cs typeface="Arial" charset="0"/>
              </a:rPr>
              <a:t>on</a:t>
            </a:r>
            <a:r>
              <a:rPr lang="en-US" sz="2000" dirty="0">
                <a:latin typeface="+mn-lt"/>
                <a:ea typeface="Times New Roman" pitchFamily="18" charset="0"/>
                <a:cs typeface="Arial" charset="0"/>
              </a:rPr>
              <a:t> the effector tissue, so it is a focused response, not wide-spread. </a:t>
            </a:r>
          </a:p>
          <a:p>
            <a:pPr algn="just" eaLnBrk="0" hangingPunct="0"/>
            <a:endParaRPr lang="en-US" sz="2000" dirty="0">
              <a:latin typeface="+mn-lt"/>
              <a:ea typeface="Times New Roman" pitchFamily="18" charset="0"/>
              <a:cs typeface="Arial" charset="0"/>
            </a:endParaRPr>
          </a:p>
          <a:p>
            <a:pPr algn="just" eaLnBrk="0" hangingPunct="0"/>
            <a:r>
              <a:rPr lang="en-US" sz="2000" b="1" dirty="0" err="1">
                <a:solidFill>
                  <a:srgbClr val="CC0000"/>
                </a:solidFill>
                <a:latin typeface="+mn-lt"/>
                <a:ea typeface="Times New Roman" pitchFamily="18" charset="0"/>
                <a:cs typeface="Arial" charset="0"/>
              </a:rPr>
              <a:t>Sym</a:t>
            </a:r>
            <a:r>
              <a:rPr lang="en-US" sz="2000" dirty="0">
                <a:latin typeface="+mn-lt"/>
                <a:ea typeface="Times New Roman" pitchFamily="18" charset="0"/>
                <a:cs typeface="Arial" charset="0"/>
              </a:rPr>
              <a:t> is more </a:t>
            </a:r>
            <a:r>
              <a:rPr lang="en-US" sz="2000" b="1" dirty="0">
                <a:latin typeface="+mn-lt"/>
                <a:ea typeface="Times New Roman" pitchFamily="18" charset="0"/>
                <a:cs typeface="Arial" charset="0"/>
              </a:rPr>
              <a:t>Divergent</a:t>
            </a:r>
            <a:r>
              <a:rPr lang="en-US" sz="2000" dirty="0">
                <a:latin typeface="+mn-lt"/>
                <a:ea typeface="Times New Roman" pitchFamily="18" charset="0"/>
                <a:cs typeface="Arial" charset="0"/>
              </a:rPr>
              <a:t>, such that it can </a:t>
            </a:r>
            <a:r>
              <a:rPr lang="en-US" sz="2000" b="1" dirty="0">
                <a:latin typeface="+mn-lt"/>
                <a:ea typeface="Times New Roman" pitchFamily="18" charset="0"/>
                <a:cs typeface="Arial" charset="0"/>
              </a:rPr>
              <a:t>signal multiple tissues at once</a:t>
            </a:r>
            <a:r>
              <a:rPr lang="en-US" sz="2000" dirty="0">
                <a:latin typeface="+mn-lt"/>
                <a:ea typeface="Times New Roman" pitchFamily="18" charset="0"/>
                <a:cs typeface="Arial" charset="0"/>
              </a:rPr>
              <a:t>. With the ganglion so close to the spinal cord, this allows the response to spread out in many directions at once (simultaneously). </a:t>
            </a:r>
          </a:p>
          <a:p>
            <a:pPr algn="just" eaLnBrk="0" hangingPunct="0"/>
            <a:endParaRPr lang="en-US" sz="2000" dirty="0">
              <a:latin typeface="+mn-lt"/>
              <a:ea typeface="Times New Roman" pitchFamily="18" charset="0"/>
              <a:cs typeface="Arial" charset="0"/>
            </a:endParaRPr>
          </a:p>
          <a:p>
            <a:pPr algn="just" eaLnBrk="0" hangingPunct="0"/>
            <a:r>
              <a:rPr lang="en-US" sz="2000" dirty="0">
                <a:latin typeface="+mn-lt"/>
                <a:ea typeface="Times New Roman" pitchFamily="18" charset="0"/>
                <a:cs typeface="Arial" charset="0"/>
              </a:rPr>
              <a:t>Note how the 2 divisions seem to cooperate more with reproductive issues?</a:t>
            </a:r>
          </a:p>
        </p:txBody>
      </p:sp>
      <p:sp>
        <p:nvSpPr>
          <p:cNvPr id="29699" name="TextBox 1"/>
          <p:cNvSpPr txBox="1">
            <a:spLocks noChangeArrowheads="1"/>
          </p:cNvSpPr>
          <p:nvPr/>
        </p:nvSpPr>
        <p:spPr bwMode="auto">
          <a:xfrm>
            <a:off x="304800" y="244475"/>
            <a:ext cx="1716088" cy="823913"/>
          </a:xfrm>
          <a:prstGeom prst="rect">
            <a:avLst/>
          </a:prstGeom>
          <a:noFill/>
          <a:ln w="9525">
            <a:noFill/>
            <a:miter lim="800000"/>
            <a:headEnd/>
            <a:tailEnd/>
          </a:ln>
        </p:spPr>
        <p:txBody>
          <a:bodyPr>
            <a:spAutoFit/>
          </a:bodyPr>
          <a:lstStyle/>
          <a:p>
            <a:r>
              <a:rPr lang="en-US" sz="4800" b="1">
                <a:latin typeface="Chiller" pitchFamily="82" charset="0"/>
              </a:rPr>
              <a:t>Notes:</a:t>
            </a:r>
          </a:p>
        </p:txBody>
      </p:sp>
      <p:sp>
        <p:nvSpPr>
          <p:cNvPr id="4" name="Rectangle 3"/>
          <p:cNvSpPr/>
          <p:nvPr/>
        </p:nvSpPr>
        <p:spPr>
          <a:xfrm>
            <a:off x="216395" y="4860336"/>
            <a:ext cx="8813800" cy="923330"/>
          </a:xfrm>
          <a:prstGeom prst="rect">
            <a:avLst/>
          </a:prstGeom>
        </p:spPr>
        <p:txBody>
          <a:bodyPr wrap="square">
            <a:spAutoFit/>
          </a:bodyPr>
          <a:lstStyle/>
          <a:p>
            <a:pPr algn="just" eaLnBrk="0" hangingPunct="0"/>
            <a:r>
              <a:rPr lang="en-US" b="1" u="sng" dirty="0">
                <a:solidFill>
                  <a:srgbClr val="0000FF"/>
                </a:solidFill>
                <a:ea typeface="Times New Roman" pitchFamily="18" charset="0"/>
                <a:cs typeface="Arial" charset="0"/>
              </a:rPr>
              <a:t>Para</a:t>
            </a:r>
            <a:r>
              <a:rPr lang="en-US" dirty="0">
                <a:solidFill>
                  <a:srgbClr val="0000FF"/>
                </a:solidFill>
                <a:ea typeface="Times New Roman" pitchFamily="18" charset="0"/>
                <a:cs typeface="Arial" charset="0"/>
              </a:rPr>
              <a:t> relaxes VSM* and increases blood flow to erectile tissue = the “point” factor.</a:t>
            </a:r>
          </a:p>
          <a:p>
            <a:pPr algn="just" eaLnBrk="0" hangingPunct="0"/>
            <a:endParaRPr lang="en-US" dirty="0">
              <a:ea typeface="Times New Roman" pitchFamily="18" charset="0"/>
              <a:cs typeface="Arial" charset="0"/>
            </a:endParaRPr>
          </a:p>
          <a:p>
            <a:pPr algn="just" eaLnBrk="0" hangingPunct="0"/>
            <a:r>
              <a:rPr lang="en-US" b="1" u="sng" dirty="0" err="1">
                <a:solidFill>
                  <a:srgbClr val="C00000"/>
                </a:solidFill>
                <a:ea typeface="Times New Roman" pitchFamily="18" charset="0"/>
                <a:cs typeface="Arial" charset="0"/>
              </a:rPr>
              <a:t>Sym</a:t>
            </a:r>
            <a:r>
              <a:rPr lang="en-US" dirty="0">
                <a:solidFill>
                  <a:srgbClr val="C00000"/>
                </a:solidFill>
                <a:ea typeface="Times New Roman" pitchFamily="18" charset="0"/>
                <a:cs typeface="Arial" charset="0"/>
              </a:rPr>
              <a:t> causes the smooth muscle of reproductive ducts to contract = the “shoot” factor.</a:t>
            </a:r>
          </a:p>
        </p:txBody>
      </p:sp>
      <p:sp>
        <p:nvSpPr>
          <p:cNvPr id="5" name="TextBox 4"/>
          <p:cNvSpPr txBox="1"/>
          <p:nvPr/>
        </p:nvSpPr>
        <p:spPr>
          <a:xfrm>
            <a:off x="1749720" y="5933126"/>
            <a:ext cx="5747151" cy="338554"/>
          </a:xfrm>
          <a:prstGeom prst="rect">
            <a:avLst/>
          </a:prstGeom>
          <a:noFill/>
        </p:spPr>
        <p:txBody>
          <a:bodyPr wrap="none" rtlCol="0">
            <a:spAutoFit/>
          </a:bodyPr>
          <a:lstStyle/>
          <a:p>
            <a:r>
              <a:rPr lang="en-US" sz="1600" dirty="0">
                <a:latin typeface="+mn-lt"/>
              </a:rPr>
              <a:t>*VSM = vascular smooth muscle (the muscle around blood vessels)</a:t>
            </a:r>
          </a:p>
        </p:txBody>
      </p:sp>
      <p:sp>
        <p:nvSpPr>
          <p:cNvPr id="6" name="TextBox 5"/>
          <p:cNvSpPr txBox="1"/>
          <p:nvPr/>
        </p:nvSpPr>
        <p:spPr>
          <a:xfrm>
            <a:off x="2805725" y="4356213"/>
            <a:ext cx="3537925" cy="523220"/>
          </a:xfrm>
          <a:prstGeom prst="rect">
            <a:avLst/>
          </a:prstGeom>
          <a:noFill/>
        </p:spPr>
        <p:txBody>
          <a:bodyPr wrap="square" rtlCol="0">
            <a:spAutoFit/>
          </a:bodyPr>
          <a:lstStyle/>
          <a:p>
            <a:r>
              <a:rPr lang="en-US" sz="2800" dirty="0">
                <a:latin typeface="Chiller" panose="04020404031007020602" pitchFamily="82" charset="0"/>
              </a:rPr>
              <a:t>In matters of Reproduction…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762000" y="127000"/>
            <a:ext cx="7620000" cy="914400"/>
          </a:xfrm>
        </p:spPr>
        <p:txBody>
          <a:bodyPr/>
          <a:lstStyle/>
          <a:p>
            <a:pPr eaLnBrk="1" hangingPunct="1"/>
            <a:r>
              <a:rPr lang="en-US" sz="4800" b="1" dirty="0">
                <a:solidFill>
                  <a:srgbClr val="D90C1C"/>
                </a:solidFill>
                <a:latin typeface="+mn-lt"/>
              </a:rPr>
              <a:t>Central Nervous System</a:t>
            </a:r>
            <a:endParaRPr lang="en-US" sz="4800" b="1" dirty="0">
              <a:latin typeface="+mn-lt"/>
            </a:endParaRPr>
          </a:p>
        </p:txBody>
      </p:sp>
      <p:sp>
        <p:nvSpPr>
          <p:cNvPr id="11267" name="Rectangle 3"/>
          <p:cNvSpPr>
            <a:spLocks noGrp="1" noChangeArrowheads="1"/>
          </p:cNvSpPr>
          <p:nvPr>
            <p:ph type="body" sz="half" idx="4294967295"/>
          </p:nvPr>
        </p:nvSpPr>
        <p:spPr>
          <a:xfrm>
            <a:off x="319089" y="3109913"/>
            <a:ext cx="3033712" cy="704850"/>
          </a:xfrm>
        </p:spPr>
        <p:txBody>
          <a:bodyPr/>
          <a:lstStyle/>
          <a:p>
            <a:pPr eaLnBrk="1" hangingPunct="1">
              <a:buFont typeface="Arial" charset="0"/>
              <a:buNone/>
            </a:pPr>
            <a:r>
              <a:rPr lang="en-US" sz="4000" b="1" dirty="0"/>
              <a:t>Somatic N.S.</a:t>
            </a:r>
            <a:endParaRPr lang="en-US" sz="4000" dirty="0"/>
          </a:p>
        </p:txBody>
      </p:sp>
      <p:sp>
        <p:nvSpPr>
          <p:cNvPr id="11268" name="Rectangle 4"/>
          <p:cNvSpPr>
            <a:spLocks noGrp="1" noChangeArrowheads="1"/>
          </p:cNvSpPr>
          <p:nvPr>
            <p:ph type="body" sz="half" idx="4294967295"/>
          </p:nvPr>
        </p:nvSpPr>
        <p:spPr>
          <a:xfrm>
            <a:off x="5411788" y="3111501"/>
            <a:ext cx="3562350" cy="660400"/>
          </a:xfrm>
        </p:spPr>
        <p:txBody>
          <a:bodyPr/>
          <a:lstStyle/>
          <a:p>
            <a:pPr eaLnBrk="1" hangingPunct="1">
              <a:buFont typeface="Arial" charset="0"/>
              <a:buNone/>
            </a:pPr>
            <a:r>
              <a:rPr lang="en-US" sz="4000" b="1" dirty="0"/>
              <a:t>Autonomic N.S.</a:t>
            </a:r>
          </a:p>
        </p:txBody>
      </p:sp>
      <p:sp>
        <p:nvSpPr>
          <p:cNvPr id="13317" name="Line 5"/>
          <p:cNvSpPr>
            <a:spLocks noChangeShapeType="1"/>
          </p:cNvSpPr>
          <p:nvPr/>
        </p:nvSpPr>
        <p:spPr bwMode="auto">
          <a:xfrm flipH="1">
            <a:off x="2514600" y="2452688"/>
            <a:ext cx="2033588" cy="609600"/>
          </a:xfrm>
          <a:prstGeom prst="line">
            <a:avLst/>
          </a:prstGeom>
          <a:noFill/>
          <a:ln w="57150">
            <a:solidFill>
              <a:schemeClr val="tx1"/>
            </a:solidFill>
            <a:round/>
            <a:headEnd/>
            <a:tailEnd type="triangle" w="med" len="med"/>
          </a:ln>
        </p:spPr>
        <p:txBody>
          <a:bodyPr wrap="none" anchor="ctr"/>
          <a:lstStyle/>
          <a:p>
            <a:endParaRPr lang="en-US">
              <a:latin typeface="+mn-lt"/>
            </a:endParaRPr>
          </a:p>
        </p:txBody>
      </p:sp>
      <p:sp>
        <p:nvSpPr>
          <p:cNvPr id="13318" name="Line 8"/>
          <p:cNvSpPr>
            <a:spLocks noChangeShapeType="1"/>
          </p:cNvSpPr>
          <p:nvPr/>
        </p:nvSpPr>
        <p:spPr bwMode="auto">
          <a:xfrm>
            <a:off x="4560888" y="2449513"/>
            <a:ext cx="1839912" cy="622300"/>
          </a:xfrm>
          <a:prstGeom prst="line">
            <a:avLst/>
          </a:prstGeom>
          <a:noFill/>
          <a:ln w="57150">
            <a:solidFill>
              <a:schemeClr val="tx1"/>
            </a:solidFill>
            <a:round/>
            <a:headEnd/>
            <a:tailEnd type="triangle" w="med" len="med"/>
          </a:ln>
        </p:spPr>
        <p:txBody>
          <a:bodyPr wrap="none" anchor="ctr"/>
          <a:lstStyle/>
          <a:p>
            <a:endParaRPr lang="en-US">
              <a:latin typeface="+mn-lt"/>
            </a:endParaRPr>
          </a:p>
        </p:txBody>
      </p:sp>
      <p:sp>
        <p:nvSpPr>
          <p:cNvPr id="13319" name="Line 9"/>
          <p:cNvSpPr>
            <a:spLocks noChangeShapeType="1"/>
          </p:cNvSpPr>
          <p:nvPr/>
        </p:nvSpPr>
        <p:spPr bwMode="auto">
          <a:xfrm>
            <a:off x="4560888" y="2249488"/>
            <a:ext cx="0" cy="241300"/>
          </a:xfrm>
          <a:prstGeom prst="line">
            <a:avLst/>
          </a:prstGeom>
          <a:noFill/>
          <a:ln w="57150">
            <a:solidFill>
              <a:schemeClr val="tx1"/>
            </a:solidFill>
            <a:round/>
            <a:headEnd/>
            <a:tailEnd/>
          </a:ln>
        </p:spPr>
        <p:txBody>
          <a:bodyPr wrap="none" anchor="ctr"/>
          <a:lstStyle/>
          <a:p>
            <a:endParaRPr lang="en-US">
              <a:latin typeface="+mn-lt"/>
            </a:endParaRPr>
          </a:p>
        </p:txBody>
      </p:sp>
      <p:sp>
        <p:nvSpPr>
          <p:cNvPr id="13320" name="Line 10"/>
          <p:cNvSpPr>
            <a:spLocks noChangeShapeType="1"/>
          </p:cNvSpPr>
          <p:nvPr/>
        </p:nvSpPr>
        <p:spPr bwMode="auto">
          <a:xfrm flipH="1">
            <a:off x="4118390" y="914400"/>
            <a:ext cx="0" cy="657225"/>
          </a:xfrm>
          <a:prstGeom prst="line">
            <a:avLst/>
          </a:prstGeom>
          <a:noFill/>
          <a:ln w="57150">
            <a:solidFill>
              <a:schemeClr val="tx1"/>
            </a:solidFill>
            <a:round/>
            <a:headEnd/>
            <a:tailEnd type="triangle" w="med" len="med"/>
          </a:ln>
        </p:spPr>
        <p:txBody>
          <a:bodyPr wrap="none" anchor="ctr"/>
          <a:lstStyle/>
          <a:p>
            <a:endParaRPr lang="en-US">
              <a:latin typeface="+mn-lt"/>
            </a:endParaRPr>
          </a:p>
        </p:txBody>
      </p:sp>
      <p:sp>
        <p:nvSpPr>
          <p:cNvPr id="11275" name="Rectangle 11"/>
          <p:cNvSpPr>
            <a:spLocks noChangeArrowheads="1"/>
          </p:cNvSpPr>
          <p:nvPr/>
        </p:nvSpPr>
        <p:spPr bwMode="auto">
          <a:xfrm>
            <a:off x="1143000" y="3748088"/>
            <a:ext cx="1600200" cy="533400"/>
          </a:xfrm>
          <a:prstGeom prst="rect">
            <a:avLst/>
          </a:prstGeom>
          <a:noFill/>
          <a:ln w="9525">
            <a:noFill/>
            <a:miter lim="800000"/>
            <a:headEnd/>
            <a:tailEnd/>
          </a:ln>
        </p:spPr>
        <p:txBody>
          <a:bodyPr/>
          <a:lstStyle/>
          <a:p>
            <a:pPr marL="342900" indent="-342900">
              <a:spcBef>
                <a:spcPct val="20000"/>
              </a:spcBef>
            </a:pPr>
            <a:r>
              <a:rPr lang="en-US" sz="2000" i="1">
                <a:solidFill>
                  <a:srgbClr val="0000FF"/>
                </a:solidFill>
                <a:latin typeface="+mn-lt"/>
              </a:rPr>
              <a:t>Voluntary*</a:t>
            </a:r>
          </a:p>
        </p:txBody>
      </p:sp>
      <p:sp>
        <p:nvSpPr>
          <p:cNvPr id="13322" name="Rectangle 12"/>
          <p:cNvSpPr>
            <a:spLocks noChangeArrowheads="1"/>
          </p:cNvSpPr>
          <p:nvPr/>
        </p:nvSpPr>
        <p:spPr bwMode="auto">
          <a:xfrm>
            <a:off x="762000" y="1435100"/>
            <a:ext cx="7620000" cy="914400"/>
          </a:xfrm>
          <a:prstGeom prst="rect">
            <a:avLst/>
          </a:prstGeom>
          <a:noFill/>
          <a:ln w="9525">
            <a:noFill/>
            <a:miter lim="800000"/>
            <a:headEnd/>
            <a:tailEnd/>
          </a:ln>
        </p:spPr>
        <p:txBody>
          <a:bodyPr anchor="ctr"/>
          <a:lstStyle/>
          <a:p>
            <a:pPr algn="ctr"/>
            <a:r>
              <a:rPr lang="en-US" sz="4800" b="1" dirty="0">
                <a:solidFill>
                  <a:srgbClr val="D90C1C"/>
                </a:solidFill>
                <a:latin typeface="+mn-lt"/>
              </a:rPr>
              <a:t>Peripheral Nervous System</a:t>
            </a:r>
            <a:endParaRPr lang="en-US" sz="4800" b="1" dirty="0">
              <a:solidFill>
                <a:schemeClr val="tx2"/>
              </a:solidFill>
              <a:latin typeface="+mn-lt"/>
            </a:endParaRPr>
          </a:p>
        </p:txBody>
      </p:sp>
      <p:sp>
        <p:nvSpPr>
          <p:cNvPr id="13323" name="Line 14"/>
          <p:cNvSpPr>
            <a:spLocks noChangeShapeType="1"/>
          </p:cNvSpPr>
          <p:nvPr/>
        </p:nvSpPr>
        <p:spPr bwMode="auto">
          <a:xfrm flipV="1">
            <a:off x="4926013" y="860425"/>
            <a:ext cx="0" cy="674688"/>
          </a:xfrm>
          <a:prstGeom prst="line">
            <a:avLst/>
          </a:prstGeom>
          <a:noFill/>
          <a:ln w="57150">
            <a:solidFill>
              <a:schemeClr val="tx1"/>
            </a:solidFill>
            <a:round/>
            <a:headEnd/>
            <a:tailEnd type="triangle" w="med" len="med"/>
          </a:ln>
        </p:spPr>
        <p:txBody>
          <a:bodyPr wrap="none" anchor="ctr"/>
          <a:lstStyle/>
          <a:p>
            <a:endParaRPr lang="en-US">
              <a:latin typeface="+mn-lt"/>
            </a:endParaRPr>
          </a:p>
        </p:txBody>
      </p:sp>
      <p:sp>
        <p:nvSpPr>
          <p:cNvPr id="11279" name="Rectangle 15"/>
          <p:cNvSpPr>
            <a:spLocks noChangeArrowheads="1"/>
          </p:cNvSpPr>
          <p:nvPr/>
        </p:nvSpPr>
        <p:spPr bwMode="auto">
          <a:xfrm>
            <a:off x="5730875" y="3671888"/>
            <a:ext cx="1736725" cy="533400"/>
          </a:xfrm>
          <a:prstGeom prst="rect">
            <a:avLst/>
          </a:prstGeom>
          <a:noFill/>
          <a:ln w="9525">
            <a:noFill/>
            <a:miter lim="800000"/>
            <a:headEnd/>
            <a:tailEnd/>
          </a:ln>
        </p:spPr>
        <p:txBody>
          <a:bodyPr/>
          <a:lstStyle/>
          <a:p>
            <a:pPr marL="342900" indent="-342900">
              <a:spcBef>
                <a:spcPct val="20000"/>
              </a:spcBef>
            </a:pPr>
            <a:r>
              <a:rPr lang="en-US" sz="2000" i="1">
                <a:solidFill>
                  <a:srgbClr val="0000FF"/>
                </a:solidFill>
                <a:latin typeface="+mn-lt"/>
              </a:rPr>
              <a:t>Involuntary*</a:t>
            </a:r>
          </a:p>
        </p:txBody>
      </p:sp>
      <p:sp>
        <p:nvSpPr>
          <p:cNvPr id="13" name="Rectangle 11"/>
          <p:cNvSpPr>
            <a:spLocks noChangeArrowheads="1"/>
          </p:cNvSpPr>
          <p:nvPr/>
        </p:nvSpPr>
        <p:spPr bwMode="auto">
          <a:xfrm>
            <a:off x="406400" y="4208463"/>
            <a:ext cx="2592388" cy="2468562"/>
          </a:xfrm>
          <a:prstGeom prst="rect">
            <a:avLst/>
          </a:prstGeom>
          <a:noFill/>
          <a:ln w="9525">
            <a:noFill/>
            <a:miter lim="800000"/>
            <a:headEnd/>
            <a:tailEnd/>
          </a:ln>
        </p:spPr>
        <p:txBody>
          <a:bodyPr/>
          <a:lstStyle/>
          <a:p>
            <a:pPr marL="342900" indent="-342900" algn="ctr">
              <a:spcBef>
                <a:spcPct val="20000"/>
              </a:spcBef>
            </a:pPr>
            <a:r>
              <a:rPr lang="en-US" sz="2000" u="sng" dirty="0">
                <a:solidFill>
                  <a:srgbClr val="CC3300"/>
                </a:solidFill>
                <a:latin typeface="+mn-lt"/>
              </a:rPr>
              <a:t>Effector Tissue is</a:t>
            </a:r>
            <a:r>
              <a:rPr lang="en-US" sz="2000" dirty="0">
                <a:solidFill>
                  <a:srgbClr val="CC3300"/>
                </a:solidFill>
                <a:latin typeface="+mn-lt"/>
              </a:rPr>
              <a:t>:</a:t>
            </a:r>
          </a:p>
          <a:p>
            <a:pPr marL="342900" indent="-342900" algn="ctr">
              <a:spcBef>
                <a:spcPct val="20000"/>
              </a:spcBef>
            </a:pPr>
            <a:r>
              <a:rPr lang="en-US" sz="3200" b="1" dirty="0">
                <a:latin typeface="+mn-lt"/>
              </a:rPr>
              <a:t>Skeletal </a:t>
            </a:r>
          </a:p>
          <a:p>
            <a:pPr marL="342900" indent="-342900" algn="ctr">
              <a:spcBef>
                <a:spcPct val="20000"/>
              </a:spcBef>
            </a:pPr>
            <a:r>
              <a:rPr lang="en-US" sz="3200" b="1" dirty="0">
                <a:latin typeface="+mn-lt"/>
              </a:rPr>
              <a:t>Muscle</a:t>
            </a:r>
          </a:p>
          <a:p>
            <a:pPr marL="342900" indent="-342900" algn="ctr">
              <a:spcBef>
                <a:spcPct val="20000"/>
              </a:spcBef>
            </a:pPr>
            <a:r>
              <a:rPr lang="en-US" sz="3200" b="1" dirty="0">
                <a:latin typeface="+mn-lt"/>
              </a:rPr>
              <a:t>only</a:t>
            </a:r>
          </a:p>
        </p:txBody>
      </p:sp>
      <p:sp>
        <p:nvSpPr>
          <p:cNvPr id="14" name="Text Box 12"/>
          <p:cNvSpPr txBox="1">
            <a:spLocks noChangeArrowheads="1"/>
          </p:cNvSpPr>
          <p:nvPr/>
        </p:nvSpPr>
        <p:spPr bwMode="auto">
          <a:xfrm>
            <a:off x="5268912" y="5100638"/>
            <a:ext cx="3705225" cy="1508105"/>
          </a:xfrm>
          <a:prstGeom prst="rect">
            <a:avLst/>
          </a:prstGeom>
          <a:noFill/>
          <a:ln w="9525">
            <a:noFill/>
            <a:miter lim="800000"/>
            <a:headEnd/>
            <a:tailEnd/>
          </a:ln>
        </p:spPr>
        <p:txBody>
          <a:bodyPr wrap="square">
            <a:spAutoFit/>
          </a:bodyPr>
          <a:lstStyle/>
          <a:p>
            <a:pPr marL="342900" indent="-342900"/>
            <a:r>
              <a:rPr lang="en-US" sz="2000" u="sng" dirty="0">
                <a:solidFill>
                  <a:srgbClr val="CC3300"/>
                </a:solidFill>
                <a:latin typeface="+mn-lt"/>
              </a:rPr>
              <a:t>Effector Tissues are</a:t>
            </a:r>
            <a:r>
              <a:rPr lang="en-US" sz="2000" dirty="0">
                <a:solidFill>
                  <a:srgbClr val="CC3300"/>
                </a:solidFill>
                <a:latin typeface="+mn-lt"/>
              </a:rPr>
              <a:t>:</a:t>
            </a:r>
          </a:p>
          <a:p>
            <a:pPr marL="342900" indent="-342900"/>
            <a:r>
              <a:rPr lang="en-US" sz="2400" b="1" dirty="0">
                <a:latin typeface="+mn-lt"/>
              </a:rPr>
              <a:t>1. Cardiac Muscle</a:t>
            </a:r>
          </a:p>
          <a:p>
            <a:pPr marL="342900" indent="-342900"/>
            <a:r>
              <a:rPr lang="en-US" sz="2400" b="1" dirty="0">
                <a:latin typeface="+mn-lt"/>
              </a:rPr>
              <a:t>2. Smooth Muscle</a:t>
            </a:r>
          </a:p>
          <a:p>
            <a:pPr marL="342900" indent="-342900"/>
            <a:r>
              <a:rPr lang="en-US" sz="2400" b="1" dirty="0">
                <a:latin typeface="+mn-lt"/>
              </a:rPr>
              <a:t>3. Glands</a:t>
            </a:r>
          </a:p>
        </p:txBody>
      </p:sp>
      <p:sp>
        <p:nvSpPr>
          <p:cNvPr id="7174" name="Rectangle 6"/>
          <p:cNvSpPr>
            <a:spLocks noChangeArrowheads="1"/>
          </p:cNvSpPr>
          <p:nvPr/>
        </p:nvSpPr>
        <p:spPr bwMode="auto">
          <a:xfrm>
            <a:off x="4038600" y="4586288"/>
            <a:ext cx="2470150" cy="581025"/>
          </a:xfrm>
          <a:prstGeom prst="rect">
            <a:avLst/>
          </a:prstGeom>
          <a:noFill/>
          <a:ln w="9525">
            <a:noFill/>
            <a:miter lim="800000"/>
            <a:headEnd/>
            <a:tailEnd/>
          </a:ln>
        </p:spPr>
        <p:txBody>
          <a:bodyPr/>
          <a:lstStyle/>
          <a:p>
            <a:pPr marL="342900" indent="-342900">
              <a:spcBef>
                <a:spcPct val="20000"/>
              </a:spcBef>
            </a:pPr>
            <a:r>
              <a:rPr lang="en-US" sz="2400" dirty="0">
                <a:latin typeface="+mn-lt"/>
              </a:rPr>
              <a:t>Parasympathetic</a:t>
            </a:r>
          </a:p>
        </p:txBody>
      </p:sp>
      <p:sp>
        <p:nvSpPr>
          <p:cNvPr id="7175" name="Rectangle 7"/>
          <p:cNvSpPr>
            <a:spLocks noChangeArrowheads="1"/>
          </p:cNvSpPr>
          <p:nvPr/>
        </p:nvSpPr>
        <p:spPr bwMode="auto">
          <a:xfrm>
            <a:off x="6773863" y="4586288"/>
            <a:ext cx="2200275" cy="441325"/>
          </a:xfrm>
          <a:prstGeom prst="rect">
            <a:avLst/>
          </a:prstGeom>
          <a:noFill/>
          <a:ln w="9525">
            <a:noFill/>
            <a:miter lim="800000"/>
            <a:headEnd/>
            <a:tailEnd/>
          </a:ln>
        </p:spPr>
        <p:txBody>
          <a:bodyPr/>
          <a:lstStyle/>
          <a:p>
            <a:pPr marL="342900" indent="-342900">
              <a:spcBef>
                <a:spcPct val="20000"/>
              </a:spcBef>
            </a:pPr>
            <a:r>
              <a:rPr lang="en-US" sz="2400">
                <a:latin typeface="+mn-lt"/>
              </a:rPr>
              <a:t>Sympathetic </a:t>
            </a:r>
            <a:endParaRPr lang="en-US" sz="2800">
              <a:latin typeface="+mn-lt"/>
            </a:endParaRPr>
          </a:p>
        </p:txBody>
      </p:sp>
      <p:sp>
        <p:nvSpPr>
          <p:cNvPr id="7173" name="Line 5"/>
          <p:cNvSpPr>
            <a:spLocks noChangeShapeType="1"/>
          </p:cNvSpPr>
          <p:nvPr/>
        </p:nvSpPr>
        <p:spPr bwMode="auto">
          <a:xfrm flipH="1">
            <a:off x="5816600" y="4219575"/>
            <a:ext cx="622300" cy="384175"/>
          </a:xfrm>
          <a:prstGeom prst="line">
            <a:avLst/>
          </a:prstGeom>
          <a:noFill/>
          <a:ln w="57150">
            <a:solidFill>
              <a:schemeClr val="tx1"/>
            </a:solidFill>
            <a:round/>
            <a:headEnd/>
            <a:tailEnd type="triangle" w="med" len="med"/>
          </a:ln>
        </p:spPr>
        <p:txBody>
          <a:bodyPr wrap="none" anchor="ctr"/>
          <a:lstStyle/>
          <a:p>
            <a:endParaRPr lang="en-US">
              <a:latin typeface="+mn-lt"/>
            </a:endParaRPr>
          </a:p>
        </p:txBody>
      </p:sp>
      <p:sp>
        <p:nvSpPr>
          <p:cNvPr id="7176" name="Line 8"/>
          <p:cNvSpPr>
            <a:spLocks noChangeShapeType="1"/>
          </p:cNvSpPr>
          <p:nvPr/>
        </p:nvSpPr>
        <p:spPr bwMode="auto">
          <a:xfrm>
            <a:off x="6451600" y="4206875"/>
            <a:ext cx="671513" cy="407988"/>
          </a:xfrm>
          <a:prstGeom prst="line">
            <a:avLst/>
          </a:prstGeom>
          <a:noFill/>
          <a:ln w="57150">
            <a:solidFill>
              <a:schemeClr val="tx1"/>
            </a:solidFill>
            <a:round/>
            <a:headEnd/>
            <a:tailEnd type="triangle" w="med" len="med"/>
          </a:ln>
        </p:spPr>
        <p:txBody>
          <a:bodyPr wrap="none" anchor="ctr"/>
          <a:lstStyle/>
          <a:p>
            <a:endParaRPr lang="en-US">
              <a:latin typeface="+mn-lt"/>
            </a:endParaRPr>
          </a:p>
        </p:txBody>
      </p:sp>
      <p:sp>
        <p:nvSpPr>
          <p:cNvPr id="7177" name="Line 9"/>
          <p:cNvSpPr>
            <a:spLocks noChangeShapeType="1"/>
          </p:cNvSpPr>
          <p:nvPr/>
        </p:nvSpPr>
        <p:spPr bwMode="auto">
          <a:xfrm>
            <a:off x="6451600" y="4016375"/>
            <a:ext cx="0" cy="241300"/>
          </a:xfrm>
          <a:prstGeom prst="line">
            <a:avLst/>
          </a:prstGeom>
          <a:noFill/>
          <a:ln w="57150">
            <a:solidFill>
              <a:schemeClr val="tx1"/>
            </a:solidFill>
            <a:round/>
            <a:headEnd/>
            <a:tailEnd/>
          </a:ln>
        </p:spPr>
        <p:txBody>
          <a:bodyPr wrap="none" anchor="ctr"/>
          <a:lstStyle/>
          <a:p>
            <a:endParaRPr lang="en-US">
              <a:latin typeface="+mn-lt"/>
            </a:endParaRPr>
          </a:p>
        </p:txBody>
      </p:sp>
      <p:sp>
        <p:nvSpPr>
          <p:cNvPr id="20" name="Rectangle 15"/>
          <p:cNvSpPr>
            <a:spLocks noChangeArrowheads="1"/>
          </p:cNvSpPr>
          <p:nvPr/>
        </p:nvSpPr>
        <p:spPr bwMode="auto">
          <a:xfrm>
            <a:off x="7235825" y="3681413"/>
            <a:ext cx="1870075" cy="395287"/>
          </a:xfrm>
          <a:prstGeom prst="rect">
            <a:avLst/>
          </a:prstGeom>
          <a:noFill/>
          <a:ln w="9525">
            <a:noFill/>
            <a:miter lim="800000"/>
            <a:headEnd/>
            <a:tailEnd/>
          </a:ln>
        </p:spPr>
        <p:txBody>
          <a:bodyPr/>
          <a:lstStyle/>
          <a:p>
            <a:pPr marL="342900" indent="-342900">
              <a:spcBef>
                <a:spcPct val="20000"/>
              </a:spcBef>
            </a:pPr>
            <a:r>
              <a:rPr lang="en-US">
                <a:solidFill>
                  <a:srgbClr val="008000"/>
                </a:solidFill>
                <a:latin typeface="+mn-lt"/>
              </a:rPr>
              <a:t>(has 2 divisions)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8" grpId="0" build="p"/>
      <p:bldP spid="11275" grpId="0"/>
      <p:bldP spid="11279" grpId="0"/>
      <p:bldP spid="13" grpId="0"/>
      <p:bldP spid="14" grpId="0"/>
      <p:bldP spid="7174" grpId="0"/>
      <p:bldP spid="7175" grpId="0"/>
      <p:bldP spid="7173" grpId="0" animBg="1"/>
      <p:bldP spid="7176" grpId="0" animBg="1"/>
      <p:bldP spid="7177" grpId="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alpha val="15000"/>
          </a:schemeClr>
        </a:solidFill>
        <a:effectLst/>
      </p:bgPr>
    </p:bg>
    <p:spTree>
      <p:nvGrpSpPr>
        <p:cNvPr id="1" name=""/>
        <p:cNvGrpSpPr/>
        <p:nvPr/>
      </p:nvGrpSpPr>
      <p:grpSpPr>
        <a:xfrm>
          <a:off x="0" y="0"/>
          <a:ext cx="0" cy="0"/>
          <a:chOff x="0" y="0"/>
          <a:chExt cx="0" cy="0"/>
        </a:xfrm>
      </p:grpSpPr>
      <p:graphicFrame>
        <p:nvGraphicFramePr>
          <p:cNvPr id="29755" name="Group 59"/>
          <p:cNvGraphicFramePr>
            <a:graphicFrameLocks noGrp="1"/>
          </p:cNvGraphicFramePr>
          <p:nvPr>
            <p:extLst>
              <p:ext uri="{D42A27DB-BD31-4B8C-83A1-F6EECF244321}">
                <p14:modId xmlns:p14="http://schemas.microsoft.com/office/powerpoint/2010/main" val="3363304219"/>
              </p:ext>
            </p:extLst>
          </p:nvPr>
        </p:nvGraphicFramePr>
        <p:xfrm>
          <a:off x="352425" y="368300"/>
          <a:ext cx="8451850" cy="6091241"/>
        </p:xfrm>
        <a:graphic>
          <a:graphicData uri="http://schemas.openxmlformats.org/drawingml/2006/table">
            <a:tbl>
              <a:tblPr/>
              <a:tblGrid>
                <a:gridCol w="3379788">
                  <a:extLst>
                    <a:ext uri="{9D8B030D-6E8A-4147-A177-3AD203B41FA5}">
                      <a16:colId xmlns:a16="http://schemas.microsoft.com/office/drawing/2014/main" val="20000"/>
                    </a:ext>
                  </a:extLst>
                </a:gridCol>
                <a:gridCol w="2487612">
                  <a:extLst>
                    <a:ext uri="{9D8B030D-6E8A-4147-A177-3AD203B41FA5}">
                      <a16:colId xmlns:a16="http://schemas.microsoft.com/office/drawing/2014/main" val="20001"/>
                    </a:ext>
                  </a:extLst>
                </a:gridCol>
                <a:gridCol w="2584450">
                  <a:extLst>
                    <a:ext uri="{9D8B030D-6E8A-4147-A177-3AD203B41FA5}">
                      <a16:colId xmlns:a16="http://schemas.microsoft.com/office/drawing/2014/main" val="20002"/>
                    </a:ext>
                  </a:extLst>
                </a:gridCol>
              </a:tblGrid>
              <a:tr h="6080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Effector Tissue</a:t>
                      </a:r>
                      <a:endParaRPr kumimoji="0" lang="en-US" sz="20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FF"/>
                          </a:solidFill>
                          <a:effectLst/>
                          <a:latin typeface="Arial" charset="0"/>
                          <a:cs typeface="Arial" charset="0"/>
                        </a:rPr>
                        <a:t>PARA</a:t>
                      </a:r>
                      <a:endParaRPr kumimoji="0" lang="en-US" sz="3200" b="1" i="0" u="none" strike="noStrike" cap="none" normalizeH="0" baseline="0" dirty="0">
                        <a:ln>
                          <a:noFill/>
                        </a:ln>
                        <a:solidFill>
                          <a:srgbClr val="0000FF"/>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CC0000"/>
                          </a:solidFill>
                          <a:effectLst/>
                          <a:latin typeface="Arial" charset="0"/>
                          <a:cs typeface="Arial" charset="0"/>
                        </a:rPr>
                        <a:t>SYM</a:t>
                      </a:r>
                      <a:endParaRPr kumimoji="0" lang="en-US" sz="3200" b="1" i="0" u="none" strike="noStrike" cap="none" normalizeH="0" baseline="0">
                        <a:ln>
                          <a:noFill/>
                        </a:ln>
                        <a:solidFill>
                          <a:srgbClr val="CC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1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Heart</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 </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 </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8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Bronchioles</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 </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 </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Pupil</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 </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 </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Salivary Glands</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 </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 </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8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Sweat Glands</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 </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 </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9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Digestive Activity</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 </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 </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8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Blood Vessels</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 </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11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Erectile Tissue</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 </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08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Reproductive Ducts/Tracts</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 </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1792" name="TextBox 6"/>
          <p:cNvSpPr txBox="1">
            <a:spLocks noChangeArrowheads="1"/>
          </p:cNvSpPr>
          <p:nvPr/>
        </p:nvSpPr>
        <p:spPr bwMode="auto">
          <a:xfrm>
            <a:off x="547688" y="5232400"/>
            <a:ext cx="720725" cy="396875"/>
          </a:xfrm>
          <a:prstGeom prst="rect">
            <a:avLst/>
          </a:prstGeom>
          <a:noFill/>
          <a:ln w="9525">
            <a:noFill/>
            <a:miter lim="800000"/>
            <a:headEnd/>
            <a:tailEnd/>
          </a:ln>
        </p:spPr>
        <p:txBody>
          <a:bodyPr>
            <a:spAutoFit/>
          </a:bodyPr>
          <a:lstStyle/>
          <a:p>
            <a:r>
              <a:rPr lang="en-US" sz="2000" b="1" dirty="0">
                <a:solidFill>
                  <a:srgbClr val="0033CC"/>
                </a:solidFill>
                <a:latin typeface="Chiller" pitchFamily="82" charset="0"/>
              </a:rPr>
              <a:t>“point”</a:t>
            </a:r>
          </a:p>
        </p:txBody>
      </p:sp>
      <p:sp>
        <p:nvSpPr>
          <p:cNvPr id="31793" name="TextBox 6"/>
          <p:cNvSpPr txBox="1">
            <a:spLocks noChangeArrowheads="1"/>
          </p:cNvSpPr>
          <p:nvPr/>
        </p:nvSpPr>
        <p:spPr bwMode="auto">
          <a:xfrm>
            <a:off x="2108200" y="5854700"/>
            <a:ext cx="806450" cy="396875"/>
          </a:xfrm>
          <a:prstGeom prst="rect">
            <a:avLst/>
          </a:prstGeom>
          <a:noFill/>
          <a:ln w="9525">
            <a:noFill/>
            <a:miter lim="800000"/>
            <a:headEnd/>
            <a:tailEnd/>
          </a:ln>
        </p:spPr>
        <p:txBody>
          <a:bodyPr>
            <a:spAutoFit/>
          </a:bodyPr>
          <a:lstStyle/>
          <a:p>
            <a:r>
              <a:rPr lang="en-US" sz="2000" b="1" dirty="0">
                <a:solidFill>
                  <a:srgbClr val="0033CC"/>
                </a:solidFill>
                <a:latin typeface="Chiller" pitchFamily="82" charset="0"/>
              </a:rPr>
              <a:t>“shoot”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91962504"/>
              </p:ext>
            </p:extLst>
          </p:nvPr>
        </p:nvGraphicFramePr>
        <p:xfrm>
          <a:off x="637953" y="443905"/>
          <a:ext cx="7868094" cy="5939709"/>
        </p:xfrm>
        <a:graphic>
          <a:graphicData uri="http://schemas.openxmlformats.org/drawingml/2006/table">
            <a:tbl>
              <a:tblPr>
                <a:tableStyleId>{93296810-A885-4BE3-A3E7-6D5BEEA58F35}</a:tableStyleId>
              </a:tblPr>
              <a:tblGrid>
                <a:gridCol w="2073350">
                  <a:extLst>
                    <a:ext uri="{9D8B030D-6E8A-4147-A177-3AD203B41FA5}">
                      <a16:colId xmlns:a16="http://schemas.microsoft.com/office/drawing/2014/main" val="20000"/>
                    </a:ext>
                  </a:extLst>
                </a:gridCol>
                <a:gridCol w="2881423">
                  <a:extLst>
                    <a:ext uri="{9D8B030D-6E8A-4147-A177-3AD203B41FA5}">
                      <a16:colId xmlns:a16="http://schemas.microsoft.com/office/drawing/2014/main" val="20001"/>
                    </a:ext>
                  </a:extLst>
                </a:gridCol>
                <a:gridCol w="2913321">
                  <a:extLst>
                    <a:ext uri="{9D8B030D-6E8A-4147-A177-3AD203B41FA5}">
                      <a16:colId xmlns:a16="http://schemas.microsoft.com/office/drawing/2014/main" val="20002"/>
                    </a:ext>
                  </a:extLst>
                </a:gridCol>
              </a:tblGrid>
              <a:tr h="287086">
                <a:tc>
                  <a:txBody>
                    <a:bodyPr/>
                    <a:lstStyle/>
                    <a:p>
                      <a:pPr marL="0" marR="0" algn="ctr">
                        <a:spcBef>
                          <a:spcPts val="0"/>
                        </a:spcBef>
                        <a:spcAft>
                          <a:spcPts val="0"/>
                        </a:spcAft>
                      </a:pPr>
                      <a:r>
                        <a:rPr lang="en-US" sz="1400" b="1" u="sng" dirty="0">
                          <a:effectLst/>
                        </a:rPr>
                        <a:t>Effector Tissue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rPr>
                        <a:t>Parasympathetic Stimulation </a:t>
                      </a:r>
                      <a:endParaRPr lang="en-US" sz="1400" b="1" dirty="0">
                        <a:solidFill>
                          <a:srgbClr val="0000FF"/>
                        </a:solidFill>
                        <a:effectLst/>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rPr>
                        <a:t>Sympathetic Stimulation </a:t>
                      </a:r>
                      <a:endParaRPr lang="en-US" sz="1400" b="1" dirty="0">
                        <a:solidFill>
                          <a:srgbClr val="C00000"/>
                        </a:solidFill>
                        <a:effectLst/>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2019">
                <a:tc>
                  <a:txBody>
                    <a:bodyPr/>
                    <a:lstStyle/>
                    <a:p>
                      <a:pPr marL="0" marR="0" algn="just">
                        <a:spcBef>
                          <a:spcPts val="0"/>
                        </a:spcBef>
                        <a:spcAft>
                          <a:spcPts val="0"/>
                        </a:spcAft>
                      </a:pPr>
                      <a:r>
                        <a:rPr lang="en-US" sz="1400" b="1" dirty="0">
                          <a:solidFill>
                            <a:schemeClr val="accent6">
                              <a:lumMod val="50000"/>
                            </a:schemeClr>
                          </a:solidFill>
                          <a:effectLst/>
                        </a:rPr>
                        <a:t>Iris (Eye Muscles)</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Sphincter  Muscle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Radial Muscle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4934">
                <a:tc>
                  <a:txBody>
                    <a:bodyPr/>
                    <a:lstStyle/>
                    <a:p>
                      <a:pPr marL="0" marR="0" algn="just">
                        <a:spcBef>
                          <a:spcPts val="0"/>
                        </a:spcBef>
                        <a:spcAft>
                          <a:spcPts val="0"/>
                        </a:spcAft>
                      </a:pPr>
                      <a:r>
                        <a:rPr lang="en-US" sz="1400" b="1" dirty="0">
                          <a:solidFill>
                            <a:schemeClr val="accent6">
                              <a:lumMod val="50000"/>
                            </a:schemeClr>
                          </a:solidFill>
                          <a:effectLst/>
                        </a:rPr>
                        <a:t>Eye Lens Focus</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___________ focus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a:effectLst/>
                        </a:rPr>
                        <a:t>____________ focus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4934">
                <a:tc>
                  <a:txBody>
                    <a:bodyPr/>
                    <a:lstStyle/>
                    <a:p>
                      <a:pPr marL="0" marR="0" algn="just">
                        <a:spcBef>
                          <a:spcPts val="0"/>
                        </a:spcBef>
                        <a:spcAft>
                          <a:spcPts val="0"/>
                        </a:spcAft>
                      </a:pPr>
                      <a:r>
                        <a:rPr lang="en-US" sz="1400" b="1" dirty="0">
                          <a:solidFill>
                            <a:schemeClr val="accent6">
                              <a:lumMod val="50000"/>
                            </a:schemeClr>
                          </a:solidFill>
                          <a:effectLst/>
                        </a:rPr>
                        <a:t>Lacrimal Gland</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a:effectLst/>
                        </a:rPr>
                        <a:t>___________ sections (tears)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XXXXXXXX</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4934">
                <a:tc>
                  <a:txBody>
                    <a:bodyPr/>
                    <a:lstStyle/>
                    <a:p>
                      <a:pPr marL="0" marR="0" algn="just">
                        <a:spcBef>
                          <a:spcPts val="0"/>
                        </a:spcBef>
                        <a:spcAft>
                          <a:spcPts val="0"/>
                        </a:spcAft>
                      </a:pPr>
                      <a:r>
                        <a:rPr lang="en-US" sz="1400" b="1" dirty="0">
                          <a:solidFill>
                            <a:schemeClr val="accent6">
                              <a:lumMod val="50000"/>
                            </a:schemeClr>
                          </a:solidFill>
                          <a:effectLst/>
                        </a:rPr>
                        <a:t>Sweat Glands</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XXXXXXXX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___________ sections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64934">
                <a:tc>
                  <a:txBody>
                    <a:bodyPr/>
                    <a:lstStyle/>
                    <a:p>
                      <a:pPr marL="0" marR="0" algn="just">
                        <a:spcBef>
                          <a:spcPts val="0"/>
                        </a:spcBef>
                        <a:spcAft>
                          <a:spcPts val="0"/>
                        </a:spcAft>
                      </a:pPr>
                      <a:r>
                        <a:rPr lang="en-US" sz="1400" b="1" dirty="0">
                          <a:solidFill>
                            <a:schemeClr val="accent6">
                              <a:lumMod val="50000"/>
                            </a:schemeClr>
                          </a:solidFill>
                          <a:effectLst/>
                        </a:rPr>
                        <a:t>Arector Pili </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XXXXXXXX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___________ hair muscle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64934">
                <a:tc>
                  <a:txBody>
                    <a:bodyPr/>
                    <a:lstStyle/>
                    <a:p>
                      <a:pPr marL="0" marR="0" algn="just">
                        <a:spcBef>
                          <a:spcPts val="0"/>
                        </a:spcBef>
                        <a:spcAft>
                          <a:spcPts val="0"/>
                        </a:spcAft>
                      </a:pPr>
                      <a:r>
                        <a:rPr lang="en-US" sz="1400" b="1" dirty="0">
                          <a:solidFill>
                            <a:schemeClr val="accent6">
                              <a:lumMod val="50000"/>
                            </a:schemeClr>
                          </a:solidFill>
                          <a:effectLst/>
                        </a:rPr>
                        <a:t> </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64934">
                <a:tc>
                  <a:txBody>
                    <a:bodyPr/>
                    <a:lstStyle/>
                    <a:p>
                      <a:pPr marL="0" marR="0" algn="just">
                        <a:spcBef>
                          <a:spcPts val="0"/>
                        </a:spcBef>
                        <a:spcAft>
                          <a:spcPts val="0"/>
                        </a:spcAft>
                      </a:pPr>
                      <a:r>
                        <a:rPr lang="en-US" sz="1400" b="1" dirty="0">
                          <a:solidFill>
                            <a:schemeClr val="accent6">
                              <a:lumMod val="50000"/>
                            </a:schemeClr>
                          </a:solidFill>
                          <a:effectLst/>
                        </a:rPr>
                        <a:t>Lung Bronchioles</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Bronchial ______________</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Bronchial __________</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64934">
                <a:tc>
                  <a:txBody>
                    <a:bodyPr/>
                    <a:lstStyle/>
                    <a:p>
                      <a:pPr marL="0" marR="0" algn="just">
                        <a:spcBef>
                          <a:spcPts val="0"/>
                        </a:spcBef>
                        <a:spcAft>
                          <a:spcPts val="0"/>
                        </a:spcAft>
                      </a:pPr>
                      <a:r>
                        <a:rPr lang="en-US" sz="1400" b="1" dirty="0">
                          <a:solidFill>
                            <a:schemeClr val="accent6">
                              <a:lumMod val="50000"/>
                            </a:schemeClr>
                          </a:solidFill>
                          <a:effectLst/>
                        </a:rPr>
                        <a:t> </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9869">
                <a:tc>
                  <a:txBody>
                    <a:bodyPr/>
                    <a:lstStyle/>
                    <a:p>
                      <a:pPr marL="0" marR="0" algn="just">
                        <a:spcBef>
                          <a:spcPts val="0"/>
                        </a:spcBef>
                        <a:spcAft>
                          <a:spcPts val="0"/>
                        </a:spcAft>
                      </a:pPr>
                      <a:r>
                        <a:rPr lang="en-US" sz="1400" b="1" dirty="0">
                          <a:solidFill>
                            <a:schemeClr val="accent6">
                              <a:lumMod val="50000"/>
                            </a:schemeClr>
                          </a:solidFill>
                          <a:effectLst/>
                        </a:rPr>
                        <a:t>Heart</a:t>
                      </a:r>
                    </a:p>
                    <a:p>
                      <a:pPr marL="0" marR="0" algn="just">
                        <a:spcBef>
                          <a:spcPts val="0"/>
                        </a:spcBef>
                        <a:spcAft>
                          <a:spcPts val="0"/>
                        </a:spcAft>
                      </a:pPr>
                      <a:r>
                        <a:rPr lang="en-US" sz="1400" b="1" dirty="0">
                          <a:solidFill>
                            <a:schemeClr val="accent6">
                              <a:lumMod val="50000"/>
                            </a:schemeClr>
                          </a:solidFill>
                          <a:effectLst/>
                        </a:rPr>
                        <a:t> </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Heart rate __________</a:t>
                      </a:r>
                    </a:p>
                    <a:p>
                      <a:pPr marL="0" marR="0" algn="just">
                        <a:spcBef>
                          <a:spcPts val="0"/>
                        </a:spcBef>
                        <a:spcAft>
                          <a:spcPts val="0"/>
                        </a:spcAft>
                      </a:pPr>
                      <a:r>
                        <a:rPr lang="en-US" sz="1400" dirty="0">
                          <a:effectLst/>
                        </a:rPr>
                        <a:t>Force of beat __________</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Heart rate __________</a:t>
                      </a:r>
                    </a:p>
                    <a:p>
                      <a:pPr marL="0" marR="0" algn="just">
                        <a:spcBef>
                          <a:spcPts val="0"/>
                        </a:spcBef>
                        <a:spcAft>
                          <a:spcPts val="0"/>
                        </a:spcAft>
                      </a:pPr>
                      <a:r>
                        <a:rPr lang="en-US" sz="1400" dirty="0">
                          <a:effectLst/>
                        </a:rPr>
                        <a:t>Force of beat __________</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29869">
                <a:tc>
                  <a:txBody>
                    <a:bodyPr/>
                    <a:lstStyle/>
                    <a:p>
                      <a:pPr marL="0" marR="0" algn="just">
                        <a:spcBef>
                          <a:spcPts val="0"/>
                        </a:spcBef>
                        <a:spcAft>
                          <a:spcPts val="0"/>
                        </a:spcAft>
                      </a:pPr>
                      <a:r>
                        <a:rPr lang="en-US" sz="1400" b="1" dirty="0">
                          <a:solidFill>
                            <a:schemeClr val="accent6">
                              <a:lumMod val="50000"/>
                            </a:schemeClr>
                          </a:solidFill>
                          <a:effectLst/>
                        </a:rPr>
                        <a:t>Visceral Blood vessels </a:t>
                      </a:r>
                    </a:p>
                    <a:p>
                      <a:pPr marL="0" marR="0" algn="just">
                        <a:spcBef>
                          <a:spcPts val="0"/>
                        </a:spcBef>
                        <a:spcAft>
                          <a:spcPts val="0"/>
                        </a:spcAft>
                      </a:pPr>
                      <a:r>
                        <a:rPr lang="en-US" sz="1400" b="1" dirty="0">
                          <a:solidFill>
                            <a:schemeClr val="accent6">
                              <a:lumMod val="50000"/>
                            </a:schemeClr>
                          </a:solidFill>
                          <a:effectLst/>
                        </a:rPr>
                        <a:t> </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XXXXXXXX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___________________</a:t>
                      </a:r>
                    </a:p>
                    <a:p>
                      <a:pPr marL="0" marR="0" algn="just">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___________________</a:t>
                      </a: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64934">
                <a:tc>
                  <a:txBody>
                    <a:bodyPr/>
                    <a:lstStyle/>
                    <a:p>
                      <a:pPr marL="0" marR="0" algn="just">
                        <a:spcBef>
                          <a:spcPts val="0"/>
                        </a:spcBef>
                        <a:spcAft>
                          <a:spcPts val="0"/>
                        </a:spcAft>
                      </a:pPr>
                      <a:r>
                        <a:rPr lang="en-US" sz="1400" b="1" dirty="0">
                          <a:solidFill>
                            <a:schemeClr val="accent6">
                              <a:lumMod val="50000"/>
                            </a:schemeClr>
                          </a:solidFill>
                          <a:effectLst/>
                        </a:rPr>
                        <a:t>Systemic Veins</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XXXXXXXX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___________________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29869">
                <a:tc>
                  <a:txBody>
                    <a:bodyPr/>
                    <a:lstStyle/>
                    <a:p>
                      <a:pPr marL="0" marR="0" algn="just">
                        <a:spcBef>
                          <a:spcPts val="0"/>
                        </a:spcBef>
                        <a:spcAft>
                          <a:spcPts val="0"/>
                        </a:spcAft>
                      </a:pPr>
                      <a:r>
                        <a:rPr lang="en-US" sz="1400" b="1" dirty="0">
                          <a:solidFill>
                            <a:schemeClr val="accent6">
                              <a:lumMod val="50000"/>
                            </a:schemeClr>
                          </a:solidFill>
                          <a:effectLst/>
                        </a:rPr>
                        <a:t>Skeletal Muscle </a:t>
                      </a:r>
                    </a:p>
                    <a:p>
                      <a:pPr marL="0" marR="0" algn="just">
                        <a:spcBef>
                          <a:spcPts val="0"/>
                        </a:spcBef>
                        <a:spcAft>
                          <a:spcPts val="0"/>
                        </a:spcAft>
                      </a:pPr>
                      <a:r>
                        <a:rPr lang="en-US" sz="1400" b="1" dirty="0">
                          <a:solidFill>
                            <a:schemeClr val="accent6">
                              <a:lumMod val="50000"/>
                            </a:schemeClr>
                          </a:solidFill>
                          <a:effectLst/>
                        </a:rPr>
                        <a:t>Blood vessels </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XXXXXXXX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___________________</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64934">
                <a:tc>
                  <a:txBody>
                    <a:bodyPr/>
                    <a:lstStyle/>
                    <a:p>
                      <a:pPr marL="0" marR="0" algn="just">
                        <a:spcBef>
                          <a:spcPts val="0"/>
                        </a:spcBef>
                        <a:spcAft>
                          <a:spcPts val="0"/>
                        </a:spcAft>
                      </a:pPr>
                      <a:r>
                        <a:rPr lang="en-US" sz="1400" b="1" dirty="0">
                          <a:solidFill>
                            <a:schemeClr val="accent6">
                              <a:lumMod val="50000"/>
                            </a:schemeClr>
                          </a:solidFill>
                          <a:effectLst/>
                        </a:rPr>
                        <a:t> </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91687">
                <a:tc>
                  <a:txBody>
                    <a:bodyPr/>
                    <a:lstStyle/>
                    <a:p>
                      <a:pPr marL="0" marR="0" algn="just">
                        <a:spcBef>
                          <a:spcPts val="0"/>
                        </a:spcBef>
                        <a:spcAft>
                          <a:spcPts val="0"/>
                        </a:spcAft>
                      </a:pPr>
                      <a:r>
                        <a:rPr lang="en-US" sz="1400" b="1" dirty="0">
                          <a:solidFill>
                            <a:schemeClr val="accent6">
                              <a:lumMod val="50000"/>
                            </a:schemeClr>
                          </a:solidFill>
                          <a:effectLst/>
                        </a:rPr>
                        <a:t>Salivary Glands</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___________________</a:t>
                      </a: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___________________</a:t>
                      </a: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329869">
                <a:tc>
                  <a:txBody>
                    <a:bodyPr/>
                    <a:lstStyle/>
                    <a:p>
                      <a:pPr marL="0" marR="0" algn="just">
                        <a:spcBef>
                          <a:spcPts val="0"/>
                        </a:spcBef>
                        <a:spcAft>
                          <a:spcPts val="0"/>
                        </a:spcAft>
                      </a:pPr>
                      <a:r>
                        <a:rPr lang="en-US" sz="1400" b="1" dirty="0">
                          <a:solidFill>
                            <a:schemeClr val="accent6">
                              <a:lumMod val="50000"/>
                            </a:schemeClr>
                          </a:solidFill>
                          <a:effectLst/>
                        </a:rPr>
                        <a:t>G. I. Tract Activity </a:t>
                      </a:r>
                    </a:p>
                    <a:p>
                      <a:pPr marL="0" marR="0" algn="just">
                        <a:spcBef>
                          <a:spcPts val="0"/>
                        </a:spcBef>
                        <a:spcAft>
                          <a:spcPts val="0"/>
                        </a:spcAft>
                      </a:pPr>
                      <a:r>
                        <a:rPr lang="en-US" sz="1400" b="1" dirty="0">
                          <a:solidFill>
                            <a:schemeClr val="accent6">
                              <a:lumMod val="50000"/>
                            </a:schemeClr>
                          </a:solidFill>
                          <a:effectLst/>
                        </a:rPr>
                        <a:t> </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Motility ___________________</a:t>
                      </a:r>
                    </a:p>
                    <a:p>
                      <a:pPr marL="0" marR="0" algn="just">
                        <a:spcBef>
                          <a:spcPts val="0"/>
                        </a:spcBef>
                        <a:spcAft>
                          <a:spcPts val="0"/>
                        </a:spcAft>
                      </a:pPr>
                      <a:r>
                        <a:rPr lang="en-US" sz="1400" dirty="0">
                          <a:effectLst/>
                        </a:rPr>
                        <a:t>Secretions ___________________</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Motility ___________________</a:t>
                      </a:r>
                    </a:p>
                    <a:p>
                      <a:pPr marL="0" marR="0" algn="just">
                        <a:spcBef>
                          <a:spcPts val="0"/>
                        </a:spcBef>
                        <a:spcAft>
                          <a:spcPts val="0"/>
                        </a:spcAft>
                      </a:pPr>
                      <a:r>
                        <a:rPr lang="en-US" sz="1400" dirty="0">
                          <a:effectLst/>
                        </a:rPr>
                        <a:t>Secretions ___________________</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164934">
                <a:tc>
                  <a:txBody>
                    <a:bodyPr/>
                    <a:lstStyle/>
                    <a:p>
                      <a:pPr marL="0" marR="0" algn="just">
                        <a:spcBef>
                          <a:spcPts val="0"/>
                        </a:spcBef>
                        <a:spcAft>
                          <a:spcPts val="0"/>
                        </a:spcAft>
                      </a:pPr>
                      <a:r>
                        <a:rPr lang="en-US" sz="1400" b="1" dirty="0">
                          <a:solidFill>
                            <a:schemeClr val="accent6">
                              <a:lumMod val="50000"/>
                            </a:schemeClr>
                          </a:solidFill>
                          <a:effectLst/>
                        </a:rPr>
                        <a:t>Liver</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Glycogen ___________________</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Glycogen___________________</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164934">
                <a:tc>
                  <a:txBody>
                    <a:bodyPr/>
                    <a:lstStyle/>
                    <a:p>
                      <a:pPr marL="0" marR="0" algn="just">
                        <a:spcBef>
                          <a:spcPts val="0"/>
                        </a:spcBef>
                        <a:spcAft>
                          <a:spcPts val="0"/>
                        </a:spcAft>
                      </a:pPr>
                      <a:r>
                        <a:rPr lang="en-US" sz="1400" b="1" dirty="0">
                          <a:solidFill>
                            <a:schemeClr val="accent6">
                              <a:lumMod val="50000"/>
                            </a:schemeClr>
                          </a:solidFill>
                          <a:effectLst/>
                        </a:rPr>
                        <a:t>Kidney</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____________ urine output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_____________urine output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164934">
                <a:tc>
                  <a:txBody>
                    <a:bodyPr/>
                    <a:lstStyle/>
                    <a:p>
                      <a:pPr marL="0" marR="0" algn="just">
                        <a:spcBef>
                          <a:spcPts val="0"/>
                        </a:spcBef>
                        <a:spcAft>
                          <a:spcPts val="0"/>
                        </a:spcAft>
                      </a:pPr>
                      <a:r>
                        <a:rPr lang="en-US" sz="1400" b="1" dirty="0">
                          <a:solidFill>
                            <a:schemeClr val="accent6">
                              <a:lumMod val="50000"/>
                            </a:schemeClr>
                          </a:solidFill>
                          <a:effectLst/>
                        </a:rPr>
                        <a:t>Bladder Wall</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XXXXXXXX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240296">
                <a:tc>
                  <a:txBody>
                    <a:bodyPr/>
                    <a:lstStyle/>
                    <a:p>
                      <a:pPr marL="0" marR="0">
                        <a:spcBef>
                          <a:spcPts val="0"/>
                        </a:spcBef>
                        <a:spcAft>
                          <a:spcPts val="0"/>
                        </a:spcAft>
                      </a:pPr>
                      <a:r>
                        <a:rPr lang="en-US" sz="1400" b="1" dirty="0">
                          <a:solidFill>
                            <a:schemeClr val="accent6">
                              <a:lumMod val="50000"/>
                            </a:schemeClr>
                          </a:solidFill>
                          <a:effectLst/>
                        </a:rPr>
                        <a:t>Internal Urethral Sphincter</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endParaRPr lang="en-US" sz="1400" dirty="0">
                        <a:effectLst/>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164934">
                <a:tc>
                  <a:txBody>
                    <a:bodyPr/>
                    <a:lstStyle/>
                    <a:p>
                      <a:pPr marL="0" marR="0" algn="just">
                        <a:spcBef>
                          <a:spcPts val="0"/>
                        </a:spcBef>
                        <a:spcAft>
                          <a:spcPts val="0"/>
                        </a:spcAft>
                      </a:pPr>
                      <a:r>
                        <a:rPr lang="en-US" sz="1400" b="1" dirty="0">
                          <a:solidFill>
                            <a:schemeClr val="accent6">
                              <a:lumMod val="50000"/>
                            </a:schemeClr>
                          </a:solidFill>
                          <a:effectLst/>
                        </a:rPr>
                        <a:t>Adrenal Medulla</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XXXXXXXX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r h="208398">
                <a:tc>
                  <a:txBody>
                    <a:bodyPr/>
                    <a:lstStyle/>
                    <a:p>
                      <a:pPr marL="0" marR="0" algn="just">
                        <a:spcBef>
                          <a:spcPts val="0"/>
                        </a:spcBef>
                        <a:spcAft>
                          <a:spcPts val="0"/>
                        </a:spcAft>
                      </a:pPr>
                      <a:r>
                        <a:rPr lang="en-US" sz="1400" b="1" dirty="0">
                          <a:solidFill>
                            <a:schemeClr val="accent6">
                              <a:lumMod val="50000"/>
                            </a:schemeClr>
                          </a:solidFill>
                          <a:effectLst/>
                        </a:rPr>
                        <a:t>Erectile tissue </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XXXXXXXX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r h="164934">
                <a:tc>
                  <a:txBody>
                    <a:bodyPr/>
                    <a:lstStyle/>
                    <a:p>
                      <a:pPr marL="0" marR="0" algn="just">
                        <a:spcBef>
                          <a:spcPts val="0"/>
                        </a:spcBef>
                        <a:spcAft>
                          <a:spcPts val="0"/>
                        </a:spcAft>
                      </a:pPr>
                      <a:r>
                        <a:rPr lang="en-US" sz="1400" b="1" dirty="0">
                          <a:solidFill>
                            <a:schemeClr val="accent6">
                              <a:lumMod val="50000"/>
                            </a:schemeClr>
                          </a:solidFill>
                          <a:effectLst/>
                        </a:rPr>
                        <a:t>Reproductive tract</a:t>
                      </a:r>
                      <a:endParaRPr lang="en-US" sz="1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rPr>
                        <a:t>XXXXXXXX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28" marR="41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379433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Line 42"/>
          <p:cNvSpPr>
            <a:spLocks noChangeShapeType="1"/>
          </p:cNvSpPr>
          <p:nvPr/>
        </p:nvSpPr>
        <p:spPr bwMode="auto">
          <a:xfrm>
            <a:off x="1311275" y="2598738"/>
            <a:ext cx="4768850" cy="0"/>
          </a:xfrm>
          <a:prstGeom prst="line">
            <a:avLst/>
          </a:prstGeom>
          <a:noFill/>
          <a:ln w="9525">
            <a:solidFill>
              <a:schemeClr val="tx1"/>
            </a:solidFill>
            <a:round/>
            <a:headEnd/>
            <a:tailEnd/>
          </a:ln>
        </p:spPr>
        <p:txBody>
          <a:bodyPr/>
          <a:lstStyle/>
          <a:p>
            <a:endParaRPr lang="en-US"/>
          </a:p>
        </p:txBody>
      </p:sp>
      <p:sp>
        <p:nvSpPr>
          <p:cNvPr id="14339" name="Text Box 2"/>
          <p:cNvSpPr txBox="1">
            <a:spLocks noChangeArrowheads="1"/>
          </p:cNvSpPr>
          <p:nvPr/>
        </p:nvSpPr>
        <p:spPr bwMode="auto">
          <a:xfrm>
            <a:off x="914400" y="200025"/>
            <a:ext cx="7446963" cy="646331"/>
          </a:xfrm>
          <a:prstGeom prst="rect">
            <a:avLst/>
          </a:prstGeom>
          <a:noFill/>
          <a:ln w="9525">
            <a:noFill/>
            <a:miter lim="800000"/>
            <a:headEnd/>
            <a:tailEnd/>
          </a:ln>
        </p:spPr>
        <p:txBody>
          <a:bodyPr>
            <a:spAutoFit/>
          </a:bodyPr>
          <a:lstStyle/>
          <a:p>
            <a:pPr eaLnBrk="0" hangingPunct="0"/>
            <a:r>
              <a:rPr lang="en-US" sz="3600" b="1" dirty="0">
                <a:solidFill>
                  <a:srgbClr val="008000"/>
                </a:solidFill>
                <a:latin typeface="+mj-lt"/>
              </a:rPr>
              <a:t>The Somatic Nervous System (SNS)</a:t>
            </a:r>
          </a:p>
        </p:txBody>
      </p:sp>
      <p:sp>
        <p:nvSpPr>
          <p:cNvPr id="14340" name="Line 4"/>
          <p:cNvSpPr>
            <a:spLocks noChangeShapeType="1"/>
          </p:cNvSpPr>
          <p:nvPr/>
        </p:nvSpPr>
        <p:spPr bwMode="auto">
          <a:xfrm flipV="1">
            <a:off x="6086475" y="2420938"/>
            <a:ext cx="228600" cy="177800"/>
          </a:xfrm>
          <a:prstGeom prst="line">
            <a:avLst/>
          </a:prstGeom>
          <a:noFill/>
          <a:ln w="9525">
            <a:solidFill>
              <a:schemeClr val="tx1"/>
            </a:solidFill>
            <a:round/>
            <a:headEnd/>
            <a:tailEnd/>
          </a:ln>
        </p:spPr>
        <p:txBody>
          <a:bodyPr wrap="none" anchor="ctr"/>
          <a:lstStyle/>
          <a:p>
            <a:endParaRPr lang="en-US"/>
          </a:p>
        </p:txBody>
      </p:sp>
      <p:sp>
        <p:nvSpPr>
          <p:cNvPr id="14341" name="Line 5"/>
          <p:cNvSpPr>
            <a:spLocks noChangeShapeType="1"/>
          </p:cNvSpPr>
          <p:nvPr/>
        </p:nvSpPr>
        <p:spPr bwMode="auto">
          <a:xfrm>
            <a:off x="6086475" y="2605088"/>
            <a:ext cx="241300" cy="203200"/>
          </a:xfrm>
          <a:prstGeom prst="line">
            <a:avLst/>
          </a:prstGeom>
          <a:noFill/>
          <a:ln w="9525">
            <a:solidFill>
              <a:schemeClr val="tx1"/>
            </a:solidFill>
            <a:round/>
            <a:headEnd/>
            <a:tailEnd/>
          </a:ln>
        </p:spPr>
        <p:txBody>
          <a:bodyPr wrap="none" anchor="ctr"/>
          <a:lstStyle/>
          <a:p>
            <a:endParaRPr lang="en-US"/>
          </a:p>
        </p:txBody>
      </p:sp>
      <p:sp>
        <p:nvSpPr>
          <p:cNvPr id="14342" name="AutoShape 6"/>
          <p:cNvSpPr>
            <a:spLocks noChangeArrowheads="1"/>
          </p:cNvSpPr>
          <p:nvPr/>
        </p:nvSpPr>
        <p:spPr bwMode="auto">
          <a:xfrm>
            <a:off x="6632575" y="2097088"/>
            <a:ext cx="266700" cy="1231900"/>
          </a:xfrm>
          <a:prstGeom prst="can">
            <a:avLst>
              <a:gd name="adj" fmla="val 48799"/>
            </a:avLst>
          </a:prstGeom>
          <a:solidFill>
            <a:srgbClr val="FF0000"/>
          </a:solidFill>
          <a:ln w="9525">
            <a:solidFill>
              <a:schemeClr val="tx1"/>
            </a:solidFill>
            <a:round/>
            <a:headEnd/>
            <a:tailEnd/>
          </a:ln>
        </p:spPr>
        <p:txBody>
          <a:bodyPr wrap="none" anchor="ctr"/>
          <a:lstStyle/>
          <a:p>
            <a:endParaRPr lang="en-US"/>
          </a:p>
        </p:txBody>
      </p:sp>
      <p:sp>
        <p:nvSpPr>
          <p:cNvPr id="14343" name="Text Box 7"/>
          <p:cNvSpPr txBox="1">
            <a:spLocks noChangeArrowheads="1"/>
          </p:cNvSpPr>
          <p:nvPr/>
        </p:nvSpPr>
        <p:spPr bwMode="auto">
          <a:xfrm>
            <a:off x="7061200" y="2324100"/>
            <a:ext cx="1651000" cy="641350"/>
          </a:xfrm>
          <a:prstGeom prst="rect">
            <a:avLst/>
          </a:prstGeom>
          <a:noFill/>
          <a:ln w="9525">
            <a:noFill/>
            <a:miter lim="800000"/>
            <a:headEnd/>
            <a:tailEnd/>
          </a:ln>
        </p:spPr>
        <p:txBody>
          <a:bodyPr wrap="none">
            <a:spAutoFit/>
          </a:bodyPr>
          <a:lstStyle/>
          <a:p>
            <a:pPr eaLnBrk="0" hangingPunct="0"/>
            <a:r>
              <a:rPr lang="en-US" u="sng" dirty="0">
                <a:latin typeface="+mj-lt"/>
              </a:rPr>
              <a:t>Effector Tissue</a:t>
            </a:r>
          </a:p>
          <a:p>
            <a:pPr eaLnBrk="0" hangingPunct="0"/>
            <a:r>
              <a:rPr lang="en-US" dirty="0">
                <a:solidFill>
                  <a:srgbClr val="FF0000"/>
                </a:solidFill>
                <a:latin typeface="+mj-lt"/>
              </a:rPr>
              <a:t>Skeletal Muscle</a:t>
            </a:r>
          </a:p>
        </p:txBody>
      </p:sp>
      <p:sp>
        <p:nvSpPr>
          <p:cNvPr id="14344" name="Oval 8"/>
          <p:cNvSpPr>
            <a:spLocks noChangeArrowheads="1"/>
          </p:cNvSpPr>
          <p:nvPr/>
        </p:nvSpPr>
        <p:spPr bwMode="auto">
          <a:xfrm>
            <a:off x="6238875" y="2554288"/>
            <a:ext cx="42863" cy="44450"/>
          </a:xfrm>
          <a:prstGeom prst="ellipse">
            <a:avLst/>
          </a:prstGeom>
          <a:solidFill>
            <a:schemeClr val="accent6">
              <a:lumMod val="75000"/>
            </a:schemeClr>
          </a:solidFill>
          <a:ln w="9525">
            <a:solidFill>
              <a:schemeClr val="tx1"/>
            </a:solidFill>
            <a:round/>
            <a:headEnd/>
            <a:tailEnd/>
          </a:ln>
        </p:spPr>
        <p:txBody>
          <a:bodyPr wrap="none" anchor="ctr"/>
          <a:lstStyle/>
          <a:p>
            <a:endParaRPr lang="en-US"/>
          </a:p>
        </p:txBody>
      </p:sp>
      <p:sp>
        <p:nvSpPr>
          <p:cNvPr id="14345" name="Oval 9"/>
          <p:cNvSpPr>
            <a:spLocks noChangeArrowheads="1"/>
          </p:cNvSpPr>
          <p:nvPr/>
        </p:nvSpPr>
        <p:spPr bwMode="auto">
          <a:xfrm>
            <a:off x="6391275" y="2706688"/>
            <a:ext cx="42863" cy="44450"/>
          </a:xfrm>
          <a:prstGeom prst="ellipse">
            <a:avLst/>
          </a:prstGeom>
          <a:solidFill>
            <a:schemeClr val="accent6">
              <a:lumMod val="75000"/>
            </a:schemeClr>
          </a:solidFill>
          <a:ln w="9525">
            <a:solidFill>
              <a:schemeClr val="tx1"/>
            </a:solidFill>
            <a:round/>
            <a:headEnd/>
            <a:tailEnd/>
          </a:ln>
        </p:spPr>
        <p:txBody>
          <a:bodyPr wrap="none" anchor="ctr"/>
          <a:lstStyle/>
          <a:p>
            <a:endParaRPr lang="en-US"/>
          </a:p>
        </p:txBody>
      </p:sp>
      <p:sp>
        <p:nvSpPr>
          <p:cNvPr id="14346" name="Oval 10"/>
          <p:cNvSpPr>
            <a:spLocks noChangeArrowheads="1"/>
          </p:cNvSpPr>
          <p:nvPr/>
        </p:nvSpPr>
        <p:spPr bwMode="auto">
          <a:xfrm>
            <a:off x="6315075" y="2649538"/>
            <a:ext cx="42863" cy="44450"/>
          </a:xfrm>
          <a:prstGeom prst="ellipse">
            <a:avLst/>
          </a:prstGeom>
          <a:solidFill>
            <a:schemeClr val="accent6">
              <a:lumMod val="75000"/>
            </a:schemeClr>
          </a:solidFill>
          <a:ln w="9525">
            <a:solidFill>
              <a:schemeClr val="tx1"/>
            </a:solidFill>
            <a:round/>
            <a:headEnd/>
            <a:tailEnd/>
          </a:ln>
        </p:spPr>
        <p:txBody>
          <a:bodyPr wrap="none" anchor="ctr"/>
          <a:lstStyle/>
          <a:p>
            <a:endParaRPr lang="en-US"/>
          </a:p>
        </p:txBody>
      </p:sp>
      <p:sp>
        <p:nvSpPr>
          <p:cNvPr id="14347" name="Oval 11"/>
          <p:cNvSpPr>
            <a:spLocks noChangeArrowheads="1"/>
          </p:cNvSpPr>
          <p:nvPr/>
        </p:nvSpPr>
        <p:spPr bwMode="auto">
          <a:xfrm>
            <a:off x="6384925" y="2611438"/>
            <a:ext cx="42863" cy="44450"/>
          </a:xfrm>
          <a:prstGeom prst="ellipse">
            <a:avLst/>
          </a:prstGeom>
          <a:solidFill>
            <a:schemeClr val="accent6">
              <a:lumMod val="75000"/>
            </a:schemeClr>
          </a:solidFill>
          <a:ln w="9525">
            <a:solidFill>
              <a:schemeClr val="tx1"/>
            </a:solidFill>
            <a:round/>
            <a:headEnd/>
            <a:tailEnd/>
          </a:ln>
        </p:spPr>
        <p:txBody>
          <a:bodyPr wrap="none" anchor="ctr"/>
          <a:lstStyle/>
          <a:p>
            <a:endParaRPr lang="en-US"/>
          </a:p>
        </p:txBody>
      </p:sp>
      <p:sp>
        <p:nvSpPr>
          <p:cNvPr id="14348" name="AutoShape 12"/>
          <p:cNvSpPr>
            <a:spLocks noChangeArrowheads="1"/>
          </p:cNvSpPr>
          <p:nvPr/>
        </p:nvSpPr>
        <p:spPr bwMode="auto">
          <a:xfrm rot="5575427">
            <a:off x="6442075" y="2598738"/>
            <a:ext cx="203200" cy="177800"/>
          </a:xfrm>
          <a:custGeom>
            <a:avLst/>
            <a:gdLst>
              <a:gd name="T0" fmla="*/ 84586974 w 21600"/>
              <a:gd name="T1" fmla="*/ 0 h 21600"/>
              <a:gd name="T2" fmla="*/ 21146725 w 21600"/>
              <a:gd name="T3" fmla="*/ 49583348 h 21600"/>
              <a:gd name="T4" fmla="*/ 84586974 w 21600"/>
              <a:gd name="T5" fmla="*/ 24791641 h 21600"/>
              <a:gd name="T6" fmla="*/ 148027195 w 21600"/>
              <a:gd name="T7" fmla="*/ 49583348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DDD319"/>
          </a:solidFill>
          <a:ln w="9525">
            <a:solidFill>
              <a:schemeClr val="tx1"/>
            </a:solidFill>
            <a:miter lim="800000"/>
            <a:headEnd/>
            <a:tailEnd/>
          </a:ln>
        </p:spPr>
        <p:txBody>
          <a:bodyPr rot="10800000" vert="eaVert" wrap="none" anchor="ctr"/>
          <a:lstStyle/>
          <a:p>
            <a:endParaRPr lang="en-US"/>
          </a:p>
        </p:txBody>
      </p:sp>
      <p:sp>
        <p:nvSpPr>
          <p:cNvPr id="14349" name="Text Box 14"/>
          <p:cNvSpPr txBox="1">
            <a:spLocks noChangeArrowheads="1"/>
          </p:cNvSpPr>
          <p:nvPr/>
        </p:nvSpPr>
        <p:spPr bwMode="auto">
          <a:xfrm>
            <a:off x="1911350" y="822325"/>
            <a:ext cx="5319713" cy="579438"/>
          </a:xfrm>
          <a:prstGeom prst="rect">
            <a:avLst/>
          </a:prstGeom>
          <a:noFill/>
          <a:ln w="9525">
            <a:noFill/>
            <a:miter lim="800000"/>
            <a:headEnd/>
            <a:tailEnd/>
          </a:ln>
        </p:spPr>
        <p:txBody>
          <a:bodyPr wrap="none">
            <a:spAutoFit/>
          </a:bodyPr>
          <a:lstStyle/>
          <a:p>
            <a:pPr eaLnBrk="0" hangingPunct="0"/>
            <a:r>
              <a:rPr lang="en-US" sz="3200" b="1" dirty="0">
                <a:latin typeface="Chiller" pitchFamily="82" charset="0"/>
              </a:rPr>
              <a:t>This one is simple and easy – so let it be!</a:t>
            </a:r>
          </a:p>
        </p:txBody>
      </p:sp>
      <p:sp>
        <p:nvSpPr>
          <p:cNvPr id="14350" name="Freeform 35"/>
          <p:cNvSpPr>
            <a:spLocks/>
          </p:cNvSpPr>
          <p:nvPr/>
        </p:nvSpPr>
        <p:spPr bwMode="auto">
          <a:xfrm>
            <a:off x="533400" y="2201863"/>
            <a:ext cx="811213" cy="695325"/>
          </a:xfrm>
          <a:custGeom>
            <a:avLst/>
            <a:gdLst>
              <a:gd name="T0" fmla="*/ 2147483647 w 559"/>
              <a:gd name="T1" fmla="*/ 2147483647 h 414"/>
              <a:gd name="T2" fmla="*/ 2147483647 w 559"/>
              <a:gd name="T3" fmla="*/ 2147483647 h 414"/>
              <a:gd name="T4" fmla="*/ 2147483647 w 559"/>
              <a:gd name="T5" fmla="*/ 2147483647 h 414"/>
              <a:gd name="T6" fmla="*/ 2147483647 w 559"/>
              <a:gd name="T7" fmla="*/ 2147483647 h 414"/>
              <a:gd name="T8" fmla="*/ 2147483647 w 559"/>
              <a:gd name="T9" fmla="*/ 2147483647 h 414"/>
              <a:gd name="T10" fmla="*/ 2147483647 w 559"/>
              <a:gd name="T11" fmla="*/ 2147483647 h 414"/>
              <a:gd name="T12" fmla="*/ 2147483647 w 559"/>
              <a:gd name="T13" fmla="*/ 2147483647 h 414"/>
              <a:gd name="T14" fmla="*/ 2147483647 w 559"/>
              <a:gd name="T15" fmla="*/ 2147483647 h 414"/>
              <a:gd name="T16" fmla="*/ 2147483647 w 559"/>
              <a:gd name="T17" fmla="*/ 2147483647 h 414"/>
              <a:gd name="T18" fmla="*/ 2147483647 w 559"/>
              <a:gd name="T19" fmla="*/ 2147483647 h 414"/>
              <a:gd name="T20" fmla="*/ 2147483647 w 559"/>
              <a:gd name="T21" fmla="*/ 2147483647 h 414"/>
              <a:gd name="T22" fmla="*/ 2147483647 w 559"/>
              <a:gd name="T23" fmla="*/ 2147483647 h 414"/>
              <a:gd name="T24" fmla="*/ 2147483647 w 559"/>
              <a:gd name="T25" fmla="*/ 2147483647 h 414"/>
              <a:gd name="T26" fmla="*/ 2147483647 w 559"/>
              <a:gd name="T27" fmla="*/ 2147483647 h 414"/>
              <a:gd name="T28" fmla="*/ 2147483647 w 559"/>
              <a:gd name="T29" fmla="*/ 2147483647 h 414"/>
              <a:gd name="T30" fmla="*/ 2147483647 w 559"/>
              <a:gd name="T31" fmla="*/ 2147483647 h 414"/>
              <a:gd name="T32" fmla="*/ 2147483647 w 559"/>
              <a:gd name="T33" fmla="*/ 2147483647 h 414"/>
              <a:gd name="T34" fmla="*/ 2147483647 w 559"/>
              <a:gd name="T35" fmla="*/ 2147483647 h 414"/>
              <a:gd name="T36" fmla="*/ 2147483647 w 559"/>
              <a:gd name="T37" fmla="*/ 2147483647 h 414"/>
              <a:gd name="T38" fmla="*/ 2147483647 w 559"/>
              <a:gd name="T39" fmla="*/ 2147483647 h 4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9"/>
              <a:gd name="T61" fmla="*/ 0 h 414"/>
              <a:gd name="T62" fmla="*/ 559 w 559"/>
              <a:gd name="T63" fmla="*/ 414 h 4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9" h="414">
                <a:moveTo>
                  <a:pt x="110" y="94"/>
                </a:moveTo>
                <a:cubicBezTo>
                  <a:pt x="91" y="100"/>
                  <a:pt x="68" y="97"/>
                  <a:pt x="54" y="110"/>
                </a:cubicBezTo>
                <a:cubicBezTo>
                  <a:pt x="39" y="122"/>
                  <a:pt x="22" y="158"/>
                  <a:pt x="22" y="158"/>
                </a:cubicBezTo>
                <a:cubicBezTo>
                  <a:pt x="15" y="206"/>
                  <a:pt x="0" y="247"/>
                  <a:pt x="46" y="278"/>
                </a:cubicBezTo>
                <a:cubicBezTo>
                  <a:pt x="57" y="295"/>
                  <a:pt x="76" y="307"/>
                  <a:pt x="86" y="326"/>
                </a:cubicBezTo>
                <a:cubicBezTo>
                  <a:pt x="92" y="338"/>
                  <a:pt x="87" y="353"/>
                  <a:pt x="94" y="366"/>
                </a:cubicBezTo>
                <a:cubicBezTo>
                  <a:pt x="100" y="379"/>
                  <a:pt x="140" y="406"/>
                  <a:pt x="150" y="414"/>
                </a:cubicBezTo>
                <a:cubicBezTo>
                  <a:pt x="259" y="409"/>
                  <a:pt x="339" y="414"/>
                  <a:pt x="438" y="390"/>
                </a:cubicBezTo>
                <a:cubicBezTo>
                  <a:pt x="471" y="367"/>
                  <a:pt x="502" y="351"/>
                  <a:pt x="534" y="326"/>
                </a:cubicBezTo>
                <a:cubicBezTo>
                  <a:pt x="535" y="323"/>
                  <a:pt x="559" y="278"/>
                  <a:pt x="558" y="270"/>
                </a:cubicBezTo>
                <a:cubicBezTo>
                  <a:pt x="557" y="264"/>
                  <a:pt x="521" y="196"/>
                  <a:pt x="518" y="190"/>
                </a:cubicBezTo>
                <a:cubicBezTo>
                  <a:pt x="515" y="176"/>
                  <a:pt x="518" y="160"/>
                  <a:pt x="510" y="150"/>
                </a:cubicBezTo>
                <a:cubicBezTo>
                  <a:pt x="502" y="141"/>
                  <a:pt x="488" y="146"/>
                  <a:pt x="478" y="142"/>
                </a:cubicBezTo>
                <a:cubicBezTo>
                  <a:pt x="454" y="131"/>
                  <a:pt x="427" y="116"/>
                  <a:pt x="406" y="102"/>
                </a:cubicBezTo>
                <a:cubicBezTo>
                  <a:pt x="379" y="23"/>
                  <a:pt x="409" y="74"/>
                  <a:pt x="358" y="38"/>
                </a:cubicBezTo>
                <a:cubicBezTo>
                  <a:pt x="305" y="0"/>
                  <a:pt x="361" y="23"/>
                  <a:pt x="310" y="6"/>
                </a:cubicBezTo>
                <a:cubicBezTo>
                  <a:pt x="274" y="11"/>
                  <a:pt x="240" y="19"/>
                  <a:pt x="206" y="30"/>
                </a:cubicBezTo>
                <a:cubicBezTo>
                  <a:pt x="189" y="34"/>
                  <a:pt x="174" y="40"/>
                  <a:pt x="158" y="46"/>
                </a:cubicBezTo>
                <a:cubicBezTo>
                  <a:pt x="150" y="48"/>
                  <a:pt x="134" y="54"/>
                  <a:pt x="134" y="54"/>
                </a:cubicBezTo>
                <a:cubicBezTo>
                  <a:pt x="131" y="60"/>
                  <a:pt x="110" y="125"/>
                  <a:pt x="110" y="94"/>
                </a:cubicBezTo>
                <a:close/>
              </a:path>
            </a:pathLst>
          </a:custGeom>
          <a:solidFill>
            <a:schemeClr val="bg1"/>
          </a:solidFill>
          <a:ln w="9525">
            <a:solidFill>
              <a:schemeClr val="tx1"/>
            </a:solidFill>
            <a:round/>
            <a:headEnd/>
            <a:tailEnd/>
          </a:ln>
        </p:spPr>
        <p:txBody>
          <a:bodyPr wrap="none" anchor="ctr"/>
          <a:lstStyle/>
          <a:p>
            <a:endParaRPr lang="en-US"/>
          </a:p>
        </p:txBody>
      </p:sp>
      <p:sp>
        <p:nvSpPr>
          <p:cNvPr id="14351" name="AutoShape 36"/>
          <p:cNvSpPr>
            <a:spLocks noChangeArrowheads="1"/>
          </p:cNvSpPr>
          <p:nvPr/>
        </p:nvSpPr>
        <p:spPr bwMode="auto">
          <a:xfrm>
            <a:off x="825500" y="2516188"/>
            <a:ext cx="165100" cy="152400"/>
          </a:xfrm>
          <a:prstGeom prst="octagon">
            <a:avLst>
              <a:gd name="adj" fmla="val 29287"/>
            </a:avLst>
          </a:prstGeom>
          <a:solidFill>
            <a:schemeClr val="tx1"/>
          </a:solidFill>
          <a:ln w="9525">
            <a:solidFill>
              <a:schemeClr val="tx1"/>
            </a:solidFill>
            <a:miter lim="800000"/>
            <a:headEnd/>
            <a:tailEnd/>
          </a:ln>
        </p:spPr>
        <p:txBody>
          <a:bodyPr wrap="none" anchor="ctr"/>
          <a:lstStyle/>
          <a:p>
            <a:pPr algn="ctr" eaLnBrk="0" hangingPunct="0"/>
            <a:endParaRPr lang="en-US" sz="2400">
              <a:solidFill>
                <a:schemeClr val="tx2"/>
              </a:solidFill>
              <a:latin typeface="Times New Roman" pitchFamily="18" charset="0"/>
            </a:endParaRPr>
          </a:p>
        </p:txBody>
      </p:sp>
      <p:sp>
        <p:nvSpPr>
          <p:cNvPr id="14352" name="Text Box 39"/>
          <p:cNvSpPr txBox="1">
            <a:spLocks noChangeArrowheads="1"/>
          </p:cNvSpPr>
          <p:nvPr/>
        </p:nvSpPr>
        <p:spPr bwMode="auto">
          <a:xfrm>
            <a:off x="2427288" y="1657350"/>
            <a:ext cx="3470275" cy="701675"/>
          </a:xfrm>
          <a:prstGeom prst="rect">
            <a:avLst/>
          </a:prstGeom>
          <a:noFill/>
          <a:ln w="9525">
            <a:noFill/>
            <a:miter lim="800000"/>
            <a:headEnd/>
            <a:tailEnd/>
          </a:ln>
        </p:spPr>
        <p:txBody>
          <a:bodyPr wrap="none">
            <a:spAutoFit/>
          </a:bodyPr>
          <a:lstStyle/>
          <a:p>
            <a:pPr eaLnBrk="0" hangingPunct="0"/>
            <a:r>
              <a:rPr lang="en-US" sz="2000" b="1" u="sng" dirty="0">
                <a:solidFill>
                  <a:srgbClr val="0033CC"/>
                </a:solidFill>
              </a:rPr>
              <a:t>One Somatic Motor Neuron</a:t>
            </a:r>
          </a:p>
          <a:p>
            <a:pPr eaLnBrk="0" hangingPunct="0"/>
            <a:r>
              <a:rPr lang="en-US" sz="2000" b="1" u="sng" dirty="0">
                <a:solidFill>
                  <a:srgbClr val="0033CC"/>
                </a:solidFill>
              </a:rPr>
              <a:t>to a single effector tissue</a:t>
            </a:r>
            <a:r>
              <a:rPr lang="en-US" sz="2000" b="1" dirty="0">
                <a:solidFill>
                  <a:srgbClr val="0033CC"/>
                </a:solidFill>
              </a:rPr>
              <a:t>:</a:t>
            </a:r>
          </a:p>
        </p:txBody>
      </p:sp>
      <p:sp>
        <p:nvSpPr>
          <p:cNvPr id="14353" name="Text Box 40"/>
          <p:cNvSpPr txBox="1">
            <a:spLocks noChangeArrowheads="1"/>
          </p:cNvSpPr>
          <p:nvPr/>
        </p:nvSpPr>
        <p:spPr bwMode="auto">
          <a:xfrm>
            <a:off x="515938" y="1374775"/>
            <a:ext cx="777875" cy="457200"/>
          </a:xfrm>
          <a:prstGeom prst="rect">
            <a:avLst/>
          </a:prstGeom>
          <a:noFill/>
          <a:ln w="9525">
            <a:noFill/>
            <a:miter lim="800000"/>
            <a:headEnd/>
            <a:tailEnd/>
          </a:ln>
        </p:spPr>
        <p:txBody>
          <a:bodyPr wrap="none">
            <a:spAutoFit/>
          </a:bodyPr>
          <a:lstStyle/>
          <a:p>
            <a:pPr algn="ctr" eaLnBrk="0" hangingPunct="0"/>
            <a:r>
              <a:rPr lang="en-US" sz="2400">
                <a:latin typeface="Times New Roman" pitchFamily="18" charset="0"/>
              </a:rPr>
              <a:t>CNS</a:t>
            </a:r>
            <a:endParaRPr lang="en-US" sz="2000">
              <a:latin typeface="Times New Roman" pitchFamily="18" charset="0"/>
            </a:endParaRPr>
          </a:p>
        </p:txBody>
      </p:sp>
      <p:sp>
        <p:nvSpPr>
          <p:cNvPr id="14354" name="Rectangle 41"/>
          <p:cNvSpPr>
            <a:spLocks noChangeArrowheads="1"/>
          </p:cNvSpPr>
          <p:nvPr/>
        </p:nvSpPr>
        <p:spPr bwMode="auto">
          <a:xfrm>
            <a:off x="228600" y="1150938"/>
            <a:ext cx="1371600" cy="2520950"/>
          </a:xfrm>
          <a:prstGeom prst="rect">
            <a:avLst/>
          </a:prstGeom>
          <a:noFill/>
          <a:ln w="76200" cmpd="tri">
            <a:solidFill>
              <a:schemeClr val="accent6">
                <a:lumMod val="75000"/>
              </a:schemeClr>
            </a:solidFill>
            <a:prstDash val="sysDot"/>
            <a:miter lim="800000"/>
            <a:headEnd/>
            <a:tailEnd/>
          </a:ln>
        </p:spPr>
        <p:txBody>
          <a:bodyPr wrap="none" anchor="ctr"/>
          <a:lstStyle/>
          <a:p>
            <a:endParaRPr lang="en-US"/>
          </a:p>
        </p:txBody>
      </p:sp>
      <p:sp>
        <p:nvSpPr>
          <p:cNvPr id="14355" name="Line 42"/>
          <p:cNvSpPr>
            <a:spLocks noChangeShapeType="1"/>
          </p:cNvSpPr>
          <p:nvPr/>
        </p:nvSpPr>
        <p:spPr bwMode="auto">
          <a:xfrm>
            <a:off x="6656388" y="2355850"/>
            <a:ext cx="212725" cy="0"/>
          </a:xfrm>
          <a:prstGeom prst="line">
            <a:avLst/>
          </a:prstGeom>
          <a:noFill/>
          <a:ln w="9525">
            <a:solidFill>
              <a:schemeClr val="tx1"/>
            </a:solidFill>
            <a:round/>
            <a:headEnd/>
            <a:tailEnd/>
          </a:ln>
        </p:spPr>
        <p:txBody>
          <a:bodyPr/>
          <a:lstStyle/>
          <a:p>
            <a:endParaRPr lang="en-US"/>
          </a:p>
        </p:txBody>
      </p:sp>
      <p:sp>
        <p:nvSpPr>
          <p:cNvPr id="14356" name="Line 43"/>
          <p:cNvSpPr>
            <a:spLocks noChangeShapeType="1"/>
          </p:cNvSpPr>
          <p:nvPr/>
        </p:nvSpPr>
        <p:spPr bwMode="auto">
          <a:xfrm>
            <a:off x="6662738" y="2482850"/>
            <a:ext cx="212725" cy="0"/>
          </a:xfrm>
          <a:prstGeom prst="line">
            <a:avLst/>
          </a:prstGeom>
          <a:noFill/>
          <a:ln w="9525">
            <a:solidFill>
              <a:schemeClr val="tx1"/>
            </a:solidFill>
            <a:round/>
            <a:headEnd/>
            <a:tailEnd/>
          </a:ln>
        </p:spPr>
        <p:txBody>
          <a:bodyPr/>
          <a:lstStyle/>
          <a:p>
            <a:endParaRPr lang="en-US"/>
          </a:p>
        </p:txBody>
      </p:sp>
      <p:sp>
        <p:nvSpPr>
          <p:cNvPr id="14357" name="Line 44"/>
          <p:cNvSpPr>
            <a:spLocks noChangeShapeType="1"/>
          </p:cNvSpPr>
          <p:nvPr/>
        </p:nvSpPr>
        <p:spPr bwMode="auto">
          <a:xfrm>
            <a:off x="6662738" y="2628900"/>
            <a:ext cx="212725" cy="0"/>
          </a:xfrm>
          <a:prstGeom prst="line">
            <a:avLst/>
          </a:prstGeom>
          <a:noFill/>
          <a:ln w="9525">
            <a:solidFill>
              <a:schemeClr val="tx1"/>
            </a:solidFill>
            <a:round/>
            <a:headEnd/>
            <a:tailEnd/>
          </a:ln>
        </p:spPr>
        <p:txBody>
          <a:bodyPr/>
          <a:lstStyle/>
          <a:p>
            <a:endParaRPr lang="en-US"/>
          </a:p>
        </p:txBody>
      </p:sp>
      <p:sp>
        <p:nvSpPr>
          <p:cNvPr id="14358" name="Line 45"/>
          <p:cNvSpPr>
            <a:spLocks noChangeShapeType="1"/>
          </p:cNvSpPr>
          <p:nvPr/>
        </p:nvSpPr>
        <p:spPr bwMode="auto">
          <a:xfrm>
            <a:off x="6662738" y="2774950"/>
            <a:ext cx="212725" cy="0"/>
          </a:xfrm>
          <a:prstGeom prst="line">
            <a:avLst/>
          </a:prstGeom>
          <a:noFill/>
          <a:ln w="9525">
            <a:solidFill>
              <a:schemeClr val="tx1"/>
            </a:solidFill>
            <a:round/>
            <a:headEnd/>
            <a:tailEnd/>
          </a:ln>
        </p:spPr>
        <p:txBody>
          <a:bodyPr/>
          <a:lstStyle/>
          <a:p>
            <a:endParaRPr lang="en-US"/>
          </a:p>
        </p:txBody>
      </p:sp>
      <p:sp>
        <p:nvSpPr>
          <p:cNvPr id="14359" name="Line 46"/>
          <p:cNvSpPr>
            <a:spLocks noChangeShapeType="1"/>
          </p:cNvSpPr>
          <p:nvPr/>
        </p:nvSpPr>
        <p:spPr bwMode="auto">
          <a:xfrm>
            <a:off x="6662738" y="2927350"/>
            <a:ext cx="212725" cy="0"/>
          </a:xfrm>
          <a:prstGeom prst="line">
            <a:avLst/>
          </a:prstGeom>
          <a:noFill/>
          <a:ln w="9525">
            <a:solidFill>
              <a:schemeClr val="tx1"/>
            </a:solidFill>
            <a:round/>
            <a:headEnd/>
            <a:tailEnd/>
          </a:ln>
        </p:spPr>
        <p:txBody>
          <a:bodyPr/>
          <a:lstStyle/>
          <a:p>
            <a:endParaRPr lang="en-US"/>
          </a:p>
        </p:txBody>
      </p:sp>
      <p:sp>
        <p:nvSpPr>
          <p:cNvPr id="14360" name="Line 47"/>
          <p:cNvSpPr>
            <a:spLocks noChangeShapeType="1"/>
          </p:cNvSpPr>
          <p:nvPr/>
        </p:nvSpPr>
        <p:spPr bwMode="auto">
          <a:xfrm>
            <a:off x="6662738" y="3048000"/>
            <a:ext cx="212725" cy="0"/>
          </a:xfrm>
          <a:prstGeom prst="line">
            <a:avLst/>
          </a:prstGeom>
          <a:noFill/>
          <a:ln w="9525">
            <a:solidFill>
              <a:schemeClr val="tx1"/>
            </a:solidFill>
            <a:round/>
            <a:headEnd/>
            <a:tailEnd/>
          </a:ln>
        </p:spPr>
        <p:txBody>
          <a:bodyPr/>
          <a:lstStyle/>
          <a:p>
            <a:endParaRPr lang="en-US"/>
          </a:p>
        </p:txBody>
      </p:sp>
      <p:sp>
        <p:nvSpPr>
          <p:cNvPr id="14361" name="Line 48"/>
          <p:cNvSpPr>
            <a:spLocks noChangeShapeType="1"/>
          </p:cNvSpPr>
          <p:nvPr/>
        </p:nvSpPr>
        <p:spPr bwMode="auto">
          <a:xfrm>
            <a:off x="6662738" y="3175000"/>
            <a:ext cx="212725" cy="0"/>
          </a:xfrm>
          <a:prstGeom prst="line">
            <a:avLst/>
          </a:prstGeom>
          <a:noFill/>
          <a:ln w="9525">
            <a:solidFill>
              <a:schemeClr val="tx1"/>
            </a:solidFill>
            <a:round/>
            <a:headEnd/>
            <a:tailEnd/>
          </a:ln>
        </p:spPr>
        <p:txBody>
          <a:bodyPr/>
          <a:lstStyle/>
          <a:p>
            <a:endParaRPr lang="en-US"/>
          </a:p>
        </p:txBody>
      </p:sp>
      <p:sp>
        <p:nvSpPr>
          <p:cNvPr id="2" name="Text Box 14"/>
          <p:cNvSpPr txBox="1">
            <a:spLocks noChangeArrowheads="1"/>
          </p:cNvSpPr>
          <p:nvPr/>
        </p:nvSpPr>
        <p:spPr bwMode="auto">
          <a:xfrm>
            <a:off x="515938" y="4094163"/>
            <a:ext cx="8046818" cy="1384995"/>
          </a:xfrm>
          <a:prstGeom prst="rect">
            <a:avLst/>
          </a:prstGeom>
          <a:noFill/>
          <a:ln w="9525">
            <a:noFill/>
            <a:miter lim="800000"/>
            <a:headEnd/>
            <a:tailEnd/>
          </a:ln>
        </p:spPr>
        <p:txBody>
          <a:bodyPr wrap="none">
            <a:spAutoFit/>
          </a:bodyPr>
          <a:lstStyle/>
          <a:p>
            <a:pPr eaLnBrk="0" hangingPunct="0"/>
            <a:r>
              <a:rPr lang="en-US" sz="2400" dirty="0">
                <a:solidFill>
                  <a:srgbClr val="800000"/>
                </a:solidFill>
                <a:latin typeface="+mj-lt"/>
              </a:rPr>
              <a:t>All that happens is a </a:t>
            </a:r>
            <a:r>
              <a:rPr lang="en-US" sz="2400" b="1" dirty="0">
                <a:solidFill>
                  <a:srgbClr val="800000"/>
                </a:solidFill>
                <a:latin typeface="+mj-lt"/>
              </a:rPr>
              <a:t>Somatic Motor Neuron </a:t>
            </a:r>
            <a:r>
              <a:rPr lang="en-US" sz="2400" dirty="0">
                <a:solidFill>
                  <a:srgbClr val="800000"/>
                </a:solidFill>
                <a:latin typeface="+mj-lt"/>
              </a:rPr>
              <a:t>‘fires’ a signal to </a:t>
            </a:r>
          </a:p>
          <a:p>
            <a:pPr eaLnBrk="0" hangingPunct="0"/>
            <a:r>
              <a:rPr lang="en-US" sz="2400" b="1" dirty="0">
                <a:solidFill>
                  <a:srgbClr val="800000"/>
                </a:solidFill>
                <a:latin typeface="+mj-lt"/>
              </a:rPr>
              <a:t>skeletal muscle</a:t>
            </a:r>
            <a:r>
              <a:rPr lang="en-US" sz="2400" dirty="0">
                <a:solidFill>
                  <a:srgbClr val="800000"/>
                </a:solidFill>
                <a:latin typeface="+mj-lt"/>
              </a:rPr>
              <a:t> (at the NMJ)</a:t>
            </a:r>
            <a:r>
              <a:rPr lang="en-US" sz="2400" b="1" dirty="0">
                <a:solidFill>
                  <a:srgbClr val="800000"/>
                </a:solidFill>
                <a:latin typeface="+mj-lt"/>
              </a:rPr>
              <a:t> </a:t>
            </a:r>
            <a:r>
              <a:rPr lang="en-US" sz="2400" dirty="0">
                <a:solidFill>
                  <a:srgbClr val="800000"/>
                </a:solidFill>
                <a:latin typeface="+mj-lt"/>
              </a:rPr>
              <a:t>and then the muscle </a:t>
            </a:r>
            <a:r>
              <a:rPr lang="en-US" sz="2400" b="1" dirty="0">
                <a:solidFill>
                  <a:srgbClr val="800000"/>
                </a:solidFill>
                <a:latin typeface="+mj-lt"/>
              </a:rPr>
              <a:t>contracts</a:t>
            </a:r>
            <a:r>
              <a:rPr lang="en-US" sz="2400" dirty="0">
                <a:solidFill>
                  <a:srgbClr val="800000"/>
                </a:solidFill>
                <a:latin typeface="+mj-lt"/>
              </a:rPr>
              <a:t>!</a:t>
            </a:r>
            <a:endParaRPr lang="en-US" sz="1200" dirty="0">
              <a:solidFill>
                <a:srgbClr val="800000"/>
              </a:solidFill>
              <a:latin typeface="+mj-lt"/>
            </a:endParaRPr>
          </a:p>
          <a:p>
            <a:pPr eaLnBrk="0" hangingPunct="0"/>
            <a:endParaRPr lang="en-US" sz="1200" dirty="0">
              <a:solidFill>
                <a:srgbClr val="800000"/>
              </a:solidFill>
              <a:latin typeface="+mj-lt"/>
            </a:endParaRPr>
          </a:p>
          <a:p>
            <a:pPr eaLnBrk="0" hangingPunct="0"/>
            <a:r>
              <a:rPr lang="en-US" sz="2400" dirty="0">
                <a:solidFill>
                  <a:srgbClr val="800000"/>
                </a:solidFill>
                <a:latin typeface="+mj-lt"/>
              </a:rPr>
              <a:t>If these neurons do not send a signal, the muscle stays relaxed!</a:t>
            </a:r>
          </a:p>
        </p:txBody>
      </p:sp>
      <p:sp>
        <p:nvSpPr>
          <p:cNvPr id="31796" name="Rectangle 52"/>
          <p:cNvSpPr>
            <a:spLocks noChangeArrowheads="1"/>
          </p:cNvSpPr>
          <p:nvPr/>
        </p:nvSpPr>
        <p:spPr bwMode="auto">
          <a:xfrm>
            <a:off x="3752850" y="6115050"/>
            <a:ext cx="1648528" cy="523220"/>
          </a:xfrm>
          <a:prstGeom prst="rect">
            <a:avLst/>
          </a:prstGeom>
          <a:noFill/>
          <a:ln w="9525">
            <a:noFill/>
            <a:miter lim="800000"/>
            <a:headEnd/>
            <a:tailEnd/>
          </a:ln>
        </p:spPr>
        <p:txBody>
          <a:bodyPr wrap="none">
            <a:spAutoFit/>
          </a:bodyPr>
          <a:lstStyle/>
          <a:p>
            <a:pPr eaLnBrk="0" hangingPunct="0"/>
            <a:r>
              <a:rPr lang="en-US" sz="2800" dirty="0">
                <a:solidFill>
                  <a:srgbClr val="008000"/>
                </a:solidFill>
                <a:latin typeface="+mj-lt"/>
              </a:rPr>
              <a:t>Easy, right</a:t>
            </a:r>
          </a:p>
        </p:txBody>
      </p:sp>
      <p:sp>
        <p:nvSpPr>
          <p:cNvPr id="3" name="Text Box 39"/>
          <p:cNvSpPr txBox="1">
            <a:spLocks noChangeArrowheads="1"/>
          </p:cNvSpPr>
          <p:nvPr/>
        </p:nvSpPr>
        <p:spPr bwMode="auto">
          <a:xfrm>
            <a:off x="685222" y="5617438"/>
            <a:ext cx="7791450" cy="366713"/>
          </a:xfrm>
          <a:prstGeom prst="rect">
            <a:avLst/>
          </a:prstGeom>
          <a:noFill/>
          <a:ln w="9525">
            <a:noFill/>
            <a:miter lim="800000"/>
            <a:headEnd/>
            <a:tailEnd/>
          </a:ln>
        </p:spPr>
        <p:txBody>
          <a:bodyPr wrap="none">
            <a:spAutoFit/>
          </a:bodyPr>
          <a:lstStyle/>
          <a:p>
            <a:pPr eaLnBrk="0" hangingPunct="0"/>
            <a:r>
              <a:rPr lang="en-US" dirty="0">
                <a:solidFill>
                  <a:srgbClr val="0033CC"/>
                </a:solidFill>
              </a:rPr>
              <a:t>e.g., the radial nerve sends a signal and presto, the triceps brachii contract!</a:t>
            </a:r>
          </a:p>
        </p:txBody>
      </p:sp>
      <p:cxnSp>
        <p:nvCxnSpPr>
          <p:cNvPr id="5" name="Straight Arrow Connector 4"/>
          <p:cNvCxnSpPr/>
          <p:nvPr/>
        </p:nvCxnSpPr>
        <p:spPr>
          <a:xfrm flipH="1">
            <a:off x="6391277" y="1831975"/>
            <a:ext cx="176211" cy="6222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91276" y="1493421"/>
            <a:ext cx="1274906" cy="338554"/>
          </a:xfrm>
          <a:prstGeom prst="rect">
            <a:avLst/>
          </a:prstGeom>
          <a:noFill/>
        </p:spPr>
        <p:txBody>
          <a:bodyPr wrap="square" rtlCol="0">
            <a:spAutoFit/>
          </a:bodyPr>
          <a:lstStyle/>
          <a:p>
            <a:r>
              <a:rPr lang="en-US" sz="1600" dirty="0">
                <a:solidFill>
                  <a:schemeClr val="accent6">
                    <a:lumMod val="75000"/>
                  </a:schemeClr>
                </a:solidFill>
                <a:latin typeface="+mn-lt"/>
              </a:rPr>
              <a:t>NT</a:t>
            </a:r>
            <a:r>
              <a:rPr lang="en-US" sz="1600" dirty="0">
                <a:latin typeface="+mn-lt"/>
              </a:rPr>
              <a:t> = ______</a:t>
            </a:r>
            <a:endParaRPr lang="en-US" sz="1600" b="1" dirty="0">
              <a:solidFill>
                <a:schemeClr val="accent6">
                  <a:lumMod val="75000"/>
                </a:schemeClr>
              </a:solidFill>
              <a:latin typeface="+mn-lt"/>
            </a:endParaRPr>
          </a:p>
        </p:txBody>
      </p:sp>
      <p:cxnSp>
        <p:nvCxnSpPr>
          <p:cNvPr id="34" name="Straight Arrow Connector 33"/>
          <p:cNvCxnSpPr/>
          <p:nvPr/>
        </p:nvCxnSpPr>
        <p:spPr>
          <a:xfrm flipV="1">
            <a:off x="6010275" y="2671763"/>
            <a:ext cx="557213" cy="657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30400" y="3343863"/>
            <a:ext cx="3194764" cy="584775"/>
          </a:xfrm>
          <a:prstGeom prst="rect">
            <a:avLst/>
          </a:prstGeom>
          <a:noFill/>
        </p:spPr>
        <p:txBody>
          <a:bodyPr wrap="square" rtlCol="0">
            <a:spAutoFit/>
          </a:bodyPr>
          <a:lstStyle/>
          <a:p>
            <a:r>
              <a:rPr lang="en-US" sz="1600" b="1" dirty="0">
                <a:solidFill>
                  <a:schemeClr val="accent6">
                    <a:lumMod val="75000"/>
                  </a:schemeClr>
                </a:solidFill>
                <a:latin typeface="+mn-lt"/>
              </a:rPr>
              <a:t>R</a:t>
            </a:r>
            <a:r>
              <a:rPr lang="en-US" sz="1600" b="1" dirty="0">
                <a:latin typeface="+mn-lt"/>
              </a:rPr>
              <a:t> = ___________</a:t>
            </a:r>
          </a:p>
          <a:p>
            <a:r>
              <a:rPr lang="en-US" sz="1600" dirty="0">
                <a:solidFill>
                  <a:schemeClr val="accent6">
                    <a:lumMod val="75000"/>
                  </a:schemeClr>
                </a:solidFill>
                <a:latin typeface="+mn-lt"/>
              </a:rPr>
              <a:t>These are always </a:t>
            </a:r>
            <a:r>
              <a:rPr lang="en-US" sz="1600" dirty="0">
                <a:latin typeface="+mn-lt"/>
              </a:rPr>
              <a:t>___________</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79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C:\Users\marie\Desktop\ANS Overview 1.jpg"/>
          <p:cNvPicPr>
            <a:picLocks noChangeAspect="1" noChangeArrowheads="1"/>
          </p:cNvPicPr>
          <p:nvPr/>
        </p:nvPicPr>
        <p:blipFill>
          <a:blip r:embed="rId2"/>
          <a:srcRect/>
          <a:stretch>
            <a:fillRect/>
          </a:stretch>
        </p:blipFill>
        <p:spPr bwMode="auto">
          <a:xfrm>
            <a:off x="533400" y="1601788"/>
            <a:ext cx="8340725" cy="4494212"/>
          </a:xfrm>
          <a:prstGeom prst="rect">
            <a:avLst/>
          </a:prstGeom>
          <a:noFill/>
          <a:ln w="9525">
            <a:noFill/>
            <a:miter lim="800000"/>
            <a:headEnd/>
            <a:tailEnd/>
          </a:ln>
        </p:spPr>
      </p:pic>
      <p:sp>
        <p:nvSpPr>
          <p:cNvPr id="3" name="Rectangle 2"/>
          <p:cNvSpPr/>
          <p:nvPr/>
        </p:nvSpPr>
        <p:spPr>
          <a:xfrm>
            <a:off x="457200" y="3733800"/>
            <a:ext cx="152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457200" y="1676400"/>
            <a:ext cx="76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65" name="TextBox 4"/>
          <p:cNvSpPr txBox="1">
            <a:spLocks noChangeArrowheads="1"/>
          </p:cNvSpPr>
          <p:nvPr/>
        </p:nvSpPr>
        <p:spPr bwMode="auto">
          <a:xfrm>
            <a:off x="533400" y="152400"/>
            <a:ext cx="7635232" cy="769441"/>
          </a:xfrm>
          <a:prstGeom prst="rect">
            <a:avLst/>
          </a:prstGeom>
          <a:noFill/>
          <a:ln w="9525">
            <a:noFill/>
            <a:miter lim="800000"/>
            <a:headEnd/>
            <a:tailEnd/>
          </a:ln>
        </p:spPr>
        <p:txBody>
          <a:bodyPr wrap="none">
            <a:spAutoFit/>
          </a:bodyPr>
          <a:lstStyle/>
          <a:p>
            <a:r>
              <a:rPr lang="en-US" sz="4400" b="1" dirty="0">
                <a:solidFill>
                  <a:srgbClr val="002060"/>
                </a:solidFill>
                <a:latin typeface="+mj-lt"/>
              </a:rPr>
              <a:t>The Autonomic Nervous System</a:t>
            </a:r>
          </a:p>
        </p:txBody>
      </p:sp>
      <p:sp>
        <p:nvSpPr>
          <p:cNvPr id="6" name="Rectangle 5"/>
          <p:cNvSpPr/>
          <p:nvPr/>
        </p:nvSpPr>
        <p:spPr>
          <a:xfrm>
            <a:off x="4876800" y="388620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67" name="TextBox 6"/>
          <p:cNvSpPr txBox="1">
            <a:spLocks noChangeArrowheads="1"/>
          </p:cNvSpPr>
          <p:nvPr/>
        </p:nvSpPr>
        <p:spPr bwMode="auto">
          <a:xfrm>
            <a:off x="1447800" y="5105400"/>
            <a:ext cx="6800323" cy="1138773"/>
          </a:xfrm>
          <a:prstGeom prst="rect">
            <a:avLst/>
          </a:prstGeom>
          <a:noFill/>
          <a:ln w="9525">
            <a:noFill/>
            <a:miter lim="800000"/>
            <a:headEnd/>
            <a:tailEnd/>
          </a:ln>
        </p:spPr>
        <p:txBody>
          <a:bodyPr wrap="none">
            <a:spAutoFit/>
          </a:bodyPr>
          <a:lstStyle/>
          <a:p>
            <a:r>
              <a:rPr lang="en-US" sz="2800" dirty="0">
                <a:latin typeface="+mj-lt"/>
              </a:rPr>
              <a:t>The ANS is mostly </a:t>
            </a:r>
            <a:r>
              <a:rPr lang="en-US" sz="2800" b="1" dirty="0">
                <a:solidFill>
                  <a:schemeClr val="folHlink"/>
                </a:solidFill>
                <a:latin typeface="+mj-lt"/>
              </a:rPr>
              <a:t>involuntary</a:t>
            </a:r>
            <a:r>
              <a:rPr lang="en-US" sz="2800" dirty="0">
                <a:latin typeface="+mj-lt"/>
              </a:rPr>
              <a:t> and involves</a:t>
            </a:r>
            <a:r>
              <a:rPr lang="en-US" sz="1200" dirty="0">
                <a:latin typeface="+mj-lt"/>
              </a:rPr>
              <a:t> </a:t>
            </a:r>
          </a:p>
          <a:p>
            <a:endParaRPr lang="en-US" sz="1200" b="1" u="sng" dirty="0">
              <a:latin typeface="+mj-lt"/>
            </a:endParaRPr>
          </a:p>
          <a:p>
            <a:r>
              <a:rPr lang="en-US" sz="2800" b="1" u="sng" dirty="0">
                <a:latin typeface="+mj-lt"/>
              </a:rPr>
              <a:t>2</a:t>
            </a:r>
            <a:r>
              <a:rPr lang="en-US" sz="2800" dirty="0">
                <a:latin typeface="+mj-lt"/>
              </a:rPr>
              <a:t> Motor Neurons to </a:t>
            </a:r>
            <a:r>
              <a:rPr lang="en-US" sz="2800" b="1" u="sng" dirty="0">
                <a:solidFill>
                  <a:srgbClr val="008000"/>
                </a:solidFill>
                <a:latin typeface="+mj-lt"/>
              </a:rPr>
              <a:t>3</a:t>
            </a:r>
            <a:r>
              <a:rPr lang="en-US" sz="2800" dirty="0">
                <a:latin typeface="+mj-lt"/>
              </a:rPr>
              <a:t> types of Effector Tissue</a:t>
            </a:r>
          </a:p>
        </p:txBody>
      </p:sp>
      <p:sp>
        <p:nvSpPr>
          <p:cNvPr id="15368" name="TextBox 7"/>
          <p:cNvSpPr txBox="1">
            <a:spLocks noChangeArrowheads="1"/>
          </p:cNvSpPr>
          <p:nvPr/>
        </p:nvSpPr>
        <p:spPr bwMode="auto">
          <a:xfrm>
            <a:off x="7239000" y="1066800"/>
            <a:ext cx="1752600" cy="523875"/>
          </a:xfrm>
          <a:prstGeom prst="rect">
            <a:avLst/>
          </a:prstGeom>
          <a:noFill/>
          <a:ln w="9525">
            <a:noFill/>
            <a:miter lim="800000"/>
            <a:headEnd/>
            <a:tailEnd/>
          </a:ln>
        </p:spPr>
        <p:txBody>
          <a:bodyPr>
            <a:spAutoFit/>
          </a:bodyPr>
          <a:lstStyle/>
          <a:p>
            <a:r>
              <a:rPr lang="en-US" sz="2800" b="1">
                <a:latin typeface="Chiller" pitchFamily="82" charset="0"/>
              </a:rPr>
              <a:t>Effector Tissue</a:t>
            </a:r>
          </a:p>
        </p:txBody>
      </p:sp>
      <p:sp>
        <p:nvSpPr>
          <p:cNvPr id="9" name="Rectangle 8"/>
          <p:cNvSpPr/>
          <p:nvPr/>
        </p:nvSpPr>
        <p:spPr>
          <a:xfrm>
            <a:off x="6172200" y="441960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70" name="Rectangle 15"/>
          <p:cNvSpPr>
            <a:spLocks noChangeArrowheads="1"/>
          </p:cNvSpPr>
          <p:nvPr/>
        </p:nvSpPr>
        <p:spPr bwMode="auto">
          <a:xfrm>
            <a:off x="2114550" y="1204913"/>
            <a:ext cx="4476750" cy="395287"/>
          </a:xfrm>
          <a:prstGeom prst="rect">
            <a:avLst/>
          </a:prstGeom>
          <a:noFill/>
          <a:ln w="9525">
            <a:noFill/>
            <a:miter lim="800000"/>
            <a:headEnd/>
            <a:tailEnd/>
          </a:ln>
        </p:spPr>
        <p:txBody>
          <a:bodyPr/>
          <a:lstStyle/>
          <a:p>
            <a:pPr marL="342900" indent="-342900">
              <a:spcBef>
                <a:spcPct val="20000"/>
              </a:spcBef>
            </a:pPr>
            <a:r>
              <a:rPr lang="en-US" dirty="0">
                <a:solidFill>
                  <a:srgbClr val="008000"/>
                </a:solidFill>
              </a:rPr>
              <a:t>(the ANS is more complex than the SNS!)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alpha val="15000"/>
          </a:schemeClr>
        </a:solid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304800" y="0"/>
            <a:ext cx="1459345" cy="830263"/>
          </a:xfrm>
          <a:prstGeom prst="rect">
            <a:avLst/>
          </a:prstGeom>
          <a:noFill/>
          <a:ln w="9525">
            <a:noFill/>
            <a:miter lim="800000"/>
            <a:headEnd/>
            <a:tailEnd/>
          </a:ln>
        </p:spPr>
        <p:txBody>
          <a:bodyPr wrap="square">
            <a:spAutoFit/>
          </a:bodyPr>
          <a:lstStyle/>
          <a:p>
            <a:r>
              <a:rPr lang="en-US" sz="4800" b="1" dirty="0">
                <a:latin typeface="Chiller" pitchFamily="82" charset="0"/>
              </a:rPr>
              <a:t>Notes:</a:t>
            </a:r>
          </a:p>
        </p:txBody>
      </p:sp>
      <p:sp>
        <p:nvSpPr>
          <p:cNvPr id="16387" name="Rectangle 1"/>
          <p:cNvSpPr>
            <a:spLocks noChangeArrowheads="1"/>
          </p:cNvSpPr>
          <p:nvPr/>
        </p:nvSpPr>
        <p:spPr bwMode="auto">
          <a:xfrm>
            <a:off x="212725" y="714106"/>
            <a:ext cx="8686800" cy="5940088"/>
          </a:xfrm>
          <a:prstGeom prst="rect">
            <a:avLst/>
          </a:prstGeom>
          <a:noFill/>
          <a:ln w="9525">
            <a:noFill/>
            <a:miter lim="800000"/>
            <a:headEnd/>
            <a:tailEnd/>
          </a:ln>
        </p:spPr>
        <p:txBody>
          <a:bodyPr anchor="ctr">
            <a:spAutoFit/>
          </a:bodyPr>
          <a:lstStyle/>
          <a:p>
            <a:pPr algn="just"/>
            <a:r>
              <a:rPr lang="en-US" sz="2000" dirty="0">
                <a:latin typeface="+mn-lt"/>
                <a:ea typeface="Times New Roman" pitchFamily="18" charset="0"/>
                <a:cs typeface="Arial" charset="0"/>
              </a:rPr>
              <a:t>The Autonomic Nervous System (ANS) is complex. </a:t>
            </a:r>
          </a:p>
          <a:p>
            <a:pPr algn="just"/>
            <a:endParaRPr lang="en-US" sz="2000" dirty="0">
              <a:latin typeface="+mn-lt"/>
              <a:ea typeface="Times New Roman" pitchFamily="18" charset="0"/>
              <a:cs typeface="Arial" charset="0"/>
            </a:endParaRPr>
          </a:p>
          <a:p>
            <a:pPr algn="just"/>
            <a:r>
              <a:rPr lang="en-US" sz="2000" dirty="0">
                <a:latin typeface="+mn-lt"/>
                <a:ea typeface="Times New Roman" pitchFamily="18" charset="0"/>
                <a:cs typeface="Arial" charset="0"/>
              </a:rPr>
              <a:t>It involves </a:t>
            </a:r>
            <a:r>
              <a:rPr lang="en-US" sz="2000" u="sng" dirty="0">
                <a:latin typeface="+mn-lt"/>
                <a:ea typeface="Times New Roman" pitchFamily="18" charset="0"/>
                <a:cs typeface="Arial" charset="0"/>
              </a:rPr>
              <a:t>two motor neurons</a:t>
            </a:r>
            <a:r>
              <a:rPr lang="en-US" sz="2000" dirty="0">
                <a:latin typeface="+mn-lt"/>
                <a:ea typeface="Times New Roman" pitchFamily="18" charset="0"/>
                <a:cs typeface="Arial" charset="0"/>
              </a:rPr>
              <a:t>; one neuron from the CNS to a ganglion (the </a:t>
            </a:r>
            <a:r>
              <a:rPr lang="en-US" sz="2000" b="1" i="1" dirty="0">
                <a:solidFill>
                  <a:srgbClr val="0000FF"/>
                </a:solidFill>
                <a:latin typeface="+mn-lt"/>
                <a:ea typeface="Times New Roman" pitchFamily="18" charset="0"/>
                <a:cs typeface="Arial" charset="0"/>
              </a:rPr>
              <a:t>preganglionic</a:t>
            </a:r>
            <a:r>
              <a:rPr lang="en-US" sz="2000" dirty="0">
                <a:solidFill>
                  <a:srgbClr val="0000FF"/>
                </a:solidFill>
                <a:latin typeface="+mn-lt"/>
                <a:ea typeface="Times New Roman" pitchFamily="18" charset="0"/>
                <a:cs typeface="Arial" charset="0"/>
              </a:rPr>
              <a:t> </a:t>
            </a:r>
            <a:r>
              <a:rPr lang="en-US" sz="2000" dirty="0">
                <a:latin typeface="+mn-lt"/>
                <a:ea typeface="Times New Roman" pitchFamily="18" charset="0"/>
                <a:cs typeface="Arial" charset="0"/>
              </a:rPr>
              <a:t>neuron) and the second neuron from the ganglion to the effector tissue (the </a:t>
            </a:r>
            <a:r>
              <a:rPr lang="en-US" sz="2000" b="1" i="1" dirty="0">
                <a:solidFill>
                  <a:srgbClr val="0000FF"/>
                </a:solidFill>
                <a:latin typeface="+mn-lt"/>
                <a:ea typeface="Times New Roman" pitchFamily="18" charset="0"/>
                <a:cs typeface="Arial" charset="0"/>
              </a:rPr>
              <a:t>postganglionic</a:t>
            </a:r>
            <a:r>
              <a:rPr lang="en-US" sz="2000" dirty="0">
                <a:solidFill>
                  <a:srgbClr val="0000FF"/>
                </a:solidFill>
                <a:latin typeface="+mn-lt"/>
                <a:ea typeface="Times New Roman" pitchFamily="18" charset="0"/>
                <a:cs typeface="Arial" charset="0"/>
              </a:rPr>
              <a:t> </a:t>
            </a:r>
            <a:r>
              <a:rPr lang="en-US" sz="2000" dirty="0">
                <a:latin typeface="+mn-lt"/>
                <a:ea typeface="Times New Roman" pitchFamily="18" charset="0"/>
                <a:cs typeface="Arial" charset="0"/>
              </a:rPr>
              <a:t>neuron).</a:t>
            </a:r>
          </a:p>
          <a:p>
            <a:pPr algn="just"/>
            <a:endParaRPr lang="en-US" sz="2000" dirty="0">
              <a:latin typeface="+mn-lt"/>
              <a:ea typeface="Times New Roman" pitchFamily="18" charset="0"/>
              <a:cs typeface="Arial" charset="0"/>
            </a:endParaRPr>
          </a:p>
          <a:p>
            <a:pPr algn="just" eaLnBrk="0" hangingPunct="0"/>
            <a:r>
              <a:rPr lang="en-US" sz="2000" dirty="0">
                <a:latin typeface="+mn-lt"/>
                <a:ea typeface="Times New Roman" pitchFamily="18" charset="0"/>
                <a:cs typeface="Arial" charset="0"/>
              </a:rPr>
              <a:t>It has </a:t>
            </a:r>
            <a:r>
              <a:rPr lang="en-US" sz="2000" b="1" dirty="0">
                <a:solidFill>
                  <a:srgbClr val="008000"/>
                </a:solidFill>
                <a:latin typeface="+mn-lt"/>
                <a:ea typeface="Times New Roman" pitchFamily="18" charset="0"/>
                <a:cs typeface="Arial" charset="0"/>
              </a:rPr>
              <a:t>2</a:t>
            </a:r>
            <a:r>
              <a:rPr lang="en-US" sz="2000" dirty="0">
                <a:latin typeface="+mn-lt"/>
                <a:ea typeface="Times New Roman" pitchFamily="18" charset="0"/>
                <a:cs typeface="Arial" charset="0"/>
              </a:rPr>
              <a:t> divisions: </a:t>
            </a:r>
            <a:r>
              <a:rPr lang="en-US" sz="2000" b="1" dirty="0">
                <a:solidFill>
                  <a:srgbClr val="0000FF"/>
                </a:solidFill>
                <a:latin typeface="+mn-lt"/>
                <a:ea typeface="Times New Roman" pitchFamily="18" charset="0"/>
                <a:cs typeface="Arial" charset="0"/>
              </a:rPr>
              <a:t>Para</a:t>
            </a:r>
            <a:r>
              <a:rPr lang="en-US" sz="2000" dirty="0">
                <a:latin typeface="+mn-lt"/>
                <a:ea typeface="Times New Roman" pitchFamily="18" charset="0"/>
                <a:cs typeface="Arial" charset="0"/>
              </a:rPr>
              <a:t>sympathetic and </a:t>
            </a:r>
            <a:r>
              <a:rPr lang="en-US" sz="2000" b="1" dirty="0">
                <a:solidFill>
                  <a:srgbClr val="FF0000"/>
                </a:solidFill>
                <a:latin typeface="+mn-lt"/>
                <a:ea typeface="Times New Roman" pitchFamily="18" charset="0"/>
                <a:cs typeface="Arial" charset="0"/>
              </a:rPr>
              <a:t>Sym</a:t>
            </a:r>
            <a:r>
              <a:rPr lang="en-US" sz="2000" dirty="0">
                <a:latin typeface="+mn-lt"/>
                <a:ea typeface="Times New Roman" pitchFamily="18" charset="0"/>
                <a:cs typeface="Arial" charset="0"/>
              </a:rPr>
              <a:t>pathetic. There are 3 basic effector tissues in the ANS: </a:t>
            </a:r>
            <a:r>
              <a:rPr lang="en-US" sz="2000" dirty="0">
                <a:latin typeface="+mn-lt"/>
                <a:ea typeface="Times New Roman" pitchFamily="18" charset="0"/>
                <a:cs typeface="Arial" charset="0"/>
                <a:sym typeface="Wingdings 2" pitchFamily="18" charset="2"/>
              </a:rPr>
              <a:t></a:t>
            </a:r>
            <a:r>
              <a:rPr lang="en-US" sz="2000" dirty="0">
                <a:latin typeface="+mn-lt"/>
                <a:ea typeface="Times New Roman" pitchFamily="18" charset="0"/>
                <a:cs typeface="Arial" charset="0"/>
              </a:rPr>
              <a:t> </a:t>
            </a:r>
            <a:r>
              <a:rPr lang="en-US" sz="2000" dirty="0">
                <a:solidFill>
                  <a:srgbClr val="008000"/>
                </a:solidFill>
                <a:latin typeface="+mn-lt"/>
                <a:ea typeface="Times New Roman" pitchFamily="18" charset="0"/>
                <a:cs typeface="Arial" charset="0"/>
              </a:rPr>
              <a:t>cardiac muscle</a:t>
            </a:r>
            <a:r>
              <a:rPr lang="en-US" sz="2000" dirty="0">
                <a:latin typeface="+mn-lt"/>
                <a:ea typeface="Times New Roman" pitchFamily="18" charset="0"/>
                <a:cs typeface="Arial" charset="0"/>
              </a:rPr>
              <a:t>, </a:t>
            </a:r>
            <a:r>
              <a:rPr lang="en-US" sz="2000" dirty="0">
                <a:latin typeface="+mn-lt"/>
                <a:ea typeface="Times New Roman" pitchFamily="18" charset="0"/>
                <a:cs typeface="Arial" charset="0"/>
                <a:sym typeface="Wingdings 2" pitchFamily="18" charset="2"/>
              </a:rPr>
              <a:t> </a:t>
            </a:r>
            <a:r>
              <a:rPr lang="en-US" sz="2000" dirty="0">
                <a:solidFill>
                  <a:srgbClr val="008000"/>
                </a:solidFill>
                <a:latin typeface="+mn-lt"/>
                <a:ea typeface="Times New Roman" pitchFamily="18" charset="0"/>
                <a:cs typeface="Arial" charset="0"/>
              </a:rPr>
              <a:t>smooth muscle </a:t>
            </a:r>
            <a:r>
              <a:rPr lang="en-US" sz="2000" dirty="0">
                <a:latin typeface="+mn-lt"/>
                <a:ea typeface="Times New Roman" pitchFamily="18" charset="0"/>
                <a:cs typeface="Arial" charset="0"/>
              </a:rPr>
              <a:t>and </a:t>
            </a:r>
            <a:r>
              <a:rPr lang="en-US" sz="2000" dirty="0">
                <a:latin typeface="+mn-lt"/>
                <a:ea typeface="Times New Roman" pitchFamily="18" charset="0"/>
                <a:cs typeface="Arial" charset="0"/>
                <a:sym typeface="Wingdings 2" pitchFamily="18" charset="2"/>
              </a:rPr>
              <a:t> </a:t>
            </a:r>
            <a:r>
              <a:rPr lang="en-US" sz="2000" dirty="0">
                <a:solidFill>
                  <a:srgbClr val="008000"/>
                </a:solidFill>
                <a:latin typeface="+mn-lt"/>
                <a:ea typeface="Times New Roman" pitchFamily="18" charset="0"/>
                <a:cs typeface="Arial" charset="0"/>
              </a:rPr>
              <a:t>glandular tissue</a:t>
            </a:r>
            <a:r>
              <a:rPr lang="en-US" sz="2000" dirty="0">
                <a:latin typeface="+mn-lt"/>
                <a:ea typeface="Times New Roman" pitchFamily="18" charset="0"/>
                <a:cs typeface="Arial" charset="0"/>
              </a:rPr>
              <a:t>. Both divisions have the </a:t>
            </a:r>
            <a:r>
              <a:rPr lang="en-US" sz="2000" b="1" dirty="0">
                <a:solidFill>
                  <a:schemeClr val="accent6">
                    <a:lumMod val="75000"/>
                  </a:schemeClr>
                </a:solidFill>
                <a:latin typeface="+mn-lt"/>
                <a:ea typeface="Times New Roman" pitchFamily="18" charset="0"/>
                <a:cs typeface="Arial" charset="0"/>
              </a:rPr>
              <a:t>same effector tissues</a:t>
            </a:r>
            <a:r>
              <a:rPr lang="en-US" sz="2000" dirty="0">
                <a:latin typeface="+mn-lt"/>
                <a:ea typeface="Times New Roman" pitchFamily="18" charset="0"/>
                <a:cs typeface="Arial" charset="0"/>
              </a:rPr>
              <a:t>, but often have </a:t>
            </a:r>
            <a:r>
              <a:rPr lang="en-US" sz="2000" i="1" dirty="0">
                <a:latin typeface="+mn-lt"/>
                <a:ea typeface="Times New Roman" pitchFamily="18" charset="0"/>
                <a:cs typeface="Arial" charset="0"/>
              </a:rPr>
              <a:t>antagonistic</a:t>
            </a:r>
            <a:r>
              <a:rPr lang="en-US" sz="2000" dirty="0">
                <a:latin typeface="+mn-lt"/>
                <a:ea typeface="Times New Roman" pitchFamily="18" charset="0"/>
                <a:cs typeface="Arial" charset="0"/>
              </a:rPr>
              <a:t> effects.</a:t>
            </a:r>
          </a:p>
          <a:p>
            <a:pPr algn="just" eaLnBrk="0" hangingPunct="0"/>
            <a:endParaRPr lang="en-US" sz="2000" dirty="0">
              <a:latin typeface="+mn-lt"/>
              <a:ea typeface="Times New Roman" pitchFamily="18" charset="0"/>
              <a:cs typeface="Arial" charset="0"/>
            </a:endParaRPr>
          </a:p>
          <a:p>
            <a:pPr algn="just" eaLnBrk="0" hangingPunct="0"/>
            <a:r>
              <a:rPr lang="en-US" sz="2000" dirty="0">
                <a:latin typeface="+mn-lt"/>
                <a:ea typeface="Times New Roman" pitchFamily="18" charset="0"/>
                <a:cs typeface="Arial" charset="0"/>
              </a:rPr>
              <a:t>A ganglion is a cluster of nerve cell bodies in the PNS. A nerve fiber is a single axon, whereas a nerve is a bundle of axons in the PNS.</a:t>
            </a:r>
          </a:p>
          <a:p>
            <a:pPr algn="just" eaLnBrk="0" hangingPunct="0"/>
            <a:endParaRPr lang="en-US" sz="2000" dirty="0">
              <a:latin typeface="+mn-lt"/>
              <a:ea typeface="Times New Roman" pitchFamily="18" charset="0"/>
              <a:cs typeface="Arial" charset="0"/>
            </a:endParaRPr>
          </a:p>
          <a:p>
            <a:pPr algn="just" eaLnBrk="0" hangingPunct="0"/>
            <a:r>
              <a:rPr lang="en-US" sz="2000" dirty="0">
                <a:latin typeface="+mn-lt"/>
                <a:ea typeface="Times New Roman" pitchFamily="18" charset="0"/>
                <a:cs typeface="Arial" charset="0"/>
              </a:rPr>
              <a:t>In the detailed drawings, please notice how the ganglion in the </a:t>
            </a:r>
            <a:r>
              <a:rPr lang="en-US" sz="2000" b="1" dirty="0">
                <a:solidFill>
                  <a:srgbClr val="0000FF"/>
                </a:solidFill>
                <a:latin typeface="+mn-lt"/>
                <a:ea typeface="Times New Roman" pitchFamily="18" charset="0"/>
                <a:cs typeface="Arial" charset="0"/>
              </a:rPr>
              <a:t>Para</a:t>
            </a:r>
            <a:r>
              <a:rPr lang="en-US" sz="2000" dirty="0">
                <a:solidFill>
                  <a:srgbClr val="0000FF"/>
                </a:solidFill>
                <a:latin typeface="+mn-lt"/>
                <a:ea typeface="Times New Roman" pitchFamily="18" charset="0"/>
                <a:cs typeface="Arial" charset="0"/>
              </a:rPr>
              <a:t> </a:t>
            </a:r>
            <a:r>
              <a:rPr lang="en-US" sz="2000" dirty="0">
                <a:latin typeface="+mn-lt"/>
                <a:ea typeface="Times New Roman" pitchFamily="18" charset="0"/>
                <a:cs typeface="Arial" charset="0"/>
              </a:rPr>
              <a:t>are close to the effector tissue, but in the </a:t>
            </a:r>
            <a:r>
              <a:rPr lang="en-US" sz="2000" b="1" dirty="0" err="1">
                <a:solidFill>
                  <a:srgbClr val="FF0000"/>
                </a:solidFill>
                <a:latin typeface="+mn-lt"/>
                <a:ea typeface="Times New Roman" pitchFamily="18" charset="0"/>
                <a:cs typeface="Arial" charset="0"/>
              </a:rPr>
              <a:t>Sym</a:t>
            </a:r>
            <a:r>
              <a:rPr lang="en-US" sz="2000" dirty="0">
                <a:latin typeface="+mn-lt"/>
                <a:ea typeface="Times New Roman" pitchFamily="18" charset="0"/>
                <a:cs typeface="Arial" charset="0"/>
              </a:rPr>
              <a:t>, they are close to the CNS. </a:t>
            </a:r>
          </a:p>
          <a:p>
            <a:pPr algn="just" eaLnBrk="0" hangingPunct="0"/>
            <a:endParaRPr lang="en-US" sz="2000" dirty="0">
              <a:latin typeface="+mn-lt"/>
              <a:ea typeface="Times New Roman" pitchFamily="18" charset="0"/>
              <a:cs typeface="Arial" charset="0"/>
            </a:endParaRPr>
          </a:p>
          <a:p>
            <a:pPr algn="just" eaLnBrk="0" hangingPunct="0"/>
            <a:r>
              <a:rPr lang="en-US" sz="2000" dirty="0">
                <a:latin typeface="+mn-lt"/>
                <a:ea typeface="Times New Roman" pitchFamily="18" charset="0"/>
                <a:cs typeface="Arial" charset="0"/>
              </a:rPr>
              <a:t>Also note that the nerve fibers for the preganglionic neurons in the </a:t>
            </a:r>
            <a:r>
              <a:rPr lang="en-US" sz="2000" b="1" dirty="0">
                <a:solidFill>
                  <a:srgbClr val="0000FF"/>
                </a:solidFill>
                <a:latin typeface="+mn-lt"/>
                <a:ea typeface="Times New Roman" pitchFamily="18" charset="0"/>
                <a:cs typeface="Arial" charset="0"/>
              </a:rPr>
              <a:t>Para</a:t>
            </a:r>
            <a:r>
              <a:rPr lang="en-US" sz="2000" dirty="0">
                <a:latin typeface="+mn-lt"/>
                <a:ea typeface="Times New Roman" pitchFamily="18" charset="0"/>
                <a:cs typeface="Arial" charset="0"/>
              </a:rPr>
              <a:t> are very long and the nerve fibers for the postganglionic are very short. It is the opposite arrangement for the </a:t>
            </a:r>
            <a:r>
              <a:rPr lang="en-US" sz="2000" b="1" dirty="0" err="1">
                <a:solidFill>
                  <a:srgbClr val="FF0000"/>
                </a:solidFill>
                <a:latin typeface="+mn-lt"/>
                <a:ea typeface="Times New Roman" pitchFamily="18" charset="0"/>
                <a:cs typeface="Arial" charset="0"/>
              </a:rPr>
              <a:t>Sym</a:t>
            </a:r>
            <a:r>
              <a:rPr lang="en-US" sz="2000" dirty="0">
                <a:solidFill>
                  <a:srgbClr val="FF0000"/>
                </a:solidFill>
                <a:latin typeface="+mn-lt"/>
                <a:ea typeface="Times New Roman" pitchFamily="18" charset="0"/>
                <a:cs typeface="Arial" charset="0"/>
              </a:rPr>
              <a:t> </a:t>
            </a:r>
            <a:r>
              <a:rPr lang="en-US" sz="2000" dirty="0">
                <a:latin typeface="+mn-lt"/>
                <a:ea typeface="Times New Roman" pitchFamily="18" charset="0"/>
                <a:cs typeface="Arial" charset="0"/>
              </a:rPr>
              <a:t>division!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C:\Users\marie\Desktop\ANS Magazine\ANS Overview 2.jpg"/>
          <p:cNvPicPr>
            <a:picLocks noChangeAspect="1" noChangeArrowheads="1"/>
          </p:cNvPicPr>
          <p:nvPr/>
        </p:nvPicPr>
        <p:blipFill>
          <a:blip r:embed="rId2"/>
          <a:srcRect/>
          <a:stretch>
            <a:fillRect/>
          </a:stretch>
        </p:blipFill>
        <p:spPr bwMode="auto">
          <a:xfrm>
            <a:off x="381000" y="914400"/>
            <a:ext cx="7818438" cy="4454525"/>
          </a:xfrm>
          <a:prstGeom prst="rect">
            <a:avLst/>
          </a:prstGeom>
          <a:noFill/>
          <a:ln w="9525">
            <a:noFill/>
            <a:miter lim="800000"/>
            <a:headEnd/>
            <a:tailEnd/>
          </a:ln>
        </p:spPr>
      </p:pic>
      <p:sp>
        <p:nvSpPr>
          <p:cNvPr id="17411" name="TextBox 2"/>
          <p:cNvSpPr txBox="1">
            <a:spLocks noChangeArrowheads="1"/>
          </p:cNvSpPr>
          <p:nvPr/>
        </p:nvSpPr>
        <p:spPr bwMode="auto">
          <a:xfrm>
            <a:off x="6308725" y="5326063"/>
            <a:ext cx="2787650" cy="1015663"/>
          </a:xfrm>
          <a:prstGeom prst="rect">
            <a:avLst/>
          </a:prstGeom>
          <a:noFill/>
          <a:ln w="9525">
            <a:noFill/>
            <a:miter lim="800000"/>
            <a:headEnd/>
            <a:tailEnd/>
          </a:ln>
        </p:spPr>
        <p:txBody>
          <a:bodyPr>
            <a:spAutoFit/>
          </a:bodyPr>
          <a:lstStyle/>
          <a:p>
            <a:pPr algn="ctr"/>
            <a:r>
              <a:rPr lang="en-US" sz="2000" b="1" u="sng" dirty="0">
                <a:solidFill>
                  <a:srgbClr val="008000"/>
                </a:solidFill>
                <a:latin typeface="+mj-lt"/>
              </a:rPr>
              <a:t>Effector Tissue</a:t>
            </a:r>
            <a:r>
              <a:rPr lang="en-US" sz="2000" b="1" dirty="0">
                <a:solidFill>
                  <a:srgbClr val="008000"/>
                </a:solidFill>
                <a:latin typeface="+mj-lt"/>
              </a:rPr>
              <a:t>: </a:t>
            </a:r>
          </a:p>
          <a:p>
            <a:pPr algn="ctr"/>
            <a:r>
              <a:rPr lang="en-US" sz="2000" dirty="0">
                <a:solidFill>
                  <a:srgbClr val="008000"/>
                </a:solidFill>
                <a:latin typeface="+mj-lt"/>
              </a:rPr>
              <a:t>Cardiac, Smooth Muscle </a:t>
            </a:r>
          </a:p>
          <a:p>
            <a:pPr algn="ctr"/>
            <a:r>
              <a:rPr lang="en-US" sz="2000" dirty="0">
                <a:solidFill>
                  <a:srgbClr val="008000"/>
                </a:solidFill>
                <a:latin typeface="+mj-lt"/>
              </a:rPr>
              <a:t>and Glands </a:t>
            </a:r>
          </a:p>
        </p:txBody>
      </p:sp>
      <p:sp>
        <p:nvSpPr>
          <p:cNvPr id="17412" name="TextBox 3"/>
          <p:cNvSpPr txBox="1">
            <a:spLocks noChangeArrowheads="1"/>
          </p:cNvSpPr>
          <p:nvPr/>
        </p:nvSpPr>
        <p:spPr bwMode="auto">
          <a:xfrm>
            <a:off x="2398713" y="593725"/>
            <a:ext cx="3227387" cy="641350"/>
          </a:xfrm>
          <a:prstGeom prst="rect">
            <a:avLst/>
          </a:prstGeom>
          <a:noFill/>
          <a:ln w="9525">
            <a:noFill/>
            <a:miter lim="800000"/>
            <a:headEnd/>
            <a:tailEnd/>
          </a:ln>
        </p:spPr>
        <p:txBody>
          <a:bodyPr wrap="none">
            <a:spAutoFit/>
          </a:bodyPr>
          <a:lstStyle/>
          <a:p>
            <a:r>
              <a:rPr lang="en-US" sz="3600" b="1" dirty="0">
                <a:latin typeface="Chiller" pitchFamily="82" charset="0"/>
              </a:rPr>
              <a:t>Preganglionic Neurons </a:t>
            </a:r>
          </a:p>
        </p:txBody>
      </p:sp>
      <p:sp>
        <p:nvSpPr>
          <p:cNvPr id="17415" name="TextBox 6"/>
          <p:cNvSpPr txBox="1">
            <a:spLocks noChangeArrowheads="1"/>
          </p:cNvSpPr>
          <p:nvPr/>
        </p:nvSpPr>
        <p:spPr bwMode="auto">
          <a:xfrm>
            <a:off x="3276600" y="3886200"/>
            <a:ext cx="3378200" cy="646113"/>
          </a:xfrm>
          <a:prstGeom prst="rect">
            <a:avLst/>
          </a:prstGeom>
          <a:noFill/>
          <a:ln w="9525">
            <a:noFill/>
            <a:miter lim="800000"/>
            <a:headEnd/>
            <a:tailEnd/>
          </a:ln>
        </p:spPr>
        <p:txBody>
          <a:bodyPr wrap="none">
            <a:spAutoFit/>
          </a:bodyPr>
          <a:lstStyle/>
          <a:p>
            <a:r>
              <a:rPr lang="en-US" sz="3600" b="1" dirty="0">
                <a:latin typeface="Chiller" pitchFamily="82" charset="0"/>
              </a:rPr>
              <a:t>Postganglionic Neurons </a:t>
            </a:r>
          </a:p>
        </p:txBody>
      </p:sp>
      <p:grpSp>
        <p:nvGrpSpPr>
          <p:cNvPr id="10" name="Group 9"/>
          <p:cNvGrpSpPr/>
          <p:nvPr/>
        </p:nvGrpSpPr>
        <p:grpSpPr>
          <a:xfrm>
            <a:off x="4284663" y="1752600"/>
            <a:ext cx="2268537" cy="2322513"/>
            <a:chOff x="4284663" y="1752600"/>
            <a:chExt cx="2268537" cy="2322513"/>
          </a:xfrm>
        </p:grpSpPr>
        <p:sp>
          <p:nvSpPr>
            <p:cNvPr id="8" name="Freeform 7"/>
            <p:cNvSpPr>
              <a:spLocks/>
            </p:cNvSpPr>
            <p:nvPr/>
          </p:nvSpPr>
          <p:spPr bwMode="auto">
            <a:xfrm>
              <a:off x="4284663" y="3519488"/>
              <a:ext cx="214312" cy="542925"/>
            </a:xfrm>
            <a:custGeom>
              <a:avLst/>
              <a:gdLst>
                <a:gd name="T0" fmla="*/ 0 w 213772"/>
                <a:gd name="T1" fmla="*/ 542925 h 542260"/>
                <a:gd name="T2" fmla="*/ 10659 w 213772"/>
                <a:gd name="T3" fmla="*/ 393886 h 542260"/>
                <a:gd name="T4" fmla="*/ 31979 w 213772"/>
                <a:gd name="T5" fmla="*/ 361950 h 542260"/>
                <a:gd name="T6" fmla="*/ 74616 w 213772"/>
                <a:gd name="T7" fmla="*/ 287431 h 542260"/>
                <a:gd name="T8" fmla="*/ 127913 w 213772"/>
                <a:gd name="T9" fmla="*/ 191621 h 542260"/>
                <a:gd name="T10" fmla="*/ 138572 w 213772"/>
                <a:gd name="T11" fmla="*/ 159684 h 542260"/>
                <a:gd name="T12" fmla="*/ 159891 w 213772"/>
                <a:gd name="T13" fmla="*/ 127746 h 542260"/>
                <a:gd name="T14" fmla="*/ 202529 w 213772"/>
                <a:gd name="T15" fmla="*/ 42582 h 542260"/>
                <a:gd name="T16" fmla="*/ 213188 w 213772"/>
                <a:gd name="T17" fmla="*/ 0 h 542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3772" h="542260">
                  <a:moveTo>
                    <a:pt x="0" y="542260"/>
                  </a:moveTo>
                  <a:cubicBezTo>
                    <a:pt x="3544" y="492641"/>
                    <a:pt x="1987" y="442392"/>
                    <a:pt x="10632" y="393404"/>
                  </a:cubicBezTo>
                  <a:cubicBezTo>
                    <a:pt x="12853" y="380820"/>
                    <a:pt x="25558" y="372602"/>
                    <a:pt x="31898" y="361507"/>
                  </a:cubicBezTo>
                  <a:cubicBezTo>
                    <a:pt x="85866" y="267064"/>
                    <a:pt x="22613" y="364801"/>
                    <a:pt x="74428" y="287079"/>
                  </a:cubicBezTo>
                  <a:cubicBezTo>
                    <a:pt x="100448" y="209018"/>
                    <a:pt x="79843" y="239133"/>
                    <a:pt x="127591" y="191386"/>
                  </a:cubicBezTo>
                  <a:cubicBezTo>
                    <a:pt x="131135" y="180753"/>
                    <a:pt x="133211" y="169513"/>
                    <a:pt x="138223" y="159488"/>
                  </a:cubicBezTo>
                  <a:cubicBezTo>
                    <a:pt x="143938" y="148058"/>
                    <a:pt x="154298" y="139267"/>
                    <a:pt x="159488" y="127590"/>
                  </a:cubicBezTo>
                  <a:cubicBezTo>
                    <a:pt x="198583" y="39625"/>
                    <a:pt x="158346" y="86201"/>
                    <a:pt x="202019" y="42530"/>
                  </a:cubicBezTo>
                  <a:cubicBezTo>
                    <a:pt x="213772" y="7270"/>
                    <a:pt x="212651" y="21840"/>
                    <a:pt x="212651" y="0"/>
                  </a:cubicBezTo>
                </a:path>
              </a:pathLst>
            </a:custGeom>
            <a:noFill/>
            <a:ln w="19050" cap="flat" cmpd="sng" algn="ctr">
              <a:solidFill>
                <a:srgbClr val="FF66CC"/>
              </a:solidFill>
              <a:prstDash val="solid"/>
              <a:round/>
              <a:headEnd/>
              <a:tailEnd/>
            </a:ln>
          </p:spPr>
          <p:txBody>
            <a:bodyPr anchor="ctr"/>
            <a:lstStyle/>
            <a:p>
              <a:endParaRPr lang="en-US"/>
            </a:p>
          </p:txBody>
        </p:sp>
        <p:sp>
          <p:nvSpPr>
            <p:cNvPr id="9" name="Freeform 8"/>
            <p:cNvSpPr>
              <a:spLocks/>
            </p:cNvSpPr>
            <p:nvPr/>
          </p:nvSpPr>
          <p:spPr bwMode="auto">
            <a:xfrm>
              <a:off x="4306888" y="1765300"/>
              <a:ext cx="2200275" cy="2309813"/>
            </a:xfrm>
            <a:custGeom>
              <a:avLst/>
              <a:gdLst>
                <a:gd name="T0" fmla="*/ 0 w 2200940"/>
                <a:gd name="T1" fmla="*/ 2307499 h 2309579"/>
                <a:gd name="T2" fmla="*/ 265734 w 2200940"/>
                <a:gd name="T3" fmla="*/ 2201162 h 2309579"/>
                <a:gd name="T4" fmla="*/ 414545 w 2200940"/>
                <a:gd name="T5" fmla="*/ 2158628 h 2309579"/>
                <a:gd name="T6" fmla="*/ 616502 w 2200940"/>
                <a:gd name="T7" fmla="*/ 2073559 h 2309579"/>
                <a:gd name="T8" fmla="*/ 669649 w 2200940"/>
                <a:gd name="T9" fmla="*/ 2052291 h 2309579"/>
                <a:gd name="T10" fmla="*/ 797201 w 2200940"/>
                <a:gd name="T11" fmla="*/ 1999124 h 2309579"/>
                <a:gd name="T12" fmla="*/ 871606 w 2200940"/>
                <a:gd name="T13" fmla="*/ 1956589 h 2309579"/>
                <a:gd name="T14" fmla="*/ 914124 w 2200940"/>
                <a:gd name="T15" fmla="*/ 1914054 h 2309579"/>
                <a:gd name="T16" fmla="*/ 999159 w 2200940"/>
                <a:gd name="T17" fmla="*/ 1882153 h 2309579"/>
                <a:gd name="T18" fmla="*/ 1084193 w 2200940"/>
                <a:gd name="T19" fmla="*/ 1818352 h 2309579"/>
                <a:gd name="T20" fmla="*/ 1126710 w 2200940"/>
                <a:gd name="T21" fmla="*/ 1807719 h 2309579"/>
                <a:gd name="T22" fmla="*/ 1179857 w 2200940"/>
                <a:gd name="T23" fmla="*/ 1775817 h 2309579"/>
                <a:gd name="T24" fmla="*/ 1222375 w 2200940"/>
                <a:gd name="T25" fmla="*/ 1743916 h 2309579"/>
                <a:gd name="T26" fmla="*/ 1254263 w 2200940"/>
                <a:gd name="T27" fmla="*/ 1733283 h 2309579"/>
                <a:gd name="T28" fmla="*/ 1339297 w 2200940"/>
                <a:gd name="T29" fmla="*/ 1669481 h 2309579"/>
                <a:gd name="T30" fmla="*/ 1371185 w 2200940"/>
                <a:gd name="T31" fmla="*/ 1637580 h 2309579"/>
                <a:gd name="T32" fmla="*/ 1413703 w 2200940"/>
                <a:gd name="T33" fmla="*/ 1616312 h 2309579"/>
                <a:gd name="T34" fmla="*/ 1445591 w 2200940"/>
                <a:gd name="T35" fmla="*/ 1584412 h 2309579"/>
                <a:gd name="T36" fmla="*/ 1488108 w 2200940"/>
                <a:gd name="T37" fmla="*/ 1563145 h 2309579"/>
                <a:gd name="T38" fmla="*/ 1562514 w 2200940"/>
                <a:gd name="T39" fmla="*/ 1509976 h 2309579"/>
                <a:gd name="T40" fmla="*/ 1605031 w 2200940"/>
                <a:gd name="T41" fmla="*/ 1488709 h 2309579"/>
                <a:gd name="T42" fmla="*/ 1636919 w 2200940"/>
                <a:gd name="T43" fmla="*/ 1456808 h 2309579"/>
                <a:gd name="T44" fmla="*/ 1700695 w 2200940"/>
                <a:gd name="T45" fmla="*/ 1414274 h 2309579"/>
                <a:gd name="T46" fmla="*/ 1732583 w 2200940"/>
                <a:gd name="T47" fmla="*/ 1393007 h 2309579"/>
                <a:gd name="T48" fmla="*/ 1796359 w 2200940"/>
                <a:gd name="T49" fmla="*/ 1329204 h 2309579"/>
                <a:gd name="T50" fmla="*/ 1849506 w 2200940"/>
                <a:gd name="T51" fmla="*/ 1222868 h 2309579"/>
                <a:gd name="T52" fmla="*/ 1849506 w 2200940"/>
                <a:gd name="T53" fmla="*/ 1222868 h 2309579"/>
                <a:gd name="T54" fmla="*/ 1881394 w 2200940"/>
                <a:gd name="T55" fmla="*/ 1159066 h 2309579"/>
                <a:gd name="T56" fmla="*/ 1892023 w 2200940"/>
                <a:gd name="T57" fmla="*/ 1127166 h 2309579"/>
                <a:gd name="T58" fmla="*/ 1923911 w 2200940"/>
                <a:gd name="T59" fmla="*/ 1010196 h 2309579"/>
                <a:gd name="T60" fmla="*/ 1955800 w 2200940"/>
                <a:gd name="T61" fmla="*/ 935760 h 2309579"/>
                <a:gd name="T62" fmla="*/ 1977058 w 2200940"/>
                <a:gd name="T63" fmla="*/ 893226 h 2309579"/>
                <a:gd name="T64" fmla="*/ 1987687 w 2200940"/>
                <a:gd name="T65" fmla="*/ 861325 h 2309579"/>
                <a:gd name="T66" fmla="*/ 1998317 w 2200940"/>
                <a:gd name="T67" fmla="*/ 818790 h 2309579"/>
                <a:gd name="T68" fmla="*/ 2030205 w 2200940"/>
                <a:gd name="T69" fmla="*/ 776255 h 2309579"/>
                <a:gd name="T70" fmla="*/ 2040834 w 2200940"/>
                <a:gd name="T71" fmla="*/ 733721 h 2309579"/>
                <a:gd name="T72" fmla="*/ 2062092 w 2200940"/>
                <a:gd name="T73" fmla="*/ 669919 h 2309579"/>
                <a:gd name="T74" fmla="*/ 2093981 w 2200940"/>
                <a:gd name="T75" fmla="*/ 552949 h 2309579"/>
                <a:gd name="T76" fmla="*/ 2115239 w 2200940"/>
                <a:gd name="T77" fmla="*/ 510414 h 2309579"/>
                <a:gd name="T78" fmla="*/ 2136498 w 2200940"/>
                <a:gd name="T79" fmla="*/ 446612 h 2309579"/>
                <a:gd name="T80" fmla="*/ 2157756 w 2200940"/>
                <a:gd name="T81" fmla="*/ 382811 h 2309579"/>
                <a:gd name="T82" fmla="*/ 2179015 w 2200940"/>
                <a:gd name="T83" fmla="*/ 287108 h 2309579"/>
                <a:gd name="T84" fmla="*/ 2189644 w 2200940"/>
                <a:gd name="T85" fmla="*/ 212673 h 2309579"/>
                <a:gd name="T86" fmla="*/ 2200275 w 2200940"/>
                <a:gd name="T87" fmla="*/ 148870 h 2309579"/>
                <a:gd name="T88" fmla="*/ 2179015 w 2200940"/>
                <a:gd name="T89" fmla="*/ 0 h 23095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00940" h="2309579">
                  <a:moveTo>
                    <a:pt x="0" y="2307265"/>
                  </a:moveTo>
                  <a:cubicBezTo>
                    <a:pt x="135813" y="2280101"/>
                    <a:pt x="9028" y="2309579"/>
                    <a:pt x="265814" y="2200939"/>
                  </a:cubicBezTo>
                  <a:cubicBezTo>
                    <a:pt x="388588" y="2148996"/>
                    <a:pt x="267114" y="2213060"/>
                    <a:pt x="414670" y="2158409"/>
                  </a:cubicBezTo>
                  <a:cubicBezTo>
                    <a:pt x="483187" y="2133032"/>
                    <a:pt x="549243" y="2101450"/>
                    <a:pt x="616688" y="2073348"/>
                  </a:cubicBezTo>
                  <a:cubicBezTo>
                    <a:pt x="634306" y="2066007"/>
                    <a:pt x="652130" y="2059171"/>
                    <a:pt x="669851" y="2052083"/>
                  </a:cubicBezTo>
                  <a:cubicBezTo>
                    <a:pt x="688349" y="2044684"/>
                    <a:pt x="789936" y="2004551"/>
                    <a:pt x="797442" y="1998921"/>
                  </a:cubicBezTo>
                  <a:cubicBezTo>
                    <a:pt x="848938" y="1960298"/>
                    <a:pt x="823160" y="1972627"/>
                    <a:pt x="871870" y="1956390"/>
                  </a:cubicBezTo>
                  <a:cubicBezTo>
                    <a:pt x="886047" y="1942213"/>
                    <a:pt x="898361" y="1925889"/>
                    <a:pt x="914400" y="1913860"/>
                  </a:cubicBezTo>
                  <a:cubicBezTo>
                    <a:pt x="942200" y="1893010"/>
                    <a:pt x="967185" y="1890031"/>
                    <a:pt x="999461" y="1881962"/>
                  </a:cubicBezTo>
                  <a:cubicBezTo>
                    <a:pt x="1032513" y="1848910"/>
                    <a:pt x="1036961" y="1839305"/>
                    <a:pt x="1084521" y="1818167"/>
                  </a:cubicBezTo>
                  <a:cubicBezTo>
                    <a:pt x="1097874" y="1812232"/>
                    <a:pt x="1112874" y="1811079"/>
                    <a:pt x="1127051" y="1807535"/>
                  </a:cubicBezTo>
                  <a:cubicBezTo>
                    <a:pt x="1144772" y="1796902"/>
                    <a:pt x="1163019" y="1787101"/>
                    <a:pt x="1180214" y="1775637"/>
                  </a:cubicBezTo>
                  <a:cubicBezTo>
                    <a:pt x="1194959" y="1765807"/>
                    <a:pt x="1207358" y="1752531"/>
                    <a:pt x="1222744" y="1743739"/>
                  </a:cubicBezTo>
                  <a:cubicBezTo>
                    <a:pt x="1232475" y="1738178"/>
                    <a:pt x="1244009" y="1736651"/>
                    <a:pt x="1254642" y="1733107"/>
                  </a:cubicBezTo>
                  <a:cubicBezTo>
                    <a:pt x="1282995" y="1711842"/>
                    <a:pt x="1314640" y="1694372"/>
                    <a:pt x="1339702" y="1669311"/>
                  </a:cubicBezTo>
                  <a:cubicBezTo>
                    <a:pt x="1350335" y="1658679"/>
                    <a:pt x="1359364" y="1646154"/>
                    <a:pt x="1371600" y="1637414"/>
                  </a:cubicBezTo>
                  <a:cubicBezTo>
                    <a:pt x="1384498" y="1628201"/>
                    <a:pt x="1401232" y="1625361"/>
                    <a:pt x="1414130" y="1616148"/>
                  </a:cubicBezTo>
                  <a:cubicBezTo>
                    <a:pt x="1426366" y="1607408"/>
                    <a:pt x="1433792" y="1592991"/>
                    <a:pt x="1446028" y="1584251"/>
                  </a:cubicBezTo>
                  <a:cubicBezTo>
                    <a:pt x="1458926" y="1575038"/>
                    <a:pt x="1475117" y="1571387"/>
                    <a:pt x="1488558" y="1562986"/>
                  </a:cubicBezTo>
                  <a:cubicBezTo>
                    <a:pt x="1549424" y="1524944"/>
                    <a:pt x="1510493" y="1539819"/>
                    <a:pt x="1562986" y="1509823"/>
                  </a:cubicBezTo>
                  <a:cubicBezTo>
                    <a:pt x="1576748" y="1501959"/>
                    <a:pt x="1592618" y="1497771"/>
                    <a:pt x="1605516" y="1488558"/>
                  </a:cubicBezTo>
                  <a:cubicBezTo>
                    <a:pt x="1617752" y="1479818"/>
                    <a:pt x="1625545" y="1465892"/>
                    <a:pt x="1637414" y="1456660"/>
                  </a:cubicBezTo>
                  <a:cubicBezTo>
                    <a:pt x="1657588" y="1440969"/>
                    <a:pt x="1679944" y="1428307"/>
                    <a:pt x="1701209" y="1414130"/>
                  </a:cubicBezTo>
                  <a:cubicBezTo>
                    <a:pt x="1711842" y="1407042"/>
                    <a:pt x="1724071" y="1401901"/>
                    <a:pt x="1733107" y="1392865"/>
                  </a:cubicBezTo>
                  <a:lnTo>
                    <a:pt x="1796902" y="1329069"/>
                  </a:lnTo>
                  <a:cubicBezTo>
                    <a:pt x="1813734" y="1261745"/>
                    <a:pt x="1799429" y="1298698"/>
                    <a:pt x="1850065" y="1222744"/>
                  </a:cubicBezTo>
                  <a:cubicBezTo>
                    <a:pt x="1864739" y="1178723"/>
                    <a:pt x="1854481" y="1200172"/>
                    <a:pt x="1881963" y="1158948"/>
                  </a:cubicBezTo>
                  <a:cubicBezTo>
                    <a:pt x="1885507" y="1148316"/>
                    <a:pt x="1889877" y="1137924"/>
                    <a:pt x="1892595" y="1127051"/>
                  </a:cubicBezTo>
                  <a:cubicBezTo>
                    <a:pt x="1904262" y="1080384"/>
                    <a:pt x="1901684" y="1055713"/>
                    <a:pt x="1924493" y="1010093"/>
                  </a:cubicBezTo>
                  <a:cubicBezTo>
                    <a:pt x="1995028" y="869020"/>
                    <a:pt x="1909451" y="1045189"/>
                    <a:pt x="1956391" y="935665"/>
                  </a:cubicBezTo>
                  <a:cubicBezTo>
                    <a:pt x="1962635" y="921097"/>
                    <a:pt x="1971412" y="907703"/>
                    <a:pt x="1977656" y="893135"/>
                  </a:cubicBezTo>
                  <a:cubicBezTo>
                    <a:pt x="1982071" y="882833"/>
                    <a:pt x="1985209" y="872014"/>
                    <a:pt x="1988288" y="861237"/>
                  </a:cubicBezTo>
                  <a:cubicBezTo>
                    <a:pt x="1992302" y="847186"/>
                    <a:pt x="1992386" y="831777"/>
                    <a:pt x="1998921" y="818707"/>
                  </a:cubicBezTo>
                  <a:cubicBezTo>
                    <a:pt x="2006846" y="802857"/>
                    <a:pt x="2020186" y="790353"/>
                    <a:pt x="2030819" y="776176"/>
                  </a:cubicBezTo>
                  <a:cubicBezTo>
                    <a:pt x="2034363" y="761999"/>
                    <a:pt x="2037252" y="747643"/>
                    <a:pt x="2041451" y="733646"/>
                  </a:cubicBezTo>
                  <a:cubicBezTo>
                    <a:pt x="2047892" y="712176"/>
                    <a:pt x="2057280" y="691597"/>
                    <a:pt x="2062716" y="669851"/>
                  </a:cubicBezTo>
                  <a:cubicBezTo>
                    <a:pt x="2065973" y="656823"/>
                    <a:pt x="2082686" y="580724"/>
                    <a:pt x="2094614" y="552893"/>
                  </a:cubicBezTo>
                  <a:cubicBezTo>
                    <a:pt x="2100858" y="538324"/>
                    <a:pt x="2109992" y="525079"/>
                    <a:pt x="2115879" y="510362"/>
                  </a:cubicBezTo>
                  <a:cubicBezTo>
                    <a:pt x="2124204" y="489550"/>
                    <a:pt x="2130056" y="467832"/>
                    <a:pt x="2137144" y="446567"/>
                  </a:cubicBezTo>
                  <a:cubicBezTo>
                    <a:pt x="2137147" y="446557"/>
                    <a:pt x="2158406" y="382783"/>
                    <a:pt x="2158409" y="382772"/>
                  </a:cubicBezTo>
                  <a:cubicBezTo>
                    <a:pt x="2167970" y="344530"/>
                    <a:pt x="2172923" y="327587"/>
                    <a:pt x="2179674" y="287079"/>
                  </a:cubicBezTo>
                  <a:cubicBezTo>
                    <a:pt x="2183794" y="262359"/>
                    <a:pt x="2186496" y="237421"/>
                    <a:pt x="2190307" y="212651"/>
                  </a:cubicBezTo>
                  <a:cubicBezTo>
                    <a:pt x="2193585" y="191343"/>
                    <a:pt x="2197396" y="170120"/>
                    <a:pt x="2200940" y="148855"/>
                  </a:cubicBezTo>
                  <a:cubicBezTo>
                    <a:pt x="2178509" y="14273"/>
                    <a:pt x="2179674" y="64382"/>
                    <a:pt x="2179674" y="0"/>
                  </a:cubicBezTo>
                </a:path>
              </a:pathLst>
            </a:custGeom>
            <a:noFill/>
            <a:ln w="19050" cap="flat" cmpd="sng" algn="ctr">
              <a:solidFill>
                <a:srgbClr val="FF66CC"/>
              </a:solidFill>
              <a:prstDash val="solid"/>
              <a:round/>
              <a:headEnd/>
              <a:tailEnd/>
            </a:ln>
          </p:spPr>
          <p:txBody>
            <a:bodyPr anchor="ctr"/>
            <a:lstStyle/>
            <a:p>
              <a:endParaRPr lang="en-US"/>
            </a:p>
          </p:txBody>
        </p:sp>
        <p:cxnSp>
          <p:nvCxnSpPr>
            <p:cNvPr id="11" name="Straight Connector 10"/>
            <p:cNvCxnSpPr>
              <a:cxnSpLocks noChangeShapeType="1"/>
            </p:cNvCxnSpPr>
            <p:nvPr/>
          </p:nvCxnSpPr>
          <p:spPr bwMode="auto">
            <a:xfrm rot="5400000">
              <a:off x="6362700" y="1790700"/>
              <a:ext cx="152400" cy="76200"/>
            </a:xfrm>
            <a:prstGeom prst="line">
              <a:avLst/>
            </a:prstGeom>
            <a:noFill/>
            <a:ln w="28575" algn="ctr">
              <a:solidFill>
                <a:srgbClr val="FF66CC"/>
              </a:solidFill>
              <a:round/>
              <a:headEnd/>
              <a:tailEnd/>
            </a:ln>
          </p:spPr>
        </p:cxnSp>
        <p:cxnSp>
          <p:nvCxnSpPr>
            <p:cNvPr id="13" name="Straight Connector 12"/>
            <p:cNvCxnSpPr>
              <a:cxnSpLocks noChangeShapeType="1"/>
            </p:cNvCxnSpPr>
            <p:nvPr/>
          </p:nvCxnSpPr>
          <p:spPr bwMode="auto">
            <a:xfrm rot="16200000" flipH="1">
              <a:off x="6438900" y="1790700"/>
              <a:ext cx="152400" cy="76200"/>
            </a:xfrm>
            <a:prstGeom prst="line">
              <a:avLst/>
            </a:prstGeom>
            <a:noFill/>
            <a:ln w="28575" algn="ctr">
              <a:solidFill>
                <a:srgbClr val="FF66CC"/>
              </a:solidFill>
              <a:round/>
              <a:headEnd/>
              <a:tailEnd/>
            </a:ln>
          </p:spPr>
        </p:cxnSp>
        <p:cxnSp>
          <p:nvCxnSpPr>
            <p:cNvPr id="14" name="Straight Connector 13"/>
            <p:cNvCxnSpPr>
              <a:cxnSpLocks noChangeShapeType="1"/>
            </p:cNvCxnSpPr>
            <p:nvPr/>
          </p:nvCxnSpPr>
          <p:spPr bwMode="auto">
            <a:xfrm flipH="1">
              <a:off x="4391819" y="3429000"/>
              <a:ext cx="103981" cy="152400"/>
            </a:xfrm>
            <a:prstGeom prst="line">
              <a:avLst/>
            </a:prstGeom>
            <a:noFill/>
            <a:ln w="28575" algn="ctr">
              <a:solidFill>
                <a:srgbClr val="FF66CC"/>
              </a:solidFill>
              <a:round/>
              <a:headEnd/>
              <a:tailEnd/>
            </a:ln>
          </p:spPr>
        </p:cxnSp>
        <p:cxnSp>
          <p:nvCxnSpPr>
            <p:cNvPr id="15" name="Straight Connector 14"/>
            <p:cNvCxnSpPr>
              <a:cxnSpLocks noChangeShapeType="1"/>
            </p:cNvCxnSpPr>
            <p:nvPr/>
          </p:nvCxnSpPr>
          <p:spPr bwMode="auto">
            <a:xfrm rot="16200000" flipH="1">
              <a:off x="4457700" y="3467100"/>
              <a:ext cx="152400" cy="76200"/>
            </a:xfrm>
            <a:prstGeom prst="line">
              <a:avLst/>
            </a:prstGeom>
            <a:noFill/>
            <a:ln w="28575" algn="ctr">
              <a:solidFill>
                <a:srgbClr val="FF66CC"/>
              </a:solidFill>
              <a:round/>
              <a:headEnd/>
              <a:tailEnd/>
            </a:ln>
          </p:spPr>
        </p:cxnSp>
      </p:grpSp>
      <p:grpSp>
        <p:nvGrpSpPr>
          <p:cNvPr id="3" name="Group 2"/>
          <p:cNvGrpSpPr/>
          <p:nvPr/>
        </p:nvGrpSpPr>
        <p:grpSpPr>
          <a:xfrm>
            <a:off x="1905000" y="1138238"/>
            <a:ext cx="2114550" cy="2138362"/>
            <a:chOff x="1905000" y="1138238"/>
            <a:chExt cx="2114550" cy="2138362"/>
          </a:xfrm>
        </p:grpSpPr>
        <p:sp>
          <p:nvSpPr>
            <p:cNvPr id="6" name="Freeform 5"/>
            <p:cNvSpPr>
              <a:spLocks/>
            </p:cNvSpPr>
            <p:nvPr/>
          </p:nvSpPr>
          <p:spPr bwMode="auto">
            <a:xfrm>
              <a:off x="2030413" y="1138238"/>
              <a:ext cx="1989137" cy="2073275"/>
            </a:xfrm>
            <a:custGeom>
              <a:avLst/>
              <a:gdLst>
                <a:gd name="T0" fmla="*/ 1969459 w 2073175"/>
                <a:gd name="T1" fmla="*/ 0 h 2296633"/>
                <a:gd name="T2" fmla="*/ 1969459 w 2073175"/>
                <a:gd name="T3" fmla="*/ 374342 h 2296633"/>
                <a:gd name="T4" fmla="*/ 1949056 w 2073175"/>
                <a:gd name="T5" fmla="*/ 422334 h 2296633"/>
                <a:gd name="T6" fmla="*/ 1938855 w 2073175"/>
                <a:gd name="T7" fmla="*/ 451129 h 2296633"/>
                <a:gd name="T8" fmla="*/ 1857242 w 2073175"/>
                <a:gd name="T9" fmla="*/ 537516 h 2296633"/>
                <a:gd name="T10" fmla="*/ 1826638 w 2073175"/>
                <a:gd name="T11" fmla="*/ 556713 h 2296633"/>
                <a:gd name="T12" fmla="*/ 1755227 w 2073175"/>
                <a:gd name="T13" fmla="*/ 604705 h 2296633"/>
                <a:gd name="T14" fmla="*/ 1694017 w 2073175"/>
                <a:gd name="T15" fmla="*/ 633501 h 2296633"/>
                <a:gd name="T16" fmla="*/ 1632808 w 2073175"/>
                <a:gd name="T17" fmla="*/ 671895 h 2296633"/>
                <a:gd name="T18" fmla="*/ 1571599 w 2073175"/>
                <a:gd name="T19" fmla="*/ 691092 h 2296633"/>
                <a:gd name="T20" fmla="*/ 1520591 w 2073175"/>
                <a:gd name="T21" fmla="*/ 719887 h 2296633"/>
                <a:gd name="T22" fmla="*/ 1418575 w 2073175"/>
                <a:gd name="T23" fmla="*/ 758281 h 2296633"/>
                <a:gd name="T24" fmla="*/ 1377769 w 2073175"/>
                <a:gd name="T25" fmla="*/ 777478 h 2296633"/>
                <a:gd name="T26" fmla="*/ 1326762 w 2073175"/>
                <a:gd name="T27" fmla="*/ 796675 h 2296633"/>
                <a:gd name="T28" fmla="*/ 1245150 w 2073175"/>
                <a:gd name="T29" fmla="*/ 835070 h 2296633"/>
                <a:gd name="T30" fmla="*/ 1183940 w 2073175"/>
                <a:gd name="T31" fmla="*/ 854266 h 2296633"/>
                <a:gd name="T32" fmla="*/ 1153336 w 2073175"/>
                <a:gd name="T33" fmla="*/ 863864 h 2296633"/>
                <a:gd name="T34" fmla="*/ 1061522 w 2073175"/>
                <a:gd name="T35" fmla="*/ 921456 h 2296633"/>
                <a:gd name="T36" fmla="*/ 1000311 w 2073175"/>
                <a:gd name="T37" fmla="*/ 950251 h 2296633"/>
                <a:gd name="T38" fmla="*/ 959505 w 2073175"/>
                <a:gd name="T39" fmla="*/ 979047 h 2296633"/>
                <a:gd name="T40" fmla="*/ 816683 w 2073175"/>
                <a:gd name="T41" fmla="*/ 1055834 h 2296633"/>
                <a:gd name="T42" fmla="*/ 735071 w 2073175"/>
                <a:gd name="T43" fmla="*/ 1103827 h 2296633"/>
                <a:gd name="T44" fmla="*/ 673861 w 2073175"/>
                <a:gd name="T45" fmla="*/ 1142221 h 2296633"/>
                <a:gd name="T46" fmla="*/ 633055 w 2073175"/>
                <a:gd name="T47" fmla="*/ 1161419 h 2296633"/>
                <a:gd name="T48" fmla="*/ 602451 w 2073175"/>
                <a:gd name="T49" fmla="*/ 1180615 h 2296633"/>
                <a:gd name="T50" fmla="*/ 541241 w 2073175"/>
                <a:gd name="T51" fmla="*/ 1199812 h 2296633"/>
                <a:gd name="T52" fmla="*/ 510637 w 2073175"/>
                <a:gd name="T53" fmla="*/ 1228607 h 2296633"/>
                <a:gd name="T54" fmla="*/ 398419 w 2073175"/>
                <a:gd name="T55" fmla="*/ 1286199 h 2296633"/>
                <a:gd name="T56" fmla="*/ 347412 w 2073175"/>
                <a:gd name="T57" fmla="*/ 1334191 h 2296633"/>
                <a:gd name="T58" fmla="*/ 316807 w 2073175"/>
                <a:gd name="T59" fmla="*/ 1353388 h 2296633"/>
                <a:gd name="T60" fmla="*/ 235194 w 2073175"/>
                <a:gd name="T61" fmla="*/ 1449373 h 2296633"/>
                <a:gd name="T62" fmla="*/ 194388 w 2073175"/>
                <a:gd name="T63" fmla="*/ 1535759 h 2296633"/>
                <a:gd name="T64" fmla="*/ 163784 w 2073175"/>
                <a:gd name="T65" fmla="*/ 1564555 h 2296633"/>
                <a:gd name="T66" fmla="*/ 143380 w 2073175"/>
                <a:gd name="T67" fmla="*/ 1641342 h 2296633"/>
                <a:gd name="T68" fmla="*/ 133179 w 2073175"/>
                <a:gd name="T69" fmla="*/ 1679737 h 2296633"/>
                <a:gd name="T70" fmla="*/ 92373 w 2073175"/>
                <a:gd name="T71" fmla="*/ 1737328 h 2296633"/>
                <a:gd name="T72" fmla="*/ 71970 w 2073175"/>
                <a:gd name="T73" fmla="*/ 1823714 h 2296633"/>
                <a:gd name="T74" fmla="*/ 61768 w 2073175"/>
                <a:gd name="T75" fmla="*/ 1871707 h 2296633"/>
                <a:gd name="T76" fmla="*/ 41365 w 2073175"/>
                <a:gd name="T77" fmla="*/ 1929298 h 2296633"/>
                <a:gd name="T78" fmla="*/ 20962 w 2073175"/>
                <a:gd name="T79" fmla="*/ 1986889 h 2296633"/>
                <a:gd name="T80" fmla="*/ 559 w 2073175"/>
                <a:gd name="T81" fmla="*/ 2063677 h 2296633"/>
                <a:gd name="T82" fmla="*/ 559 w 2073175"/>
                <a:gd name="T83" fmla="*/ 2073275 h 22966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73175" h="2296633">
                  <a:moveTo>
                    <a:pt x="2052666" y="0"/>
                  </a:moveTo>
                  <a:cubicBezTo>
                    <a:pt x="2065192" y="175358"/>
                    <a:pt x="2073175" y="209579"/>
                    <a:pt x="2052666" y="414670"/>
                  </a:cubicBezTo>
                  <a:cubicBezTo>
                    <a:pt x="2050767" y="433661"/>
                    <a:pt x="2038102" y="449962"/>
                    <a:pt x="2031401" y="467833"/>
                  </a:cubicBezTo>
                  <a:cubicBezTo>
                    <a:pt x="2027466" y="478327"/>
                    <a:pt x="2025781" y="489706"/>
                    <a:pt x="2020769" y="499730"/>
                  </a:cubicBezTo>
                  <a:cubicBezTo>
                    <a:pt x="2004789" y="531691"/>
                    <a:pt x="1956845" y="581331"/>
                    <a:pt x="1935708" y="595423"/>
                  </a:cubicBezTo>
                  <a:cubicBezTo>
                    <a:pt x="1925076" y="602511"/>
                    <a:pt x="1913789" y="608705"/>
                    <a:pt x="1903811" y="616688"/>
                  </a:cubicBezTo>
                  <a:cubicBezTo>
                    <a:pt x="1846166" y="662804"/>
                    <a:pt x="1936011" y="611689"/>
                    <a:pt x="1829383" y="669851"/>
                  </a:cubicBezTo>
                  <a:cubicBezTo>
                    <a:pt x="1808511" y="681236"/>
                    <a:pt x="1786124" y="689769"/>
                    <a:pt x="1765587" y="701749"/>
                  </a:cubicBezTo>
                  <a:cubicBezTo>
                    <a:pt x="1743511" y="714627"/>
                    <a:pt x="1724651" y="732849"/>
                    <a:pt x="1701792" y="744279"/>
                  </a:cubicBezTo>
                  <a:cubicBezTo>
                    <a:pt x="1681743" y="754303"/>
                    <a:pt x="1658403" y="756268"/>
                    <a:pt x="1637997" y="765544"/>
                  </a:cubicBezTo>
                  <a:cubicBezTo>
                    <a:pt x="1619183" y="774096"/>
                    <a:pt x="1602977" y="787546"/>
                    <a:pt x="1584834" y="797442"/>
                  </a:cubicBezTo>
                  <a:cubicBezTo>
                    <a:pt x="1519793" y="832919"/>
                    <a:pt x="1536835" y="825391"/>
                    <a:pt x="1478508" y="839972"/>
                  </a:cubicBezTo>
                  <a:cubicBezTo>
                    <a:pt x="1464331" y="847060"/>
                    <a:pt x="1450462" y="854800"/>
                    <a:pt x="1435978" y="861237"/>
                  </a:cubicBezTo>
                  <a:cubicBezTo>
                    <a:pt x="1418537" y="868989"/>
                    <a:pt x="1399886" y="873967"/>
                    <a:pt x="1382815" y="882502"/>
                  </a:cubicBezTo>
                  <a:cubicBezTo>
                    <a:pt x="1288253" y="929782"/>
                    <a:pt x="1432656" y="875977"/>
                    <a:pt x="1297755" y="925033"/>
                  </a:cubicBezTo>
                  <a:cubicBezTo>
                    <a:pt x="1276689" y="932694"/>
                    <a:pt x="1255224" y="939210"/>
                    <a:pt x="1233959" y="946298"/>
                  </a:cubicBezTo>
                  <a:lnTo>
                    <a:pt x="1202062" y="956930"/>
                  </a:lnTo>
                  <a:cubicBezTo>
                    <a:pt x="1131278" y="1010018"/>
                    <a:pt x="1188395" y="969460"/>
                    <a:pt x="1106369" y="1020726"/>
                  </a:cubicBezTo>
                  <a:cubicBezTo>
                    <a:pt x="1059259" y="1050170"/>
                    <a:pt x="1091757" y="1036229"/>
                    <a:pt x="1042573" y="1052623"/>
                  </a:cubicBezTo>
                  <a:cubicBezTo>
                    <a:pt x="1028396" y="1063256"/>
                    <a:pt x="1014949" y="1074938"/>
                    <a:pt x="1000043" y="1084521"/>
                  </a:cubicBezTo>
                  <a:cubicBezTo>
                    <a:pt x="916105" y="1138481"/>
                    <a:pt x="916888" y="1136730"/>
                    <a:pt x="851187" y="1169581"/>
                  </a:cubicBezTo>
                  <a:cubicBezTo>
                    <a:pt x="755808" y="1264963"/>
                    <a:pt x="859096" y="1176260"/>
                    <a:pt x="766127" y="1222744"/>
                  </a:cubicBezTo>
                  <a:cubicBezTo>
                    <a:pt x="743267" y="1234174"/>
                    <a:pt x="725190" y="1253844"/>
                    <a:pt x="702331" y="1265274"/>
                  </a:cubicBezTo>
                  <a:cubicBezTo>
                    <a:pt x="688154" y="1272363"/>
                    <a:pt x="673563" y="1278676"/>
                    <a:pt x="659801" y="1286540"/>
                  </a:cubicBezTo>
                  <a:cubicBezTo>
                    <a:pt x="648706" y="1292880"/>
                    <a:pt x="639581" y="1302615"/>
                    <a:pt x="627904" y="1307805"/>
                  </a:cubicBezTo>
                  <a:cubicBezTo>
                    <a:pt x="607420" y="1316909"/>
                    <a:pt x="564108" y="1329070"/>
                    <a:pt x="564108" y="1329070"/>
                  </a:cubicBezTo>
                  <a:cubicBezTo>
                    <a:pt x="553476" y="1339702"/>
                    <a:pt x="544897" y="1352894"/>
                    <a:pt x="532211" y="1360967"/>
                  </a:cubicBezTo>
                  <a:cubicBezTo>
                    <a:pt x="506798" y="1377139"/>
                    <a:pt x="444874" y="1398843"/>
                    <a:pt x="415252" y="1424763"/>
                  </a:cubicBezTo>
                  <a:cubicBezTo>
                    <a:pt x="396392" y="1441266"/>
                    <a:pt x="382942" y="1464025"/>
                    <a:pt x="362090" y="1477926"/>
                  </a:cubicBezTo>
                  <a:cubicBezTo>
                    <a:pt x="351457" y="1485014"/>
                    <a:pt x="340009" y="1491010"/>
                    <a:pt x="330192" y="1499191"/>
                  </a:cubicBezTo>
                  <a:cubicBezTo>
                    <a:pt x="294860" y="1528633"/>
                    <a:pt x="270325" y="1567727"/>
                    <a:pt x="245131" y="1605516"/>
                  </a:cubicBezTo>
                  <a:cubicBezTo>
                    <a:pt x="229676" y="1651882"/>
                    <a:pt x="230684" y="1667509"/>
                    <a:pt x="202601" y="1701209"/>
                  </a:cubicBezTo>
                  <a:cubicBezTo>
                    <a:pt x="192975" y="1712761"/>
                    <a:pt x="181336" y="1722474"/>
                    <a:pt x="170704" y="1733107"/>
                  </a:cubicBezTo>
                  <a:cubicBezTo>
                    <a:pt x="149081" y="1841218"/>
                    <a:pt x="171239" y="1741864"/>
                    <a:pt x="149438" y="1818167"/>
                  </a:cubicBezTo>
                  <a:cubicBezTo>
                    <a:pt x="145423" y="1832218"/>
                    <a:pt x="145341" y="1847627"/>
                    <a:pt x="138806" y="1860698"/>
                  </a:cubicBezTo>
                  <a:cubicBezTo>
                    <a:pt x="127377" y="1883557"/>
                    <a:pt x="96276" y="1924493"/>
                    <a:pt x="96276" y="1924493"/>
                  </a:cubicBezTo>
                  <a:cubicBezTo>
                    <a:pt x="64206" y="2084836"/>
                    <a:pt x="105042" y="1885045"/>
                    <a:pt x="75011" y="2020186"/>
                  </a:cubicBezTo>
                  <a:cubicBezTo>
                    <a:pt x="71091" y="2037828"/>
                    <a:pt x="69133" y="2055914"/>
                    <a:pt x="64378" y="2073349"/>
                  </a:cubicBezTo>
                  <a:cubicBezTo>
                    <a:pt x="58480" y="2094974"/>
                    <a:pt x="50201" y="2115879"/>
                    <a:pt x="43113" y="2137144"/>
                  </a:cubicBezTo>
                  <a:lnTo>
                    <a:pt x="21848" y="2200940"/>
                  </a:lnTo>
                  <a:cubicBezTo>
                    <a:pt x="8151" y="2242031"/>
                    <a:pt x="9138" y="2234667"/>
                    <a:pt x="583" y="2286000"/>
                  </a:cubicBezTo>
                  <a:cubicBezTo>
                    <a:pt x="0" y="2289496"/>
                    <a:pt x="583" y="2293089"/>
                    <a:pt x="583" y="2296633"/>
                  </a:cubicBezTo>
                </a:path>
              </a:pathLst>
            </a:custGeom>
            <a:noFill/>
            <a:ln w="19050" cap="flat" cmpd="sng" algn="ctr">
              <a:solidFill>
                <a:srgbClr val="FF66CC"/>
              </a:solidFill>
              <a:prstDash val="solid"/>
              <a:round/>
              <a:headEnd/>
              <a:tailEnd/>
            </a:ln>
          </p:spPr>
          <p:txBody>
            <a:bodyPr anchor="ctr"/>
            <a:lstStyle/>
            <a:p>
              <a:endParaRPr lang="en-US"/>
            </a:p>
          </p:txBody>
        </p:sp>
        <p:cxnSp>
          <p:nvCxnSpPr>
            <p:cNvPr id="17" name="Straight Connector 16"/>
            <p:cNvCxnSpPr>
              <a:cxnSpLocks noChangeShapeType="1"/>
            </p:cNvCxnSpPr>
            <p:nvPr/>
          </p:nvCxnSpPr>
          <p:spPr bwMode="auto">
            <a:xfrm rot="16200000" flipH="1">
              <a:off x="1905000" y="3124200"/>
              <a:ext cx="152400" cy="152400"/>
            </a:xfrm>
            <a:prstGeom prst="line">
              <a:avLst/>
            </a:prstGeom>
            <a:noFill/>
            <a:ln w="19050" algn="ctr">
              <a:solidFill>
                <a:srgbClr val="FF66CC"/>
              </a:solidFill>
              <a:round/>
              <a:headEnd/>
              <a:tailEnd/>
            </a:ln>
          </p:spPr>
        </p:cxnSp>
        <p:cxnSp>
          <p:nvCxnSpPr>
            <p:cNvPr id="19" name="Straight Connector 18"/>
            <p:cNvCxnSpPr>
              <a:cxnSpLocks noChangeShapeType="1"/>
            </p:cNvCxnSpPr>
            <p:nvPr/>
          </p:nvCxnSpPr>
          <p:spPr bwMode="auto">
            <a:xfrm rot="5400000">
              <a:off x="2019300" y="3162300"/>
              <a:ext cx="152400" cy="76200"/>
            </a:xfrm>
            <a:prstGeom prst="line">
              <a:avLst/>
            </a:prstGeom>
            <a:noFill/>
            <a:ln w="19050" algn="ctr">
              <a:solidFill>
                <a:srgbClr val="FF66CC"/>
              </a:solidFill>
              <a:round/>
              <a:headEnd/>
              <a:tailEnd/>
            </a:ln>
          </p:spPr>
        </p:cxnSp>
      </p:grpSp>
      <p:grpSp>
        <p:nvGrpSpPr>
          <p:cNvPr id="2" name="Group 1"/>
          <p:cNvGrpSpPr/>
          <p:nvPr/>
        </p:nvGrpSpPr>
        <p:grpSpPr>
          <a:xfrm>
            <a:off x="2700338" y="1106488"/>
            <a:ext cx="1308100" cy="474662"/>
            <a:chOff x="2700338" y="1106488"/>
            <a:chExt cx="1308100" cy="474662"/>
          </a:xfrm>
        </p:grpSpPr>
        <p:sp>
          <p:nvSpPr>
            <p:cNvPr id="5" name="Freeform 4"/>
            <p:cNvSpPr>
              <a:spLocks/>
            </p:cNvSpPr>
            <p:nvPr/>
          </p:nvSpPr>
          <p:spPr bwMode="auto">
            <a:xfrm>
              <a:off x="2711450" y="1106488"/>
              <a:ext cx="1296988" cy="463550"/>
            </a:xfrm>
            <a:custGeom>
              <a:avLst/>
              <a:gdLst>
                <a:gd name="T0" fmla="*/ 1278202 w 1380970"/>
                <a:gd name="T1" fmla="*/ 13199 h 707350"/>
                <a:gd name="T2" fmla="*/ 1208301 w 1380970"/>
                <a:gd name="T3" fmla="*/ 55007 h 707350"/>
                <a:gd name="T4" fmla="*/ 1168357 w 1380970"/>
                <a:gd name="T5" fmla="*/ 89846 h 707350"/>
                <a:gd name="T6" fmla="*/ 1148385 w 1380970"/>
                <a:gd name="T7" fmla="*/ 103782 h 707350"/>
                <a:gd name="T8" fmla="*/ 1028554 w 1380970"/>
                <a:gd name="T9" fmla="*/ 145589 h 707350"/>
                <a:gd name="T10" fmla="*/ 958652 w 1380970"/>
                <a:gd name="T11" fmla="*/ 173460 h 707350"/>
                <a:gd name="T12" fmla="*/ 878764 w 1380970"/>
                <a:gd name="T13" fmla="*/ 187396 h 707350"/>
                <a:gd name="T14" fmla="*/ 848806 w 1380970"/>
                <a:gd name="T15" fmla="*/ 201332 h 707350"/>
                <a:gd name="T16" fmla="*/ 768918 w 1380970"/>
                <a:gd name="T17" fmla="*/ 215268 h 707350"/>
                <a:gd name="T18" fmla="*/ 728975 w 1380970"/>
                <a:gd name="T19" fmla="*/ 229203 h 707350"/>
                <a:gd name="T20" fmla="*/ 679045 w 1380970"/>
                <a:gd name="T21" fmla="*/ 243139 h 707350"/>
                <a:gd name="T22" fmla="*/ 649088 w 1380970"/>
                <a:gd name="T23" fmla="*/ 257075 h 707350"/>
                <a:gd name="T24" fmla="*/ 559214 w 1380970"/>
                <a:gd name="T25" fmla="*/ 277979 h 707350"/>
                <a:gd name="T26" fmla="*/ 529256 w 1380970"/>
                <a:gd name="T27" fmla="*/ 284946 h 707350"/>
                <a:gd name="T28" fmla="*/ 459354 w 1380970"/>
                <a:gd name="T29" fmla="*/ 291914 h 707350"/>
                <a:gd name="T30" fmla="*/ 409424 w 1380970"/>
                <a:gd name="T31" fmla="*/ 305850 h 707350"/>
                <a:gd name="T32" fmla="*/ 329537 w 1380970"/>
                <a:gd name="T33" fmla="*/ 319786 h 707350"/>
                <a:gd name="T34" fmla="*/ 269621 w 1380970"/>
                <a:gd name="T35" fmla="*/ 333721 h 707350"/>
                <a:gd name="T36" fmla="*/ 239663 w 1380970"/>
                <a:gd name="T37" fmla="*/ 340689 h 707350"/>
                <a:gd name="T38" fmla="*/ 159775 w 1380970"/>
                <a:gd name="T39" fmla="*/ 368561 h 707350"/>
                <a:gd name="T40" fmla="*/ 129818 w 1380970"/>
                <a:gd name="T41" fmla="*/ 382496 h 707350"/>
                <a:gd name="T42" fmla="*/ 109845 w 1380970"/>
                <a:gd name="T43" fmla="*/ 396432 h 707350"/>
                <a:gd name="T44" fmla="*/ 79888 w 1380970"/>
                <a:gd name="T45" fmla="*/ 403400 h 707350"/>
                <a:gd name="T46" fmla="*/ 59916 w 1380970"/>
                <a:gd name="T47" fmla="*/ 424303 h 707350"/>
                <a:gd name="T48" fmla="*/ 29958 w 1380970"/>
                <a:gd name="T49" fmla="*/ 438239 h 707350"/>
                <a:gd name="T50" fmla="*/ 0 w 1380970"/>
                <a:gd name="T51" fmla="*/ 459143 h 7073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0970" h="707350">
                  <a:moveTo>
                    <a:pt x="1360968" y="20141"/>
                  </a:moveTo>
                  <a:cubicBezTo>
                    <a:pt x="1309498" y="97347"/>
                    <a:pt x="1380970" y="0"/>
                    <a:pt x="1286540" y="83937"/>
                  </a:cubicBezTo>
                  <a:cubicBezTo>
                    <a:pt x="1269579" y="99014"/>
                    <a:pt x="1258779" y="119869"/>
                    <a:pt x="1244010" y="137099"/>
                  </a:cubicBezTo>
                  <a:cubicBezTo>
                    <a:pt x="1237486" y="144710"/>
                    <a:pt x="1231449" y="153391"/>
                    <a:pt x="1222745" y="158365"/>
                  </a:cubicBezTo>
                  <a:cubicBezTo>
                    <a:pt x="1181460" y="181957"/>
                    <a:pt x="1136439" y="198569"/>
                    <a:pt x="1095154" y="222160"/>
                  </a:cubicBezTo>
                  <a:cubicBezTo>
                    <a:pt x="1070345" y="236337"/>
                    <a:pt x="1047256" y="254078"/>
                    <a:pt x="1020726" y="264690"/>
                  </a:cubicBezTo>
                  <a:cubicBezTo>
                    <a:pt x="993590" y="275544"/>
                    <a:pt x="964019" y="278867"/>
                    <a:pt x="935665" y="285955"/>
                  </a:cubicBezTo>
                  <a:cubicBezTo>
                    <a:pt x="925033" y="293043"/>
                    <a:pt x="915197" y="301505"/>
                    <a:pt x="903768" y="307220"/>
                  </a:cubicBezTo>
                  <a:cubicBezTo>
                    <a:pt x="881971" y="318119"/>
                    <a:pt x="838929" y="324442"/>
                    <a:pt x="818707" y="328486"/>
                  </a:cubicBezTo>
                  <a:cubicBezTo>
                    <a:pt x="804530" y="335574"/>
                    <a:pt x="790661" y="343314"/>
                    <a:pt x="776177" y="349751"/>
                  </a:cubicBezTo>
                  <a:cubicBezTo>
                    <a:pt x="758736" y="357503"/>
                    <a:pt x="740085" y="362480"/>
                    <a:pt x="723014" y="371016"/>
                  </a:cubicBezTo>
                  <a:cubicBezTo>
                    <a:pt x="711585" y="376731"/>
                    <a:pt x="702913" y="387366"/>
                    <a:pt x="691117" y="392281"/>
                  </a:cubicBezTo>
                  <a:cubicBezTo>
                    <a:pt x="660080" y="405213"/>
                    <a:pt x="627322" y="413547"/>
                    <a:pt x="595424" y="424179"/>
                  </a:cubicBezTo>
                  <a:cubicBezTo>
                    <a:pt x="584791" y="427723"/>
                    <a:pt x="574621" y="433226"/>
                    <a:pt x="563526" y="434811"/>
                  </a:cubicBezTo>
                  <a:lnTo>
                    <a:pt x="489098" y="445444"/>
                  </a:lnTo>
                  <a:cubicBezTo>
                    <a:pt x="471377" y="452532"/>
                    <a:pt x="454177" y="461096"/>
                    <a:pt x="435935" y="466709"/>
                  </a:cubicBezTo>
                  <a:cubicBezTo>
                    <a:pt x="408001" y="475304"/>
                    <a:pt x="378601" y="478732"/>
                    <a:pt x="350875" y="487974"/>
                  </a:cubicBezTo>
                  <a:lnTo>
                    <a:pt x="287079" y="509239"/>
                  </a:lnTo>
                  <a:cubicBezTo>
                    <a:pt x="276447" y="512783"/>
                    <a:pt x="265206" y="514860"/>
                    <a:pt x="255182" y="519872"/>
                  </a:cubicBezTo>
                  <a:cubicBezTo>
                    <a:pt x="226828" y="534049"/>
                    <a:pt x="196497" y="544818"/>
                    <a:pt x="170121" y="562402"/>
                  </a:cubicBezTo>
                  <a:cubicBezTo>
                    <a:pt x="159489" y="569490"/>
                    <a:pt x="148202" y="575684"/>
                    <a:pt x="138224" y="583667"/>
                  </a:cubicBezTo>
                  <a:cubicBezTo>
                    <a:pt x="130396" y="589929"/>
                    <a:pt x="125554" y="599774"/>
                    <a:pt x="116958" y="604932"/>
                  </a:cubicBezTo>
                  <a:cubicBezTo>
                    <a:pt x="107348" y="610698"/>
                    <a:pt x="95693" y="612021"/>
                    <a:pt x="85061" y="615565"/>
                  </a:cubicBezTo>
                  <a:cubicBezTo>
                    <a:pt x="77973" y="626197"/>
                    <a:pt x="72832" y="638426"/>
                    <a:pt x="63796" y="647462"/>
                  </a:cubicBezTo>
                  <a:cubicBezTo>
                    <a:pt x="54760" y="656498"/>
                    <a:pt x="39881" y="658748"/>
                    <a:pt x="31898" y="668727"/>
                  </a:cubicBezTo>
                  <a:cubicBezTo>
                    <a:pt x="1000" y="707350"/>
                    <a:pt x="43872" y="700625"/>
                    <a:pt x="0" y="700625"/>
                  </a:cubicBezTo>
                </a:path>
              </a:pathLst>
            </a:custGeom>
            <a:noFill/>
            <a:ln w="19050" cap="flat" cmpd="sng" algn="ctr">
              <a:solidFill>
                <a:srgbClr val="FF66CC"/>
              </a:solidFill>
              <a:prstDash val="solid"/>
              <a:round/>
              <a:headEnd/>
              <a:tailEnd/>
            </a:ln>
          </p:spPr>
          <p:txBody>
            <a:bodyPr anchor="ctr"/>
            <a:lstStyle/>
            <a:p>
              <a:endParaRPr lang="en-US"/>
            </a:p>
          </p:txBody>
        </p:sp>
        <p:cxnSp>
          <p:nvCxnSpPr>
            <p:cNvPr id="22" name="Straight Connector 21"/>
            <p:cNvCxnSpPr>
              <a:cxnSpLocks noChangeShapeType="1"/>
            </p:cNvCxnSpPr>
            <p:nvPr/>
          </p:nvCxnSpPr>
          <p:spPr bwMode="auto">
            <a:xfrm rot="16200000" flipH="1">
              <a:off x="2602707" y="1473994"/>
              <a:ext cx="204787" cy="9525"/>
            </a:xfrm>
            <a:prstGeom prst="line">
              <a:avLst/>
            </a:prstGeom>
            <a:noFill/>
            <a:ln w="19050" algn="ctr">
              <a:solidFill>
                <a:srgbClr val="FF66CC"/>
              </a:solidFill>
              <a:round/>
              <a:headEnd/>
              <a:tailEnd/>
            </a:ln>
          </p:spPr>
        </p:cxnSp>
        <p:cxnSp>
          <p:nvCxnSpPr>
            <p:cNvPr id="23" name="Straight Connector 22"/>
            <p:cNvCxnSpPr>
              <a:cxnSpLocks noChangeShapeType="1"/>
            </p:cNvCxnSpPr>
            <p:nvPr/>
          </p:nvCxnSpPr>
          <p:spPr bwMode="auto">
            <a:xfrm rot="5400000">
              <a:off x="2790826" y="1462087"/>
              <a:ext cx="38100" cy="200025"/>
            </a:xfrm>
            <a:prstGeom prst="line">
              <a:avLst/>
            </a:prstGeom>
            <a:noFill/>
            <a:ln w="19050" algn="ctr">
              <a:solidFill>
                <a:srgbClr val="FF66CC"/>
              </a:solidFill>
              <a:round/>
              <a:headEnd/>
              <a:tailEnd/>
            </a:ln>
          </p:spPr>
        </p:cxnSp>
      </p:grpSp>
      <p:sp>
        <p:nvSpPr>
          <p:cNvPr id="24" name="Rectangle 23"/>
          <p:cNvSpPr/>
          <p:nvPr/>
        </p:nvSpPr>
        <p:spPr>
          <a:xfrm>
            <a:off x="6172200" y="838200"/>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27" name="TextBox 24"/>
          <p:cNvSpPr txBox="1">
            <a:spLocks noChangeArrowheads="1"/>
          </p:cNvSpPr>
          <p:nvPr/>
        </p:nvSpPr>
        <p:spPr bwMode="auto">
          <a:xfrm>
            <a:off x="3971636" y="5344535"/>
            <a:ext cx="2222500" cy="1015663"/>
          </a:xfrm>
          <a:prstGeom prst="rect">
            <a:avLst/>
          </a:prstGeom>
          <a:noFill/>
          <a:ln w="9525">
            <a:noFill/>
            <a:miter lim="800000"/>
            <a:headEnd/>
            <a:tailEnd/>
          </a:ln>
        </p:spPr>
        <p:txBody>
          <a:bodyPr>
            <a:spAutoFit/>
          </a:bodyPr>
          <a:lstStyle/>
          <a:p>
            <a:pPr algn="ctr"/>
            <a:r>
              <a:rPr lang="en-US" sz="2000" b="1" u="sng" dirty="0">
                <a:solidFill>
                  <a:srgbClr val="663300"/>
                </a:solidFill>
                <a:latin typeface="+mj-lt"/>
              </a:rPr>
              <a:t>At Ganglion</a:t>
            </a:r>
            <a:r>
              <a:rPr lang="en-US" sz="2000" b="1" dirty="0">
                <a:solidFill>
                  <a:srgbClr val="663300"/>
                </a:solidFill>
                <a:latin typeface="+mj-lt"/>
              </a:rPr>
              <a:t>: </a:t>
            </a:r>
          </a:p>
          <a:p>
            <a:pPr algn="ctr"/>
            <a:r>
              <a:rPr lang="en-US" sz="2000" dirty="0">
                <a:solidFill>
                  <a:srgbClr val="663300"/>
                </a:solidFill>
                <a:latin typeface="+mj-lt"/>
              </a:rPr>
              <a:t>Postganglionic </a:t>
            </a:r>
          </a:p>
          <a:p>
            <a:pPr algn="ctr"/>
            <a:r>
              <a:rPr lang="en-US" sz="2000" dirty="0">
                <a:solidFill>
                  <a:srgbClr val="663300"/>
                </a:solidFill>
                <a:latin typeface="+mj-lt"/>
              </a:rPr>
              <a:t>Nerve cell bodies</a:t>
            </a:r>
          </a:p>
        </p:txBody>
      </p:sp>
      <p:sp>
        <p:nvSpPr>
          <p:cNvPr id="17428" name="TextBox 25"/>
          <p:cNvSpPr txBox="1">
            <a:spLocks noChangeArrowheads="1"/>
          </p:cNvSpPr>
          <p:nvPr/>
        </p:nvSpPr>
        <p:spPr bwMode="auto">
          <a:xfrm>
            <a:off x="133350" y="1528763"/>
            <a:ext cx="1019175" cy="519112"/>
          </a:xfrm>
          <a:prstGeom prst="rect">
            <a:avLst/>
          </a:prstGeom>
          <a:noFill/>
          <a:ln w="9525">
            <a:noFill/>
            <a:miter lim="800000"/>
            <a:headEnd/>
            <a:tailEnd/>
          </a:ln>
        </p:spPr>
        <p:txBody>
          <a:bodyPr>
            <a:spAutoFit/>
          </a:bodyPr>
          <a:lstStyle/>
          <a:p>
            <a:r>
              <a:rPr lang="en-US" sz="2800" b="1">
                <a:solidFill>
                  <a:srgbClr val="0033CC"/>
                </a:solidFill>
                <a:latin typeface="Chiller" pitchFamily="82" charset="0"/>
              </a:rPr>
              <a:t>PARA</a:t>
            </a:r>
          </a:p>
        </p:txBody>
      </p:sp>
      <p:sp>
        <p:nvSpPr>
          <p:cNvPr id="17429" name="TextBox 25"/>
          <p:cNvSpPr txBox="1">
            <a:spLocks noChangeArrowheads="1"/>
          </p:cNvSpPr>
          <p:nvPr/>
        </p:nvSpPr>
        <p:spPr bwMode="auto">
          <a:xfrm>
            <a:off x="92649" y="5334000"/>
            <a:ext cx="3567113" cy="1015663"/>
          </a:xfrm>
          <a:prstGeom prst="rect">
            <a:avLst/>
          </a:prstGeom>
          <a:noFill/>
          <a:ln w="9525">
            <a:noFill/>
            <a:miter lim="800000"/>
            <a:headEnd/>
            <a:tailEnd/>
          </a:ln>
        </p:spPr>
        <p:txBody>
          <a:bodyPr>
            <a:spAutoFit/>
          </a:bodyPr>
          <a:lstStyle/>
          <a:p>
            <a:r>
              <a:rPr lang="en-US" sz="2000" b="1" u="sng" dirty="0">
                <a:solidFill>
                  <a:srgbClr val="0033CC"/>
                </a:solidFill>
                <a:latin typeface="+mj-lt"/>
              </a:rPr>
              <a:t>In CNS</a:t>
            </a:r>
            <a:r>
              <a:rPr lang="en-US" sz="2000" b="1" dirty="0">
                <a:solidFill>
                  <a:srgbClr val="0033CC"/>
                </a:solidFill>
                <a:latin typeface="+mj-lt"/>
              </a:rPr>
              <a:t>: Preganglionic Neurons</a:t>
            </a:r>
          </a:p>
          <a:p>
            <a:pPr marL="342900" indent="-342900">
              <a:buFont typeface="Arial" panose="020B0604020202020204" pitchFamily="34" charset="0"/>
              <a:buChar char="•"/>
            </a:pPr>
            <a:r>
              <a:rPr lang="en-US" sz="2000" b="1" dirty="0">
                <a:solidFill>
                  <a:srgbClr val="0033CC"/>
                </a:solidFill>
                <a:latin typeface="+mj-lt"/>
              </a:rPr>
              <a:t>Para</a:t>
            </a:r>
            <a:r>
              <a:rPr lang="en-US" sz="2000" dirty="0">
                <a:solidFill>
                  <a:srgbClr val="0033CC"/>
                </a:solidFill>
                <a:latin typeface="+mj-lt"/>
              </a:rPr>
              <a:t> = Craniosacral Origin</a:t>
            </a:r>
          </a:p>
          <a:p>
            <a:pPr marL="342900" indent="-342900">
              <a:buFont typeface="Arial" panose="020B0604020202020204" pitchFamily="34" charset="0"/>
              <a:buChar char="•"/>
            </a:pPr>
            <a:r>
              <a:rPr lang="en-US" sz="2000" b="1" dirty="0" err="1">
                <a:solidFill>
                  <a:srgbClr val="C00000"/>
                </a:solidFill>
                <a:latin typeface="+mj-lt"/>
              </a:rPr>
              <a:t>Sym</a:t>
            </a:r>
            <a:r>
              <a:rPr lang="en-US" sz="2000" dirty="0">
                <a:solidFill>
                  <a:srgbClr val="C00000"/>
                </a:solidFill>
                <a:latin typeface="+mj-lt"/>
              </a:rPr>
              <a:t> = Thoracolumbar Origin</a:t>
            </a:r>
          </a:p>
        </p:txBody>
      </p:sp>
      <p:sp>
        <p:nvSpPr>
          <p:cNvPr id="17430" name="TextBox 25"/>
          <p:cNvSpPr txBox="1">
            <a:spLocks noChangeArrowheads="1"/>
          </p:cNvSpPr>
          <p:nvPr/>
        </p:nvSpPr>
        <p:spPr bwMode="auto">
          <a:xfrm>
            <a:off x="396875" y="3240088"/>
            <a:ext cx="752475" cy="519112"/>
          </a:xfrm>
          <a:prstGeom prst="rect">
            <a:avLst/>
          </a:prstGeom>
          <a:noFill/>
          <a:ln w="9525">
            <a:noFill/>
            <a:miter lim="800000"/>
            <a:headEnd/>
            <a:tailEnd/>
          </a:ln>
        </p:spPr>
        <p:txBody>
          <a:bodyPr>
            <a:spAutoFit/>
          </a:bodyPr>
          <a:lstStyle/>
          <a:p>
            <a:r>
              <a:rPr lang="en-US" sz="2800" b="1">
                <a:solidFill>
                  <a:srgbClr val="C00000"/>
                </a:solidFill>
                <a:latin typeface="Chiller" pitchFamily="82" charset="0"/>
              </a:rPr>
              <a:t>SYM</a:t>
            </a:r>
          </a:p>
        </p:txBody>
      </p:sp>
      <p:sp>
        <p:nvSpPr>
          <p:cNvPr id="17431" name="TextBox 25"/>
          <p:cNvSpPr txBox="1">
            <a:spLocks noChangeArrowheads="1"/>
          </p:cNvSpPr>
          <p:nvPr/>
        </p:nvSpPr>
        <p:spPr bwMode="auto">
          <a:xfrm>
            <a:off x="1041400" y="139700"/>
            <a:ext cx="766763" cy="519113"/>
          </a:xfrm>
          <a:prstGeom prst="rect">
            <a:avLst/>
          </a:prstGeom>
          <a:noFill/>
          <a:ln w="9525">
            <a:noFill/>
            <a:miter lim="800000"/>
            <a:headEnd/>
            <a:tailEnd/>
          </a:ln>
        </p:spPr>
        <p:txBody>
          <a:bodyPr>
            <a:spAutoFit/>
          </a:bodyPr>
          <a:lstStyle/>
          <a:p>
            <a:r>
              <a:rPr lang="en-US" sz="2800" b="1" u="sng">
                <a:solidFill>
                  <a:srgbClr val="292929"/>
                </a:solidFill>
                <a:latin typeface="Chiller" pitchFamily="82" charset="0"/>
              </a:rPr>
              <a:t>CNS</a:t>
            </a:r>
          </a:p>
        </p:txBody>
      </p:sp>
      <p:sp>
        <p:nvSpPr>
          <p:cNvPr id="17432" name="TextBox 25"/>
          <p:cNvSpPr txBox="1">
            <a:spLocks noChangeArrowheads="1"/>
          </p:cNvSpPr>
          <p:nvPr/>
        </p:nvSpPr>
        <p:spPr bwMode="auto">
          <a:xfrm>
            <a:off x="3744913" y="131763"/>
            <a:ext cx="766762" cy="523875"/>
          </a:xfrm>
          <a:prstGeom prst="rect">
            <a:avLst/>
          </a:prstGeom>
          <a:noFill/>
          <a:ln w="9525">
            <a:noFill/>
            <a:miter lim="800000"/>
            <a:headEnd/>
            <a:tailEnd/>
          </a:ln>
        </p:spPr>
        <p:txBody>
          <a:bodyPr>
            <a:spAutoFit/>
          </a:bodyPr>
          <a:lstStyle/>
          <a:p>
            <a:r>
              <a:rPr lang="en-US" sz="2800" b="1" u="sng">
                <a:solidFill>
                  <a:srgbClr val="292929"/>
                </a:solidFill>
                <a:latin typeface="Chiller" pitchFamily="82" charset="0"/>
              </a:rPr>
              <a:t>PNS</a:t>
            </a:r>
          </a:p>
        </p:txBody>
      </p:sp>
      <p:sp>
        <p:nvSpPr>
          <p:cNvPr id="17433" name="TextBox 28"/>
          <p:cNvSpPr txBox="1">
            <a:spLocks noChangeArrowheads="1"/>
          </p:cNvSpPr>
          <p:nvPr/>
        </p:nvSpPr>
        <p:spPr bwMode="auto">
          <a:xfrm>
            <a:off x="6651625" y="125413"/>
            <a:ext cx="928688" cy="522287"/>
          </a:xfrm>
          <a:prstGeom prst="rect">
            <a:avLst/>
          </a:prstGeom>
          <a:noFill/>
          <a:ln w="9525">
            <a:noFill/>
            <a:miter lim="800000"/>
            <a:headEnd/>
            <a:tailEnd/>
          </a:ln>
        </p:spPr>
        <p:txBody>
          <a:bodyPr>
            <a:spAutoFit/>
          </a:bodyPr>
          <a:lstStyle/>
          <a:p>
            <a:r>
              <a:rPr lang="en-US" sz="2800" b="1" u="sng">
                <a:solidFill>
                  <a:srgbClr val="292929"/>
                </a:solidFill>
                <a:latin typeface="Chiller" pitchFamily="82" charset="0"/>
              </a:rPr>
              <a:t>Tissue</a:t>
            </a:r>
          </a:p>
        </p:txBody>
      </p:sp>
      <p:sp>
        <p:nvSpPr>
          <p:cNvPr id="4" name="TextBox 3">
            <a:extLst>
              <a:ext uri="{FF2B5EF4-FFF2-40B4-BE49-F238E27FC236}">
                <a16:creationId xmlns:a16="http://schemas.microsoft.com/office/drawing/2014/main" id="{76347B5D-67C5-CD53-2338-855C0F652454}"/>
              </a:ext>
            </a:extLst>
          </p:cNvPr>
          <p:cNvSpPr txBox="1"/>
          <p:nvPr/>
        </p:nvSpPr>
        <p:spPr>
          <a:xfrm>
            <a:off x="3501881" y="2283838"/>
            <a:ext cx="1274906" cy="307777"/>
          </a:xfrm>
          <a:prstGeom prst="rect">
            <a:avLst/>
          </a:prstGeom>
          <a:noFill/>
        </p:spPr>
        <p:txBody>
          <a:bodyPr wrap="square" rtlCol="0">
            <a:spAutoFit/>
          </a:bodyPr>
          <a:lstStyle/>
          <a:p>
            <a:r>
              <a:rPr lang="en-US" sz="1400" dirty="0">
                <a:solidFill>
                  <a:schemeClr val="accent6">
                    <a:lumMod val="75000"/>
                  </a:schemeClr>
                </a:solidFill>
                <a:latin typeface="+mn-lt"/>
              </a:rPr>
              <a:t>NT</a:t>
            </a:r>
            <a:r>
              <a:rPr lang="en-US" sz="1400" dirty="0">
                <a:latin typeface="+mn-lt"/>
              </a:rPr>
              <a:t> = ______</a:t>
            </a:r>
            <a:endParaRPr lang="en-US" sz="1400" b="1" dirty="0">
              <a:solidFill>
                <a:schemeClr val="accent6">
                  <a:lumMod val="75000"/>
                </a:schemeClr>
              </a:solidFill>
              <a:latin typeface="+mn-lt"/>
            </a:endParaRPr>
          </a:p>
        </p:txBody>
      </p:sp>
      <p:sp>
        <p:nvSpPr>
          <p:cNvPr id="7" name="TextBox 6">
            <a:extLst>
              <a:ext uri="{FF2B5EF4-FFF2-40B4-BE49-F238E27FC236}">
                <a16:creationId xmlns:a16="http://schemas.microsoft.com/office/drawing/2014/main" id="{464114DB-1B37-FDA0-A9ED-C543B8E79F78}"/>
              </a:ext>
            </a:extLst>
          </p:cNvPr>
          <p:cNvSpPr txBox="1"/>
          <p:nvPr/>
        </p:nvSpPr>
        <p:spPr>
          <a:xfrm>
            <a:off x="3594027" y="2562414"/>
            <a:ext cx="1317625" cy="307777"/>
          </a:xfrm>
          <a:prstGeom prst="rect">
            <a:avLst/>
          </a:prstGeom>
          <a:noFill/>
        </p:spPr>
        <p:txBody>
          <a:bodyPr wrap="square" rtlCol="0">
            <a:spAutoFit/>
          </a:bodyPr>
          <a:lstStyle/>
          <a:p>
            <a:r>
              <a:rPr lang="en-US" sz="1400" dirty="0">
                <a:solidFill>
                  <a:schemeClr val="accent6">
                    <a:lumMod val="75000"/>
                  </a:schemeClr>
                </a:solidFill>
                <a:latin typeface="+mn-lt"/>
              </a:rPr>
              <a:t>R</a:t>
            </a:r>
            <a:r>
              <a:rPr lang="en-US" sz="1400" b="1" dirty="0">
                <a:latin typeface="+mn-lt"/>
              </a:rPr>
              <a:t> </a:t>
            </a:r>
            <a:r>
              <a:rPr lang="en-US" sz="1400" dirty="0">
                <a:latin typeface="+mn-lt"/>
              </a:rPr>
              <a:t>= _______</a:t>
            </a:r>
          </a:p>
        </p:txBody>
      </p:sp>
      <p:sp>
        <p:nvSpPr>
          <p:cNvPr id="12" name="TextBox 11">
            <a:extLst>
              <a:ext uri="{FF2B5EF4-FFF2-40B4-BE49-F238E27FC236}">
                <a16:creationId xmlns:a16="http://schemas.microsoft.com/office/drawing/2014/main" id="{F55EB5F6-02D6-1E3F-F9C0-A52491BEFB08}"/>
              </a:ext>
            </a:extLst>
          </p:cNvPr>
          <p:cNvSpPr txBox="1"/>
          <p:nvPr/>
        </p:nvSpPr>
        <p:spPr>
          <a:xfrm>
            <a:off x="7598467" y="1427261"/>
            <a:ext cx="1274906" cy="307777"/>
          </a:xfrm>
          <a:prstGeom prst="rect">
            <a:avLst/>
          </a:prstGeom>
          <a:noFill/>
        </p:spPr>
        <p:txBody>
          <a:bodyPr wrap="square" rtlCol="0">
            <a:spAutoFit/>
          </a:bodyPr>
          <a:lstStyle/>
          <a:p>
            <a:r>
              <a:rPr lang="en-US" sz="1400" dirty="0">
                <a:solidFill>
                  <a:schemeClr val="accent6">
                    <a:lumMod val="75000"/>
                  </a:schemeClr>
                </a:solidFill>
                <a:latin typeface="+mn-lt"/>
              </a:rPr>
              <a:t>NT</a:t>
            </a:r>
            <a:r>
              <a:rPr lang="en-US" sz="1400" dirty="0">
                <a:latin typeface="+mn-lt"/>
              </a:rPr>
              <a:t> = ______</a:t>
            </a:r>
            <a:endParaRPr lang="en-US" sz="1400" b="1" dirty="0">
              <a:solidFill>
                <a:schemeClr val="accent6">
                  <a:lumMod val="75000"/>
                </a:schemeClr>
              </a:solidFill>
              <a:latin typeface="+mn-lt"/>
            </a:endParaRPr>
          </a:p>
        </p:txBody>
      </p:sp>
      <p:sp>
        <p:nvSpPr>
          <p:cNvPr id="16" name="TextBox 15">
            <a:extLst>
              <a:ext uri="{FF2B5EF4-FFF2-40B4-BE49-F238E27FC236}">
                <a16:creationId xmlns:a16="http://schemas.microsoft.com/office/drawing/2014/main" id="{F393063D-049C-0ABF-FA37-02B217FD652D}"/>
              </a:ext>
            </a:extLst>
          </p:cNvPr>
          <p:cNvSpPr txBox="1"/>
          <p:nvPr/>
        </p:nvSpPr>
        <p:spPr>
          <a:xfrm>
            <a:off x="7690613" y="1705837"/>
            <a:ext cx="1317625" cy="307777"/>
          </a:xfrm>
          <a:prstGeom prst="rect">
            <a:avLst/>
          </a:prstGeom>
          <a:noFill/>
        </p:spPr>
        <p:txBody>
          <a:bodyPr wrap="square" rtlCol="0">
            <a:spAutoFit/>
          </a:bodyPr>
          <a:lstStyle/>
          <a:p>
            <a:r>
              <a:rPr lang="en-US" sz="1400" dirty="0">
                <a:solidFill>
                  <a:schemeClr val="accent6">
                    <a:lumMod val="75000"/>
                  </a:schemeClr>
                </a:solidFill>
                <a:latin typeface="+mn-lt"/>
              </a:rPr>
              <a:t>R</a:t>
            </a:r>
            <a:r>
              <a:rPr lang="en-US" sz="1400" b="1" dirty="0">
                <a:latin typeface="+mn-lt"/>
              </a:rPr>
              <a:t> </a:t>
            </a:r>
            <a:r>
              <a:rPr lang="en-US" sz="1400" dirty="0">
                <a:latin typeface="+mn-lt"/>
              </a:rPr>
              <a:t>= _______</a:t>
            </a:r>
          </a:p>
        </p:txBody>
      </p:sp>
      <p:sp>
        <p:nvSpPr>
          <p:cNvPr id="18" name="TextBox 17">
            <a:extLst>
              <a:ext uri="{FF2B5EF4-FFF2-40B4-BE49-F238E27FC236}">
                <a16:creationId xmlns:a16="http://schemas.microsoft.com/office/drawing/2014/main" id="{4A8A0799-26D1-F8C3-AE69-3CB29E01FBA1}"/>
              </a:ext>
            </a:extLst>
          </p:cNvPr>
          <p:cNvSpPr txBox="1"/>
          <p:nvPr/>
        </p:nvSpPr>
        <p:spPr>
          <a:xfrm>
            <a:off x="7584210" y="3519488"/>
            <a:ext cx="1274906" cy="307777"/>
          </a:xfrm>
          <a:prstGeom prst="rect">
            <a:avLst/>
          </a:prstGeom>
          <a:noFill/>
        </p:spPr>
        <p:txBody>
          <a:bodyPr wrap="square" rtlCol="0">
            <a:spAutoFit/>
          </a:bodyPr>
          <a:lstStyle/>
          <a:p>
            <a:r>
              <a:rPr lang="en-US" sz="1400" dirty="0">
                <a:solidFill>
                  <a:schemeClr val="accent6">
                    <a:lumMod val="75000"/>
                  </a:schemeClr>
                </a:solidFill>
                <a:latin typeface="+mn-lt"/>
              </a:rPr>
              <a:t>NT</a:t>
            </a:r>
            <a:r>
              <a:rPr lang="en-US" sz="1400" dirty="0">
                <a:latin typeface="+mn-lt"/>
              </a:rPr>
              <a:t> = ______</a:t>
            </a:r>
            <a:endParaRPr lang="en-US" sz="1400" b="1" dirty="0">
              <a:solidFill>
                <a:schemeClr val="accent6">
                  <a:lumMod val="75000"/>
                </a:schemeClr>
              </a:solidFill>
              <a:latin typeface="+mn-lt"/>
            </a:endParaRPr>
          </a:p>
        </p:txBody>
      </p:sp>
      <p:sp>
        <p:nvSpPr>
          <p:cNvPr id="20" name="TextBox 19">
            <a:extLst>
              <a:ext uri="{FF2B5EF4-FFF2-40B4-BE49-F238E27FC236}">
                <a16:creationId xmlns:a16="http://schemas.microsoft.com/office/drawing/2014/main" id="{7FF87880-19A5-435D-0C8E-E984D2ABEB8C}"/>
              </a:ext>
            </a:extLst>
          </p:cNvPr>
          <p:cNvSpPr txBox="1"/>
          <p:nvPr/>
        </p:nvSpPr>
        <p:spPr>
          <a:xfrm>
            <a:off x="7676356" y="3798064"/>
            <a:ext cx="1317625" cy="307777"/>
          </a:xfrm>
          <a:prstGeom prst="rect">
            <a:avLst/>
          </a:prstGeom>
          <a:noFill/>
        </p:spPr>
        <p:txBody>
          <a:bodyPr wrap="square" rtlCol="0">
            <a:spAutoFit/>
          </a:bodyPr>
          <a:lstStyle/>
          <a:p>
            <a:r>
              <a:rPr lang="en-US" sz="1400" dirty="0">
                <a:solidFill>
                  <a:schemeClr val="accent6">
                    <a:lumMod val="75000"/>
                  </a:schemeClr>
                </a:solidFill>
                <a:latin typeface="+mn-lt"/>
              </a:rPr>
              <a:t>R</a:t>
            </a:r>
            <a:r>
              <a:rPr lang="en-US" sz="1400" b="1" dirty="0">
                <a:latin typeface="+mn-lt"/>
              </a:rPr>
              <a:t> </a:t>
            </a:r>
            <a:r>
              <a:rPr lang="en-US" sz="1400" dirty="0">
                <a:latin typeface="+mn-lt"/>
              </a:rPr>
              <a:t>= _______</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4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5" grpId="0"/>
      <p:bldP spid="17427" grpId="0"/>
      <p:bldP spid="174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alpha val="15000"/>
          </a:schemeClr>
        </a:solidFill>
        <a:effectLst/>
      </p:bgPr>
    </p:bg>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04800" y="105931"/>
            <a:ext cx="1716088" cy="823913"/>
          </a:xfrm>
          <a:prstGeom prst="rect">
            <a:avLst/>
          </a:prstGeom>
          <a:noFill/>
          <a:ln w="9525">
            <a:noFill/>
            <a:miter lim="800000"/>
            <a:headEnd/>
            <a:tailEnd/>
          </a:ln>
        </p:spPr>
        <p:txBody>
          <a:bodyPr>
            <a:spAutoFit/>
          </a:bodyPr>
          <a:lstStyle/>
          <a:p>
            <a:r>
              <a:rPr lang="en-US" sz="4800" b="1" dirty="0">
                <a:latin typeface="Chiller" pitchFamily="82" charset="0"/>
              </a:rPr>
              <a:t>Notes:</a:t>
            </a:r>
          </a:p>
        </p:txBody>
      </p:sp>
      <p:sp>
        <p:nvSpPr>
          <p:cNvPr id="18435" name="Rectangle 1"/>
          <p:cNvSpPr>
            <a:spLocks noChangeArrowheads="1"/>
          </p:cNvSpPr>
          <p:nvPr/>
        </p:nvSpPr>
        <p:spPr bwMode="auto">
          <a:xfrm>
            <a:off x="52388" y="946220"/>
            <a:ext cx="8996362" cy="5632311"/>
          </a:xfrm>
          <a:prstGeom prst="rect">
            <a:avLst/>
          </a:prstGeom>
          <a:noFill/>
          <a:ln w="9525">
            <a:noFill/>
            <a:miter lim="800000"/>
            <a:headEnd/>
            <a:tailEnd/>
          </a:ln>
        </p:spPr>
        <p:txBody>
          <a:bodyPr anchor="ctr">
            <a:spAutoFit/>
          </a:bodyPr>
          <a:lstStyle/>
          <a:p>
            <a:pPr algn="just"/>
            <a:r>
              <a:rPr lang="en-US" sz="2000" dirty="0">
                <a:latin typeface="+mj-lt"/>
                <a:ea typeface="Times New Roman" pitchFamily="18" charset="0"/>
                <a:cs typeface="Arial" charset="0"/>
              </a:rPr>
              <a:t>In general, </a:t>
            </a:r>
            <a:r>
              <a:rPr lang="en-US" sz="2000" b="1" dirty="0">
                <a:solidFill>
                  <a:srgbClr val="0000FF"/>
                </a:solidFill>
                <a:latin typeface="+mj-lt"/>
                <a:ea typeface="Times New Roman" pitchFamily="18" charset="0"/>
                <a:cs typeface="Arial" charset="0"/>
              </a:rPr>
              <a:t>Para</a:t>
            </a:r>
            <a:r>
              <a:rPr lang="en-US" sz="2000" dirty="0">
                <a:latin typeface="+mj-lt"/>
                <a:ea typeface="Times New Roman" pitchFamily="18" charset="0"/>
                <a:cs typeface="Arial" charset="0"/>
              </a:rPr>
              <a:t> is for ‘</a:t>
            </a:r>
            <a:r>
              <a:rPr lang="en-US" sz="2000" dirty="0">
                <a:solidFill>
                  <a:srgbClr val="0000FF"/>
                </a:solidFill>
                <a:latin typeface="+mj-lt"/>
                <a:ea typeface="Times New Roman" pitchFamily="18" charset="0"/>
                <a:cs typeface="Arial" charset="0"/>
              </a:rPr>
              <a:t>housekeeping</a:t>
            </a:r>
            <a:r>
              <a:rPr lang="en-US" sz="2000" dirty="0">
                <a:latin typeface="+mj-lt"/>
                <a:ea typeface="Times New Roman" pitchFamily="18" charset="0"/>
                <a:cs typeface="Arial" charset="0"/>
              </a:rPr>
              <a:t>’ activities (“Rest &amp; Digest”), storing needed things, getting rid of things and doing the chores! </a:t>
            </a:r>
          </a:p>
          <a:p>
            <a:pPr algn="just"/>
            <a:endParaRPr lang="en-US" sz="2000" dirty="0">
              <a:latin typeface="+mj-lt"/>
              <a:ea typeface="Times New Roman" pitchFamily="18" charset="0"/>
              <a:cs typeface="Arial" charset="0"/>
            </a:endParaRPr>
          </a:p>
          <a:p>
            <a:pPr algn="just"/>
            <a:r>
              <a:rPr lang="en-US" sz="2000" dirty="0">
                <a:latin typeface="+mj-lt"/>
                <a:ea typeface="Times New Roman" pitchFamily="18" charset="0"/>
                <a:cs typeface="Arial" charset="0"/>
              </a:rPr>
              <a:t>e.g., after lunch, as you decide to sit and read - Para is at work! Heart rate is low, saliva and G.I. tract activity is up high, bronchiole (airways) diameter down no need for much air, everything is fine, there’s no hurry, you’ve got all day. Pupil diameter is small, enabling that fine focus to get all the details! </a:t>
            </a:r>
          </a:p>
          <a:p>
            <a:pPr algn="just"/>
            <a:endParaRPr lang="en-US" sz="2000" dirty="0">
              <a:latin typeface="+mj-lt"/>
              <a:ea typeface="Times New Roman" pitchFamily="18" charset="0"/>
              <a:cs typeface="Arial" charset="0"/>
            </a:endParaRPr>
          </a:p>
          <a:p>
            <a:pPr algn="just"/>
            <a:endParaRPr lang="en-US" sz="2000" dirty="0">
              <a:latin typeface="+mj-lt"/>
              <a:ea typeface="Times New Roman" pitchFamily="18" charset="0"/>
              <a:cs typeface="Arial" charset="0"/>
            </a:endParaRPr>
          </a:p>
          <a:p>
            <a:pPr algn="just" eaLnBrk="0" hangingPunct="0"/>
            <a:r>
              <a:rPr lang="en-US" sz="2000" dirty="0">
                <a:latin typeface="+mj-lt"/>
                <a:ea typeface="Times New Roman" pitchFamily="18" charset="0"/>
                <a:cs typeface="Arial" charset="0"/>
              </a:rPr>
              <a:t>In general, </a:t>
            </a:r>
            <a:r>
              <a:rPr lang="en-US" sz="2000" b="1" dirty="0" err="1">
                <a:solidFill>
                  <a:srgbClr val="CC0000"/>
                </a:solidFill>
                <a:latin typeface="+mj-lt"/>
                <a:ea typeface="Times New Roman" pitchFamily="18" charset="0"/>
                <a:cs typeface="Arial" charset="0"/>
              </a:rPr>
              <a:t>Sym</a:t>
            </a:r>
            <a:r>
              <a:rPr lang="en-US" sz="2000" dirty="0">
                <a:latin typeface="+mj-lt"/>
                <a:ea typeface="Times New Roman" pitchFamily="18" charset="0"/>
                <a:cs typeface="Arial" charset="0"/>
              </a:rPr>
              <a:t> is for </a:t>
            </a:r>
            <a:r>
              <a:rPr lang="en-US" sz="2000" dirty="0">
                <a:solidFill>
                  <a:srgbClr val="FF0000"/>
                </a:solidFill>
                <a:latin typeface="+mj-lt"/>
                <a:ea typeface="Times New Roman" pitchFamily="18" charset="0"/>
                <a:cs typeface="Arial" charset="0"/>
              </a:rPr>
              <a:t>emergency</a:t>
            </a:r>
            <a:r>
              <a:rPr lang="en-US" sz="2000" dirty="0">
                <a:latin typeface="+mj-lt"/>
                <a:ea typeface="Times New Roman" pitchFamily="18" charset="0"/>
                <a:cs typeface="Arial" charset="0"/>
              </a:rPr>
              <a:t> situations (“Fight or Flight”)! You may fight or run – either way it takes a lot of energy. </a:t>
            </a:r>
          </a:p>
          <a:p>
            <a:pPr algn="just" eaLnBrk="0" hangingPunct="0"/>
            <a:endParaRPr lang="en-US" sz="2000" dirty="0">
              <a:latin typeface="+mj-lt"/>
              <a:ea typeface="Times New Roman" pitchFamily="18" charset="0"/>
              <a:cs typeface="Arial" charset="0"/>
            </a:endParaRPr>
          </a:p>
          <a:p>
            <a:pPr algn="just" eaLnBrk="0" hangingPunct="0"/>
            <a:r>
              <a:rPr lang="en-US" sz="2000" dirty="0">
                <a:latin typeface="+mj-lt"/>
                <a:ea typeface="Times New Roman" pitchFamily="18" charset="0"/>
                <a:cs typeface="Arial" charset="0"/>
              </a:rPr>
              <a:t>e.g., imagine as you sit down to read, a big scary creature enters the room. Presto - immediately the </a:t>
            </a:r>
            <a:r>
              <a:rPr lang="en-US" sz="2000" dirty="0" err="1">
                <a:latin typeface="+mj-lt"/>
                <a:ea typeface="Times New Roman" pitchFamily="18" charset="0"/>
                <a:cs typeface="Arial" charset="0"/>
              </a:rPr>
              <a:t>Sym</a:t>
            </a:r>
            <a:r>
              <a:rPr lang="en-US" sz="2000" dirty="0">
                <a:latin typeface="+mj-lt"/>
                <a:ea typeface="Times New Roman" pitchFamily="18" charset="0"/>
                <a:cs typeface="Arial" charset="0"/>
              </a:rPr>
              <a:t> is at work. Heart rate skyrockets (to pump more blood to body to get you out of danger), your G.I. activity comes to a halt, and bronchioles diameter gets larger, as you need more air flow to either fight or run. Sweat? Yep. Dry mouth? Yes. Pupil diameter becomes larger too, enabling distant focus so you can see an escape route! </a:t>
            </a:r>
          </a:p>
        </p:txBody>
      </p:sp>
      <p:cxnSp>
        <p:nvCxnSpPr>
          <p:cNvPr id="4" name="Straight Connector 3"/>
          <p:cNvCxnSpPr/>
          <p:nvPr/>
        </p:nvCxnSpPr>
        <p:spPr>
          <a:xfrm>
            <a:off x="8238" y="3397489"/>
            <a:ext cx="9135762" cy="16475"/>
          </a:xfrm>
          <a:prstGeom prst="line">
            <a:avLst/>
          </a:prstGeom>
          <a:ln w="28575">
            <a:solidFill>
              <a:srgbClr val="00800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Users\marie\Desktop\ANS Heart Para.jpg"/>
          <p:cNvPicPr>
            <a:picLocks noChangeAspect="1" noChangeArrowheads="1"/>
          </p:cNvPicPr>
          <p:nvPr/>
        </p:nvPicPr>
        <p:blipFill>
          <a:blip r:embed="rId2"/>
          <a:srcRect/>
          <a:stretch>
            <a:fillRect/>
          </a:stretch>
        </p:blipFill>
        <p:spPr bwMode="auto">
          <a:xfrm>
            <a:off x="533400" y="3775075"/>
            <a:ext cx="3090863" cy="2798763"/>
          </a:xfrm>
          <a:prstGeom prst="rect">
            <a:avLst/>
          </a:prstGeom>
          <a:noFill/>
          <a:ln w="9525">
            <a:noFill/>
            <a:miter lim="800000"/>
            <a:headEnd/>
            <a:tailEnd/>
          </a:ln>
        </p:spPr>
      </p:pic>
      <p:pic>
        <p:nvPicPr>
          <p:cNvPr id="2051" name="Picture 3" descr="C:\Users\marie\Desktop\ANS Heart Sym.jpg"/>
          <p:cNvPicPr>
            <a:picLocks noChangeAspect="1" noChangeArrowheads="1"/>
          </p:cNvPicPr>
          <p:nvPr/>
        </p:nvPicPr>
        <p:blipFill>
          <a:blip r:embed="rId3"/>
          <a:srcRect/>
          <a:stretch>
            <a:fillRect/>
          </a:stretch>
        </p:blipFill>
        <p:spPr bwMode="auto">
          <a:xfrm>
            <a:off x="5410200" y="3859213"/>
            <a:ext cx="3289300" cy="2660650"/>
          </a:xfrm>
          <a:prstGeom prst="rect">
            <a:avLst/>
          </a:prstGeom>
          <a:noFill/>
          <a:ln w="9525">
            <a:noFill/>
            <a:miter lim="800000"/>
            <a:headEnd/>
            <a:tailEnd/>
          </a:ln>
        </p:spPr>
      </p:pic>
      <p:sp>
        <p:nvSpPr>
          <p:cNvPr id="19460" name="TextBox 3"/>
          <p:cNvSpPr txBox="1">
            <a:spLocks noChangeArrowheads="1"/>
          </p:cNvSpPr>
          <p:nvPr/>
        </p:nvSpPr>
        <p:spPr bwMode="auto">
          <a:xfrm>
            <a:off x="1149350" y="152400"/>
            <a:ext cx="1452563" cy="923925"/>
          </a:xfrm>
          <a:prstGeom prst="rect">
            <a:avLst/>
          </a:prstGeom>
          <a:noFill/>
          <a:ln w="9525">
            <a:noFill/>
            <a:miter lim="800000"/>
            <a:headEnd/>
            <a:tailEnd/>
          </a:ln>
        </p:spPr>
        <p:txBody>
          <a:bodyPr wrap="none">
            <a:spAutoFit/>
          </a:bodyPr>
          <a:lstStyle/>
          <a:p>
            <a:r>
              <a:rPr lang="en-US" sz="5400" b="1">
                <a:solidFill>
                  <a:srgbClr val="0070C0"/>
                </a:solidFill>
                <a:latin typeface="Chiller" pitchFamily="82" charset="0"/>
              </a:rPr>
              <a:t>PARA</a:t>
            </a:r>
          </a:p>
        </p:txBody>
      </p:sp>
      <p:sp>
        <p:nvSpPr>
          <p:cNvPr id="19461" name="TextBox 4"/>
          <p:cNvSpPr txBox="1">
            <a:spLocks noChangeArrowheads="1"/>
          </p:cNvSpPr>
          <p:nvPr/>
        </p:nvSpPr>
        <p:spPr bwMode="auto">
          <a:xfrm>
            <a:off x="6026150" y="152400"/>
            <a:ext cx="1089025" cy="923925"/>
          </a:xfrm>
          <a:prstGeom prst="rect">
            <a:avLst/>
          </a:prstGeom>
          <a:noFill/>
          <a:ln w="9525">
            <a:noFill/>
            <a:miter lim="800000"/>
            <a:headEnd/>
            <a:tailEnd/>
          </a:ln>
        </p:spPr>
        <p:txBody>
          <a:bodyPr wrap="none">
            <a:spAutoFit/>
          </a:bodyPr>
          <a:lstStyle/>
          <a:p>
            <a:r>
              <a:rPr lang="en-US" sz="5400" b="1">
                <a:solidFill>
                  <a:srgbClr val="C00000"/>
                </a:solidFill>
                <a:latin typeface="Chiller" pitchFamily="82" charset="0"/>
              </a:rPr>
              <a:t>SYM</a:t>
            </a:r>
          </a:p>
        </p:txBody>
      </p:sp>
      <p:pic>
        <p:nvPicPr>
          <p:cNvPr id="19462" name="Picture 2" descr="C:\Users\marie\Desktop\ANS Overview 4.jpg"/>
          <p:cNvPicPr>
            <a:picLocks noChangeAspect="1" noChangeArrowheads="1"/>
          </p:cNvPicPr>
          <p:nvPr/>
        </p:nvPicPr>
        <p:blipFill>
          <a:blip r:embed="rId4"/>
          <a:srcRect/>
          <a:stretch>
            <a:fillRect/>
          </a:stretch>
        </p:blipFill>
        <p:spPr bwMode="auto">
          <a:xfrm>
            <a:off x="5943600" y="990600"/>
            <a:ext cx="1568450" cy="1743075"/>
          </a:xfrm>
          <a:prstGeom prst="rect">
            <a:avLst/>
          </a:prstGeom>
          <a:noFill/>
          <a:ln w="9525">
            <a:noFill/>
            <a:miter lim="800000"/>
            <a:headEnd/>
            <a:tailEnd/>
          </a:ln>
        </p:spPr>
      </p:pic>
      <p:pic>
        <p:nvPicPr>
          <p:cNvPr id="19463" name="Picture 3" descr="C:\Users\marie\Desktop\ANS Overview 3.jpg"/>
          <p:cNvPicPr>
            <a:picLocks noChangeAspect="1" noChangeArrowheads="1"/>
          </p:cNvPicPr>
          <p:nvPr/>
        </p:nvPicPr>
        <p:blipFill>
          <a:blip r:embed="rId5"/>
          <a:srcRect/>
          <a:stretch>
            <a:fillRect/>
          </a:stretch>
        </p:blipFill>
        <p:spPr bwMode="auto">
          <a:xfrm>
            <a:off x="1219200" y="1143000"/>
            <a:ext cx="1276350" cy="1319213"/>
          </a:xfrm>
          <a:prstGeom prst="rect">
            <a:avLst/>
          </a:prstGeom>
          <a:noFill/>
          <a:ln w="9525">
            <a:noFill/>
            <a:miter lim="800000"/>
            <a:headEnd/>
            <a:tailEnd/>
          </a:ln>
        </p:spPr>
      </p:pic>
      <p:sp>
        <p:nvSpPr>
          <p:cNvPr id="19464" name="TextBox 7"/>
          <p:cNvSpPr txBox="1">
            <a:spLocks noChangeArrowheads="1"/>
          </p:cNvSpPr>
          <p:nvPr/>
        </p:nvSpPr>
        <p:spPr bwMode="auto">
          <a:xfrm>
            <a:off x="288076" y="2676525"/>
            <a:ext cx="3675173" cy="707886"/>
          </a:xfrm>
          <a:prstGeom prst="rect">
            <a:avLst/>
          </a:prstGeom>
          <a:noFill/>
          <a:ln w="9525">
            <a:noFill/>
            <a:miter lim="800000"/>
            <a:headEnd/>
            <a:tailEnd/>
          </a:ln>
        </p:spPr>
        <p:txBody>
          <a:bodyPr wrap="none">
            <a:spAutoFit/>
          </a:bodyPr>
          <a:lstStyle/>
          <a:p>
            <a:pPr algn="just"/>
            <a:r>
              <a:rPr lang="en-US" sz="2000" b="1" dirty="0" err="1">
                <a:latin typeface="+mj-lt"/>
              </a:rPr>
              <a:t>ACh</a:t>
            </a:r>
            <a:r>
              <a:rPr lang="en-US" sz="2000" dirty="0">
                <a:latin typeface="+mj-lt"/>
              </a:rPr>
              <a:t> released from Postganglionic</a:t>
            </a:r>
          </a:p>
          <a:p>
            <a:pPr algn="just"/>
            <a:r>
              <a:rPr lang="en-US" sz="2000" b="1" dirty="0">
                <a:latin typeface="+mj-lt"/>
              </a:rPr>
              <a:t>Parasympathetic</a:t>
            </a:r>
            <a:r>
              <a:rPr lang="en-US" sz="2000" dirty="0">
                <a:latin typeface="+mj-lt"/>
              </a:rPr>
              <a:t> neurons </a:t>
            </a:r>
          </a:p>
        </p:txBody>
      </p:sp>
      <p:sp>
        <p:nvSpPr>
          <p:cNvPr id="19465" name="TextBox 8"/>
          <p:cNvSpPr txBox="1">
            <a:spLocks noChangeArrowheads="1"/>
          </p:cNvSpPr>
          <p:nvPr/>
        </p:nvSpPr>
        <p:spPr bwMode="auto">
          <a:xfrm>
            <a:off x="5094288" y="2676525"/>
            <a:ext cx="3541932" cy="707886"/>
          </a:xfrm>
          <a:prstGeom prst="rect">
            <a:avLst/>
          </a:prstGeom>
          <a:noFill/>
          <a:ln w="9525">
            <a:noFill/>
            <a:miter lim="800000"/>
            <a:headEnd/>
            <a:tailEnd/>
          </a:ln>
        </p:spPr>
        <p:txBody>
          <a:bodyPr wrap="none">
            <a:spAutoFit/>
          </a:bodyPr>
          <a:lstStyle/>
          <a:p>
            <a:r>
              <a:rPr lang="en-US" sz="2000" b="1">
                <a:latin typeface="+mj-lt"/>
              </a:rPr>
              <a:t>NE</a:t>
            </a:r>
            <a:r>
              <a:rPr lang="en-US" sz="2000">
                <a:latin typeface="+mj-lt"/>
              </a:rPr>
              <a:t> released from Postganglionic</a:t>
            </a:r>
          </a:p>
          <a:p>
            <a:r>
              <a:rPr lang="en-US" sz="2000" b="1">
                <a:latin typeface="+mj-lt"/>
              </a:rPr>
              <a:t>Sympathetic</a:t>
            </a:r>
            <a:r>
              <a:rPr lang="en-US" sz="2000">
                <a:latin typeface="+mj-lt"/>
              </a:rPr>
              <a:t> neurons </a:t>
            </a:r>
          </a:p>
        </p:txBody>
      </p:sp>
      <p:sp>
        <p:nvSpPr>
          <p:cNvPr id="11" name="TextBox 10"/>
          <p:cNvSpPr txBox="1">
            <a:spLocks noChangeArrowheads="1"/>
          </p:cNvSpPr>
          <p:nvPr/>
        </p:nvSpPr>
        <p:spPr bwMode="auto">
          <a:xfrm>
            <a:off x="990600" y="3527425"/>
            <a:ext cx="1600200" cy="701675"/>
          </a:xfrm>
          <a:prstGeom prst="rect">
            <a:avLst/>
          </a:prstGeom>
          <a:noFill/>
          <a:ln w="9525">
            <a:noFill/>
            <a:miter lim="800000"/>
            <a:headEnd/>
            <a:tailEnd/>
          </a:ln>
        </p:spPr>
        <p:txBody>
          <a:bodyPr>
            <a:spAutoFit/>
          </a:bodyPr>
          <a:lstStyle/>
          <a:p>
            <a:r>
              <a:rPr lang="en-US" sz="4000" b="1">
                <a:latin typeface="Chiller" pitchFamily="82" charset="0"/>
              </a:rPr>
              <a:t>Effect?</a:t>
            </a:r>
          </a:p>
        </p:txBody>
      </p:sp>
      <p:sp>
        <p:nvSpPr>
          <p:cNvPr id="12" name="TextBox 11"/>
          <p:cNvSpPr txBox="1">
            <a:spLocks noChangeArrowheads="1"/>
          </p:cNvSpPr>
          <p:nvPr/>
        </p:nvSpPr>
        <p:spPr bwMode="auto">
          <a:xfrm>
            <a:off x="5486400" y="3505200"/>
            <a:ext cx="1600200" cy="701675"/>
          </a:xfrm>
          <a:prstGeom prst="rect">
            <a:avLst/>
          </a:prstGeom>
          <a:noFill/>
          <a:ln w="9525">
            <a:noFill/>
            <a:miter lim="800000"/>
            <a:headEnd/>
            <a:tailEnd/>
          </a:ln>
        </p:spPr>
        <p:txBody>
          <a:bodyPr>
            <a:spAutoFit/>
          </a:bodyPr>
          <a:lstStyle/>
          <a:p>
            <a:r>
              <a:rPr lang="en-US" sz="4000" b="1">
                <a:latin typeface="Chiller" pitchFamily="82" charset="0"/>
              </a:rPr>
              <a:t>Effect?</a:t>
            </a:r>
          </a:p>
        </p:txBody>
      </p:sp>
      <p:sp>
        <p:nvSpPr>
          <p:cNvPr id="19468" name="TextBox 12"/>
          <p:cNvSpPr txBox="1">
            <a:spLocks noChangeArrowheads="1"/>
          </p:cNvSpPr>
          <p:nvPr/>
        </p:nvSpPr>
        <p:spPr bwMode="auto">
          <a:xfrm>
            <a:off x="2987675" y="527050"/>
            <a:ext cx="2667000" cy="1815882"/>
          </a:xfrm>
          <a:prstGeom prst="rect">
            <a:avLst/>
          </a:prstGeom>
          <a:noFill/>
          <a:ln w="9525">
            <a:noFill/>
            <a:miter lim="800000"/>
            <a:headEnd/>
            <a:tailEnd/>
          </a:ln>
        </p:spPr>
        <p:txBody>
          <a:bodyPr>
            <a:spAutoFit/>
          </a:bodyPr>
          <a:lstStyle/>
          <a:p>
            <a:pPr algn="ctr"/>
            <a:r>
              <a:rPr lang="en-US" sz="2800" dirty="0">
                <a:solidFill>
                  <a:srgbClr val="008000"/>
                </a:solidFill>
                <a:latin typeface="+mj-lt"/>
              </a:rPr>
              <a:t>Lets compare how the 2 –‘s of the ANS Effect </a:t>
            </a:r>
          </a:p>
          <a:p>
            <a:pPr algn="ctr"/>
            <a:r>
              <a:rPr lang="en-US" sz="2800" dirty="0">
                <a:solidFill>
                  <a:srgbClr val="008000"/>
                </a:solidFill>
                <a:latin typeface="+mj-lt"/>
              </a:rPr>
              <a:t>the Heart.</a:t>
            </a:r>
          </a:p>
        </p:txBody>
      </p:sp>
      <p:sp>
        <p:nvSpPr>
          <p:cNvPr id="19469" name="TextBox 13"/>
          <p:cNvSpPr txBox="1">
            <a:spLocks noChangeArrowheads="1"/>
          </p:cNvSpPr>
          <p:nvPr/>
        </p:nvSpPr>
        <p:spPr bwMode="auto">
          <a:xfrm rot="5400000">
            <a:off x="4525665" y="997893"/>
            <a:ext cx="685800" cy="461665"/>
          </a:xfrm>
          <a:prstGeom prst="rect">
            <a:avLst/>
          </a:prstGeom>
          <a:noFill/>
          <a:ln w="9525">
            <a:noFill/>
            <a:miter lim="800000"/>
            <a:headEnd/>
            <a:tailEnd/>
          </a:ln>
        </p:spPr>
        <p:txBody>
          <a:bodyPr>
            <a:spAutoFit/>
          </a:bodyPr>
          <a:lstStyle/>
          <a:p>
            <a:pPr algn="ctr"/>
            <a:r>
              <a:rPr lang="en-US" sz="2400" b="1" dirty="0">
                <a:solidFill>
                  <a:srgbClr val="008000"/>
                </a:solidFill>
                <a:latin typeface="+mj-lt"/>
              </a:rPr>
              <a:t>. .</a:t>
            </a:r>
          </a:p>
        </p:txBody>
      </p:sp>
      <p:sp>
        <p:nvSpPr>
          <p:cNvPr id="2" name="TextBox 10"/>
          <p:cNvSpPr txBox="1">
            <a:spLocks noChangeArrowheads="1"/>
          </p:cNvSpPr>
          <p:nvPr/>
        </p:nvSpPr>
        <p:spPr bwMode="auto">
          <a:xfrm>
            <a:off x="409575" y="6180138"/>
            <a:ext cx="3691436" cy="461665"/>
          </a:xfrm>
          <a:prstGeom prst="rect">
            <a:avLst/>
          </a:prstGeom>
          <a:noFill/>
          <a:ln w="9525">
            <a:noFill/>
            <a:miter lim="800000"/>
            <a:headEnd/>
            <a:tailEnd/>
          </a:ln>
        </p:spPr>
        <p:txBody>
          <a:bodyPr wrap="square">
            <a:spAutoFit/>
          </a:bodyPr>
          <a:lstStyle/>
          <a:p>
            <a:r>
              <a:rPr lang="en-US" sz="2400" b="1" dirty="0">
                <a:solidFill>
                  <a:srgbClr val="0033CC"/>
                </a:solidFill>
                <a:latin typeface="+mj-lt"/>
              </a:rPr>
              <a:t>PARA = “Rest and Digest”</a:t>
            </a:r>
          </a:p>
        </p:txBody>
      </p:sp>
      <p:sp>
        <p:nvSpPr>
          <p:cNvPr id="3" name="TextBox 10"/>
          <p:cNvSpPr txBox="1">
            <a:spLocks noChangeArrowheads="1"/>
          </p:cNvSpPr>
          <p:nvPr/>
        </p:nvSpPr>
        <p:spPr bwMode="auto">
          <a:xfrm>
            <a:off x="5392738" y="6151563"/>
            <a:ext cx="3243482" cy="461665"/>
          </a:xfrm>
          <a:prstGeom prst="rect">
            <a:avLst/>
          </a:prstGeom>
          <a:noFill/>
          <a:ln w="9525">
            <a:noFill/>
            <a:miter lim="800000"/>
            <a:headEnd/>
            <a:tailEnd/>
          </a:ln>
        </p:spPr>
        <p:txBody>
          <a:bodyPr wrap="square">
            <a:spAutoFit/>
          </a:bodyPr>
          <a:lstStyle/>
          <a:p>
            <a:r>
              <a:rPr lang="en-US" sz="2400" b="1">
                <a:solidFill>
                  <a:srgbClr val="CC0000"/>
                </a:solidFill>
                <a:latin typeface="+mj-lt"/>
              </a:rPr>
              <a:t>SYM = “Fight or Flight”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3" name="Picture 2" descr="C:\Users\marie\Desktop\ANS Bronchioles Para.jpg"/>
          <p:cNvPicPr>
            <a:picLocks noChangeAspect="1" noChangeArrowheads="1"/>
          </p:cNvPicPr>
          <p:nvPr/>
        </p:nvPicPr>
        <p:blipFill>
          <a:blip r:embed="rId2"/>
          <a:srcRect/>
          <a:stretch>
            <a:fillRect/>
          </a:stretch>
        </p:blipFill>
        <p:spPr bwMode="auto">
          <a:xfrm>
            <a:off x="1138238" y="1371600"/>
            <a:ext cx="2601912" cy="3808413"/>
          </a:xfrm>
          <a:prstGeom prst="rect">
            <a:avLst/>
          </a:prstGeom>
          <a:noFill/>
          <a:ln w="9525">
            <a:noFill/>
            <a:miter lim="800000"/>
            <a:headEnd/>
            <a:tailEnd/>
          </a:ln>
        </p:spPr>
      </p:pic>
      <p:pic>
        <p:nvPicPr>
          <p:cNvPr id="18434" name="Picture 3" descr="C:\Users\marie\Desktop\ANS Bronchioles Sym.jpg"/>
          <p:cNvPicPr>
            <a:picLocks noChangeAspect="1" noChangeArrowheads="1"/>
          </p:cNvPicPr>
          <p:nvPr/>
        </p:nvPicPr>
        <p:blipFill>
          <a:blip r:embed="rId3"/>
          <a:srcRect/>
          <a:stretch>
            <a:fillRect/>
          </a:stretch>
        </p:blipFill>
        <p:spPr bwMode="auto">
          <a:xfrm>
            <a:off x="5226050" y="1360488"/>
            <a:ext cx="2390775" cy="3813175"/>
          </a:xfrm>
          <a:prstGeom prst="rect">
            <a:avLst/>
          </a:prstGeom>
          <a:noFill/>
          <a:ln w="9525">
            <a:noFill/>
            <a:miter lim="800000"/>
            <a:headEnd/>
            <a:tailEnd/>
          </a:ln>
        </p:spPr>
      </p:pic>
      <p:sp>
        <p:nvSpPr>
          <p:cNvPr id="20484" name="TextBox 3"/>
          <p:cNvSpPr txBox="1">
            <a:spLocks noChangeArrowheads="1"/>
          </p:cNvSpPr>
          <p:nvPr/>
        </p:nvSpPr>
        <p:spPr bwMode="auto">
          <a:xfrm>
            <a:off x="1387475" y="228600"/>
            <a:ext cx="1736725" cy="1108075"/>
          </a:xfrm>
          <a:prstGeom prst="rect">
            <a:avLst/>
          </a:prstGeom>
          <a:noFill/>
          <a:ln w="9525">
            <a:noFill/>
            <a:miter lim="800000"/>
            <a:headEnd/>
            <a:tailEnd/>
          </a:ln>
        </p:spPr>
        <p:txBody>
          <a:bodyPr wrap="none">
            <a:spAutoFit/>
          </a:bodyPr>
          <a:lstStyle/>
          <a:p>
            <a:r>
              <a:rPr lang="en-US" sz="6600" b="1">
                <a:solidFill>
                  <a:srgbClr val="0070C0"/>
                </a:solidFill>
                <a:latin typeface="Chiller" pitchFamily="82" charset="0"/>
              </a:rPr>
              <a:t>PARA</a:t>
            </a:r>
          </a:p>
        </p:txBody>
      </p:sp>
      <p:sp>
        <p:nvSpPr>
          <p:cNvPr id="20485" name="TextBox 4"/>
          <p:cNvSpPr txBox="1">
            <a:spLocks noChangeArrowheads="1"/>
          </p:cNvSpPr>
          <p:nvPr/>
        </p:nvSpPr>
        <p:spPr bwMode="auto">
          <a:xfrm>
            <a:off x="5867400" y="228600"/>
            <a:ext cx="1289050" cy="1108075"/>
          </a:xfrm>
          <a:prstGeom prst="rect">
            <a:avLst/>
          </a:prstGeom>
          <a:noFill/>
          <a:ln w="9525">
            <a:noFill/>
            <a:miter lim="800000"/>
            <a:headEnd/>
            <a:tailEnd/>
          </a:ln>
        </p:spPr>
        <p:txBody>
          <a:bodyPr wrap="none">
            <a:spAutoFit/>
          </a:bodyPr>
          <a:lstStyle/>
          <a:p>
            <a:r>
              <a:rPr lang="en-US" sz="6600" b="1">
                <a:solidFill>
                  <a:srgbClr val="C00000"/>
                </a:solidFill>
                <a:latin typeface="Chiller" pitchFamily="82" charset="0"/>
              </a:rPr>
              <a:t>SYM</a:t>
            </a:r>
          </a:p>
        </p:txBody>
      </p:sp>
      <p:sp>
        <p:nvSpPr>
          <p:cNvPr id="18437" name="TextBox 6"/>
          <p:cNvSpPr txBox="1">
            <a:spLocks noChangeArrowheads="1"/>
          </p:cNvSpPr>
          <p:nvPr/>
        </p:nvSpPr>
        <p:spPr bwMode="auto">
          <a:xfrm>
            <a:off x="627063" y="1600200"/>
            <a:ext cx="1490662" cy="954088"/>
          </a:xfrm>
          <a:prstGeom prst="rect">
            <a:avLst/>
          </a:prstGeom>
          <a:noFill/>
          <a:ln w="9525">
            <a:noFill/>
            <a:miter lim="800000"/>
            <a:headEnd/>
            <a:tailEnd/>
          </a:ln>
        </p:spPr>
        <p:txBody>
          <a:bodyPr wrap="none">
            <a:spAutoFit/>
          </a:bodyPr>
          <a:lstStyle/>
          <a:p>
            <a:r>
              <a:rPr lang="en-US" sz="2800">
                <a:latin typeface="Chiller" pitchFamily="82" charset="0"/>
              </a:rPr>
              <a:t>Diameter of </a:t>
            </a:r>
          </a:p>
          <a:p>
            <a:r>
              <a:rPr lang="en-US" sz="2800">
                <a:latin typeface="Chiller" pitchFamily="82" charset="0"/>
              </a:rPr>
              <a:t>Bronchioles</a:t>
            </a:r>
          </a:p>
        </p:txBody>
      </p:sp>
      <p:cxnSp>
        <p:nvCxnSpPr>
          <p:cNvPr id="8" name="Straight Arrow Connector 7"/>
          <p:cNvCxnSpPr/>
          <p:nvPr/>
        </p:nvCxnSpPr>
        <p:spPr>
          <a:xfrm rot="5400000" flipH="1" flipV="1">
            <a:off x="211932" y="2056606"/>
            <a:ext cx="457200" cy="1587"/>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6903244" y="2132806"/>
            <a:ext cx="457200" cy="1588"/>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440" name="TextBox 10"/>
          <p:cNvSpPr txBox="1">
            <a:spLocks noChangeArrowheads="1"/>
          </p:cNvSpPr>
          <p:nvPr/>
        </p:nvSpPr>
        <p:spPr bwMode="auto">
          <a:xfrm>
            <a:off x="7283450" y="1624013"/>
            <a:ext cx="1490663" cy="954087"/>
          </a:xfrm>
          <a:prstGeom prst="rect">
            <a:avLst/>
          </a:prstGeom>
          <a:noFill/>
          <a:ln w="9525">
            <a:noFill/>
            <a:miter lim="800000"/>
            <a:headEnd/>
            <a:tailEnd/>
          </a:ln>
        </p:spPr>
        <p:txBody>
          <a:bodyPr wrap="none">
            <a:spAutoFit/>
          </a:bodyPr>
          <a:lstStyle/>
          <a:p>
            <a:r>
              <a:rPr lang="en-US" sz="2800">
                <a:latin typeface="Chiller" pitchFamily="82" charset="0"/>
              </a:rPr>
              <a:t>Diameter of </a:t>
            </a:r>
          </a:p>
          <a:p>
            <a:r>
              <a:rPr lang="en-US" sz="2800">
                <a:latin typeface="Chiller" pitchFamily="82" charset="0"/>
              </a:rPr>
              <a:t>Bronchioles</a:t>
            </a:r>
          </a:p>
        </p:txBody>
      </p:sp>
      <p:sp>
        <p:nvSpPr>
          <p:cNvPr id="12" name="TextBox 11"/>
          <p:cNvSpPr txBox="1">
            <a:spLocks noChangeArrowheads="1"/>
          </p:cNvSpPr>
          <p:nvPr/>
        </p:nvSpPr>
        <p:spPr bwMode="auto">
          <a:xfrm>
            <a:off x="1096963" y="5334000"/>
            <a:ext cx="6899275" cy="584200"/>
          </a:xfrm>
          <a:prstGeom prst="rect">
            <a:avLst/>
          </a:prstGeom>
          <a:noFill/>
          <a:ln w="9525">
            <a:noFill/>
            <a:miter lim="800000"/>
            <a:headEnd/>
            <a:tailEnd/>
          </a:ln>
        </p:spPr>
        <p:txBody>
          <a:bodyPr>
            <a:spAutoFit/>
          </a:bodyPr>
          <a:lstStyle/>
          <a:p>
            <a:r>
              <a:rPr lang="en-US" sz="3200">
                <a:solidFill>
                  <a:schemeClr val="folHlink"/>
                </a:solidFill>
                <a:latin typeface="Chiller" pitchFamily="82" charset="0"/>
              </a:rPr>
              <a:t>What is the direct effector tissue for the bronchioles? </a:t>
            </a:r>
          </a:p>
        </p:txBody>
      </p:sp>
      <p:sp>
        <p:nvSpPr>
          <p:cNvPr id="2" name="TextBox 11"/>
          <p:cNvSpPr txBox="1">
            <a:spLocks noChangeArrowheads="1"/>
          </p:cNvSpPr>
          <p:nvPr/>
        </p:nvSpPr>
        <p:spPr bwMode="auto">
          <a:xfrm>
            <a:off x="1543050" y="6019800"/>
            <a:ext cx="5867400" cy="579438"/>
          </a:xfrm>
          <a:prstGeom prst="rect">
            <a:avLst/>
          </a:prstGeom>
          <a:noFill/>
          <a:ln w="9525">
            <a:noFill/>
            <a:miter lim="800000"/>
            <a:headEnd/>
            <a:tailEnd/>
          </a:ln>
        </p:spPr>
        <p:txBody>
          <a:bodyPr>
            <a:spAutoFit/>
          </a:bodyPr>
          <a:lstStyle/>
          <a:p>
            <a:r>
              <a:rPr lang="en-US" sz="3200">
                <a:solidFill>
                  <a:srgbClr val="008000"/>
                </a:solidFill>
                <a:latin typeface="Chiller" pitchFamily="82" charset="0"/>
              </a:rPr>
              <a:t>Remember, basically, you only have 3 choices! </a:t>
            </a:r>
          </a:p>
        </p:txBody>
      </p:sp>
      <p:sp>
        <p:nvSpPr>
          <p:cNvPr id="20492" name="TextBox 12"/>
          <p:cNvSpPr txBox="1">
            <a:spLocks noChangeArrowheads="1"/>
          </p:cNvSpPr>
          <p:nvPr/>
        </p:nvSpPr>
        <p:spPr bwMode="auto">
          <a:xfrm>
            <a:off x="3562350" y="704850"/>
            <a:ext cx="1903413" cy="1939925"/>
          </a:xfrm>
          <a:prstGeom prst="rect">
            <a:avLst/>
          </a:prstGeom>
          <a:noFill/>
          <a:ln w="9525">
            <a:noFill/>
            <a:miter lim="800000"/>
            <a:headEnd/>
            <a:tailEnd/>
          </a:ln>
        </p:spPr>
        <p:txBody>
          <a:bodyPr>
            <a:spAutoFit/>
          </a:bodyPr>
          <a:lstStyle/>
          <a:p>
            <a:pPr algn="ctr"/>
            <a:r>
              <a:rPr lang="en-US" sz="4400" b="1">
                <a:solidFill>
                  <a:srgbClr val="008000"/>
                </a:solidFill>
                <a:latin typeface="Chiller" pitchFamily="82" charset="0"/>
              </a:rPr>
              <a:t>The</a:t>
            </a:r>
          </a:p>
          <a:p>
            <a:pPr algn="ctr"/>
            <a:r>
              <a:rPr lang="en-US" sz="4400" b="1">
                <a:solidFill>
                  <a:srgbClr val="008000"/>
                </a:solidFill>
                <a:latin typeface="Chiller" pitchFamily="82" charset="0"/>
              </a:rPr>
              <a:t>Lungs?</a:t>
            </a:r>
          </a:p>
          <a:p>
            <a:pPr algn="ctr"/>
            <a:r>
              <a:rPr lang="en-US" sz="3200" b="1">
                <a:solidFill>
                  <a:srgbClr val="008000"/>
                </a:solidFill>
                <a:latin typeface="Chiller" pitchFamily="82" charset="0"/>
              </a:rPr>
              <a:t>(Bronchioles)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40" grpId="0"/>
      <p:bldP spid="12"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1122</TotalTime>
  <Words>1640</Words>
  <Application>Microsoft Office PowerPoint</Application>
  <PresentationFormat>On-screen Show (4:3)</PresentationFormat>
  <Paragraphs>332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Chiller</vt:lpstr>
      <vt:lpstr>Times New Roman</vt:lpstr>
      <vt:lpstr>Office Theme</vt:lpstr>
      <vt:lpstr>PowerPoint Presentation</vt:lpstr>
      <vt:lpstr>Central Nervous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marie</dc:creator>
  <cp:lastModifiedBy>Ian Moore</cp:lastModifiedBy>
  <cp:revision>132</cp:revision>
  <dcterms:created xsi:type="dcterms:W3CDTF">2012-10-28T06:59:03Z</dcterms:created>
  <dcterms:modified xsi:type="dcterms:W3CDTF">2025-03-16T06:27:56Z</dcterms:modified>
</cp:coreProperties>
</file>