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</p:sldMasterIdLst>
  <p:notesMasterIdLst>
    <p:notesMasterId r:id="rId4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8" r:id="rId20"/>
    <p:sldId id="274" r:id="rId21"/>
    <p:sldId id="276" r:id="rId22"/>
    <p:sldId id="282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3867-1094-45D2-96BD-6E2A06939D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1ED8-2753-46DD-B801-E34CA286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F2C542-8748-4F9B-84D7-E62B0AB9728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CE2299-725F-4E1B-8B6D-14EED7156A68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B31567-8AFB-4DB6-8A31-BDE88DA6CA6F}" type="slidenum">
              <a:rPr lang="en-US" altLang="en-US" sz="1200" smtClean="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9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632306-E722-4D77-B178-5D2FA0D7CA9F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1A188-3FC1-4758-B69D-750F514AC927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2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476FAF-7DFD-424E-B3A8-17E5C0E8CFC7}" type="slidenum">
              <a:rPr lang="en-US" altLang="en-US" sz="1200" smtClean="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6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D05D-F801-44F5-B07A-22A82D724F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F3A5-EED5-42C1-BF97-C21E436C85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06EB-70B4-432F-9D74-76E19CA0B8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467B17-49FF-4959-8580-5949DB366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0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0FB39E-5BB2-4CB4-B82F-098B516CE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A02C74-B9F1-4AAC-B629-6795928EB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5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4F714A-6B29-41F3-9CB9-3340FF4DB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9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DDF548-C1F1-47E5-8D98-A412F2380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1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85E0E-0BDD-42D7-8301-9C07B4CB8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0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460B12-8C65-4EB0-B1C0-BF61EA89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5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15F0F8-E8D7-44A6-930C-B32FDA644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8A3D-4095-47F5-8632-D3863D9716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B47A41-2380-482B-A7B7-898D9E2B5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6B798B-0F67-40E3-BA6D-3EC5BA0E4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8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6D0C0F-2A51-4FE4-8763-84EA35AAE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40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F419B-2D61-4AB6-834D-E3A8CB2BE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5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A1E44F-BB8A-4D8D-88C6-D2B6B274A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1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49DDA8-B2A8-40A7-8C1E-F507A6197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8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9F91A-B1D0-43D3-951B-FDBB90533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4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F48076-40AB-4C00-A84D-70EBB797F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6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922F52-3B8B-45A0-9B40-B14F93F3E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72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E8B833-6958-41C4-A68D-BCBBE757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E01A-7381-4884-8B4F-689459A562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0E4F83-2025-4533-BF53-3313ABDD6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80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628086-7F22-432D-B2F2-BDC7BAC86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1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7F034C-76E1-4988-A6D6-63421F9DF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9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CF39C8-5483-4FE2-AB57-A89208290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DE71C1-8A12-4B20-B194-6B3419036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1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09D53D-40B3-4BEA-97FC-0382E00A0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5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11BD76-633F-4972-B706-EAFEAD30A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7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A785F1-5254-4BBD-9477-2EE866418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13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7CA7C-5AEB-4D23-9BE5-F79C7DBF7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81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EA732B-539C-4F8E-B9C2-142696D6A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7B48-459F-4F21-B1C7-F99BB4C12D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8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813196-9D02-46DD-9690-5EF978E3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4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4A49C4-687F-468C-A90E-289988F42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18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0B45BD-A64B-4635-BA8C-9A0A00263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4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CE9867-A748-478A-B6D1-17FC41C4F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6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715046-0E68-4E22-A906-9F5843D6B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6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DF450C-CB84-432D-A335-AF69B0F9B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88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A791E7-63AE-4DAA-8C4C-29B84FD20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0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A6D75D-2559-46F1-AE83-1E738CAA1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0A97-9235-4BA1-9D59-70FA277CAD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2F15-0BC4-4355-9AE8-91F5E1ED8B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A56F-8FF1-47D6-82BA-167F5E2BB6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891E-1D59-4789-8F27-600AE0A9A9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EB24-26D3-4DE3-8B94-909944B0BD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6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2CA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025467-D0A6-4A90-834B-A0EB3A83764A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B4359-4E9B-4C77-9753-49126DCF329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D6FBF-C221-42EE-844A-10DD5E64327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FFBC9-A84F-4674-AA61-ACBFC04518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1.bp.blogspot.com/-iYalcYe-BiA/TsG7e3BnBCI/AAAAAAAABB8/ab3TcvGhyag/s1600/lsex.jp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subliminal+images+in+ice+cubes&amp;source=images&amp;cd=&amp;cad=rja&amp;docid=HN70ZMrrmJq7yM&amp;tbnid=47_TMe3O7PYwtM:&amp;ved=0CAUQjRw&amp;url=http%3A%2F%2Fholisticschizophrenia.blogspot.com%2F2011%2F12%2Fpharmas-sublimal-seduction-technique.html&amp;ei=K-dhUaz9Fqjc2QWG4oHYDA&amp;psig=AFQjCNEI7NxiL5z2J2Vyn-AE1DIrilZrQw&amp;ust=1365456918217173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rgbClr val="C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343525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4 major Categories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5500688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Neuropeptides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371600" y="2511425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Acetylcholine (ACh)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790700" y="3482975"/>
            <a:ext cx="300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Amino Acids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74775" y="451008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Biogenic Amines</a:t>
            </a:r>
          </a:p>
        </p:txBody>
      </p:sp>
    </p:spTree>
    <p:extLst>
      <p:ext uri="{BB962C8B-B14F-4D97-AF65-F5344CB8AC3E}">
        <p14:creationId xmlns:p14="http://schemas.microsoft.com/office/powerpoint/2010/main" val="19949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498600" y="1387475"/>
            <a:ext cx="64944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entral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Brain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Spinal cord</a:t>
            </a:r>
          </a:p>
          <a:p>
            <a:pPr eaLnBrk="0" fontAlgn="base" hangingPunct="0"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eripheral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Autonomic N.S.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222500" y="138113"/>
            <a:ext cx="4284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>
                <a:solidFill>
                  <a:srgbClr val="C20000"/>
                </a:solidFill>
                <a:latin typeface="Chiller" panose="04020404031007020602" pitchFamily="82" charset="0"/>
              </a:rPr>
              <a:t>The Road Ahead</a:t>
            </a:r>
          </a:p>
        </p:txBody>
      </p:sp>
    </p:spTree>
    <p:extLst>
      <p:ext uri="{BB962C8B-B14F-4D97-AF65-F5344CB8AC3E}">
        <p14:creationId xmlns:p14="http://schemas.microsoft.com/office/powerpoint/2010/main" val="26370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19300" y="627063"/>
            <a:ext cx="506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Divisions of the Brain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590800" y="1639888"/>
            <a:ext cx="2733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Cerebrum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81275" y="2459038"/>
            <a:ext cx="3486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2. Diencephalon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590800" y="3182938"/>
            <a:ext cx="248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3. Midbrain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90800" y="3963988"/>
            <a:ext cx="2809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4. Cerebellum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97150" y="4716463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5. Pons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597150" y="5440363"/>
            <a:ext cx="389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6. Medulla Oblongata</a:t>
            </a:r>
          </a:p>
        </p:txBody>
      </p:sp>
    </p:spTree>
    <p:extLst>
      <p:ext uri="{BB962C8B-B14F-4D97-AF65-F5344CB8AC3E}">
        <p14:creationId xmlns:p14="http://schemas.microsoft.com/office/powerpoint/2010/main" val="3785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29" grpId="0"/>
      <p:bldP spid="103430" grpId="0"/>
      <p:bldP spid="103431" grpId="0"/>
      <p:bldP spid="103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7642" r="10605" b="11763"/>
          <a:stretch>
            <a:fillRect/>
          </a:stretch>
        </p:blipFill>
        <p:spPr bwMode="auto">
          <a:xfrm>
            <a:off x="1108075" y="1408113"/>
            <a:ext cx="7135813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44525" y="246063"/>
            <a:ext cx="751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Central Nervous System: The Brain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110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Frontal Lobe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781800" y="10668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Parietal Lobe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153400" y="2286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Occipital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835650" y="40386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Temporal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495800" y="2438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6934200" y="1371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7696200" y="2590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6248400" y="3276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61950" y="774700"/>
            <a:ext cx="845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 General - our conscious mind enables us to: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7050" y="177800"/>
            <a:ext cx="5581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Functions of the Cerebrum</a:t>
            </a:r>
            <a:endParaRPr lang="en-US" altLang="en-US" b="1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76225" y="3625850"/>
            <a:ext cx="855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Frontal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memory, behavior, personality, movement.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76225" y="4197350"/>
            <a:ext cx="651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Parietal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somatic sensory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76225" y="4730750"/>
            <a:ext cx="773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Temporal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auditory and olfactory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5275" y="5264150"/>
            <a:ext cx="526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Occipital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visual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95275" y="5764213"/>
            <a:ext cx="510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Insula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visceral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4175" y="2987675"/>
            <a:ext cx="385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20000"/>
                </a:solidFill>
                <a:latin typeface="Calibri" panose="020F0502020204030204" pitchFamily="34" charset="0"/>
              </a:rPr>
              <a:t>Cerebrum has 5 Lobes</a:t>
            </a:r>
            <a:endParaRPr lang="en-US" altLang="en-US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996950" y="1412875"/>
            <a:ext cx="617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Be aware of ourselves and sensations.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989013" y="2105025"/>
            <a:ext cx="677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Initiate and control voluntary movements.</a:t>
            </a:r>
          </a:p>
        </p:txBody>
      </p:sp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615950" y="149225"/>
            <a:ext cx="688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</a:t>
            </a: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34" grpId="0" autoUpdateAnimBg="0"/>
      <p:bldP spid="73735" grpId="0" autoUpdateAnimBg="0"/>
      <p:bldP spid="73736" grpId="0" autoUpdateAnimBg="0"/>
      <p:bldP spid="73737" grpId="0" autoUpdateAnimBg="0"/>
      <p:bldP spid="73739" grpId="0" autoUpdateAnimBg="0"/>
      <p:bldP spid="737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7790"/>
          <a:stretch>
            <a:fillRect/>
          </a:stretch>
        </p:blipFill>
        <p:spPr bwMode="auto">
          <a:xfrm>
            <a:off x="500063" y="1066800"/>
            <a:ext cx="81438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16188" y="131763"/>
            <a:ext cx="4044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Cerebral Lobes</a:t>
            </a:r>
          </a:p>
        </p:txBody>
      </p:sp>
    </p:spTree>
    <p:extLst>
      <p:ext uri="{BB962C8B-B14F-4D97-AF65-F5344CB8AC3E}">
        <p14:creationId xmlns:p14="http://schemas.microsoft.com/office/powerpoint/2010/main" val="171758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6763"/>
            <a:ext cx="4729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12744" b="7843"/>
          <a:stretch>
            <a:fillRect/>
          </a:stretch>
        </p:blipFill>
        <p:spPr bwMode="auto">
          <a:xfrm>
            <a:off x="4557713" y="850900"/>
            <a:ext cx="4648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42963" y="273050"/>
            <a:ext cx="7570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Homunculus - Motor and Sensory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42900" y="971550"/>
            <a:ext cx="158115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47725" y="1192213"/>
            <a:ext cx="133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Frontal Lobe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994525" y="1185863"/>
            <a:ext cx="1363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Parietal Lobe</a:t>
            </a:r>
          </a:p>
        </p:txBody>
      </p:sp>
    </p:spTree>
    <p:extLst>
      <p:ext uri="{BB962C8B-B14F-4D97-AF65-F5344CB8AC3E}">
        <p14:creationId xmlns:p14="http://schemas.microsoft.com/office/powerpoint/2010/main" val="48202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FB4171-CEBF-4495-A6F3-B193B099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81" y="68531"/>
            <a:ext cx="6704837" cy="2833912"/>
          </a:xfrm>
          <a:prstGeom prst="rect">
            <a:avLst/>
          </a:prstGeom>
        </p:spPr>
      </p:pic>
      <p:pic>
        <p:nvPicPr>
          <p:cNvPr id="1028" name="Picture 4" descr="Science, Natural Phenomena &amp; Medicine: Cerebral Hemispheres">
            <a:extLst>
              <a:ext uri="{FF2B5EF4-FFF2-40B4-BE49-F238E27FC236}">
                <a16:creationId xmlns:a16="http://schemas.microsoft.com/office/drawing/2014/main" id="{09350821-13B8-4CDF-B003-D559DDDA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73" y="3017354"/>
            <a:ext cx="3840646" cy="38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A2F3B4-DD40-4ED1-8F79-76AE6FC6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04" y="3566906"/>
            <a:ext cx="1106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Broca’s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33B1979-2D3F-4E1E-B2FB-DAAD6FB03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1" y="3966956"/>
            <a:ext cx="1968499" cy="629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BC8F00-6372-4247-84A2-7CA24479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13" y="4996006"/>
            <a:ext cx="137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Wernike’s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94316E83-1CDE-4477-9D6D-E5DB51431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2" y="5583122"/>
            <a:ext cx="2120898" cy="9992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ept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8950"/>
            <a:ext cx="7729537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5986463" y="2073275"/>
            <a:ext cx="3286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Can you see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what I see?</a:t>
            </a:r>
          </a:p>
        </p:txBody>
      </p:sp>
      <p:pic>
        <p:nvPicPr>
          <p:cNvPr id="65539" name="Picture 6" descr="http://4.bp.blogspot.com/-AO96TOa8VRY/T5j67zoT2ZI/AAAAAAAABNM/vqT0WmlyuAU/s1600/sex+flow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500"/>
            <a:ext cx="592931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5592763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Hypnotized people can read reversed, mirrored and upside-down text at a normal rate. That is, the subconscious mind decodes </a:t>
            </a:r>
            <a:r>
              <a:rPr lang="en-US" altLang="en-US" sz="1800" b="1" i="1" u="sng">
                <a:solidFill>
                  <a:srgbClr val="000000"/>
                </a:solidFill>
              </a:rPr>
              <a:t>any text</a:t>
            </a:r>
            <a:r>
              <a:rPr lang="en-US" altLang="en-US" sz="1800" b="1">
                <a:solidFill>
                  <a:srgbClr val="000000"/>
                </a:solidFill>
              </a:rPr>
              <a:t>, no matter how it's written.  Recognition of images are even more powerful!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33413"/>
            <a:ext cx="476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189163" y="87313"/>
            <a:ext cx="475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Power of the Subconscious Mind </a:t>
            </a:r>
          </a:p>
        </p:txBody>
      </p:sp>
    </p:spTree>
    <p:extLst>
      <p:ext uri="{BB962C8B-B14F-4D97-AF65-F5344CB8AC3E}">
        <p14:creationId xmlns:p14="http://schemas.microsoft.com/office/powerpoint/2010/main" val="267452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rie\Desktop\ANS Overview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32703"/>
            <a:ext cx="44672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5543550" y="561140"/>
            <a:ext cx="275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2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5675313" y="1035803"/>
            <a:ext cx="242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Parasympathetic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5662613" y="1483478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Sympathetic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1435100" y="2884488"/>
            <a:ext cx="209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2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354013" y="249238"/>
            <a:ext cx="114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</a:p>
        </p:txBody>
      </p:sp>
      <p:sp>
        <p:nvSpPr>
          <p:cNvPr id="44040" name="Rectangle 19"/>
          <p:cNvSpPr>
            <a:spLocks noChangeArrowheads="1"/>
          </p:cNvSpPr>
          <p:nvPr/>
        </p:nvSpPr>
        <p:spPr bwMode="auto">
          <a:xfrm>
            <a:off x="2154238" y="249238"/>
            <a:ext cx="364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C20000"/>
                </a:solidFill>
                <a:latin typeface="Calibri" panose="020F0502020204030204" pitchFamily="34" charset="0"/>
              </a:rPr>
              <a:t>C.N.S. </a:t>
            </a:r>
            <a:r>
              <a:rPr lang="en-US" altLang="en-US" sz="18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Memory, Learning, Relay.</a:t>
            </a:r>
          </a:p>
        </p:txBody>
      </p:sp>
      <p:pic>
        <p:nvPicPr>
          <p:cNvPr id="44041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73113"/>
            <a:ext cx="2789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25"/>
          <p:cNvSpPr txBox="1">
            <a:spLocks noChangeArrowheads="1"/>
          </p:cNvSpPr>
          <p:nvPr/>
        </p:nvSpPr>
        <p:spPr bwMode="auto">
          <a:xfrm>
            <a:off x="756620" y="1735138"/>
            <a:ext cx="1946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Acetylcholine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(is ubiquitous)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73675" y="5781675"/>
            <a:ext cx="363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ACh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"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Cholinergic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>
              <a:solidFill>
                <a:srgbClr val="0000FF"/>
              </a:solidFill>
            </a:endParaRPr>
          </a:p>
        </p:txBody>
      </p:sp>
      <p:pic>
        <p:nvPicPr>
          <p:cNvPr id="41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>
            <a:fillRect/>
          </a:stretch>
        </p:blipFill>
        <p:spPr bwMode="auto">
          <a:xfrm>
            <a:off x="66675" y="3732213"/>
            <a:ext cx="470376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00563" y="2722563"/>
            <a:ext cx="219075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14925" y="4242355"/>
            <a:ext cx="38671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M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emory, regulation of attention, learning, sleeping,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voluntary motor control and  ‘automatic’ control of viscera.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1525" y="3343275"/>
            <a:ext cx="322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66CC"/>
                </a:solidFill>
                <a:latin typeface="Calibri" panose="020F0502020204030204" pitchFamily="34" charset="0"/>
              </a:rPr>
              <a:t>The Neuromuscular Junction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41800" y="37322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Calibri" panose="020F0502020204030204" pitchFamily="34" charset="0"/>
              </a:rPr>
              <a:t>Terminal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Calibri" panose="020F0502020204030204" pitchFamily="34" charset="0"/>
              </a:rPr>
              <a:t>bouton</a:t>
            </a:r>
            <a:endParaRPr lang="en-US" altLang="en-US" sz="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A694F-063F-C69E-A426-A67F1E589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947" y="3414751"/>
            <a:ext cx="379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Acetylcholine esterase (</a:t>
            </a:r>
            <a:r>
              <a:rPr lang="en-US" alt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AChE</a:t>
            </a: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Degradative enzyme for ACh. </a:t>
            </a:r>
          </a:p>
        </p:txBody>
      </p:sp>
    </p:spTree>
    <p:extLst>
      <p:ext uri="{BB962C8B-B14F-4D97-AF65-F5344CB8AC3E}">
        <p14:creationId xmlns:p14="http://schemas.microsoft.com/office/powerpoint/2010/main" val="29347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4040" grpId="0"/>
      <p:bldP spid="3" grpId="0"/>
      <p:bldP spid="2" grpId="0"/>
      <p:bldP spid="15" grpId="0"/>
      <p:bldP spid="1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lg_coca-cola_classic_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2111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CokeClas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857250"/>
            <a:ext cx="57721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168650" y="5678488"/>
            <a:ext cx="2257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Conscious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 </a:t>
            </a: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5840413" y="5681663"/>
            <a:ext cx="3068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Subconscious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74745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4.bp.blogspot.com/-TpOfjAa6dOw/Tud7rv3d8iI/AAAAAAAAAIM/Ds_zQj86wMI/s1600/3430443550_bd0d0801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7213"/>
            <a:ext cx="38258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57EB1EE-8E86-4907-9460-CFB4C3E8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0" y="425883"/>
            <a:ext cx="4208318" cy="28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76DE2-350E-4ECB-B490-A3E792DE3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8107" r="2660" b="3552"/>
          <a:stretch>
            <a:fillRect/>
          </a:stretch>
        </p:blipFill>
        <p:spPr bwMode="auto">
          <a:xfrm>
            <a:off x="4428175" y="3873139"/>
            <a:ext cx="4452215" cy="21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362075" y="188913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Taste Test</a:t>
            </a:r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>
            <a:off x="590550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936625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2085975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2432050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3781425" y="186690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6232525" y="16462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41" name="AutoShape 12"/>
          <p:cNvSpPr>
            <a:spLocks noChangeArrowheads="1"/>
          </p:cNvSpPr>
          <p:nvPr/>
        </p:nvSpPr>
        <p:spPr bwMode="auto">
          <a:xfrm>
            <a:off x="581025" y="280987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2" name="Text Box 13"/>
          <p:cNvSpPr txBox="1">
            <a:spLocks noChangeArrowheads="1"/>
          </p:cNvSpPr>
          <p:nvPr/>
        </p:nvSpPr>
        <p:spPr bwMode="auto">
          <a:xfrm>
            <a:off x="584200" y="3330575"/>
            <a:ext cx="1055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Coke</a:t>
            </a:r>
          </a:p>
        </p:txBody>
      </p:sp>
      <p:sp>
        <p:nvSpPr>
          <p:cNvPr id="69643" name="AutoShape 14"/>
          <p:cNvSpPr>
            <a:spLocks noChangeArrowheads="1"/>
          </p:cNvSpPr>
          <p:nvPr/>
        </p:nvSpPr>
        <p:spPr bwMode="auto">
          <a:xfrm>
            <a:off x="2076450" y="28003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>
            <a:off x="3705225" y="371475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213475" y="348456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85% chose coke!</a:t>
            </a:r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3743325" y="784225"/>
            <a:ext cx="165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990000"/>
                </a:solidFill>
              </a:rPr>
              <a:t>(Montague, 2005)</a:t>
            </a:r>
            <a:r>
              <a:rPr lang="en-US" altLang="en-US" sz="1400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9647" name="AutoShape 19"/>
          <p:cNvSpPr>
            <a:spLocks noChangeArrowheads="1"/>
          </p:cNvSpPr>
          <p:nvPr/>
        </p:nvSpPr>
        <p:spPr bwMode="auto">
          <a:xfrm>
            <a:off x="590550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8" name="Text Box 20"/>
          <p:cNvSpPr txBox="1">
            <a:spLocks noChangeArrowheads="1"/>
          </p:cNvSpPr>
          <p:nvPr/>
        </p:nvSpPr>
        <p:spPr bwMode="auto">
          <a:xfrm>
            <a:off x="555625" y="5416550"/>
            <a:ext cx="113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Pepsi</a:t>
            </a:r>
          </a:p>
        </p:txBody>
      </p:sp>
      <p:sp>
        <p:nvSpPr>
          <p:cNvPr id="69649" name="AutoShape 21"/>
          <p:cNvSpPr>
            <a:spLocks noChangeArrowheads="1"/>
          </p:cNvSpPr>
          <p:nvPr/>
        </p:nvSpPr>
        <p:spPr bwMode="auto">
          <a:xfrm>
            <a:off x="2085975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50" name="Line 22"/>
          <p:cNvSpPr>
            <a:spLocks noChangeShapeType="1"/>
          </p:cNvSpPr>
          <p:nvPr/>
        </p:nvSpPr>
        <p:spPr bwMode="auto">
          <a:xfrm>
            <a:off x="3724275" y="5800725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6232525" y="55705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52" name="Text Box 13"/>
          <p:cNvSpPr txBox="1">
            <a:spLocks noChangeArrowheads="1"/>
          </p:cNvSpPr>
          <p:nvPr/>
        </p:nvSpPr>
        <p:spPr bwMode="auto">
          <a:xfrm>
            <a:off x="2098675" y="3319463"/>
            <a:ext cx="1074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69653" name="Text Box 13"/>
          <p:cNvSpPr txBox="1">
            <a:spLocks noChangeArrowheads="1"/>
          </p:cNvSpPr>
          <p:nvPr/>
        </p:nvSpPr>
        <p:spPr bwMode="auto">
          <a:xfrm>
            <a:off x="2101850" y="5435600"/>
            <a:ext cx="1074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803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85863" y="0"/>
            <a:ext cx="6897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77838"/>
            <a:ext cx="662146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038" y="4629150"/>
            <a:ext cx="89709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 disparate anatomical group with critical functions interconnecting structures (cortices and nuclei) within cerebrum and diencephalon.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Regulating autonomic and endocrine function (esply response to emotional stimuli). Set levels of arousal, involved in motivation, reinforcing behaviors. </a:t>
            </a:r>
          </a:p>
        </p:txBody>
      </p:sp>
    </p:spTree>
    <p:extLst>
      <p:ext uri="{BB962C8B-B14F-4D97-AF65-F5344CB8AC3E}">
        <p14:creationId xmlns:p14="http://schemas.microsoft.com/office/powerpoint/2010/main" val="29934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90625" y="77788"/>
            <a:ext cx="677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60363" y="774700"/>
            <a:ext cx="777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8000"/>
                </a:solidFill>
                <a:latin typeface="Calibri" panose="020F0502020204030204" pitchFamily="34" charset="0"/>
              </a:rPr>
              <a:t>Cingulate gyrus</a:t>
            </a:r>
            <a:r>
              <a:rPr lang="en-US" altLang="en-US" b="1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Info processing for decision making, planning, allows us to shift between thoughts.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Interprets pain as unpleasant.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8775" y="4862513"/>
            <a:ext cx="769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CC9900"/>
                </a:solidFill>
                <a:latin typeface="Calibri" panose="020F0502020204030204" pitchFamily="34" charset="0"/>
              </a:rPr>
              <a:t>Amygdala</a:t>
            </a:r>
            <a:r>
              <a:rPr lang="en-US" altLang="en-US" b="1">
                <a:solidFill>
                  <a:srgbClr val="CC99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Detects menacing glances from others.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Emotional recognition of faces.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5600" y="2809875"/>
            <a:ext cx="8478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66CC"/>
                </a:solidFill>
                <a:latin typeface="Calibri" panose="020F0502020204030204" pitchFamily="34" charset="0"/>
              </a:rPr>
              <a:t>Hippocampus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Processing of spatial relationships and memories.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Consolidating memories during sleep, transfer to long term memory.</a:t>
            </a:r>
          </a:p>
        </p:txBody>
      </p:sp>
    </p:spTree>
    <p:extLst>
      <p:ext uri="{BB962C8B-B14F-4D97-AF65-F5344CB8AC3E}">
        <p14:creationId xmlns:p14="http://schemas.microsoft.com/office/powerpoint/2010/main" val="30143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9375"/>
            <a:ext cx="4398963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22250" y="4587875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819400" y="219075"/>
            <a:ext cx="2370138" cy="178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54438" y="3449638"/>
            <a:ext cx="304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Epithalamus</a:t>
            </a: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5138" y="25400"/>
            <a:ext cx="869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Diencephalon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Epithalamus,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Thalamus and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Hypothalamus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838450" y="4129088"/>
            <a:ext cx="6011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Includes the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pineal gland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(the pine cone).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Secretes hormones </a:t>
            </a:r>
            <a:r>
              <a:rPr lang="en-US" altLang="en-US" sz="2400" b="1">
                <a:solidFill>
                  <a:srgbClr val="C20000"/>
                </a:solidFill>
                <a:latin typeface="Calibri" panose="020F0502020204030204" pitchFamily="34" charset="0"/>
              </a:rPr>
              <a:t>melatonin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C20000"/>
                </a:solidFill>
                <a:latin typeface="Calibri" panose="020F0502020204030204" pitchFamily="34" charset="0"/>
              </a:rPr>
              <a:t>serotonin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 under influence of the hypothalamus.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52388" y="-412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04838" y="5797550"/>
            <a:ext cx="791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Dimethyl-tryptamine (</a:t>
            </a:r>
            <a:r>
              <a:rPr lang="en-US" altLang="en-US" sz="2400" b="1">
                <a:solidFill>
                  <a:srgbClr val="800000"/>
                </a:solidFill>
                <a:latin typeface="Calibri" panose="020F0502020204030204" pitchFamily="34" charset="0"/>
              </a:rPr>
              <a:t>DMT</a:t>
            </a: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also released from Pineal gland.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176338"/>
            <a:ext cx="28432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4225" y="1071563"/>
            <a:ext cx="2762250" cy="2301875"/>
            <a:chOff x="3324506" y="1071447"/>
            <a:chExt cx="2762381" cy="2302384"/>
          </a:xfrm>
        </p:grpSpPr>
        <p:pic>
          <p:nvPicPr>
            <p:cNvPr id="7578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040" y="1345768"/>
              <a:ext cx="1735242" cy="202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9" name="Text Box 10"/>
            <p:cNvSpPr txBox="1">
              <a:spLocks noChangeArrowheads="1"/>
            </p:cNvSpPr>
            <p:nvPr/>
          </p:nvSpPr>
          <p:spPr bwMode="auto">
            <a:xfrm>
              <a:off x="4111901" y="1071447"/>
              <a:ext cx="7873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Thalamus</a:t>
              </a:r>
            </a:p>
          </p:txBody>
        </p:sp>
        <p:sp>
          <p:nvSpPr>
            <p:cNvPr id="75790" name="Text Box 10"/>
            <p:cNvSpPr txBox="1">
              <a:spLocks noChangeArrowheads="1"/>
            </p:cNvSpPr>
            <p:nvPr/>
          </p:nvSpPr>
          <p:spPr bwMode="auto">
            <a:xfrm>
              <a:off x="5184524" y="1960205"/>
              <a:ext cx="9023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Cerebellum</a:t>
              </a:r>
            </a:p>
          </p:txBody>
        </p:sp>
        <p:cxnSp>
          <p:nvCxnSpPr>
            <p:cNvPr id="75791" name="Straight Connector 6"/>
            <p:cNvCxnSpPr>
              <a:cxnSpLocks noChangeShapeType="1"/>
              <a:stCxn id="75790" idx="2"/>
            </p:cNvCxnSpPr>
            <p:nvPr/>
          </p:nvCxnSpPr>
          <p:spPr bwMode="auto">
            <a:xfrm flipH="1">
              <a:off x="5117991" y="2237204"/>
              <a:ext cx="517715" cy="2395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2" name="Straight Connector 8"/>
            <p:cNvCxnSpPr>
              <a:cxnSpLocks noChangeShapeType="1"/>
              <a:stCxn id="75789" idx="2"/>
            </p:cNvCxnSpPr>
            <p:nvPr/>
          </p:nvCxnSpPr>
          <p:spPr bwMode="auto">
            <a:xfrm flipH="1">
              <a:off x="4210050" y="1348446"/>
              <a:ext cx="295549" cy="2422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3" name="Straight Connector 10"/>
            <p:cNvCxnSpPr>
              <a:cxnSpLocks noChangeShapeType="1"/>
              <a:stCxn id="75789" idx="2"/>
            </p:cNvCxnSpPr>
            <p:nvPr/>
          </p:nvCxnSpPr>
          <p:spPr bwMode="auto">
            <a:xfrm>
              <a:off x="4505599" y="1348446"/>
              <a:ext cx="309289" cy="2086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4" name="Left Brace 11"/>
            <p:cNvSpPr>
              <a:spLocks/>
            </p:cNvSpPr>
            <p:nvPr/>
          </p:nvSpPr>
          <p:spPr bwMode="auto">
            <a:xfrm>
              <a:off x="4113806" y="2064218"/>
              <a:ext cx="45719" cy="180091"/>
            </a:xfrm>
            <a:prstGeom prst="leftBrace">
              <a:avLst>
                <a:gd name="adj1" fmla="val 833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5795" name="Text Box 10"/>
            <p:cNvSpPr txBox="1">
              <a:spLocks noChangeArrowheads="1"/>
            </p:cNvSpPr>
            <p:nvPr/>
          </p:nvSpPr>
          <p:spPr bwMode="auto">
            <a:xfrm>
              <a:off x="3324506" y="2027858"/>
              <a:ext cx="7505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Midbrain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4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4" grpId="0"/>
      <p:bldP spid="757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pineal gland pine cone sh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903538"/>
            <a:ext cx="40370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 descr="Fibonacci Sequence Nature wallpa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38500"/>
            <a:ext cx="4730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738" y="279400"/>
            <a:ext cx="45291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  <a:latin typeface="Calibri" panose="020F0502020204030204" pitchFamily="34" charset="0"/>
              </a:rPr>
              <a:t>Fibonacci Sequence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number is the sum of the previous two as follows: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1, 1, 2, 3, 5, 8, 13, 21, 34, 55, 89, 144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infinity.  Ratio between numbers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1.6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18034 called the </a:t>
            </a:r>
            <a:r>
              <a:rPr lang="en-US" sz="2400" dirty="0">
                <a:solidFill>
                  <a:srgbClr val="FF9900"/>
                </a:solidFill>
                <a:latin typeface="Calibri" panose="020F0502020204030204" pitchFamily="34" charset="0"/>
              </a:rPr>
              <a:t>Golden Ratio</a:t>
            </a:r>
          </a:p>
        </p:txBody>
      </p:sp>
      <p:pic>
        <p:nvPicPr>
          <p:cNvPr id="76805" name="Picture 6" descr="Image result for pineal gland electron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8179" r="4698" b="8833"/>
          <a:stretch>
            <a:fillRect/>
          </a:stretch>
        </p:blipFill>
        <p:spPr bwMode="auto">
          <a:xfrm>
            <a:off x="5416550" y="128588"/>
            <a:ext cx="3067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5173663" y="2738438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800000"/>
                </a:solidFill>
                <a:latin typeface="Calibri" panose="020F0502020204030204" pitchFamily="34" charset="0"/>
              </a:rPr>
              <a:t>Scanning Electron Micrograph of Pineal gland</a:t>
            </a:r>
          </a:p>
        </p:txBody>
      </p:sp>
    </p:spTree>
    <p:extLst>
      <p:ext uri="{BB962C8B-B14F-4D97-AF65-F5344CB8AC3E}">
        <p14:creationId xmlns:p14="http://schemas.microsoft.com/office/powerpoint/2010/main" val="32120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hotolrg" descr="Photo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12813"/>
            <a:ext cx="89773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1116013" y="138113"/>
            <a:ext cx="6964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C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 and Sleep/Wake Cycle</a:t>
            </a:r>
          </a:p>
        </p:txBody>
      </p:sp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2740025" y="6080125"/>
            <a:ext cx="366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Golden Rule</a:t>
            </a:r>
          </a:p>
        </p:txBody>
      </p:sp>
    </p:spTree>
    <p:extLst>
      <p:ext uri="{BB962C8B-B14F-4D97-AF65-F5344CB8AC3E}">
        <p14:creationId xmlns:p14="http://schemas.microsoft.com/office/powerpoint/2010/main" val="229398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13075" y="0"/>
            <a:ext cx="252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Thalamus</a:t>
            </a:r>
            <a:endParaRPr lang="en-US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87375"/>
            <a:ext cx="46101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166100" y="406400"/>
            <a:ext cx="2038350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549900" y="5130800"/>
            <a:ext cx="3429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60375" y="722313"/>
            <a:ext cx="38290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Makes up 80% of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the diencephalon.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60375" y="1973263"/>
            <a:ext cx="4178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Acts as the “gateway”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  to cerebral cortex.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0374" y="4491038"/>
            <a:ext cx="5432425" cy="15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 Interconnects a cortex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  with sensory information 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  (4 of the 5 senses).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66CC"/>
                </a:solidFill>
                <a:latin typeface="Calibri" panose="020F0502020204030204" pitchFamily="34" charset="0"/>
              </a:rPr>
              <a:t>            … </a:t>
            </a:r>
            <a:r>
              <a:rPr lang="en-US" altLang="en-US" dirty="0">
                <a:solidFill>
                  <a:srgbClr val="0066CC"/>
                </a:solidFill>
                <a:latin typeface="Calibri" panose="020F0502020204030204" pitchFamily="34" charset="0"/>
              </a:rPr>
              <a:t>What's the exception?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0375" y="3225800"/>
            <a:ext cx="41783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Acts as a filter: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Tone down/Amplify </a:t>
            </a:r>
          </a:p>
        </p:txBody>
      </p:sp>
    </p:spTree>
    <p:extLst>
      <p:ext uri="{BB962C8B-B14F-4D97-AF65-F5344CB8AC3E}">
        <p14:creationId xmlns:p14="http://schemas.microsoft.com/office/powerpoint/2010/main" val="21292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utoUpdateAnimBg="0"/>
      <p:bldP spid="8" grpId="0" autoUpdateAnimBg="0"/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24242"/>
          <a:stretch>
            <a:fillRect/>
          </a:stretch>
        </p:blipFill>
        <p:spPr bwMode="auto">
          <a:xfrm>
            <a:off x="-244475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13075" y="228600"/>
            <a:ext cx="354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89288" y="835025"/>
            <a:ext cx="5811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Main visceral control center of the body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8113" y="2271713"/>
            <a:ext cx="15382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1800" baseline="-25000">
                <a:solidFill>
                  <a:srgbClr val="CC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 and Sexual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Dimorphism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989013" y="2955925"/>
            <a:ext cx="941387" cy="4540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4613" y="5761038"/>
            <a:ext cx="11588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Circadian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rhythms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265238" y="5038725"/>
            <a:ext cx="627062" cy="968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467600" y="599598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Olfaction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7367588" y="5667375"/>
            <a:ext cx="809625" cy="2968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1763" y="3552825"/>
            <a:ext cx="10429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Sweating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32738" y="2762250"/>
            <a:ext cx="10810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Shivering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99288" y="2138363"/>
            <a:ext cx="19097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Heart Rate and BP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7143750" y="2562225"/>
            <a:ext cx="809625" cy="2936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507288" y="4008438"/>
            <a:ext cx="392112" cy="2651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110538" y="5183188"/>
            <a:ext cx="8255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Satiety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244600" y="3763963"/>
            <a:ext cx="636588" cy="201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00775" y="6191250"/>
            <a:ext cx="928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Feeding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6049963" y="5635625"/>
            <a:ext cx="542925" cy="509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7740650" y="3211513"/>
            <a:ext cx="615950" cy="328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75600" y="3665538"/>
            <a:ext cx="1127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Thirst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Hunger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7591425" y="5146675"/>
            <a:ext cx="468313" cy="2127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33488" y="4583113"/>
            <a:ext cx="681037" cy="1270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500" y="4403725"/>
            <a:ext cx="11588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Posterior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Pituitary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80088" y="1749425"/>
            <a:ext cx="1500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Adrenal gland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5022850" y="2168525"/>
            <a:ext cx="1357313" cy="206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488" y="5116513"/>
            <a:ext cx="4524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GABA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Most common Inhibitory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in the Brain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513" y="2462213"/>
            <a:ext cx="39719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Glutamate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Most common Excitatory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in the Brain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231900"/>
            <a:ext cx="2778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84688" y="2454275"/>
            <a:ext cx="453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Aspartate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This is an Excitatory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in the Spinal Cord</a:t>
            </a:r>
            <a:endParaRPr lang="en-US" altLang="en-US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394200"/>
            <a:ext cx="24431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8225" y="5121275"/>
            <a:ext cx="401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Glycine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This is an Inhibitory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in the Spinal Cord</a:t>
            </a: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394200"/>
            <a:ext cx="31369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503238" y="277813"/>
            <a:ext cx="2589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Amino Acids</a:t>
            </a: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3354388" y="26988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Glutamate and Aspartate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3373438" y="684213"/>
            <a:ext cx="498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GABA (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Gamma Aminobutyric Acid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and Glycine</a:t>
            </a:r>
          </a:p>
        </p:txBody>
      </p:sp>
      <p:sp>
        <p:nvSpPr>
          <p:cNvPr id="46092" name="Line 21"/>
          <p:cNvSpPr>
            <a:spLocks noChangeShapeType="1"/>
          </p:cNvSpPr>
          <p:nvPr/>
        </p:nvSpPr>
        <p:spPr bwMode="auto">
          <a:xfrm flipV="1">
            <a:off x="2952750" y="319088"/>
            <a:ext cx="43815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3" name="Line 22"/>
          <p:cNvSpPr>
            <a:spLocks noChangeShapeType="1"/>
          </p:cNvSpPr>
          <p:nvPr/>
        </p:nvSpPr>
        <p:spPr bwMode="auto">
          <a:xfrm>
            <a:off x="2924175" y="681038"/>
            <a:ext cx="493713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57313"/>
            <a:ext cx="3254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078163" y="196850"/>
            <a:ext cx="308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Hypothalamus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557338" y="81915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Major Functions include the following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93700" y="3205163"/>
            <a:ext cx="5151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3. Regulation of sleep-wake cycles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04813" y="170180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1. Regulation of body temperature (T</a:t>
            </a:r>
            <a:r>
              <a:rPr lang="en-US" altLang="en-US" sz="2800" baseline="-250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7358" name="AutoShape 14"/>
          <p:cNvSpPr>
            <a:spLocks/>
          </p:cNvSpPr>
          <p:nvPr/>
        </p:nvSpPr>
        <p:spPr bwMode="auto">
          <a:xfrm>
            <a:off x="6950075" y="2103438"/>
            <a:ext cx="319088" cy="1355725"/>
          </a:xfrm>
          <a:prstGeom prst="rightBrace">
            <a:avLst>
              <a:gd name="adj1" fmla="val 35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59" name="AutoShape 15"/>
          <p:cNvSpPr>
            <a:spLocks/>
          </p:cNvSpPr>
          <p:nvPr/>
        </p:nvSpPr>
        <p:spPr bwMode="auto">
          <a:xfrm>
            <a:off x="6964363" y="4114800"/>
            <a:ext cx="244475" cy="1189038"/>
          </a:xfrm>
          <a:prstGeom prst="rightBrace">
            <a:avLst>
              <a:gd name="adj1" fmla="val 40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7061200" y="2400300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behavior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959600" y="4162425"/>
            <a:ext cx="192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emotional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responses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90525" y="5045075"/>
            <a:ext cx="521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5. Control of the endocrine system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392113" y="3978275"/>
            <a:ext cx="6561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4. Control of the autonomic nervous system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 and Limbic System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90525" y="2425700"/>
            <a:ext cx="669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2. Regulation of hunger and thirst sensations</a:t>
            </a:r>
          </a:p>
        </p:txBody>
      </p:sp>
    </p:spTree>
    <p:extLst>
      <p:ext uri="{BB962C8B-B14F-4D97-AF65-F5344CB8AC3E}">
        <p14:creationId xmlns:p14="http://schemas.microsoft.com/office/powerpoint/2010/main" val="21974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7" grpId="0"/>
      <p:bldP spid="57358" grpId="0" animBg="1"/>
      <p:bldP spid="57359" grpId="0" animBg="1"/>
      <p:bldP spid="57360" grpId="0"/>
      <p:bldP spid="57361" grpId="0"/>
      <p:bldP spid="57362" grpId="0"/>
      <p:bldP spid="57363" grpId="0"/>
      <p:bldP spid="573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471" r="15997" b="3777"/>
          <a:stretch>
            <a:fillRect/>
          </a:stretch>
        </p:blipFill>
        <p:spPr bwMode="auto">
          <a:xfrm>
            <a:off x="4845050" y="1292225"/>
            <a:ext cx="41148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38475" y="196850"/>
            <a:ext cx="308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CC"/>
                </a:solidFill>
                <a:latin typeface="Calibri" panose="020F0502020204030204" pitchFamily="34" charset="0"/>
              </a:rPr>
              <a:t>The Brain Stem</a:t>
            </a:r>
            <a:endParaRPr lang="en-US" altLang="en-US" sz="24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300038" y="920476"/>
            <a:ext cx="48355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Midbrain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Vision, hearing, motor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(substantia nigra located here).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8AA5CC"/>
                </a:solidFill>
                <a:latin typeface="Calibri" panose="020F0502020204030204" pitchFamily="34" charset="0"/>
              </a:rPr>
              <a:t>Pons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Respiration, bladder control, facial expressions, facial sensation, and posture, eye control.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C8004"/>
                </a:solidFill>
                <a:latin typeface="Calibri" panose="020F0502020204030204" pitchFamily="34" charset="0"/>
              </a:rPr>
              <a:t>Medulla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Contains 3 vital centers: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Cardiac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Respiratory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Vasomotor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Also regulates many reflexes.</a:t>
            </a:r>
          </a:p>
        </p:txBody>
      </p:sp>
    </p:spTree>
    <p:extLst>
      <p:ext uri="{BB962C8B-B14F-4D97-AF65-F5344CB8AC3E}">
        <p14:creationId xmlns:p14="http://schemas.microsoft.com/office/powerpoint/2010/main" val="112464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963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Midbrain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77938"/>
            <a:ext cx="4057650" cy="628650"/>
          </a:xfrm>
        </p:spPr>
        <p:txBody>
          <a:bodyPr/>
          <a:lstStyle/>
          <a:p>
            <a:r>
              <a:rPr lang="en-US" altLang="en-US" u="sng">
                <a:latin typeface="Calibri" panose="020F0502020204030204" pitchFamily="34" charset="0"/>
              </a:rPr>
              <a:t>Cranial Reflexes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1450" y="2097088"/>
            <a:ext cx="4003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visual reflexes.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06700" y="3079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E4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61925" y="2963863"/>
            <a:ext cx="4918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auditory reflexes.</a:t>
            </a:r>
          </a:p>
        </p:txBody>
      </p:sp>
      <p:pic>
        <p:nvPicPr>
          <p:cNvPr id="839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30325"/>
            <a:ext cx="42068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40213"/>
            <a:ext cx="2530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40125" y="5564188"/>
            <a:ext cx="5349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Muscle Tone and Movement</a:t>
            </a:r>
          </a:p>
        </p:txBody>
      </p:sp>
    </p:spTree>
    <p:extLst>
      <p:ext uri="{BB962C8B-B14F-4D97-AF65-F5344CB8AC3E}">
        <p14:creationId xmlns:p14="http://schemas.microsoft.com/office/powerpoint/2010/main" val="41585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206"/>
          <a:stretch>
            <a:fillRect/>
          </a:stretch>
        </p:blipFill>
        <p:spPr bwMode="auto">
          <a:xfrm>
            <a:off x="107950" y="106363"/>
            <a:ext cx="88979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73450" y="449263"/>
            <a:ext cx="4192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The Cerebellum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8080375" y="332105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Folia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9" name="Line 9"/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2879725" y="469900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4400">
              <a:solidFill>
                <a:srgbClr val="FF505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4529E0-1B29-4719-B9B2-F54D5FFCAD02}"/>
              </a:ext>
            </a:extLst>
          </p:cNvPr>
          <p:cNvSpPr/>
          <p:nvPr/>
        </p:nvSpPr>
        <p:spPr bwMode="auto">
          <a:xfrm>
            <a:off x="3886200" y="5794513"/>
            <a:ext cx="318052" cy="43732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5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019300" y="266700"/>
            <a:ext cx="5086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Functions of Cerebellum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12738" y="1225550"/>
            <a:ext cx="84693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Controls Postural Reflexes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12738" y="3711575"/>
            <a:ext cx="8469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Produces Skilled Movements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20688" y="1965325"/>
            <a:ext cx="81629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coordinates rapid, automatic adjustments of  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muscles in body to maintain equilibrium. 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20688" y="4470400"/>
            <a:ext cx="88249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implements routines for fine tuned movements.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Refines learned skills until action becomes routine.</a:t>
            </a:r>
          </a:p>
        </p:txBody>
      </p:sp>
    </p:spTree>
    <p:extLst>
      <p:ext uri="{BB962C8B-B14F-4D97-AF65-F5344CB8AC3E}">
        <p14:creationId xmlns:p14="http://schemas.microsoft.com/office/powerpoint/2010/main" val="3371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autoUpdateAnimBg="0"/>
      <p:bldP spid="839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52400" y="3067050"/>
            <a:ext cx="4643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Pons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Contains the pontine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3500" y="3100388"/>
            <a:ext cx="688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440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73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33D77-6F76-4659-9E7D-4AE716C2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97" y="146871"/>
            <a:ext cx="3133873" cy="3799474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00025" y="6118225"/>
            <a:ext cx="865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*Also contains centers for hiccupping, sneezing, swallowing, vomiting &amp; coughing.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09575" y="1390650"/>
            <a:ext cx="552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C6600"/>
                </a:solidFill>
                <a:latin typeface="Calibri" panose="020F0502020204030204" pitchFamily="34" charset="0"/>
              </a:rPr>
              <a:t>Vital Centers in the MO include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76263" y="1965325"/>
            <a:ext cx="5678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Cardiac Control Center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Respiratory Center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(Medullary)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Vasomotor Center</a:t>
            </a:r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1392238" y="436563"/>
            <a:ext cx="438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Medulla Oblongata 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695325" y="385763"/>
            <a:ext cx="687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046538"/>
            <a:ext cx="15128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7563" y="4622800"/>
            <a:ext cx="345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Controls Blood Vessel Diameter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135438" y="4240213"/>
            <a:ext cx="434975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143375" y="4976813"/>
            <a:ext cx="427038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07112" y="4046537"/>
            <a:ext cx="139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Vasoconstriction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259830" y="5312277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Vasodilation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292725" y="5046663"/>
            <a:ext cx="120650" cy="214312"/>
          </a:xfrm>
          <a:prstGeom prst="downArrow">
            <a:avLst>
              <a:gd name="adj1" fmla="val 50000"/>
              <a:gd name="adj2" fmla="val 501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291138" y="4354513"/>
            <a:ext cx="122237" cy="234950"/>
          </a:xfrm>
          <a:prstGeom prst="upArrow">
            <a:avLst>
              <a:gd name="adj1" fmla="val 50000"/>
              <a:gd name="adj2" fmla="val 50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2519FF3-ECB6-49A1-ADA7-2C2BE3E4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281488"/>
            <a:ext cx="2846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(Increases BP and Decreases Blood Flow)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E963361-4A20-4051-B4AA-93B39482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053" y="5552983"/>
            <a:ext cx="278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(Decreases BP and Increases Blood Flow)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D107D9E-E67B-495B-9853-43135C65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192" y="4694997"/>
            <a:ext cx="1155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(in between)</a:t>
            </a:r>
          </a:p>
        </p:txBody>
      </p:sp>
    </p:spTree>
    <p:extLst>
      <p:ext uri="{BB962C8B-B14F-4D97-AF65-F5344CB8AC3E}">
        <p14:creationId xmlns:p14="http://schemas.microsoft.com/office/powerpoint/2010/main" val="24575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12" grpId="0"/>
      <p:bldP spid="17" grpId="0"/>
      <p:bldP spid="19" grpId="0"/>
      <p:bldP spid="7" grpId="0" animBg="1"/>
      <p:bldP spid="8" grpId="0" animBg="1"/>
      <p:bldP spid="18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412750" y="157163"/>
            <a:ext cx="85820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Neurons controlling breathing have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µ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receptors, to which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opiates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, like heroin bind. This accounts for suppressive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effect of opiates on breathing.</a:t>
            </a:r>
          </a:p>
        </p:txBody>
      </p:sp>
      <p:pic>
        <p:nvPicPr>
          <p:cNvPr id="89091" name="Picture 6" descr="An image of a non-drug user brain beside a drug-user br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646792"/>
            <a:ext cx="55641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310459" y="5300960"/>
            <a:ext cx="852015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Images show decreased dopamine (D</a:t>
            </a:r>
            <a:r>
              <a:rPr lang="en-US" altLang="en-US" sz="2400" baseline="-25000" dirty="0">
                <a:solidFill>
                  <a:srgbClr val="C2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) receptors in the brain of 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person addicted to cocaine (vs. non-drug user control). </a:t>
            </a: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*Can result in changes to motivation and diminish sensitivity to natural rewards </a:t>
            </a:r>
          </a:p>
        </p:txBody>
      </p:sp>
    </p:spTree>
    <p:extLst>
      <p:ext uri="{BB962C8B-B14F-4D97-AF65-F5344CB8AC3E}">
        <p14:creationId xmlns:p14="http://schemas.microsoft.com/office/powerpoint/2010/main" val="2806789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78050"/>
            <a:ext cx="7772400" cy="1066800"/>
          </a:xfrm>
        </p:spPr>
        <p:txBody>
          <a:bodyPr/>
          <a:lstStyle/>
          <a:p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Peripheral Nervous System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543300"/>
            <a:ext cx="3810000" cy="7620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Somatic N.S.</a:t>
            </a:r>
            <a:endParaRPr lang="en-US" altLang="en-US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43300"/>
            <a:ext cx="3810000" cy="8382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5181600" y="42164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79850" y="4991100"/>
            <a:ext cx="2470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Parasympathetic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391275" y="4991100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108700" y="4203700"/>
            <a:ext cx="812800" cy="78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6108700" y="4013200"/>
            <a:ext cx="0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866900" y="4073525"/>
            <a:ext cx="0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89050" y="4981575"/>
            <a:ext cx="1355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Skeletal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Muscle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1275" y="6324600"/>
            <a:ext cx="49180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Cardiac, Smooth Muscle and Glands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7700" y="10636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Nervous System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013325" y="1509713"/>
            <a:ext cx="4763" cy="973137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4033838" y="1492250"/>
            <a:ext cx="7937" cy="9112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0128" name="TextBox 5"/>
          <p:cNvSpPr txBox="1">
            <a:spLocks noChangeArrowheads="1"/>
          </p:cNvSpPr>
          <p:nvPr/>
        </p:nvSpPr>
        <p:spPr bwMode="auto">
          <a:xfrm>
            <a:off x="2862263" y="885825"/>
            <a:ext cx="340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(Brain and Spinal Cord)</a:t>
            </a:r>
          </a:p>
        </p:txBody>
      </p:sp>
      <p:sp>
        <p:nvSpPr>
          <p:cNvPr id="90129" name="TextBox 5"/>
          <p:cNvSpPr txBox="1">
            <a:spLocks noChangeArrowheads="1"/>
          </p:cNvSpPr>
          <p:nvPr/>
        </p:nvSpPr>
        <p:spPr bwMode="auto">
          <a:xfrm>
            <a:off x="2946400" y="2857500"/>
            <a:ext cx="328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(Nerves and Ganglion)</a:t>
            </a:r>
          </a:p>
        </p:txBody>
      </p:sp>
    </p:spTree>
    <p:extLst>
      <p:ext uri="{BB962C8B-B14F-4D97-AF65-F5344CB8AC3E}">
        <p14:creationId xmlns:p14="http://schemas.microsoft.com/office/powerpoint/2010/main" val="27517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 build="p"/>
      <p:bldP spid="46085" grpId="0" animBg="1"/>
      <p:bldP spid="46086" grpId="0"/>
      <p:bldP spid="46087" grpId="0"/>
      <p:bldP spid="46088" grpId="0" animBg="1"/>
      <p:bldP spid="46089" grpId="0" animBg="1"/>
      <p:bldP spid="46090" grpId="0" animBg="1"/>
      <p:bldP spid="46091" grpId="0"/>
      <p:bldP spid="4609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757613"/>
            <a:ext cx="2590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157163" y="369888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47108" name="Line 26"/>
          <p:cNvSpPr>
            <a:spLocks noChangeShapeType="1"/>
          </p:cNvSpPr>
          <p:nvPr/>
        </p:nvSpPr>
        <p:spPr bwMode="auto">
          <a:xfrm flipV="1">
            <a:off x="1816100" y="690563"/>
            <a:ext cx="1951038" cy="77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9" name="Line 27"/>
          <p:cNvSpPr>
            <a:spLocks noChangeShapeType="1"/>
          </p:cNvSpPr>
          <p:nvPr/>
        </p:nvSpPr>
        <p:spPr bwMode="auto">
          <a:xfrm>
            <a:off x="1079500" y="2328863"/>
            <a:ext cx="374650" cy="142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17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5125"/>
            <a:ext cx="44211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424238" y="233363"/>
            <a:ext cx="532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Norepinephrine (NE) and Epinephrine (E)</a:t>
            </a: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344488" y="1463675"/>
            <a:ext cx="310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 Catecholamines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(from which AA?)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22600" y="2075790"/>
            <a:ext cx="6235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and E involved in mood, dreaming, wake and alertness levels (mostly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excitatory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CNS). 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6413" y="5268913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Dopamine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4150" y="3186294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NE or E are termed "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Adrenergic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54250" y="4657725"/>
            <a:ext cx="6677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brain, involved in </a:t>
            </a:r>
            <a:r>
              <a:rPr lang="en-US" altLang="en-US" sz="2400" b="1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reward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e.g. limbic system involved in elevation of </a:t>
            </a:r>
            <a:r>
              <a:rPr lang="en-US" altLang="en-US" sz="24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mood</a:t>
            </a:r>
            <a:r>
              <a:rPr lang="en-US" altLang="en-US" sz="240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emotional responses. It’s involved with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voluntary motor control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Also a role in the pleasure center… "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Dopaminergic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 Neurons. </a:t>
            </a:r>
            <a:endParaRPr lang="en-US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9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511925" y="113030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Calibri" panose="020F0502020204030204" pitchFamily="34" charset="0"/>
              </a:rPr>
              <a:t>Serotonin </a:t>
            </a:r>
            <a:r>
              <a:rPr lang="en-US" altLang="en-US" sz="2000">
                <a:solidFill>
                  <a:srgbClr val="CC3300"/>
                </a:solidFill>
                <a:latin typeface="Calibri" panose="020F0502020204030204" pitchFamily="34" charset="0"/>
              </a:rPr>
              <a:t>(5-HT)</a:t>
            </a: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-34925"/>
            <a:ext cx="2413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72075" y="5048250"/>
            <a:ext cx="383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Monoamine Oxidase (MAO)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Is the degradative enzyme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for all Biogenic Amines</a:t>
            </a:r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635000" y="1319213"/>
            <a:ext cx="249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lndolamines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(from which *AA?)</a:t>
            </a:r>
          </a:p>
        </p:txBody>
      </p:sp>
      <p:sp>
        <p:nvSpPr>
          <p:cNvPr id="48134" name="Line 27"/>
          <p:cNvSpPr>
            <a:spLocks noChangeShapeType="1"/>
          </p:cNvSpPr>
          <p:nvPr/>
        </p:nvSpPr>
        <p:spPr bwMode="auto">
          <a:xfrm flipV="1">
            <a:off x="2946400" y="1223963"/>
            <a:ext cx="1412875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13188"/>
            <a:ext cx="21717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292225" y="4586288"/>
            <a:ext cx="145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Histamine</a:t>
            </a:r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157163" y="369888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0600" y="1774825"/>
            <a:ext cx="561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Found in your gut (digestion) and platelet cells (</a:t>
            </a:r>
            <a:r>
              <a:rPr lang="en-US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wound healing</a:t>
            </a: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). A natural mood stabilizer, it helps with sleeping, eating, and digesting. Plays a role in sleepiness, alertness, mood and thermoregulation.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63925" y="3889375"/>
            <a:ext cx="5529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*This one is an </a:t>
            </a:r>
            <a:r>
              <a:rPr lang="en-US" altLang="en-US" sz="1600" b="1" i="1">
                <a:solidFill>
                  <a:srgbClr val="000000"/>
                </a:solidFill>
                <a:latin typeface="Calibri" panose="020F0502020204030204" pitchFamily="34" charset="0"/>
              </a:rPr>
              <a:t>essential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amino acid, must be obtained from  diet (found in nuts, cheese, and red meat). **Less tryptophan =&gt; lower serotonin =&gt; can result in anxiety or depression.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9063" y="5407025"/>
            <a:ext cx="473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In hypothalamus. Also released by mast cells and basophils. Paracrine effects are vasodilation (redness and heat) and increased vascular permeability (puffiness)</a:t>
            </a:r>
          </a:p>
        </p:txBody>
      </p:sp>
      <p:sp>
        <p:nvSpPr>
          <p:cNvPr id="48141" name="Line 27"/>
          <p:cNvSpPr>
            <a:spLocks noChangeShapeType="1"/>
          </p:cNvSpPr>
          <p:nvPr/>
        </p:nvSpPr>
        <p:spPr bwMode="auto">
          <a:xfrm flipH="1">
            <a:off x="1392238" y="2163763"/>
            <a:ext cx="452437" cy="158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321300" y="6278563"/>
            <a:ext cx="332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3300"/>
                </a:solidFill>
                <a:latin typeface="Calibri" panose="020F0502020204030204" pitchFamily="34" charset="0"/>
              </a:rPr>
              <a:t>Q: What would MOA Inhibitors do?</a:t>
            </a:r>
          </a:p>
        </p:txBody>
      </p:sp>
    </p:spTree>
    <p:extLst>
      <p:ext uri="{BB962C8B-B14F-4D97-AF65-F5344CB8AC3E}">
        <p14:creationId xmlns:p14="http://schemas.microsoft.com/office/powerpoint/2010/main" val="42723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2" grpId="0"/>
      <p:bldP spid="3" grpId="0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49155" name="Text Box 31"/>
          <p:cNvSpPr txBox="1">
            <a:spLocks noChangeArrowheads="1"/>
          </p:cNvSpPr>
          <p:nvPr/>
        </p:nvSpPr>
        <p:spPr bwMode="auto">
          <a:xfrm>
            <a:off x="3530600" y="24765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Substance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49156" name="Line 33"/>
          <p:cNvSpPr>
            <a:spLocks noChangeShapeType="1"/>
          </p:cNvSpPr>
          <p:nvPr/>
        </p:nvSpPr>
        <p:spPr bwMode="auto">
          <a:xfrm flipV="1">
            <a:off x="2997200" y="508000"/>
            <a:ext cx="53340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3522663" y="654050"/>
            <a:ext cx="5621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Involved in the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ain perception pathway;  causes vasodilation; and is also a trigger for nausea and vomiting</a:t>
            </a:r>
          </a:p>
        </p:txBody>
      </p:sp>
      <p:pic>
        <p:nvPicPr>
          <p:cNvPr id="491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427163"/>
            <a:ext cx="2571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444875"/>
            <a:ext cx="61452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552308">
            <a:off x="469900" y="594836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963" y="4640263"/>
            <a:ext cx="760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Pain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</a:p>
        </p:txBody>
      </p:sp>
      <p:cxnSp>
        <p:nvCxnSpPr>
          <p:cNvPr id="12" name="Straight Connector 11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487362" cy="833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242887" cy="568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381375" y="3952875"/>
            <a:ext cx="65088" cy="458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9425" y="4411663"/>
            <a:ext cx="871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Substance P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21475" y="3557588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7353300" y="4314825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16725" y="5080000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Ouch!</a:t>
            </a:r>
            <a:r>
              <a:rPr lang="en-US" altLang="en-US" sz="16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This is unpleasant</a:t>
            </a:r>
            <a:endParaRPr lang="en-US" altLang="en-US" sz="1600" b="1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738" y="6335713"/>
            <a:ext cx="142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Chemicals released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 from damaged tissue</a:t>
            </a:r>
          </a:p>
        </p:txBody>
      </p:sp>
    </p:spTree>
    <p:extLst>
      <p:ext uri="{BB962C8B-B14F-4D97-AF65-F5344CB8AC3E}">
        <p14:creationId xmlns:p14="http://schemas.microsoft.com/office/powerpoint/2010/main" val="26908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30" grpId="0"/>
      <p:bldP spid="35" grpId="0"/>
      <p:bldP spid="4" grpId="0" animBg="1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50179" name="Text Box 32"/>
          <p:cNvSpPr txBox="1">
            <a:spLocks noChangeArrowheads="1"/>
          </p:cNvSpPr>
          <p:nvPr/>
        </p:nvSpPr>
        <p:spPr bwMode="auto">
          <a:xfrm>
            <a:off x="4508500" y="152400"/>
            <a:ext cx="4368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Endorphins (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)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Both are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opioid peptides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and act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as the body's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natural painkillers</a:t>
            </a:r>
          </a:p>
        </p:txBody>
      </p:sp>
      <p:sp>
        <p:nvSpPr>
          <p:cNvPr id="50180" name="Line 34"/>
          <p:cNvSpPr>
            <a:spLocks noChangeShapeType="1"/>
          </p:cNvSpPr>
          <p:nvPr/>
        </p:nvSpPr>
        <p:spPr bwMode="auto">
          <a:xfrm flipV="1">
            <a:off x="3168650" y="487363"/>
            <a:ext cx="12176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3213" y="1530350"/>
            <a:ext cx="834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 pain signals in the spinal cord, e.g., involved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blocking pain during child birth.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03213" y="2501900"/>
            <a:ext cx="8507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Endorphins*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– triggered in multiple ways and act by reducing pain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perception in the brain. These neurons engage in pre-synaptic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inhibition of Substance P transmission.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41750"/>
            <a:ext cx="59578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03378">
            <a:off x="2043113" y="4251325"/>
            <a:ext cx="755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1"/>
          <p:cNvSpPr txBox="1">
            <a:spLocks noChangeArrowheads="1"/>
          </p:cNvSpPr>
          <p:nvPr/>
        </p:nvSpPr>
        <p:spPr bwMode="auto">
          <a:xfrm rot="1552308">
            <a:off x="282575" y="626903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7513" y="5286375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</a:rPr>
              <a:t>Presynaptic Inhibition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67425" y="5286375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*Generate euphoric feeling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after intense physical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emotional challenges, pain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endurance, or stress.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05550" y="38846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922963" y="416083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886450" y="4081463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886450" y="414178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57888" y="4060825"/>
            <a:ext cx="95250" cy="1031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6978650" y="4519613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2" grpId="0"/>
      <p:bldP spid="24" grpId="0"/>
      <p:bldP spid="6" grpId="0"/>
      <p:bldP spid="12" grpId="0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Drawing of how cocaine is transferred from one neuron to another and how it then blocks the normal&#10;recycling pro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12738"/>
            <a:ext cx="77819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5725" y="360363"/>
            <a:ext cx="186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Calibri" panose="020F0502020204030204" pitchFamily="34" charset="0"/>
              </a:rPr>
              <a:t>Effects of Drugs on a Synapse</a:t>
            </a:r>
            <a:endParaRPr lang="en-US" altLang="en-US" sz="200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3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97413"/>
            <a:ext cx="48926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5775" y="4697413"/>
            <a:ext cx="1984375" cy="190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8288" y="4697413"/>
            <a:ext cx="1984375" cy="190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63">
            <a:off x="3789363" y="1625600"/>
            <a:ext cx="13319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3" y="87313"/>
            <a:ext cx="83169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The Effects of Neurotransmitters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CC6600"/>
                </a:solidFill>
                <a:latin typeface="Calibri" panose="020F0502020204030204" pitchFamily="34" charset="0"/>
              </a:rPr>
              <a:t>Note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The same neurotransmitter can have opposing effects on tissues. For example, the effects of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on skeletal muscle and smooth muscle are different.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Why?   This is due to…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The Type of Receptors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on the target Tissue!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3225" y="2684463"/>
            <a:ext cx="32178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Also remember that the cell responds and adapts to changes in signals, and this changes the intensity of the effect on the target tissue.</a:t>
            </a:r>
            <a:endParaRPr lang="en-US" altLang="en-US" sz="2000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1552</Words>
  <Application>Microsoft Office PowerPoint</Application>
  <PresentationFormat>On-screen Show (4:3)</PresentationFormat>
  <Paragraphs>307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Chiller</vt:lpstr>
      <vt:lpstr>Times New Roman</vt:lpstr>
      <vt:lpstr>Wingdings</vt:lpstr>
      <vt:lpstr>Blank Presentation</vt:lpstr>
      <vt:lpstr>1_Default Design</vt:lpstr>
      <vt:lpstr>Default Design</vt:lpstr>
      <vt:lpstr>2_Default Design</vt:lpstr>
      <vt:lpstr>Neurotransmitters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Nervous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</dc:title>
  <dc:creator>Marie McMahon</dc:creator>
  <cp:lastModifiedBy>Ian Moore</cp:lastModifiedBy>
  <cp:revision>6</cp:revision>
  <dcterms:created xsi:type="dcterms:W3CDTF">2024-01-25T06:18:22Z</dcterms:created>
  <dcterms:modified xsi:type="dcterms:W3CDTF">2025-03-16T03:45:32Z</dcterms:modified>
</cp:coreProperties>
</file>