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  <p:sldMasterId id="2147483710" r:id="rId4"/>
  </p:sldMasterIdLst>
  <p:notesMasterIdLst>
    <p:notesMasterId r:id="rId43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98" r:id="rId20"/>
    <p:sldId id="274" r:id="rId21"/>
    <p:sldId id="276" r:id="rId22"/>
    <p:sldId id="282" r:id="rId23"/>
    <p:sldId id="277" r:id="rId24"/>
    <p:sldId id="278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5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6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43867-1094-45D2-96BD-6E2A06939DB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A1ED8-2753-46DD-B801-E34CA286B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1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F2C542-8748-4F9B-84D7-E62B0AB9728F}" type="slidenum">
              <a:rPr lang="en-US" altLang="en-US" sz="1200" smtClean="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10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CE2299-725F-4E1B-8B6D-14EED7156A68}" type="slidenum">
              <a:rPr lang="en-US" altLang="en-US" sz="1200" smtClean="0">
                <a:solidFill>
                  <a:srgbClr val="000000"/>
                </a:solidFill>
              </a:rPr>
              <a:pPr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5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B31567-8AFB-4DB6-8A31-BDE88DA6CA6F}" type="slidenum">
              <a:rPr lang="en-US" altLang="en-US" sz="1200" smtClean="0">
                <a:solidFill>
                  <a:srgbClr val="000000"/>
                </a:solidFill>
              </a:rPr>
              <a:pPr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498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632306-E722-4D77-B178-5D2FA0D7CA9F}" type="slidenum">
              <a:rPr lang="en-US" altLang="en-US" sz="1200" smtClean="0">
                <a:solidFill>
                  <a:srgbClr val="000000"/>
                </a:solidFill>
              </a:rPr>
              <a:pPr/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88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F1A188-3FC1-4758-B69D-750F514AC927}" type="slidenum">
              <a:rPr lang="en-US" altLang="en-US" sz="1200" smtClean="0">
                <a:solidFill>
                  <a:srgbClr val="000000"/>
                </a:solidFill>
              </a:rPr>
              <a:pPr/>
              <a:t>24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426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476FAF-7DFD-424E-B3A8-17E5C0E8CFC7}" type="slidenum">
              <a:rPr lang="en-US" altLang="en-US" sz="1200" smtClean="0">
                <a:solidFill>
                  <a:srgbClr val="000000"/>
                </a:solidFill>
              </a:rPr>
              <a:pPr/>
              <a:t>30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63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7D05D-F801-44F5-B07A-22A82D724FB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5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F3A5-EED5-42C1-BF97-C21E436C85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8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906EB-70B4-432F-9D74-76E19CA0B8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35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E467B17-49FF-4959-8580-5949DB366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308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00FB39E-5BB2-4CB4-B82F-098B516CE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87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9A02C74-B9F1-4AAC-B629-6795928EB6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154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C4F714A-6B29-41F3-9CB9-3340FF4DBE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098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3DDF548-C1F1-47E5-8D98-A412F2380B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616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E85E0E-0BDD-42D7-8301-9C07B4CB8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104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460B12-8C65-4EB0-B1C0-BF61EA892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509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015F0F8-E8D7-44A6-930C-B32FDA644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29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98A3D-4095-47F5-8632-D3863D9716B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36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CB47A41-2380-482B-A7B7-898D9E2B5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106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16B798B-0F67-40E3-BA6D-3EC5BA0E43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081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6D0C0F-2A51-4FE4-8763-84EA35AAE6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404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6BF419B-2D61-4AB6-834D-E3A8CB2BE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253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A1E44F-BB8A-4D8D-88C6-D2B6B274AA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419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D49DDA8-B2A8-40A7-8C1E-F507A61972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089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9F91A-B1D0-43D3-951B-FDBB90533C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540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0F48076-40AB-4C00-A84D-70EBB797FB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262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D922F52-3B8B-45A0-9B40-B14F93F3E1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972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8E8B833-6958-41C4-A68D-BCBBE75787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56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E01A-7381-4884-8B4F-689459A5622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7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80E4F83-2025-4533-BF53-3313ABDD6E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806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8628086-7F22-432D-B2F2-BDC7BAC86B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819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47F034C-76E1-4988-A6D6-63421F9DF3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294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BCF39C8-5483-4FE2-AB57-A89208290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26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4DE71C1-8A12-4B20-B194-6B3419036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912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E09D53D-40B3-4BEA-97FC-0382E00A0E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5576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E11BD76-633F-4972-B706-EAFEAD30A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7707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7A785F1-5254-4BBD-9477-2EE8664189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913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AC7CA7C-5AEB-4D23-9BE5-F79C7DBF79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881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4EA732B-539C-4F8E-B9C2-142696D6A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45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67B48-459F-4F21-B1C7-F99BB4C12DD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386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9813196-9D02-46DD-9690-5EF978E32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9458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C4A49C4-687F-468C-A90E-289988F42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6183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40B45BD-A64B-4635-BA8C-9A0A00263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447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5CE9867-A748-478A-B6D1-17FC41C4FF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365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2715046-0E68-4E22-A906-9F5843D6B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9663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2DF450C-CB84-432D-A335-AF69B0F9B8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3880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3A791E7-63AE-4DAA-8C4C-29B84FD20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7047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EA6D75D-2559-46F1-AE83-1E738CAA1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34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0A97-9235-4BA1-9D59-70FA277CAD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1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62F15-0BC4-4355-9AE8-91F5E1ED8B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A56F-8FF1-47D6-82BA-167F5E2BB6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7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0891E-1D59-4789-8F27-600AE0A9A9E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8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EB24-26D3-4DE3-8B94-909944B0BD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6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2CA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025467-D0A6-4A90-834B-A0EB3A83764A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8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>
                <a:alpha val="39998"/>
              </a:srgbClr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0B4359-4E9B-4C77-9753-49126DCF329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19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>
                <a:alpha val="39998"/>
              </a:srgbClr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AD6FBF-C221-42EE-844A-10DD5E64327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9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>
                <a:alpha val="39998"/>
              </a:srgbClr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FFBC9-A84F-4674-AA61-ACBFC045187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97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1.bp.blogspot.com/-iYalcYe-BiA/TsG7e3BnBCI/AAAAAAAABB8/ab3TcvGhyag/s1600/lsex.jpg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subliminal+images+in+ice+cubes&amp;source=images&amp;cd=&amp;cad=rja&amp;docid=HN70ZMrrmJq7yM&amp;tbnid=47_TMe3O7PYwtM:&amp;ved=0CAUQjRw&amp;url=http%3A%2F%2Fholisticschizophrenia.blogspot.com%2F2011%2F12%2Fpharmas-sublimal-seduction-technique.html&amp;ei=K-dhUaz9Fqjc2QWG4oHYDA&amp;psig=AFQjCNEI7NxiL5z2J2Vyn-AE1DIrilZrQw&amp;ust=1365456918217173" TargetMode="Externa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altLang="en-US" b="1">
                <a:solidFill>
                  <a:srgbClr val="C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Neurotransmitters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5343525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000" b="1">
                <a:latin typeface="Calibri" panose="020F0502020204030204" pitchFamily="34" charset="0"/>
              </a:rPr>
              <a:t>4 major Categories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371600" y="5500688"/>
            <a:ext cx="3382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Calibri" panose="020F0502020204030204" pitchFamily="34" charset="0"/>
              </a:rPr>
              <a:t>4)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Neuropeptides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371600" y="2511425"/>
            <a:ext cx="400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Calibri" panose="020F0502020204030204" pitchFamily="34" charset="0"/>
              </a:rPr>
              <a:t>1)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Acetylcholine (ACh)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790700" y="3482975"/>
            <a:ext cx="3008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Calibri" panose="020F0502020204030204" pitchFamily="34" charset="0"/>
              </a:rPr>
              <a:t>2)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Amino Acids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374775" y="4510088"/>
            <a:ext cx="350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Calibri" panose="020F0502020204030204" pitchFamily="34" charset="0"/>
              </a:rPr>
              <a:t>3)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Biogenic Amines</a:t>
            </a:r>
          </a:p>
        </p:txBody>
      </p:sp>
    </p:spTree>
    <p:extLst>
      <p:ext uri="{BB962C8B-B14F-4D97-AF65-F5344CB8AC3E}">
        <p14:creationId xmlns:p14="http://schemas.microsoft.com/office/powerpoint/2010/main" val="199498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  <p:bldP spid="34822" grpId="0"/>
      <p:bldP spid="348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1498600" y="1387475"/>
            <a:ext cx="649446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entral </a:t>
            </a: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ervous </a:t>
            </a: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ystem</a:t>
            </a: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Brain</a:t>
            </a:r>
          </a:p>
          <a:p>
            <a:pPr lvl="1" eaLnBrk="0" fontAlgn="base" hangingPunct="0">
              <a:spcAft>
                <a:spcPct val="0"/>
              </a:spcAft>
              <a:buFontTx/>
              <a:buNone/>
            </a:pPr>
            <a:endParaRPr lang="en-US" altLang="en-US" sz="1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Spinal cord</a:t>
            </a:r>
          </a:p>
          <a:p>
            <a:pPr eaLnBrk="0" fontAlgn="base" hangingPunct="0"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eripheral </a:t>
            </a: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ervous </a:t>
            </a: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ystem</a:t>
            </a: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Autonomic N.S.</a:t>
            </a:r>
          </a:p>
          <a:p>
            <a:pPr lvl="1" eaLnBrk="0" fontAlgn="base" hangingPunct="0">
              <a:spcAft>
                <a:spcPct val="0"/>
              </a:spcAft>
              <a:buFontTx/>
              <a:buNone/>
            </a:pPr>
            <a:endParaRPr lang="en-US" altLang="en-US" sz="1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Somatic N.S.</a:t>
            </a:r>
          </a:p>
        </p:txBody>
      </p:sp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2222500" y="138113"/>
            <a:ext cx="42846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>
                <a:solidFill>
                  <a:srgbClr val="C20000"/>
                </a:solidFill>
                <a:latin typeface="Chiller" panose="04020404031007020602" pitchFamily="82" charset="0"/>
              </a:rPr>
              <a:t>The Road Ahead</a:t>
            </a:r>
          </a:p>
        </p:txBody>
      </p:sp>
    </p:spTree>
    <p:extLst>
      <p:ext uri="{BB962C8B-B14F-4D97-AF65-F5344CB8AC3E}">
        <p14:creationId xmlns:p14="http://schemas.microsoft.com/office/powerpoint/2010/main" val="2637071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019300" y="627063"/>
            <a:ext cx="506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Divisions of the Brain</a:t>
            </a: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2590800" y="1639888"/>
            <a:ext cx="2733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1. Cerebrum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2581275" y="2459038"/>
            <a:ext cx="3486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2. Diencephalon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2590800" y="3182938"/>
            <a:ext cx="2486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3. Midbrain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2590800" y="3963988"/>
            <a:ext cx="28098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4. Cerebellum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2597150" y="4716463"/>
            <a:ext cx="1619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5. Pons</a:t>
            </a: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2597150" y="5440363"/>
            <a:ext cx="3895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6. Medulla Oblongata</a:t>
            </a:r>
          </a:p>
        </p:txBody>
      </p:sp>
    </p:spTree>
    <p:extLst>
      <p:ext uri="{BB962C8B-B14F-4D97-AF65-F5344CB8AC3E}">
        <p14:creationId xmlns:p14="http://schemas.microsoft.com/office/powerpoint/2010/main" val="378565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/>
      <p:bldP spid="103428" grpId="0"/>
      <p:bldP spid="103429" grpId="0"/>
      <p:bldP spid="103430" grpId="0"/>
      <p:bldP spid="103431" grpId="0"/>
      <p:bldP spid="1034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17642" r="10605" b="11763"/>
          <a:stretch>
            <a:fillRect/>
          </a:stretch>
        </p:blipFill>
        <p:spPr bwMode="auto">
          <a:xfrm>
            <a:off x="1108075" y="1408113"/>
            <a:ext cx="7135813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44525" y="246063"/>
            <a:ext cx="7516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Central Nervous System: The Brain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429000" y="2286000"/>
            <a:ext cx="1106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Frontal Lobe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781800" y="1066800"/>
            <a:ext cx="1141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Parietal Lobe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8153400" y="2286000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Occipital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Lobe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835650" y="4038600"/>
            <a:ext cx="86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Temporal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Lobe</a:t>
            </a: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4495800" y="24384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H="1">
            <a:off x="6934200" y="13716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H="1">
            <a:off x="7696200" y="2590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H="1" flipV="1">
            <a:off x="6248400" y="3276600"/>
            <a:ext cx="76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5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61950" y="774700"/>
            <a:ext cx="8458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In General - our conscious mind enables us to: 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797050" y="177800"/>
            <a:ext cx="5581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C20000"/>
                </a:solidFill>
                <a:latin typeface="Calibri" panose="020F0502020204030204" pitchFamily="34" charset="0"/>
              </a:rPr>
              <a:t>Functions of the Cerebrum</a:t>
            </a:r>
            <a:endParaRPr lang="en-US" altLang="en-US" b="1">
              <a:solidFill>
                <a:srgbClr val="C20000"/>
              </a:solidFill>
              <a:latin typeface="Calibri" panose="020F0502020204030204" pitchFamily="34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76225" y="3625850"/>
            <a:ext cx="8551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Frontal Lobe - </a:t>
            </a:r>
            <a:r>
              <a:rPr lang="en-US" altLang="en-US" sz="2800" i="1">
                <a:solidFill>
                  <a:srgbClr val="000000"/>
                </a:solidFill>
                <a:latin typeface="Calibri" panose="020F0502020204030204" pitchFamily="34" charset="0"/>
              </a:rPr>
              <a:t>memory, behavior, personality, movement.</a:t>
            </a:r>
            <a:endParaRPr lang="en-US" altLang="en-US" sz="2400" i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76225" y="4197350"/>
            <a:ext cx="6516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Parietal Lobe - </a:t>
            </a:r>
            <a:r>
              <a:rPr lang="en-US" altLang="en-US" sz="2800" i="1">
                <a:solidFill>
                  <a:srgbClr val="000000"/>
                </a:solidFill>
                <a:latin typeface="Calibri" panose="020F0502020204030204" pitchFamily="34" charset="0"/>
              </a:rPr>
              <a:t>somatic sensory perception.</a:t>
            </a:r>
            <a:endParaRPr lang="en-US" altLang="en-US" sz="2400" i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76225" y="4730750"/>
            <a:ext cx="7731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Temporal Lobe - </a:t>
            </a:r>
            <a:r>
              <a:rPr lang="en-US" altLang="en-US" sz="2800" i="1">
                <a:solidFill>
                  <a:srgbClr val="000000"/>
                </a:solidFill>
                <a:latin typeface="Calibri" panose="020F0502020204030204" pitchFamily="34" charset="0"/>
              </a:rPr>
              <a:t>auditory and olfactory perception.</a:t>
            </a:r>
            <a:endParaRPr lang="en-US" altLang="en-US" sz="2400" i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95275" y="5264150"/>
            <a:ext cx="526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Occipital Lobe - </a:t>
            </a:r>
            <a:r>
              <a:rPr lang="en-US" altLang="en-US" sz="2800" i="1">
                <a:solidFill>
                  <a:srgbClr val="000000"/>
                </a:solidFill>
                <a:latin typeface="Calibri" panose="020F0502020204030204" pitchFamily="34" charset="0"/>
              </a:rPr>
              <a:t>visual perception.</a:t>
            </a:r>
            <a:endParaRPr lang="en-US" altLang="en-US" sz="2400" i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295275" y="5764213"/>
            <a:ext cx="5106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Insula Lobe - </a:t>
            </a:r>
            <a:r>
              <a:rPr lang="en-US" altLang="en-US" sz="2800" i="1">
                <a:solidFill>
                  <a:srgbClr val="000000"/>
                </a:solidFill>
                <a:latin typeface="Calibri" panose="020F0502020204030204" pitchFamily="34" charset="0"/>
              </a:rPr>
              <a:t>visceral perception.</a:t>
            </a:r>
            <a:endParaRPr lang="en-US" altLang="en-US" sz="2400" i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84175" y="2987675"/>
            <a:ext cx="3852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u="sng">
                <a:solidFill>
                  <a:srgbClr val="C20000"/>
                </a:solidFill>
                <a:latin typeface="Calibri" panose="020F0502020204030204" pitchFamily="34" charset="0"/>
              </a:rPr>
              <a:t>Cerebrum has 5 Lobes</a:t>
            </a:r>
            <a:endParaRPr lang="en-US" altLang="en-US">
              <a:solidFill>
                <a:srgbClr val="C20000"/>
              </a:solidFill>
              <a:latin typeface="Calibri" panose="020F0502020204030204" pitchFamily="34" charset="0"/>
            </a:endParaRP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996950" y="1412875"/>
            <a:ext cx="6178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Be aware of ourselves and sensations.</a:t>
            </a: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989013" y="2105025"/>
            <a:ext cx="6777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Initiate and control voluntary movements.</a:t>
            </a:r>
          </a:p>
        </p:txBody>
      </p:sp>
      <p:sp>
        <p:nvSpPr>
          <p:cNvPr id="58380" name="TextBox 13"/>
          <p:cNvSpPr txBox="1">
            <a:spLocks noChangeArrowheads="1"/>
          </p:cNvSpPr>
          <p:nvPr/>
        </p:nvSpPr>
        <p:spPr bwMode="auto">
          <a:xfrm>
            <a:off x="615950" y="149225"/>
            <a:ext cx="6889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  <a:sym typeface="Wingdings 2" panose="05020102010507070707" pitchFamily="18" charset="2"/>
              </a:rPr>
              <a:t></a:t>
            </a:r>
            <a:endParaRPr lang="en-US" altLang="en-US" sz="4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0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utoUpdateAnimBg="0"/>
      <p:bldP spid="73733" grpId="0" autoUpdateAnimBg="0"/>
      <p:bldP spid="73734" grpId="0" autoUpdateAnimBg="0"/>
      <p:bldP spid="73735" grpId="0" autoUpdateAnimBg="0"/>
      <p:bldP spid="73736" grpId="0" autoUpdateAnimBg="0"/>
      <p:bldP spid="73737" grpId="0" autoUpdateAnimBg="0"/>
      <p:bldP spid="73739" grpId="0" autoUpdateAnimBg="0"/>
      <p:bldP spid="7374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" b="7790"/>
          <a:stretch>
            <a:fillRect/>
          </a:stretch>
        </p:blipFill>
        <p:spPr bwMode="auto">
          <a:xfrm>
            <a:off x="500063" y="1066800"/>
            <a:ext cx="814387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516188" y="131763"/>
            <a:ext cx="40449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Arial" panose="020B0604020202020204" pitchFamily="34" charset="0"/>
              </a:rPr>
              <a:t>Cerebral Lobes</a:t>
            </a:r>
          </a:p>
        </p:txBody>
      </p:sp>
    </p:spTree>
    <p:extLst>
      <p:ext uri="{BB962C8B-B14F-4D97-AF65-F5344CB8AC3E}">
        <p14:creationId xmlns:p14="http://schemas.microsoft.com/office/powerpoint/2010/main" val="1717581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766763"/>
            <a:ext cx="472916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6" t="12744" b="7843"/>
          <a:stretch>
            <a:fillRect/>
          </a:stretch>
        </p:blipFill>
        <p:spPr bwMode="auto">
          <a:xfrm>
            <a:off x="4557713" y="850900"/>
            <a:ext cx="46482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842963" y="273050"/>
            <a:ext cx="7570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Homunculus - Motor and Sensory</a:t>
            </a:r>
            <a:endParaRPr lang="en-US" altLang="en-US" sz="2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42900" y="971550"/>
            <a:ext cx="158115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847725" y="1192213"/>
            <a:ext cx="1330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Frontal Lobe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6994525" y="1185863"/>
            <a:ext cx="1363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Parietal Lobe</a:t>
            </a:r>
          </a:p>
        </p:txBody>
      </p:sp>
    </p:spTree>
    <p:extLst>
      <p:ext uri="{BB962C8B-B14F-4D97-AF65-F5344CB8AC3E}">
        <p14:creationId xmlns:p14="http://schemas.microsoft.com/office/powerpoint/2010/main" val="482025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FB4171-CEBF-4495-A6F3-B193B0994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481" y="68531"/>
            <a:ext cx="6704837" cy="2833912"/>
          </a:xfrm>
          <a:prstGeom prst="rect">
            <a:avLst/>
          </a:prstGeom>
        </p:spPr>
      </p:pic>
      <p:pic>
        <p:nvPicPr>
          <p:cNvPr id="1028" name="Picture 4" descr="Science, Natural Phenomena &amp; Medicine: Cerebral Hemispheres">
            <a:extLst>
              <a:ext uri="{FF2B5EF4-FFF2-40B4-BE49-F238E27FC236}">
                <a16:creationId xmlns:a16="http://schemas.microsoft.com/office/drawing/2014/main" id="{09350821-13B8-4CDF-B003-D559DDDA6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273" y="3017354"/>
            <a:ext cx="3840646" cy="384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5BA2F3B4-DD40-4ED1-8F79-76AE6FC68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004" y="3566906"/>
            <a:ext cx="11065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Broca’s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area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233B1979-2D3F-4E1E-B2FB-DAAD6FB03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6441" y="3966956"/>
            <a:ext cx="1968499" cy="6290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6BC8F00-6372-4247-84A2-7CA24479C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13" y="4996006"/>
            <a:ext cx="13728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Wernike’s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area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94316E83-1CDE-4477-9D6D-E5DB51431B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6442" y="5583122"/>
            <a:ext cx="2120898" cy="9992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9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sept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488950"/>
            <a:ext cx="7729537" cy="59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853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4"/>
          <p:cNvSpPr txBox="1">
            <a:spLocks noChangeArrowheads="1"/>
          </p:cNvSpPr>
          <p:nvPr/>
        </p:nvSpPr>
        <p:spPr bwMode="auto">
          <a:xfrm>
            <a:off x="5986463" y="2073275"/>
            <a:ext cx="3286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Can you see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what I see?</a:t>
            </a:r>
          </a:p>
        </p:txBody>
      </p:sp>
      <p:pic>
        <p:nvPicPr>
          <p:cNvPr id="65539" name="Picture 6" descr="http://4.bp.blogspot.com/-AO96TOa8VRY/T5j67zoT2ZI/AAAAAAAABNM/vqT0WmlyuAU/s1600/sex+flow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3500"/>
            <a:ext cx="5929312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4175" y="5592763"/>
            <a:ext cx="8429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Hypnotized people can read reversed, mirrored and upside-down text at a normal rate. That is, the subconscious mind decodes </a:t>
            </a:r>
            <a:r>
              <a:rPr lang="en-US" altLang="en-US" sz="1800" b="1" i="1" u="sng">
                <a:solidFill>
                  <a:srgbClr val="000000"/>
                </a:solidFill>
              </a:rPr>
              <a:t>any text</a:t>
            </a:r>
            <a:r>
              <a:rPr lang="en-US" altLang="en-US" sz="1800" b="1">
                <a:solidFill>
                  <a:srgbClr val="000000"/>
                </a:solidFill>
              </a:rPr>
              <a:t>, no matter how it's written.  Recognition of images are even more powerful!</a:t>
            </a:r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1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633413"/>
            <a:ext cx="47625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Box 3"/>
          <p:cNvSpPr txBox="1">
            <a:spLocks noChangeArrowheads="1"/>
          </p:cNvSpPr>
          <p:nvPr/>
        </p:nvSpPr>
        <p:spPr bwMode="auto">
          <a:xfrm>
            <a:off x="2189163" y="87313"/>
            <a:ext cx="4756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The Power of the Subconscious Mind </a:t>
            </a:r>
          </a:p>
        </p:txBody>
      </p:sp>
    </p:spTree>
    <p:extLst>
      <p:ext uri="{BB962C8B-B14F-4D97-AF65-F5344CB8AC3E}">
        <p14:creationId xmlns:p14="http://schemas.microsoft.com/office/powerpoint/2010/main" val="267452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marie\Desktop\ANS Overview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860550"/>
            <a:ext cx="446722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10"/>
          <p:cNvSpPr>
            <a:spLocks noChangeArrowheads="1"/>
          </p:cNvSpPr>
          <p:nvPr/>
        </p:nvSpPr>
        <p:spPr bwMode="auto">
          <a:xfrm>
            <a:off x="5543550" y="641350"/>
            <a:ext cx="2751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C20000"/>
                </a:solidFill>
                <a:latin typeface="Calibri" panose="020F0502020204030204" pitchFamily="34" charset="0"/>
              </a:rPr>
              <a:t>Autonomic N.S.</a:t>
            </a:r>
          </a:p>
        </p:txBody>
      </p:sp>
      <p:sp>
        <p:nvSpPr>
          <p:cNvPr id="43012" name="Text Box 11"/>
          <p:cNvSpPr txBox="1">
            <a:spLocks noChangeArrowheads="1"/>
          </p:cNvSpPr>
          <p:nvPr/>
        </p:nvSpPr>
        <p:spPr bwMode="auto">
          <a:xfrm>
            <a:off x="5675313" y="1116013"/>
            <a:ext cx="2422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- Parasympathetic</a:t>
            </a:r>
            <a:endParaRPr lang="en-US" altLang="en-US" sz="24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3" name="Text Box 12"/>
          <p:cNvSpPr txBox="1">
            <a:spLocks noChangeArrowheads="1"/>
          </p:cNvSpPr>
          <p:nvPr/>
        </p:nvSpPr>
        <p:spPr bwMode="auto">
          <a:xfrm>
            <a:off x="5662613" y="1563688"/>
            <a:ext cx="188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- Sympathetic</a:t>
            </a:r>
            <a:endParaRPr lang="en-US" altLang="en-US" sz="24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4" name="Rectangle 13"/>
          <p:cNvSpPr>
            <a:spLocks noChangeArrowheads="1"/>
          </p:cNvSpPr>
          <p:nvPr/>
        </p:nvSpPr>
        <p:spPr bwMode="auto">
          <a:xfrm>
            <a:off x="1435100" y="2884488"/>
            <a:ext cx="2093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C20000"/>
                </a:solidFill>
                <a:latin typeface="Calibri" panose="020F0502020204030204" pitchFamily="34" charset="0"/>
              </a:rPr>
              <a:t>Somatic N.S.</a:t>
            </a:r>
          </a:p>
        </p:txBody>
      </p:sp>
      <p:sp>
        <p:nvSpPr>
          <p:cNvPr id="44039" name="Rectangle 14"/>
          <p:cNvSpPr>
            <a:spLocks noChangeArrowheads="1"/>
          </p:cNvSpPr>
          <p:nvPr/>
        </p:nvSpPr>
        <p:spPr bwMode="auto">
          <a:xfrm>
            <a:off x="354013" y="249238"/>
            <a:ext cx="1147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Calibri" panose="020F0502020204030204" pitchFamily="34" charset="0"/>
              </a:rPr>
              <a:t>1)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ACh</a:t>
            </a:r>
          </a:p>
        </p:txBody>
      </p:sp>
      <p:sp>
        <p:nvSpPr>
          <p:cNvPr id="44040" name="Rectangle 19"/>
          <p:cNvSpPr>
            <a:spLocks noChangeArrowheads="1"/>
          </p:cNvSpPr>
          <p:nvPr/>
        </p:nvSpPr>
        <p:spPr bwMode="auto">
          <a:xfrm>
            <a:off x="2154238" y="249238"/>
            <a:ext cx="3646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800" dirty="0">
                <a:solidFill>
                  <a:srgbClr val="C20000"/>
                </a:solidFill>
                <a:latin typeface="Calibri" panose="020F0502020204030204" pitchFamily="34" charset="0"/>
              </a:rPr>
              <a:t>C.N.S. </a:t>
            </a:r>
            <a:r>
              <a:rPr lang="en-US" altLang="en-US" sz="1800" dirty="0">
                <a:solidFill>
                  <a:srgbClr val="00CC99">
                    <a:lumMod val="50000"/>
                  </a:srgbClr>
                </a:solidFill>
                <a:latin typeface="Calibri" panose="020F0502020204030204" pitchFamily="34" charset="0"/>
              </a:rPr>
              <a:t> Memory, Learning, Relay.</a:t>
            </a:r>
          </a:p>
        </p:txBody>
      </p:sp>
      <p:pic>
        <p:nvPicPr>
          <p:cNvPr id="44041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773113"/>
            <a:ext cx="278923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TextBox 25"/>
          <p:cNvSpPr txBox="1">
            <a:spLocks noChangeArrowheads="1"/>
          </p:cNvSpPr>
          <p:nvPr/>
        </p:nvSpPr>
        <p:spPr bwMode="auto">
          <a:xfrm>
            <a:off x="788988" y="1735138"/>
            <a:ext cx="19462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Acetylcholine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Calibri" panose="020F0502020204030204" pitchFamily="34" charset="0"/>
              </a:rPr>
              <a:t>(is ubiquitous)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273675" y="5781675"/>
            <a:ext cx="3632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Neurons that release ACh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are "</a:t>
            </a: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Cholinergic</a:t>
            </a: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 Neurons</a:t>
            </a:r>
            <a:endParaRPr lang="en-US" altLang="en-US" sz="2400">
              <a:solidFill>
                <a:srgbClr val="0000FF"/>
              </a:solidFill>
            </a:endParaRPr>
          </a:p>
        </p:txBody>
      </p:sp>
      <p:pic>
        <p:nvPicPr>
          <p:cNvPr id="410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7"/>
          <a:stretch>
            <a:fillRect/>
          </a:stretch>
        </p:blipFill>
        <p:spPr bwMode="auto">
          <a:xfrm>
            <a:off x="66675" y="3732213"/>
            <a:ext cx="4703763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00563" y="2722563"/>
            <a:ext cx="219075" cy="741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114925" y="4097338"/>
            <a:ext cx="38671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u="sng">
                <a:solidFill>
                  <a:srgbClr val="000000"/>
                </a:solidFill>
                <a:latin typeface="Calibri" panose="020F0502020204030204" pitchFamily="34" charset="0"/>
              </a:rPr>
              <a:t>Summary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: M</a:t>
            </a: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emory, regulation of attention, learning, sleeping,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voluntary motor control and  ‘automatic’ control of viscera. 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71525" y="3343275"/>
            <a:ext cx="322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66CC"/>
                </a:solidFill>
                <a:latin typeface="Calibri" panose="020F0502020204030204" pitchFamily="34" charset="0"/>
              </a:rPr>
              <a:t>The Neuromuscular Junction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241800" y="3732213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Calibri" panose="020F0502020204030204" pitchFamily="34" charset="0"/>
              </a:rPr>
              <a:t>Terminal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>
                <a:solidFill>
                  <a:srgbClr val="0000FF"/>
                </a:solidFill>
                <a:latin typeface="Calibri" panose="020F0502020204030204" pitchFamily="34" charset="0"/>
              </a:rPr>
              <a:t>bouton</a:t>
            </a:r>
            <a:endParaRPr lang="en-US" altLang="en-US" sz="800" b="1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7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/>
      <p:bldP spid="43013" grpId="0"/>
      <p:bldP spid="43014" grpId="0"/>
      <p:bldP spid="44040" grpId="0"/>
      <p:bldP spid="3" grpId="0"/>
      <p:bldP spid="2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lg_coca-cola_classic_bo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0"/>
            <a:ext cx="21113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6" descr="CokeClass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857250"/>
            <a:ext cx="577215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Box 3"/>
          <p:cNvSpPr txBox="1">
            <a:spLocks noChangeArrowheads="1"/>
          </p:cNvSpPr>
          <p:nvPr/>
        </p:nvSpPr>
        <p:spPr bwMode="auto">
          <a:xfrm>
            <a:off x="3168650" y="5678488"/>
            <a:ext cx="2257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8000"/>
                </a:solidFill>
              </a:rPr>
              <a:t>Conscious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8000"/>
                </a:solidFill>
              </a:rPr>
              <a:t>Mind </a:t>
            </a:r>
          </a:p>
        </p:txBody>
      </p:sp>
      <p:sp>
        <p:nvSpPr>
          <p:cNvPr id="66565" name="TextBox 4"/>
          <p:cNvSpPr txBox="1">
            <a:spLocks noChangeArrowheads="1"/>
          </p:cNvSpPr>
          <p:nvPr/>
        </p:nvSpPr>
        <p:spPr bwMode="auto">
          <a:xfrm>
            <a:off x="5840413" y="5681663"/>
            <a:ext cx="30686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8000"/>
                </a:solidFill>
              </a:rPr>
              <a:t>Subconscious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8000"/>
                </a:solidFill>
              </a:rPr>
              <a:t>Mind</a:t>
            </a:r>
          </a:p>
        </p:txBody>
      </p:sp>
    </p:spTree>
    <p:extLst>
      <p:ext uri="{BB962C8B-B14F-4D97-AF65-F5344CB8AC3E}">
        <p14:creationId xmlns:p14="http://schemas.microsoft.com/office/powerpoint/2010/main" val="3747451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http://4.bp.blogspot.com/-TpOfjAa6dOw/Tud7rv3d8iI/AAAAAAAAAIM/Ds_zQj86wMI/s1600/3430443550_bd0d08016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827213"/>
            <a:ext cx="382587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57EB1EE-8E86-4907-9460-CFB4C3E82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80" y="425883"/>
            <a:ext cx="4208318" cy="280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676DE2-350E-4ECB-B490-A3E792DE3F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8107" r="2660" b="3552"/>
          <a:stretch>
            <a:fillRect/>
          </a:stretch>
        </p:blipFill>
        <p:spPr bwMode="auto">
          <a:xfrm>
            <a:off x="4428175" y="3873139"/>
            <a:ext cx="4452215" cy="215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70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ChangeArrowheads="1"/>
          </p:cNvSpPr>
          <p:nvPr/>
        </p:nvSpPr>
        <p:spPr bwMode="auto">
          <a:xfrm>
            <a:off x="1362075" y="188913"/>
            <a:ext cx="6372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u="sng">
                <a:solidFill>
                  <a:srgbClr val="000000"/>
                </a:solidFill>
              </a:rPr>
              <a:t>Taste Test</a:t>
            </a:r>
          </a:p>
        </p:txBody>
      </p:sp>
      <p:sp>
        <p:nvSpPr>
          <p:cNvPr id="69635" name="AutoShape 5"/>
          <p:cNvSpPr>
            <a:spLocks noChangeArrowheads="1"/>
          </p:cNvSpPr>
          <p:nvPr/>
        </p:nvSpPr>
        <p:spPr bwMode="auto">
          <a:xfrm>
            <a:off x="590550" y="885825"/>
            <a:ext cx="1104900" cy="146685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936625" y="1484313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9637" name="AutoShape 8"/>
          <p:cNvSpPr>
            <a:spLocks noChangeArrowheads="1"/>
          </p:cNvSpPr>
          <p:nvPr/>
        </p:nvSpPr>
        <p:spPr bwMode="auto">
          <a:xfrm>
            <a:off x="2085975" y="885825"/>
            <a:ext cx="1104900" cy="146685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9638" name="Text Box 9"/>
          <p:cNvSpPr txBox="1">
            <a:spLocks noChangeArrowheads="1"/>
          </p:cNvSpPr>
          <p:nvPr/>
        </p:nvSpPr>
        <p:spPr bwMode="auto">
          <a:xfrm>
            <a:off x="2432050" y="1484313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9639" name="Line 10"/>
          <p:cNvSpPr>
            <a:spLocks noChangeShapeType="1"/>
          </p:cNvSpPr>
          <p:nvPr/>
        </p:nvSpPr>
        <p:spPr bwMode="auto">
          <a:xfrm>
            <a:off x="3781425" y="1866900"/>
            <a:ext cx="15811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40" name="Text Box 11"/>
          <p:cNvSpPr txBox="1">
            <a:spLocks noChangeArrowheads="1"/>
          </p:cNvSpPr>
          <p:nvPr/>
        </p:nvSpPr>
        <p:spPr bwMode="auto">
          <a:xfrm>
            <a:off x="6232525" y="1646238"/>
            <a:ext cx="183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50% - 50% split!</a:t>
            </a:r>
          </a:p>
        </p:txBody>
      </p:sp>
      <p:sp>
        <p:nvSpPr>
          <p:cNvPr id="69641" name="AutoShape 12"/>
          <p:cNvSpPr>
            <a:spLocks noChangeArrowheads="1"/>
          </p:cNvSpPr>
          <p:nvPr/>
        </p:nvSpPr>
        <p:spPr bwMode="auto">
          <a:xfrm>
            <a:off x="581025" y="2809875"/>
            <a:ext cx="1104900" cy="146685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9642" name="Text Box 13"/>
          <p:cNvSpPr txBox="1">
            <a:spLocks noChangeArrowheads="1"/>
          </p:cNvSpPr>
          <p:nvPr/>
        </p:nvSpPr>
        <p:spPr bwMode="auto">
          <a:xfrm>
            <a:off x="584200" y="3330575"/>
            <a:ext cx="1055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Coke</a:t>
            </a:r>
          </a:p>
        </p:txBody>
      </p:sp>
      <p:sp>
        <p:nvSpPr>
          <p:cNvPr id="69643" name="AutoShape 14"/>
          <p:cNvSpPr>
            <a:spLocks noChangeArrowheads="1"/>
          </p:cNvSpPr>
          <p:nvPr/>
        </p:nvSpPr>
        <p:spPr bwMode="auto">
          <a:xfrm>
            <a:off x="2076450" y="2800350"/>
            <a:ext cx="1104900" cy="146685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9644" name="Line 16"/>
          <p:cNvSpPr>
            <a:spLocks noChangeShapeType="1"/>
          </p:cNvSpPr>
          <p:nvPr/>
        </p:nvSpPr>
        <p:spPr bwMode="auto">
          <a:xfrm>
            <a:off x="3705225" y="3714750"/>
            <a:ext cx="15811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9" name="Text Box 17"/>
          <p:cNvSpPr txBox="1">
            <a:spLocks noChangeArrowheads="1"/>
          </p:cNvSpPr>
          <p:nvPr/>
        </p:nvSpPr>
        <p:spPr bwMode="auto">
          <a:xfrm>
            <a:off x="6213475" y="3484563"/>
            <a:ext cx="192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85% chose coke!</a:t>
            </a:r>
          </a:p>
        </p:txBody>
      </p:sp>
      <p:sp>
        <p:nvSpPr>
          <p:cNvPr id="69646" name="Text Box 18"/>
          <p:cNvSpPr txBox="1">
            <a:spLocks noChangeArrowheads="1"/>
          </p:cNvSpPr>
          <p:nvPr/>
        </p:nvSpPr>
        <p:spPr bwMode="auto">
          <a:xfrm>
            <a:off x="3743325" y="784225"/>
            <a:ext cx="165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400" b="1" i="1">
                <a:solidFill>
                  <a:srgbClr val="990000"/>
                </a:solidFill>
              </a:rPr>
              <a:t>(Montague, 2005)</a:t>
            </a:r>
            <a:r>
              <a:rPr lang="en-US" altLang="en-US" sz="1400" b="1" i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9647" name="AutoShape 19"/>
          <p:cNvSpPr>
            <a:spLocks noChangeArrowheads="1"/>
          </p:cNvSpPr>
          <p:nvPr/>
        </p:nvSpPr>
        <p:spPr bwMode="auto">
          <a:xfrm>
            <a:off x="590550" y="4895850"/>
            <a:ext cx="1104900" cy="146685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9648" name="Text Box 20"/>
          <p:cNvSpPr txBox="1">
            <a:spLocks noChangeArrowheads="1"/>
          </p:cNvSpPr>
          <p:nvPr/>
        </p:nvSpPr>
        <p:spPr bwMode="auto">
          <a:xfrm>
            <a:off x="555625" y="5416550"/>
            <a:ext cx="1133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Pepsi</a:t>
            </a:r>
          </a:p>
        </p:txBody>
      </p:sp>
      <p:sp>
        <p:nvSpPr>
          <p:cNvPr id="69649" name="AutoShape 21"/>
          <p:cNvSpPr>
            <a:spLocks noChangeArrowheads="1"/>
          </p:cNvSpPr>
          <p:nvPr/>
        </p:nvSpPr>
        <p:spPr bwMode="auto">
          <a:xfrm>
            <a:off x="2085975" y="4895850"/>
            <a:ext cx="1104900" cy="146685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9650" name="Line 22"/>
          <p:cNvSpPr>
            <a:spLocks noChangeShapeType="1"/>
          </p:cNvSpPr>
          <p:nvPr/>
        </p:nvSpPr>
        <p:spPr bwMode="auto">
          <a:xfrm>
            <a:off x="3724275" y="5800725"/>
            <a:ext cx="15811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5" name="Text Box 23"/>
          <p:cNvSpPr txBox="1">
            <a:spLocks noChangeArrowheads="1"/>
          </p:cNvSpPr>
          <p:nvPr/>
        </p:nvSpPr>
        <p:spPr bwMode="auto">
          <a:xfrm>
            <a:off x="6232525" y="5570538"/>
            <a:ext cx="183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50% - 50% split!</a:t>
            </a:r>
          </a:p>
        </p:txBody>
      </p:sp>
      <p:sp>
        <p:nvSpPr>
          <p:cNvPr id="69652" name="Text Box 13"/>
          <p:cNvSpPr txBox="1">
            <a:spLocks noChangeArrowheads="1"/>
          </p:cNvSpPr>
          <p:nvPr/>
        </p:nvSpPr>
        <p:spPr bwMode="auto">
          <a:xfrm>
            <a:off x="2098675" y="3319463"/>
            <a:ext cx="1074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Other</a:t>
            </a:r>
          </a:p>
        </p:txBody>
      </p:sp>
      <p:sp>
        <p:nvSpPr>
          <p:cNvPr id="69653" name="Text Box 13"/>
          <p:cNvSpPr txBox="1">
            <a:spLocks noChangeArrowheads="1"/>
          </p:cNvSpPr>
          <p:nvPr/>
        </p:nvSpPr>
        <p:spPr bwMode="auto">
          <a:xfrm>
            <a:off x="2101850" y="5435600"/>
            <a:ext cx="1074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88034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/>
      <p:bldP spid="194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185863" y="0"/>
            <a:ext cx="68976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2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Limbic System = “Emotional Brain”</a:t>
            </a:r>
          </a:p>
          <a:p>
            <a:pPr lvl="1" eaLnBrk="0" fontAlgn="base" hangingPunct="0">
              <a:spcAft>
                <a:spcPct val="0"/>
              </a:spcAft>
              <a:buFontTx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065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477838"/>
            <a:ext cx="6621462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3038" y="4629150"/>
            <a:ext cx="8970962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A disparate anatomical group with critical functions interconnecting structures (cortices and nuclei) within cerebrum and diencephalon.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Regulating autonomic and endocrine function (esply response to emotional stimuli). Set levels of arousal, involved in motivation, reinforcing behaviors. </a:t>
            </a:r>
          </a:p>
        </p:txBody>
      </p:sp>
    </p:spTree>
    <p:extLst>
      <p:ext uri="{BB962C8B-B14F-4D97-AF65-F5344CB8AC3E}">
        <p14:creationId xmlns:p14="http://schemas.microsoft.com/office/powerpoint/2010/main" val="299347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190625" y="77788"/>
            <a:ext cx="6775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2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Limbic System = “Emotional Brain”</a:t>
            </a:r>
          </a:p>
          <a:p>
            <a:pPr lvl="1" eaLnBrk="0" fontAlgn="base" hangingPunct="0">
              <a:spcAft>
                <a:spcPct val="0"/>
              </a:spcAft>
              <a:buFontTx/>
              <a:buNone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60363" y="774700"/>
            <a:ext cx="7772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e.g., </a:t>
            </a:r>
            <a:r>
              <a:rPr lang="en-US" altLang="en-US" b="1" u="sng">
                <a:solidFill>
                  <a:srgbClr val="008000"/>
                </a:solidFill>
                <a:latin typeface="Calibri" panose="020F0502020204030204" pitchFamily="34" charset="0"/>
              </a:rPr>
              <a:t>Cingulate gyrus</a:t>
            </a:r>
            <a:r>
              <a:rPr lang="en-US" altLang="en-US" b="1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Info processing for decision making, planning, allows us to shift between thoughts.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Interprets pain as unpleasant.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58775" y="4862513"/>
            <a:ext cx="7696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e.g., </a:t>
            </a:r>
            <a:r>
              <a:rPr lang="en-US" altLang="en-US" b="1" u="sng">
                <a:solidFill>
                  <a:srgbClr val="CC9900"/>
                </a:solidFill>
                <a:latin typeface="Calibri" panose="020F0502020204030204" pitchFamily="34" charset="0"/>
              </a:rPr>
              <a:t>Amygdala</a:t>
            </a:r>
            <a:r>
              <a:rPr lang="en-US" altLang="en-US" b="1">
                <a:solidFill>
                  <a:srgbClr val="CC9900"/>
                </a:solidFill>
                <a:latin typeface="Calibri" panose="020F0502020204030204" pitchFamily="34" charset="0"/>
              </a:rPr>
              <a:t>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Detects menacing glances from others.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Emotional recognition of faces.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55600" y="2809875"/>
            <a:ext cx="84788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e.g., </a:t>
            </a:r>
            <a:r>
              <a:rPr lang="en-US" altLang="en-US" b="1" u="sng">
                <a:solidFill>
                  <a:srgbClr val="0066CC"/>
                </a:solidFill>
                <a:latin typeface="Calibri" panose="020F0502020204030204" pitchFamily="34" charset="0"/>
              </a:rPr>
              <a:t>Hippocampus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Processing of spatial relationships and memories.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Consolidating memories during sleep, transfer to long term memory.</a:t>
            </a:r>
          </a:p>
        </p:txBody>
      </p:sp>
    </p:spTree>
    <p:extLst>
      <p:ext uri="{BB962C8B-B14F-4D97-AF65-F5344CB8AC3E}">
        <p14:creationId xmlns:p14="http://schemas.microsoft.com/office/powerpoint/2010/main" val="301438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79375"/>
            <a:ext cx="4398963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222250" y="4587875"/>
            <a:ext cx="438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819400" y="219075"/>
            <a:ext cx="2370138" cy="178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754438" y="3449638"/>
            <a:ext cx="3040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1) </a:t>
            </a:r>
            <a:r>
              <a:rPr lang="en-US" altLang="en-US" sz="3600" b="1" u="sng">
                <a:solidFill>
                  <a:srgbClr val="000000"/>
                </a:solidFill>
                <a:latin typeface="Calibri" panose="020F0502020204030204" pitchFamily="34" charset="0"/>
              </a:rPr>
              <a:t>Epithalamus</a:t>
            </a:r>
            <a:endParaRPr lang="en-US" altLang="en-US" sz="3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465138" y="25400"/>
            <a:ext cx="8699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Diencephalon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= </a:t>
            </a: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1)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Epithalamus, </a:t>
            </a: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2)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Thalamus and </a:t>
            </a: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3)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Hypothalamus</a:t>
            </a: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2838450" y="4129088"/>
            <a:ext cx="6011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Includes the </a:t>
            </a: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pineal gland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(the pine cone).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*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Secretes hormones </a:t>
            </a:r>
            <a:r>
              <a:rPr lang="en-US" altLang="en-US" sz="2400" b="1">
                <a:solidFill>
                  <a:srgbClr val="C20000"/>
                </a:solidFill>
                <a:latin typeface="Calibri" panose="020F0502020204030204" pitchFamily="34" charset="0"/>
              </a:rPr>
              <a:t>melatonin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altLang="en-US" sz="2400" b="1">
                <a:solidFill>
                  <a:srgbClr val="C20000"/>
                </a:solidFill>
                <a:latin typeface="Calibri" panose="020F0502020204030204" pitchFamily="34" charset="0"/>
              </a:rPr>
              <a:t>serotonin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 under influence of the hypothalamus.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-52388" y="-41275"/>
            <a:ext cx="6873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FF5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</a:t>
            </a:r>
            <a:endParaRPr lang="en-US" altLang="en-US" sz="4400">
              <a:solidFill>
                <a:srgbClr val="FF5050"/>
              </a:solidFill>
              <a:latin typeface="Calibri" panose="020F0502020204030204" pitchFamily="34" charset="0"/>
            </a:endParaRP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604838" y="5797550"/>
            <a:ext cx="791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20000"/>
                </a:solidFill>
                <a:latin typeface="Calibri" panose="020F0502020204030204" pitchFamily="34" charset="0"/>
              </a:rPr>
              <a:t>*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Dimethyl-tryptamine (</a:t>
            </a:r>
            <a:r>
              <a:rPr lang="en-US" altLang="en-US" sz="2400" b="1">
                <a:solidFill>
                  <a:srgbClr val="800000"/>
                </a:solidFill>
                <a:latin typeface="Calibri" panose="020F0502020204030204" pitchFamily="34" charset="0"/>
              </a:rPr>
              <a:t>DMT</a:t>
            </a:r>
            <a:r>
              <a:rPr lang="en-US" altLang="en-US" sz="2400">
                <a:solidFill>
                  <a:srgbClr val="800000"/>
                </a:solidFill>
                <a:latin typeface="Calibri" panose="020F0502020204030204" pitchFamily="34" charset="0"/>
              </a:rPr>
              <a:t>)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also released from Pineal gland.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1176338"/>
            <a:ext cx="2843212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324225" y="1071563"/>
            <a:ext cx="2762250" cy="2301875"/>
            <a:chOff x="3324506" y="1071447"/>
            <a:chExt cx="2762381" cy="2302384"/>
          </a:xfrm>
        </p:grpSpPr>
        <p:pic>
          <p:nvPicPr>
            <p:cNvPr id="75788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040" y="1345768"/>
              <a:ext cx="1735242" cy="202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9" name="Text Box 10"/>
            <p:cNvSpPr txBox="1">
              <a:spLocks noChangeArrowheads="1"/>
            </p:cNvSpPr>
            <p:nvPr/>
          </p:nvSpPr>
          <p:spPr bwMode="auto">
            <a:xfrm>
              <a:off x="4111901" y="1071447"/>
              <a:ext cx="78739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Thalamus</a:t>
              </a:r>
            </a:p>
          </p:txBody>
        </p:sp>
        <p:sp>
          <p:nvSpPr>
            <p:cNvPr id="75790" name="Text Box 10"/>
            <p:cNvSpPr txBox="1">
              <a:spLocks noChangeArrowheads="1"/>
            </p:cNvSpPr>
            <p:nvPr/>
          </p:nvSpPr>
          <p:spPr bwMode="auto">
            <a:xfrm>
              <a:off x="5184524" y="1960205"/>
              <a:ext cx="9023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Cerebellum</a:t>
              </a:r>
            </a:p>
          </p:txBody>
        </p:sp>
        <p:cxnSp>
          <p:nvCxnSpPr>
            <p:cNvPr id="75791" name="Straight Connector 6"/>
            <p:cNvCxnSpPr>
              <a:cxnSpLocks noChangeShapeType="1"/>
              <a:stCxn id="75790" idx="2"/>
            </p:cNvCxnSpPr>
            <p:nvPr/>
          </p:nvCxnSpPr>
          <p:spPr bwMode="auto">
            <a:xfrm flipH="1">
              <a:off x="5117991" y="2237204"/>
              <a:ext cx="517715" cy="23951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792" name="Straight Connector 8"/>
            <p:cNvCxnSpPr>
              <a:cxnSpLocks noChangeShapeType="1"/>
              <a:stCxn id="75789" idx="2"/>
            </p:cNvCxnSpPr>
            <p:nvPr/>
          </p:nvCxnSpPr>
          <p:spPr bwMode="auto">
            <a:xfrm flipH="1">
              <a:off x="4210050" y="1348446"/>
              <a:ext cx="295549" cy="2422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793" name="Straight Connector 10"/>
            <p:cNvCxnSpPr>
              <a:cxnSpLocks noChangeShapeType="1"/>
              <a:stCxn id="75789" idx="2"/>
            </p:cNvCxnSpPr>
            <p:nvPr/>
          </p:nvCxnSpPr>
          <p:spPr bwMode="auto">
            <a:xfrm>
              <a:off x="4505599" y="1348446"/>
              <a:ext cx="309289" cy="20866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794" name="Left Brace 11"/>
            <p:cNvSpPr>
              <a:spLocks/>
            </p:cNvSpPr>
            <p:nvPr/>
          </p:nvSpPr>
          <p:spPr bwMode="auto">
            <a:xfrm>
              <a:off x="4113806" y="2064218"/>
              <a:ext cx="45719" cy="180091"/>
            </a:xfrm>
            <a:prstGeom prst="leftBrace">
              <a:avLst>
                <a:gd name="adj1" fmla="val 8334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75795" name="Text Box 10"/>
            <p:cNvSpPr txBox="1">
              <a:spLocks noChangeArrowheads="1"/>
            </p:cNvSpPr>
            <p:nvPr/>
          </p:nvSpPr>
          <p:spPr bwMode="auto">
            <a:xfrm>
              <a:off x="3324506" y="2027858"/>
              <a:ext cx="75059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alibri" panose="020F0502020204030204" pitchFamily="34" charset="0"/>
                </a:rPr>
                <a:t>Midbrain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942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  <p:bldP spid="75784" grpId="0"/>
      <p:bldP spid="7578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Image result for pineal gland pine cone sh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903538"/>
            <a:ext cx="403701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4" name="Picture 4" descr="Fibonacci Sequence Nature wallpap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3238500"/>
            <a:ext cx="4730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738" y="279400"/>
            <a:ext cx="4529137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>
                <a:solidFill>
                  <a:srgbClr val="2D2DB9">
                    <a:lumMod val="75000"/>
                  </a:srgbClr>
                </a:solidFill>
                <a:latin typeface="Calibri" panose="020F0502020204030204" pitchFamily="34" charset="0"/>
              </a:rPr>
              <a:t>Fibonacci Sequence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Each number is the sum of the previous two as follows: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1, 1, 2, 3, 5, 8, 13, 21, 34, 55, 89, 144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to infinity.  Ratio between numbers =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1.6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18034 called the </a:t>
            </a:r>
            <a:r>
              <a:rPr lang="en-US" sz="2400" dirty="0">
                <a:solidFill>
                  <a:srgbClr val="FF9900"/>
                </a:solidFill>
                <a:latin typeface="Calibri" panose="020F0502020204030204" pitchFamily="34" charset="0"/>
              </a:rPr>
              <a:t>Golden Ratio</a:t>
            </a:r>
          </a:p>
        </p:txBody>
      </p:sp>
      <p:pic>
        <p:nvPicPr>
          <p:cNvPr id="76805" name="Picture 6" descr="Image result for pineal gland electron microsc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8179" r="4698" b="8833"/>
          <a:stretch>
            <a:fillRect/>
          </a:stretch>
        </p:blipFill>
        <p:spPr bwMode="auto">
          <a:xfrm>
            <a:off x="5416550" y="128588"/>
            <a:ext cx="30670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TextBox 2"/>
          <p:cNvSpPr txBox="1">
            <a:spLocks noChangeArrowheads="1"/>
          </p:cNvSpPr>
          <p:nvPr/>
        </p:nvSpPr>
        <p:spPr bwMode="auto">
          <a:xfrm>
            <a:off x="5173663" y="2738438"/>
            <a:ext cx="3552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srgbClr val="800000"/>
                </a:solidFill>
                <a:latin typeface="Calibri" panose="020F0502020204030204" pitchFamily="34" charset="0"/>
              </a:rPr>
              <a:t>Scanning Electron Micrograph of Pineal gland</a:t>
            </a:r>
          </a:p>
        </p:txBody>
      </p:sp>
    </p:spTree>
    <p:extLst>
      <p:ext uri="{BB962C8B-B14F-4D97-AF65-F5344CB8AC3E}">
        <p14:creationId xmlns:p14="http://schemas.microsoft.com/office/powerpoint/2010/main" val="321205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hotolrg" descr="Photo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912813"/>
            <a:ext cx="8977312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Box 4"/>
          <p:cNvSpPr txBox="1">
            <a:spLocks noChangeArrowheads="1"/>
          </p:cNvSpPr>
          <p:nvPr/>
        </p:nvSpPr>
        <p:spPr bwMode="auto">
          <a:xfrm>
            <a:off x="1116013" y="138113"/>
            <a:ext cx="6964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C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Melatonin and Sleep/Wake Cycle</a:t>
            </a:r>
          </a:p>
        </p:txBody>
      </p:sp>
      <p:sp>
        <p:nvSpPr>
          <p:cNvPr id="77828" name="TextBox 4"/>
          <p:cNvSpPr txBox="1">
            <a:spLocks noChangeArrowheads="1"/>
          </p:cNvSpPr>
          <p:nvPr/>
        </p:nvSpPr>
        <p:spPr bwMode="auto">
          <a:xfrm>
            <a:off x="2740025" y="6080125"/>
            <a:ext cx="3660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Golden Rule</a:t>
            </a:r>
          </a:p>
        </p:txBody>
      </p:sp>
    </p:spTree>
    <p:extLst>
      <p:ext uri="{BB962C8B-B14F-4D97-AF65-F5344CB8AC3E}">
        <p14:creationId xmlns:p14="http://schemas.microsoft.com/office/powerpoint/2010/main" val="2293983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013075" y="0"/>
            <a:ext cx="2522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2) </a:t>
            </a:r>
            <a:r>
              <a:rPr lang="en-US" altLang="en-US" sz="3600" b="1" u="sng">
                <a:solidFill>
                  <a:srgbClr val="000000"/>
                </a:solidFill>
                <a:latin typeface="Calibri" panose="020F0502020204030204" pitchFamily="34" charset="0"/>
              </a:rPr>
              <a:t>Thalamus</a:t>
            </a:r>
            <a:endParaRPr lang="en-US" altLang="en-US" sz="36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87375"/>
            <a:ext cx="46101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8166100" y="406400"/>
            <a:ext cx="2038350" cy="2171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5549900" y="5130800"/>
            <a:ext cx="342900" cy="419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460375" y="722313"/>
            <a:ext cx="382905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* 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Makes up 80% of 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the diencephalon.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460375" y="1973263"/>
            <a:ext cx="41783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20000"/>
                </a:solidFill>
                <a:latin typeface="Calibri" panose="020F0502020204030204" pitchFamily="34" charset="0"/>
              </a:rPr>
              <a:t>*</a:t>
            </a:r>
            <a:r>
              <a:rPr lang="en-US" altLang="en-US">
                <a:solidFill>
                  <a:srgbClr val="C20000"/>
                </a:solidFill>
                <a:latin typeface="Calibri" panose="020F0502020204030204" pitchFamily="34" charset="0"/>
              </a:rPr>
              <a:t> Acts as the “gateway” 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C20000"/>
                </a:solidFill>
                <a:latin typeface="Calibri" panose="020F0502020204030204" pitchFamily="34" charset="0"/>
              </a:rPr>
              <a:t>   to cerebral cortex.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0375" y="4491038"/>
            <a:ext cx="4343400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C00000"/>
                </a:solidFill>
                <a:latin typeface="Calibri" panose="020F0502020204030204" pitchFamily="34" charset="0"/>
              </a:rPr>
              <a:t>* Interconnects a cortex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C00000"/>
                </a:solidFill>
                <a:latin typeface="Calibri" panose="020F0502020204030204" pitchFamily="34" charset="0"/>
              </a:rPr>
              <a:t>   with sensory info.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66CC"/>
                </a:solidFill>
                <a:latin typeface="Calibri" panose="020F0502020204030204" pitchFamily="34" charset="0"/>
              </a:rPr>
              <a:t>   </a:t>
            </a:r>
            <a:r>
              <a:rPr lang="en-US" altLang="en-US">
                <a:solidFill>
                  <a:srgbClr val="0066CC"/>
                </a:solidFill>
                <a:latin typeface="Calibri" panose="020F0502020204030204" pitchFamily="34" charset="0"/>
              </a:rPr>
              <a:t>What's the exception?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0375" y="3225800"/>
            <a:ext cx="41783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Acts as a filter: 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Tone down/Amplify </a:t>
            </a:r>
          </a:p>
        </p:txBody>
      </p:sp>
    </p:spTree>
    <p:extLst>
      <p:ext uri="{BB962C8B-B14F-4D97-AF65-F5344CB8AC3E}">
        <p14:creationId xmlns:p14="http://schemas.microsoft.com/office/powerpoint/2010/main" val="21292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autoUpdateAnimBg="0"/>
      <p:bldP spid="8" grpId="0" autoUpdateAnimBg="0"/>
      <p:bldP spid="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6" b="24242"/>
          <a:stretch>
            <a:fillRect/>
          </a:stretch>
        </p:blipFill>
        <p:spPr bwMode="auto">
          <a:xfrm>
            <a:off x="-244475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013075" y="228600"/>
            <a:ext cx="3549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3) </a:t>
            </a:r>
            <a:r>
              <a:rPr lang="en-US" altLang="en-US" sz="3600" b="1" u="sng">
                <a:solidFill>
                  <a:srgbClr val="000000"/>
                </a:solidFill>
                <a:latin typeface="Calibri" panose="020F0502020204030204" pitchFamily="34" charset="0"/>
              </a:rPr>
              <a:t>Hypothalamus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189288" y="835025"/>
            <a:ext cx="58118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b="1">
                <a:solidFill>
                  <a:srgbClr val="000000"/>
                </a:solidFill>
                <a:latin typeface="Calibri" panose="020F0502020204030204" pitchFamily="34" charset="0"/>
              </a:rPr>
              <a:t>Main visceral control center of the body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38113" y="2271713"/>
            <a:ext cx="1538287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T</a:t>
            </a:r>
            <a:r>
              <a:rPr lang="en-US" altLang="en-US" sz="1800" baseline="-25000">
                <a:solidFill>
                  <a:srgbClr val="CC0000"/>
                </a:solidFill>
                <a:latin typeface="Calibri" panose="020F0502020204030204" pitchFamily="34" charset="0"/>
              </a:rPr>
              <a:t>b</a:t>
            </a: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 and Sexual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Dimorphism</a:t>
            </a:r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>
            <a:off x="989013" y="2955925"/>
            <a:ext cx="941387" cy="4540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74613" y="5761038"/>
            <a:ext cx="1158875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Circadian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rhythms</a:t>
            </a: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V="1">
            <a:off x="1265238" y="5038725"/>
            <a:ext cx="627062" cy="9683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7467600" y="5995988"/>
            <a:ext cx="150495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Olfaction and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H="1" flipV="1">
            <a:off x="7367588" y="5667375"/>
            <a:ext cx="809625" cy="29686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31763" y="3552825"/>
            <a:ext cx="1042987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Sweating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32738" y="2762250"/>
            <a:ext cx="1081087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Shivering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999288" y="2138363"/>
            <a:ext cx="1909762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Heart Rate and BP</a:t>
            </a: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H="1">
            <a:off x="7143750" y="2562225"/>
            <a:ext cx="809625" cy="2936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7507288" y="4008438"/>
            <a:ext cx="392112" cy="26511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8110538" y="5183188"/>
            <a:ext cx="8255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Satiety</a:t>
            </a: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1244600" y="3763963"/>
            <a:ext cx="636588" cy="20161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200775" y="6191250"/>
            <a:ext cx="9286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Feeding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 flipV="1">
            <a:off x="6049963" y="5635625"/>
            <a:ext cx="542925" cy="5095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H="1">
            <a:off x="7740650" y="3211513"/>
            <a:ext cx="615950" cy="32861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975600" y="3665538"/>
            <a:ext cx="1127125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Thirst 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Hunger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7591425" y="5146675"/>
            <a:ext cx="468313" cy="2127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1233488" y="4583113"/>
            <a:ext cx="681037" cy="1270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3500" y="4403725"/>
            <a:ext cx="115887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Posterior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Pituitary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780088" y="1749425"/>
            <a:ext cx="1500187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Adrenal gland</a:t>
            </a: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 flipH="1">
            <a:off x="5022850" y="2168525"/>
            <a:ext cx="1357313" cy="2063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  <p:bldP spid="106502" grpId="0" animBg="1"/>
      <p:bldP spid="106503" grpId="0" animBg="1"/>
      <p:bldP spid="106504" grpId="0" animBg="1"/>
      <p:bldP spid="106505" grpId="0" animBg="1"/>
      <p:bldP spid="106506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0488" y="5116513"/>
            <a:ext cx="45243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</a:rPr>
              <a:t>GABA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Most common Inhibitory NT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in the Brain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3513" y="2462213"/>
            <a:ext cx="39719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Glutamate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Most common Excitatory NT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in the Brain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1231900"/>
            <a:ext cx="277812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84688" y="2454275"/>
            <a:ext cx="4530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Aspartate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This is an Excitatory NT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in the Spinal Cord</a:t>
            </a:r>
            <a:endParaRPr lang="en-US" altLang="en-US" sz="2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4394200"/>
            <a:ext cx="24431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48225" y="5121275"/>
            <a:ext cx="4019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</a:rPr>
              <a:t>Glycine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This is an Inhibitory NT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in the Spinal Cord</a:t>
            </a:r>
            <a:endParaRPr lang="en-US" altLang="en-US" sz="2400" b="1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4394200"/>
            <a:ext cx="31369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Rectangle 6"/>
          <p:cNvSpPr>
            <a:spLocks noChangeArrowheads="1"/>
          </p:cNvSpPr>
          <p:nvPr/>
        </p:nvSpPr>
        <p:spPr bwMode="auto">
          <a:xfrm>
            <a:off x="503238" y="277813"/>
            <a:ext cx="2589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Calibri" panose="020F0502020204030204" pitchFamily="34" charset="0"/>
              </a:rPr>
              <a:t>2)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Amino Acids</a:t>
            </a:r>
          </a:p>
        </p:txBody>
      </p:sp>
      <p:sp>
        <p:nvSpPr>
          <p:cNvPr id="46090" name="Text Box 17"/>
          <p:cNvSpPr txBox="1">
            <a:spLocks noChangeArrowheads="1"/>
          </p:cNvSpPr>
          <p:nvPr/>
        </p:nvSpPr>
        <p:spPr bwMode="auto">
          <a:xfrm>
            <a:off x="3354388" y="26988"/>
            <a:ext cx="3321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Glutamate and Aspartate</a:t>
            </a:r>
          </a:p>
        </p:txBody>
      </p:sp>
      <p:sp>
        <p:nvSpPr>
          <p:cNvPr id="46091" name="Text Box 18"/>
          <p:cNvSpPr txBox="1">
            <a:spLocks noChangeArrowheads="1"/>
          </p:cNvSpPr>
          <p:nvPr/>
        </p:nvSpPr>
        <p:spPr bwMode="auto">
          <a:xfrm>
            <a:off x="3373438" y="684213"/>
            <a:ext cx="4986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GABA (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Gamma Aminobutyric Acid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) and Glycine</a:t>
            </a:r>
          </a:p>
        </p:txBody>
      </p:sp>
      <p:sp>
        <p:nvSpPr>
          <p:cNvPr id="46092" name="Line 21"/>
          <p:cNvSpPr>
            <a:spLocks noChangeShapeType="1"/>
          </p:cNvSpPr>
          <p:nvPr/>
        </p:nvSpPr>
        <p:spPr bwMode="auto">
          <a:xfrm flipV="1">
            <a:off x="2952750" y="319088"/>
            <a:ext cx="438150" cy="219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93" name="Line 22"/>
          <p:cNvSpPr>
            <a:spLocks noChangeShapeType="1"/>
          </p:cNvSpPr>
          <p:nvPr/>
        </p:nvSpPr>
        <p:spPr bwMode="auto">
          <a:xfrm>
            <a:off x="2924175" y="681038"/>
            <a:ext cx="493713" cy="200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357313"/>
            <a:ext cx="325437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61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3"/>
          <p:cNvSpPr txBox="1">
            <a:spLocks noChangeArrowheads="1"/>
          </p:cNvSpPr>
          <p:nvPr/>
        </p:nvSpPr>
        <p:spPr bwMode="auto">
          <a:xfrm>
            <a:off x="3078163" y="196850"/>
            <a:ext cx="3082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C20000"/>
                </a:solidFill>
                <a:latin typeface="Calibri" panose="020F0502020204030204" pitchFamily="34" charset="0"/>
              </a:rPr>
              <a:t>Hypothalamus</a:t>
            </a:r>
          </a:p>
        </p:txBody>
      </p:sp>
      <p:sp>
        <p:nvSpPr>
          <p:cNvPr id="80899" name="Rectangle 5"/>
          <p:cNvSpPr>
            <a:spLocks noChangeArrowheads="1"/>
          </p:cNvSpPr>
          <p:nvPr/>
        </p:nvSpPr>
        <p:spPr bwMode="auto">
          <a:xfrm>
            <a:off x="1557338" y="819150"/>
            <a:ext cx="587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u="sng">
                <a:solidFill>
                  <a:srgbClr val="000000"/>
                </a:solidFill>
                <a:latin typeface="Calibri" panose="020F0502020204030204" pitchFamily="34" charset="0"/>
              </a:rPr>
              <a:t>Major Functions include the following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393700" y="3205163"/>
            <a:ext cx="5151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3. Regulation of sleep-wake cycles</a:t>
            </a: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404813" y="1701800"/>
            <a:ext cx="587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1. Regulation of body temperature (T</a:t>
            </a:r>
            <a:r>
              <a:rPr lang="en-US" altLang="en-US" sz="2800" baseline="-25000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57358" name="AutoShape 14"/>
          <p:cNvSpPr>
            <a:spLocks/>
          </p:cNvSpPr>
          <p:nvPr/>
        </p:nvSpPr>
        <p:spPr bwMode="auto">
          <a:xfrm>
            <a:off x="6950075" y="2103438"/>
            <a:ext cx="319088" cy="1355725"/>
          </a:xfrm>
          <a:prstGeom prst="rightBrace">
            <a:avLst>
              <a:gd name="adj1" fmla="val 3540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7359" name="AutoShape 15"/>
          <p:cNvSpPr>
            <a:spLocks/>
          </p:cNvSpPr>
          <p:nvPr/>
        </p:nvSpPr>
        <p:spPr bwMode="auto">
          <a:xfrm>
            <a:off x="6964363" y="4114800"/>
            <a:ext cx="244475" cy="1189038"/>
          </a:xfrm>
          <a:prstGeom prst="rightBrace">
            <a:avLst>
              <a:gd name="adj1" fmla="val 4053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7061200" y="2400300"/>
            <a:ext cx="1873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Control of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behavior</a:t>
            </a: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6959600" y="4162425"/>
            <a:ext cx="1927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Control of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emotional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responses</a:t>
            </a: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390525" y="5045075"/>
            <a:ext cx="5211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5. Control of the endocrine system</a:t>
            </a: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392113" y="3978275"/>
            <a:ext cx="6561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4. Control of the autonomic nervous system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   and Limbic System</a:t>
            </a: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390525" y="2425700"/>
            <a:ext cx="6694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2. Regulation of hunger and thirst sensations</a:t>
            </a:r>
          </a:p>
        </p:txBody>
      </p:sp>
    </p:spTree>
    <p:extLst>
      <p:ext uri="{BB962C8B-B14F-4D97-AF65-F5344CB8AC3E}">
        <p14:creationId xmlns:p14="http://schemas.microsoft.com/office/powerpoint/2010/main" val="219748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4" grpId="0"/>
      <p:bldP spid="57357" grpId="0"/>
      <p:bldP spid="57358" grpId="0" animBg="1"/>
      <p:bldP spid="57359" grpId="0" animBg="1"/>
      <p:bldP spid="57360" grpId="0"/>
      <p:bldP spid="57361" grpId="0"/>
      <p:bldP spid="57362" grpId="0"/>
      <p:bldP spid="57363" grpId="0"/>
      <p:bldP spid="573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t="471" r="15997" b="3777"/>
          <a:stretch>
            <a:fillRect/>
          </a:stretch>
        </p:blipFill>
        <p:spPr bwMode="auto">
          <a:xfrm>
            <a:off x="4845050" y="1292225"/>
            <a:ext cx="4114800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038475" y="196850"/>
            <a:ext cx="3084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CC"/>
                </a:solidFill>
                <a:latin typeface="Calibri" panose="020F0502020204030204" pitchFamily="34" charset="0"/>
              </a:rPr>
              <a:t>The Brain Stem</a:t>
            </a:r>
            <a:endParaRPr lang="en-US" altLang="en-US" sz="2400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  <p:sp>
        <p:nvSpPr>
          <p:cNvPr id="82948" name="Rectangle 2"/>
          <p:cNvSpPr>
            <a:spLocks noChangeArrowheads="1"/>
          </p:cNvSpPr>
          <p:nvPr/>
        </p:nvSpPr>
        <p:spPr bwMode="auto">
          <a:xfrm>
            <a:off x="300038" y="920476"/>
            <a:ext cx="48355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Midbrain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Vision, hearing, motor control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(substantia nigra located here).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8AA5CC"/>
                </a:solidFill>
                <a:latin typeface="Calibri" panose="020F0502020204030204" pitchFamily="34" charset="0"/>
              </a:rPr>
              <a:t>Pons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Respiration, bladder control, facial expressions, facial sensation, and posture, eye control.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FC8004"/>
                </a:solidFill>
                <a:latin typeface="Calibri" panose="020F0502020204030204" pitchFamily="34" charset="0"/>
              </a:rPr>
              <a:t>Medulla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Contains 3 vital centers: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Cardiac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Respiratory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Vasomotor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Also regulates many reflexes.</a:t>
            </a:r>
          </a:p>
        </p:txBody>
      </p:sp>
    </p:spTree>
    <p:extLst>
      <p:ext uri="{BB962C8B-B14F-4D97-AF65-F5344CB8AC3E}">
        <p14:creationId xmlns:p14="http://schemas.microsoft.com/office/powerpoint/2010/main" val="1124643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963"/>
            <a:ext cx="7772400" cy="11430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Midbrain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277938"/>
            <a:ext cx="4057650" cy="628650"/>
          </a:xfrm>
        </p:spPr>
        <p:txBody>
          <a:bodyPr/>
          <a:lstStyle/>
          <a:p>
            <a:r>
              <a:rPr lang="en-US" altLang="en-US" u="sng">
                <a:latin typeface="Calibri" panose="020F0502020204030204" pitchFamily="34" charset="0"/>
              </a:rPr>
              <a:t>Cranial Reflexes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71450" y="2097088"/>
            <a:ext cx="40036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e.g., visual reflexes.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2806700" y="307975"/>
            <a:ext cx="6873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E4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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161925" y="2963863"/>
            <a:ext cx="4918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e.g., auditory reflexes.</a:t>
            </a:r>
          </a:p>
        </p:txBody>
      </p:sp>
      <p:pic>
        <p:nvPicPr>
          <p:cNvPr id="8397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1330325"/>
            <a:ext cx="4206875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4240213"/>
            <a:ext cx="25304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40125" y="5564188"/>
            <a:ext cx="53498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Muscle Tone and Movement</a:t>
            </a:r>
          </a:p>
        </p:txBody>
      </p:sp>
    </p:spTree>
    <p:extLst>
      <p:ext uri="{BB962C8B-B14F-4D97-AF65-F5344CB8AC3E}">
        <p14:creationId xmlns:p14="http://schemas.microsoft.com/office/powerpoint/2010/main" val="415857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" b="9206"/>
          <a:stretch>
            <a:fillRect/>
          </a:stretch>
        </p:blipFill>
        <p:spPr bwMode="auto">
          <a:xfrm>
            <a:off x="107950" y="106363"/>
            <a:ext cx="8897938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473450" y="449263"/>
            <a:ext cx="41925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Calibri" panose="020F0502020204030204" pitchFamily="34" charset="0"/>
              </a:rPr>
              <a:t>The Cerebellum</a:t>
            </a:r>
            <a:endParaRPr lang="en-US" altLang="en-US" sz="4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8080375" y="3321050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Folia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4997" name="Line 7"/>
          <p:cNvSpPr>
            <a:spLocks noChangeShapeType="1"/>
          </p:cNvSpPr>
          <p:nvPr/>
        </p:nvSpPr>
        <p:spPr bwMode="auto">
          <a:xfrm flipH="1">
            <a:off x="6977063" y="3476625"/>
            <a:ext cx="1119187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4998" name="Line 8"/>
          <p:cNvSpPr>
            <a:spLocks noChangeShapeType="1"/>
          </p:cNvSpPr>
          <p:nvPr/>
        </p:nvSpPr>
        <p:spPr bwMode="auto">
          <a:xfrm>
            <a:off x="6934200" y="4229100"/>
            <a:ext cx="85725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4999" name="Line 9"/>
          <p:cNvSpPr>
            <a:spLocks noChangeShapeType="1"/>
          </p:cNvSpPr>
          <p:nvPr/>
        </p:nvSpPr>
        <p:spPr bwMode="auto">
          <a:xfrm flipH="1">
            <a:off x="6886575" y="4233863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5000" name="Line 10"/>
          <p:cNvSpPr>
            <a:spLocks noChangeShapeType="1"/>
          </p:cNvSpPr>
          <p:nvPr/>
        </p:nvSpPr>
        <p:spPr bwMode="auto">
          <a:xfrm flipH="1">
            <a:off x="6967538" y="4319588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5001" name="Text Box 11"/>
          <p:cNvSpPr txBox="1">
            <a:spLocks noChangeArrowheads="1"/>
          </p:cNvSpPr>
          <p:nvPr/>
        </p:nvSpPr>
        <p:spPr bwMode="auto">
          <a:xfrm>
            <a:off x="2879725" y="469900"/>
            <a:ext cx="6873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FF5050"/>
                </a:solidFill>
                <a:sym typeface="Wingdings" panose="05000000000000000000" pitchFamily="2" charset="2"/>
              </a:rPr>
              <a:t></a:t>
            </a:r>
            <a:endParaRPr lang="en-US" altLang="en-US" sz="4400">
              <a:solidFill>
                <a:srgbClr val="FF505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F4529E0-1B29-4719-B9B2-F54D5FFCAD02}"/>
              </a:ext>
            </a:extLst>
          </p:cNvPr>
          <p:cNvSpPr/>
          <p:nvPr/>
        </p:nvSpPr>
        <p:spPr bwMode="auto">
          <a:xfrm>
            <a:off x="3886200" y="5794513"/>
            <a:ext cx="318052" cy="43732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51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2019300" y="266700"/>
            <a:ext cx="50863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Functions of Cerebellum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312738" y="1225550"/>
            <a:ext cx="846931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1)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u="sng">
                <a:solidFill>
                  <a:srgbClr val="000000"/>
                </a:solidFill>
                <a:latin typeface="Calibri" panose="020F0502020204030204" pitchFamily="34" charset="0"/>
              </a:rPr>
              <a:t>Controls Postural Reflexes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312738" y="3711575"/>
            <a:ext cx="846931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2)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u="sng">
                <a:solidFill>
                  <a:srgbClr val="000000"/>
                </a:solidFill>
                <a:latin typeface="Calibri" panose="020F0502020204030204" pitchFamily="34" charset="0"/>
              </a:rPr>
              <a:t>Produces Skilled Movements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420688" y="1965325"/>
            <a:ext cx="816292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- coordinates rapid, automatic adjustments of    </a:t>
            </a:r>
          </a:p>
          <a:p>
            <a:pPr eaLnBrk="0" fontAlgn="base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muscles in body to maintain equilibrium. 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420688" y="4470400"/>
            <a:ext cx="8824912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- implements routines for fine tuned movements.  </a:t>
            </a:r>
          </a:p>
          <a:p>
            <a:pPr eaLnBrk="0" fontAlgn="base" hangingPunct="0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Refines learned skills until action becomes routine.</a:t>
            </a:r>
          </a:p>
        </p:txBody>
      </p:sp>
    </p:spTree>
    <p:extLst>
      <p:ext uri="{BB962C8B-B14F-4D97-AF65-F5344CB8AC3E}">
        <p14:creationId xmlns:p14="http://schemas.microsoft.com/office/powerpoint/2010/main" val="33712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  <p:bldP spid="83974" grpId="0" autoUpdateAnimBg="0"/>
      <p:bldP spid="8397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" b="4485"/>
          <a:stretch>
            <a:fillRect/>
          </a:stretch>
        </p:blipFill>
        <p:spPr bwMode="auto">
          <a:xfrm>
            <a:off x="228600" y="357188"/>
            <a:ext cx="8620125" cy="60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152400" y="3067050"/>
            <a:ext cx="464343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en-US" altLang="en-US" sz="4400" b="1">
                <a:solidFill>
                  <a:srgbClr val="000000"/>
                </a:solidFill>
                <a:latin typeface="Calibri" panose="020F0502020204030204" pitchFamily="34" charset="0"/>
              </a:rPr>
              <a:t>Pons</a:t>
            </a:r>
            <a:endParaRPr lang="en-US" altLang="en-US" sz="4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Contains the pontine 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respiratory centers.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63500" y="3100388"/>
            <a:ext cx="6889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FF5050"/>
                </a:solidFill>
                <a:sym typeface="Wingdings" panose="05000000000000000000" pitchFamily="2" charset="2"/>
              </a:rPr>
              <a:t></a:t>
            </a:r>
            <a:endParaRPr lang="en-US" altLang="en-US" sz="440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732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033D77-6F76-4659-9E7D-4AE716C25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997" y="146871"/>
            <a:ext cx="3133873" cy="3799474"/>
          </a:xfrm>
          <a:prstGeom prst="rect">
            <a:avLst/>
          </a:prstGeom>
        </p:spPr>
      </p:pic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00025" y="6118225"/>
            <a:ext cx="8656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*Also contains centers for hiccupping, sneezing, swallowing, vomiting &amp; coughing.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409575" y="1390650"/>
            <a:ext cx="5522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u="sng">
                <a:solidFill>
                  <a:srgbClr val="CC6600"/>
                </a:solidFill>
                <a:latin typeface="Calibri" panose="020F0502020204030204" pitchFamily="34" charset="0"/>
              </a:rPr>
              <a:t>Vital Centers in the MO include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576263" y="1965325"/>
            <a:ext cx="56784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Cardiac Control Center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Respiratory Center 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(Medullary)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Vasomotor Center</a:t>
            </a:r>
          </a:p>
        </p:txBody>
      </p:sp>
      <p:sp>
        <p:nvSpPr>
          <p:cNvPr id="88071" name="Rectangle 9"/>
          <p:cNvSpPr>
            <a:spLocks noChangeArrowheads="1"/>
          </p:cNvSpPr>
          <p:nvPr/>
        </p:nvSpPr>
        <p:spPr bwMode="auto">
          <a:xfrm>
            <a:off x="1392238" y="436563"/>
            <a:ext cx="4389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Medulla Oblongata </a:t>
            </a:r>
          </a:p>
        </p:txBody>
      </p:sp>
      <p:sp>
        <p:nvSpPr>
          <p:cNvPr id="88072" name="Text Box 10"/>
          <p:cNvSpPr txBox="1">
            <a:spLocks noChangeArrowheads="1"/>
          </p:cNvSpPr>
          <p:nvPr/>
        </p:nvSpPr>
        <p:spPr bwMode="auto">
          <a:xfrm>
            <a:off x="695325" y="385763"/>
            <a:ext cx="6873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FF5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</a:t>
            </a:r>
            <a:endParaRPr lang="en-US" altLang="en-US" sz="4400">
              <a:solidFill>
                <a:srgbClr val="FF505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4046538"/>
            <a:ext cx="151288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17563" y="4622800"/>
            <a:ext cx="345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Controls Blood Vessel Diameter</a:t>
            </a: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V="1">
            <a:off x="4135438" y="4240213"/>
            <a:ext cx="434975" cy="447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4143375" y="4976813"/>
            <a:ext cx="427038" cy="5032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107112" y="4046537"/>
            <a:ext cx="1393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Vasoconstriction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259830" y="5416550"/>
            <a:ext cx="1084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Vasodilation</a:t>
            </a:r>
          </a:p>
        </p:txBody>
      </p:sp>
      <p:sp>
        <p:nvSpPr>
          <p:cNvPr id="7" name="Down Arrow 6"/>
          <p:cNvSpPr>
            <a:spLocks noChangeArrowheads="1"/>
          </p:cNvSpPr>
          <p:nvPr/>
        </p:nvSpPr>
        <p:spPr bwMode="auto">
          <a:xfrm>
            <a:off x="5292725" y="5046663"/>
            <a:ext cx="120650" cy="214312"/>
          </a:xfrm>
          <a:prstGeom prst="downArrow">
            <a:avLst>
              <a:gd name="adj1" fmla="val 50000"/>
              <a:gd name="adj2" fmla="val 5018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" name="Up Arrow 7"/>
          <p:cNvSpPr>
            <a:spLocks noChangeArrowheads="1"/>
          </p:cNvSpPr>
          <p:nvPr/>
        </p:nvSpPr>
        <p:spPr bwMode="auto">
          <a:xfrm>
            <a:off x="5291138" y="4354513"/>
            <a:ext cx="122237" cy="234950"/>
          </a:xfrm>
          <a:prstGeom prst="upArrow">
            <a:avLst>
              <a:gd name="adj1" fmla="val 50000"/>
              <a:gd name="adj2" fmla="val 500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02519FF3-ECB6-49A1-ADA7-2C2BE3E43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4281488"/>
            <a:ext cx="28466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70C0"/>
                </a:solidFill>
                <a:latin typeface="Calibri" panose="020F0502020204030204" pitchFamily="34" charset="0"/>
              </a:rPr>
              <a:t>(Increases BP and Decreases Blood Flow)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CE963361-4A20-4051-B4AA-93B394827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053" y="5657256"/>
            <a:ext cx="27857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70C0"/>
                </a:solidFill>
                <a:latin typeface="Calibri" panose="020F0502020204030204" pitchFamily="34" charset="0"/>
              </a:rPr>
              <a:t>(Decreases BP and Increases Blood Flow)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DD107D9E-E67B-495B-9853-43135C653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9192" y="4694997"/>
            <a:ext cx="11551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(in between)</a:t>
            </a:r>
          </a:p>
        </p:txBody>
      </p:sp>
    </p:spTree>
    <p:extLst>
      <p:ext uri="{BB962C8B-B14F-4D97-AF65-F5344CB8AC3E}">
        <p14:creationId xmlns:p14="http://schemas.microsoft.com/office/powerpoint/2010/main" val="245758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12" grpId="0"/>
      <p:bldP spid="17" grpId="0"/>
      <p:bldP spid="19" grpId="0"/>
      <p:bldP spid="7" grpId="0" animBg="1"/>
      <p:bldP spid="8" grpId="0" animBg="1"/>
      <p:bldP spid="18" grpId="0"/>
      <p:bldP spid="20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ChangeArrowheads="1"/>
          </p:cNvSpPr>
          <p:nvPr/>
        </p:nvSpPr>
        <p:spPr bwMode="auto">
          <a:xfrm>
            <a:off x="412750" y="157163"/>
            <a:ext cx="85820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Neurons controlling breathing have </a:t>
            </a: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µ 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receptors, to which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opiates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, like heroin bind. This accounts for suppressive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effect of opiates on breathing.</a:t>
            </a:r>
          </a:p>
        </p:txBody>
      </p:sp>
      <p:pic>
        <p:nvPicPr>
          <p:cNvPr id="89091" name="Picture 6" descr="An image of a non-drug user brain beside a drug-user brai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1646792"/>
            <a:ext cx="5564188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Rectangle 7"/>
          <p:cNvSpPr>
            <a:spLocks noChangeArrowheads="1"/>
          </p:cNvSpPr>
          <p:nvPr/>
        </p:nvSpPr>
        <p:spPr bwMode="auto">
          <a:xfrm>
            <a:off x="310459" y="5300960"/>
            <a:ext cx="8520153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C20000"/>
                </a:solidFill>
                <a:latin typeface="Calibri" panose="020F0502020204030204" pitchFamily="34" charset="0"/>
              </a:rPr>
              <a:t>Images show decreased dopamine (D</a:t>
            </a:r>
            <a:r>
              <a:rPr lang="en-US" altLang="en-US" sz="2400" baseline="-25000" dirty="0">
                <a:solidFill>
                  <a:srgbClr val="C2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solidFill>
                  <a:srgbClr val="C20000"/>
                </a:solidFill>
                <a:latin typeface="Calibri" panose="020F0502020204030204" pitchFamily="34" charset="0"/>
              </a:rPr>
              <a:t>) receptors in the brain of 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C20000"/>
                </a:solidFill>
                <a:latin typeface="Calibri" panose="020F0502020204030204" pitchFamily="34" charset="0"/>
              </a:rPr>
              <a:t>person addicted to cocaine (vs. non-drug user control). </a:t>
            </a:r>
            <a:endParaRPr lang="en-US" altLang="en-US" sz="900" dirty="0">
              <a:solidFill>
                <a:srgbClr val="C2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900" dirty="0">
              <a:solidFill>
                <a:srgbClr val="C2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003300"/>
                </a:solidFill>
                <a:latin typeface="Calibri" panose="020F0502020204030204" pitchFamily="34" charset="0"/>
              </a:rPr>
              <a:t>*Can result in changes to motivation and diminish sensitivity to natural rewards </a:t>
            </a:r>
          </a:p>
        </p:txBody>
      </p:sp>
    </p:spTree>
    <p:extLst>
      <p:ext uri="{BB962C8B-B14F-4D97-AF65-F5344CB8AC3E}">
        <p14:creationId xmlns:p14="http://schemas.microsoft.com/office/powerpoint/2010/main" val="2806789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78050"/>
            <a:ext cx="7772400" cy="1066800"/>
          </a:xfrm>
        </p:spPr>
        <p:txBody>
          <a:bodyPr/>
          <a:lstStyle/>
          <a:p>
            <a:r>
              <a:rPr lang="en-US" altLang="en-US">
                <a:solidFill>
                  <a:srgbClr val="800000"/>
                </a:solidFill>
                <a:latin typeface="Calibri" panose="020F0502020204030204" pitchFamily="34" charset="0"/>
              </a:rPr>
              <a:t>Peripheral Nervous System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543300"/>
            <a:ext cx="3810000" cy="762000"/>
          </a:xfrm>
        </p:spPr>
        <p:txBody>
          <a:bodyPr/>
          <a:lstStyle/>
          <a:p>
            <a:r>
              <a:rPr lang="en-US" altLang="en-US" b="1">
                <a:solidFill>
                  <a:srgbClr val="C00000"/>
                </a:solidFill>
                <a:latin typeface="Calibri" panose="020F0502020204030204" pitchFamily="34" charset="0"/>
              </a:rPr>
              <a:t>Somatic N.S.</a:t>
            </a:r>
            <a:endParaRPr lang="en-US" altLang="en-US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543300"/>
            <a:ext cx="3810000" cy="838200"/>
          </a:xfrm>
        </p:spPr>
        <p:txBody>
          <a:bodyPr/>
          <a:lstStyle/>
          <a:p>
            <a:r>
              <a:rPr lang="en-US" altLang="en-US" b="1">
                <a:solidFill>
                  <a:srgbClr val="C00000"/>
                </a:solidFill>
                <a:latin typeface="Calibri" panose="020F0502020204030204" pitchFamily="34" charset="0"/>
              </a:rPr>
              <a:t>Autonomic N.S.</a:t>
            </a: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 flipH="1">
            <a:off x="5181600" y="4216400"/>
            <a:ext cx="9144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879850" y="4991100"/>
            <a:ext cx="24701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Parasympathetic 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Division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6391275" y="4991100"/>
            <a:ext cx="2200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Sympathetic 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Division</a:t>
            </a:r>
            <a:endParaRPr lang="en-US" altLang="en-US" sz="2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6108700" y="4203700"/>
            <a:ext cx="812800" cy="787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6108700" y="4013200"/>
            <a:ext cx="0" cy="241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1866900" y="4073525"/>
            <a:ext cx="0" cy="714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1289050" y="4981575"/>
            <a:ext cx="13557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Calibri" panose="020F0502020204030204" pitchFamily="34" charset="0"/>
              </a:rPr>
              <a:t>Skeletal 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Calibri" panose="020F0502020204030204" pitchFamily="34" charset="0"/>
              </a:rPr>
              <a:t>Muscle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3851275" y="6324600"/>
            <a:ext cx="49180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Calibri" panose="020F0502020204030204" pitchFamily="34" charset="0"/>
              </a:rPr>
              <a:t>Cardiac, Smooth Muscle and Glands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47700" y="106363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b="1" kern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Nervous System</a:t>
            </a: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5013325" y="1509713"/>
            <a:ext cx="4763" cy="973137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V="1">
            <a:off x="4033838" y="1492250"/>
            <a:ext cx="7937" cy="9112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0128" name="TextBox 5"/>
          <p:cNvSpPr txBox="1">
            <a:spLocks noChangeArrowheads="1"/>
          </p:cNvSpPr>
          <p:nvPr/>
        </p:nvSpPr>
        <p:spPr bwMode="auto">
          <a:xfrm>
            <a:off x="2862263" y="885825"/>
            <a:ext cx="3405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(Brain and Spinal Cord)</a:t>
            </a:r>
          </a:p>
        </p:txBody>
      </p:sp>
      <p:sp>
        <p:nvSpPr>
          <p:cNvPr id="90129" name="TextBox 5"/>
          <p:cNvSpPr txBox="1">
            <a:spLocks noChangeArrowheads="1"/>
          </p:cNvSpPr>
          <p:nvPr/>
        </p:nvSpPr>
        <p:spPr bwMode="auto">
          <a:xfrm>
            <a:off x="2946400" y="2857500"/>
            <a:ext cx="3284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(Nerves and Ganglion)</a:t>
            </a:r>
          </a:p>
        </p:txBody>
      </p:sp>
    </p:spTree>
    <p:extLst>
      <p:ext uri="{BB962C8B-B14F-4D97-AF65-F5344CB8AC3E}">
        <p14:creationId xmlns:p14="http://schemas.microsoft.com/office/powerpoint/2010/main" val="275171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  <p:bldP spid="89092" grpId="0" build="p"/>
      <p:bldP spid="46085" grpId="0" animBg="1"/>
      <p:bldP spid="46086" grpId="0"/>
      <p:bldP spid="46087" grpId="0"/>
      <p:bldP spid="46088" grpId="0" animBg="1"/>
      <p:bldP spid="46089" grpId="0" animBg="1"/>
      <p:bldP spid="46090" grpId="0" animBg="1"/>
      <p:bldP spid="46091" grpId="0"/>
      <p:bldP spid="46092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3757613"/>
            <a:ext cx="25908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15"/>
          <p:cNvSpPr>
            <a:spLocks noChangeArrowheads="1"/>
          </p:cNvSpPr>
          <p:nvPr/>
        </p:nvSpPr>
        <p:spPr bwMode="auto">
          <a:xfrm>
            <a:off x="157163" y="369888"/>
            <a:ext cx="304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Calibri" panose="020F0502020204030204" pitchFamily="34" charset="0"/>
              </a:rPr>
              <a:t>3)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Biogenic Amines</a:t>
            </a:r>
          </a:p>
        </p:txBody>
      </p:sp>
      <p:sp>
        <p:nvSpPr>
          <p:cNvPr id="47108" name="Line 26"/>
          <p:cNvSpPr>
            <a:spLocks noChangeShapeType="1"/>
          </p:cNvSpPr>
          <p:nvPr/>
        </p:nvSpPr>
        <p:spPr bwMode="auto">
          <a:xfrm flipV="1">
            <a:off x="1816100" y="690563"/>
            <a:ext cx="1951038" cy="773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09" name="Line 27"/>
          <p:cNvSpPr>
            <a:spLocks noChangeShapeType="1"/>
          </p:cNvSpPr>
          <p:nvPr/>
        </p:nvSpPr>
        <p:spPr bwMode="auto">
          <a:xfrm>
            <a:off x="1079500" y="2328863"/>
            <a:ext cx="374650" cy="1428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7177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365125"/>
            <a:ext cx="442118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3424238" y="233363"/>
            <a:ext cx="5326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Norepinephrine (NE) and Epinephrine (E)</a:t>
            </a:r>
          </a:p>
        </p:txBody>
      </p:sp>
      <p:sp>
        <p:nvSpPr>
          <p:cNvPr id="47112" name="Rectangle 2"/>
          <p:cNvSpPr>
            <a:spLocks noChangeArrowheads="1"/>
          </p:cNvSpPr>
          <p:nvPr/>
        </p:nvSpPr>
        <p:spPr bwMode="auto">
          <a:xfrm>
            <a:off x="344488" y="1463675"/>
            <a:ext cx="3105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A) Catecholamines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(from which AA?) 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22600" y="2027238"/>
            <a:ext cx="6235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 and E involved in mood, dreaming, wake and alertness levels (mostly </a:t>
            </a: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excitatory</a:t>
            </a: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 CNS). </a:t>
            </a: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506413" y="5268913"/>
            <a:ext cx="130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B050"/>
                </a:solidFill>
                <a:latin typeface="Calibri" panose="020F0502020204030204" pitchFamily="34" charset="0"/>
              </a:rPr>
              <a:t>Dopamine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94150" y="292735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Neurons that release NE or E are termed "</a:t>
            </a:r>
            <a:r>
              <a:rPr lang="en-US" altLang="en-US" sz="2400" b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Adrenergic</a:t>
            </a: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 Neurons</a:t>
            </a:r>
            <a:endParaRPr lang="en-US" altLang="en-US" sz="240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54250" y="4657725"/>
            <a:ext cx="66770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 brain, involved in </a:t>
            </a:r>
            <a:r>
              <a:rPr lang="en-US" altLang="en-US" sz="2400" b="1">
                <a:solidFill>
                  <a:srgbClr val="00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reward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b="1">
                <a:solidFill>
                  <a:srgbClr val="0066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motivation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b="1">
                <a:solidFill>
                  <a:srgbClr val="99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memory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b="1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attention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e.g. limbic system involved in elevation of </a:t>
            </a:r>
            <a:r>
              <a:rPr lang="en-US" altLang="en-US" sz="2400" b="1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mood</a:t>
            </a:r>
            <a:r>
              <a:rPr lang="en-US" altLang="en-US" sz="240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and emotional responses. It’s involved with </a:t>
            </a: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voluntary motor control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Also a role in the pleasure center… "</a:t>
            </a:r>
            <a:r>
              <a:rPr lang="en-US" altLang="en-US" sz="2400" b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Dopaminergic</a:t>
            </a: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" Neurons. </a:t>
            </a:r>
            <a:endParaRPr lang="en-US" altLang="en-US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2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19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6511925" y="1130300"/>
            <a:ext cx="214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  <a:latin typeface="Calibri" panose="020F0502020204030204" pitchFamily="34" charset="0"/>
              </a:rPr>
              <a:t>Serotonin </a:t>
            </a:r>
            <a:r>
              <a:rPr lang="en-US" altLang="en-US" sz="2000">
                <a:solidFill>
                  <a:srgbClr val="CC3300"/>
                </a:solidFill>
                <a:latin typeface="Calibri" panose="020F0502020204030204" pitchFamily="34" charset="0"/>
              </a:rPr>
              <a:t>(5-HT)</a:t>
            </a:r>
          </a:p>
        </p:txBody>
      </p:sp>
      <p:pic>
        <p:nvPicPr>
          <p:cNvPr id="16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-34925"/>
            <a:ext cx="24130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172075" y="5048250"/>
            <a:ext cx="3836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</a:rPr>
              <a:t>Monoamine Oxidase (MAO)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Is the degradative enzyme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for all Biogenic Amines</a:t>
            </a:r>
          </a:p>
        </p:txBody>
      </p:sp>
      <p:sp>
        <p:nvSpPr>
          <p:cNvPr id="48133" name="Rectangle 19"/>
          <p:cNvSpPr>
            <a:spLocks noChangeArrowheads="1"/>
          </p:cNvSpPr>
          <p:nvPr/>
        </p:nvSpPr>
        <p:spPr bwMode="auto">
          <a:xfrm>
            <a:off x="635000" y="1319213"/>
            <a:ext cx="2498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lndolamines</a:t>
            </a: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(from which *AA?)</a:t>
            </a:r>
          </a:p>
        </p:txBody>
      </p:sp>
      <p:sp>
        <p:nvSpPr>
          <p:cNvPr id="48134" name="Line 27"/>
          <p:cNvSpPr>
            <a:spLocks noChangeShapeType="1"/>
          </p:cNvSpPr>
          <p:nvPr/>
        </p:nvSpPr>
        <p:spPr bwMode="auto">
          <a:xfrm flipV="1">
            <a:off x="2946400" y="1223963"/>
            <a:ext cx="1412875" cy="31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3913188"/>
            <a:ext cx="217170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292225" y="4586288"/>
            <a:ext cx="1452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alibri" panose="020F0502020204030204" pitchFamily="34" charset="0"/>
              </a:rPr>
              <a:t>Histamine</a:t>
            </a:r>
          </a:p>
        </p:txBody>
      </p:sp>
      <p:sp>
        <p:nvSpPr>
          <p:cNvPr id="48137" name="Rectangle 15"/>
          <p:cNvSpPr>
            <a:spLocks noChangeArrowheads="1"/>
          </p:cNvSpPr>
          <p:nvPr/>
        </p:nvSpPr>
        <p:spPr bwMode="auto">
          <a:xfrm>
            <a:off x="157163" y="369888"/>
            <a:ext cx="304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Calibri" panose="020F0502020204030204" pitchFamily="34" charset="0"/>
              </a:rPr>
              <a:t>3)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Biogenic Amines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30600" y="1774825"/>
            <a:ext cx="5613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400" dirty="0">
                <a:solidFill>
                  <a:srgbClr val="CC3300"/>
                </a:solidFill>
                <a:latin typeface="Calibri" panose="020F0502020204030204" pitchFamily="34" charset="0"/>
              </a:rPr>
              <a:t>Found in your gut (digestion) and platelet cells (</a:t>
            </a:r>
            <a:r>
              <a:rPr lang="en-US" altLang="en-US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wound healing</a:t>
            </a:r>
            <a:r>
              <a:rPr lang="en-US" altLang="en-US" sz="2400" dirty="0">
                <a:solidFill>
                  <a:srgbClr val="CC3300"/>
                </a:solidFill>
                <a:latin typeface="Calibri" panose="020F0502020204030204" pitchFamily="34" charset="0"/>
              </a:rPr>
              <a:t>). A natural mood stabilizer, it helps with sleeping, eating, and digesting. Plays a role in sleepiness, alertness, mood and thermoregulation.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63925" y="3889375"/>
            <a:ext cx="5529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*This one is an </a:t>
            </a:r>
            <a:r>
              <a:rPr lang="en-US" altLang="en-US" sz="1600" b="1" i="1">
                <a:solidFill>
                  <a:srgbClr val="000000"/>
                </a:solidFill>
                <a:latin typeface="Calibri" panose="020F0502020204030204" pitchFamily="34" charset="0"/>
              </a:rPr>
              <a:t>essential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 amino acid, must be obtained from  diet (found in nuts, cheese, and red meat). **Less tryptophan =&gt; lower serotonin =&gt; can result in anxiety or depression.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9063" y="5407025"/>
            <a:ext cx="47339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alibri" panose="020F0502020204030204" pitchFamily="34" charset="0"/>
              </a:rPr>
              <a:t>In hypothalamus. Also released by mast cells and basophils. Paracrine effects are vasodilation (redness and heat) and increased vascular permeability (puffiness)</a:t>
            </a:r>
          </a:p>
        </p:txBody>
      </p:sp>
      <p:sp>
        <p:nvSpPr>
          <p:cNvPr id="48141" name="Line 27"/>
          <p:cNvSpPr>
            <a:spLocks noChangeShapeType="1"/>
          </p:cNvSpPr>
          <p:nvPr/>
        </p:nvSpPr>
        <p:spPr bwMode="auto">
          <a:xfrm flipH="1">
            <a:off x="1392238" y="2163763"/>
            <a:ext cx="452437" cy="1589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5321300" y="6278563"/>
            <a:ext cx="3324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3300"/>
                </a:solidFill>
                <a:latin typeface="Calibri" panose="020F0502020204030204" pitchFamily="34" charset="0"/>
              </a:rPr>
              <a:t>Q: What would MOA Inhibitors do?</a:t>
            </a:r>
          </a:p>
        </p:txBody>
      </p:sp>
    </p:spTree>
    <p:extLst>
      <p:ext uri="{BB962C8B-B14F-4D97-AF65-F5344CB8AC3E}">
        <p14:creationId xmlns:p14="http://schemas.microsoft.com/office/powerpoint/2010/main" val="427238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3" grpId="0"/>
      <p:bldP spid="2" grpId="0"/>
      <p:bldP spid="3" grpId="0"/>
      <p:bldP spid="4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6"/>
          <p:cNvSpPr>
            <a:spLocks noChangeArrowheads="1"/>
          </p:cNvSpPr>
          <p:nvPr/>
        </p:nvSpPr>
        <p:spPr bwMode="auto">
          <a:xfrm>
            <a:off x="263525" y="384175"/>
            <a:ext cx="2782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Calibri" panose="020F0502020204030204" pitchFamily="34" charset="0"/>
              </a:rPr>
              <a:t>4)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Neuropeptides</a:t>
            </a:r>
          </a:p>
        </p:txBody>
      </p:sp>
      <p:sp>
        <p:nvSpPr>
          <p:cNvPr id="49155" name="Text Box 31"/>
          <p:cNvSpPr txBox="1">
            <a:spLocks noChangeArrowheads="1"/>
          </p:cNvSpPr>
          <p:nvPr/>
        </p:nvSpPr>
        <p:spPr bwMode="auto">
          <a:xfrm>
            <a:off x="3530600" y="247650"/>
            <a:ext cx="1717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Substance </a:t>
            </a:r>
            <a:r>
              <a:rPr lang="en-U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P</a:t>
            </a:r>
          </a:p>
        </p:txBody>
      </p:sp>
      <p:sp>
        <p:nvSpPr>
          <p:cNvPr id="49156" name="Line 33"/>
          <p:cNvSpPr>
            <a:spLocks noChangeShapeType="1"/>
          </p:cNvSpPr>
          <p:nvPr/>
        </p:nvSpPr>
        <p:spPr bwMode="auto">
          <a:xfrm flipV="1">
            <a:off x="2997200" y="508000"/>
            <a:ext cx="53340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57" name="Rectangle 2"/>
          <p:cNvSpPr>
            <a:spLocks noChangeArrowheads="1"/>
          </p:cNvSpPr>
          <p:nvPr/>
        </p:nvSpPr>
        <p:spPr bwMode="auto">
          <a:xfrm>
            <a:off x="3522663" y="654050"/>
            <a:ext cx="5621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Involved in the </a:t>
            </a:r>
            <a:r>
              <a:rPr lang="en-U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ain perception pathway;  causes vasodilation; and is also a trigger for nausea and vomiting</a:t>
            </a:r>
          </a:p>
        </p:txBody>
      </p:sp>
      <p:pic>
        <p:nvPicPr>
          <p:cNvPr id="491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1427163"/>
            <a:ext cx="257175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3444875"/>
            <a:ext cx="6145212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 rot="1552308">
            <a:off x="469900" y="5948363"/>
            <a:ext cx="460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Pain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7963" y="4640263"/>
            <a:ext cx="7604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Calibri" panose="020F0502020204030204" pitchFamily="34" charset="0"/>
              </a:rPr>
              <a:t>Pain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Calibri" panose="020F0502020204030204" pitchFamily="34" charset="0"/>
              </a:rPr>
              <a:t>Receptors</a:t>
            </a:r>
          </a:p>
        </p:txBody>
      </p:sp>
      <p:cxnSp>
        <p:nvCxnSpPr>
          <p:cNvPr id="12" name="Straight Connector 11"/>
          <p:cNvCxnSpPr>
            <a:cxnSpLocks noChangeShapeType="1"/>
            <a:stCxn id="10" idx="2"/>
          </p:cNvCxnSpPr>
          <p:nvPr/>
        </p:nvCxnSpPr>
        <p:spPr bwMode="auto">
          <a:xfrm>
            <a:off x="588963" y="5070475"/>
            <a:ext cx="487362" cy="8334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  <a:stCxn id="10" idx="2"/>
          </p:cNvCxnSpPr>
          <p:nvPr/>
        </p:nvCxnSpPr>
        <p:spPr bwMode="auto">
          <a:xfrm>
            <a:off x="588963" y="5070475"/>
            <a:ext cx="242887" cy="568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3381375" y="3952875"/>
            <a:ext cx="65088" cy="4587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019425" y="4411663"/>
            <a:ext cx="8715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Calibri" panose="020F0502020204030204" pitchFamily="34" charset="0"/>
              </a:rPr>
              <a:t>Substance P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721475" y="3557588"/>
            <a:ext cx="156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66CC"/>
                </a:solidFill>
                <a:latin typeface="Calibri" panose="020F0502020204030204" pitchFamily="34" charset="0"/>
              </a:rPr>
              <a:t>Pain perception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66CC"/>
                </a:solidFill>
                <a:latin typeface="Calibri" panose="020F0502020204030204" pitchFamily="34" charset="0"/>
              </a:rPr>
              <a:t>in the Brain</a:t>
            </a:r>
            <a:endParaRPr lang="en-US" altLang="en-US" sz="1600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own Arrow 3"/>
          <p:cNvSpPr>
            <a:spLocks noChangeArrowheads="1"/>
          </p:cNvSpPr>
          <p:nvPr/>
        </p:nvSpPr>
        <p:spPr bwMode="auto">
          <a:xfrm>
            <a:off x="7353300" y="4314825"/>
            <a:ext cx="352425" cy="638175"/>
          </a:xfrm>
          <a:prstGeom prst="down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16725" y="5080000"/>
            <a:ext cx="156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600" b="1" dirty="0">
                <a:solidFill>
                  <a:srgbClr val="00CC99">
                    <a:lumMod val="50000"/>
                  </a:srgbClr>
                </a:solidFill>
                <a:latin typeface="Calibri" panose="020F0502020204030204" pitchFamily="34" charset="0"/>
              </a:rPr>
              <a:t>Ouch!</a:t>
            </a:r>
            <a:r>
              <a:rPr lang="en-US" altLang="en-US" sz="1600" dirty="0">
                <a:solidFill>
                  <a:srgbClr val="00CC99">
                    <a:lumMod val="50000"/>
                  </a:srgbClr>
                </a:solidFill>
                <a:latin typeface="Calibri" panose="020F0502020204030204" pitchFamily="34" charset="0"/>
              </a:rPr>
              <a:t> This is unpleasant</a:t>
            </a:r>
            <a:endParaRPr lang="en-US" altLang="en-US" sz="1600" b="1" dirty="0">
              <a:solidFill>
                <a:srgbClr val="00CC99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8738" y="6335713"/>
            <a:ext cx="1422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Calibri" panose="020F0502020204030204" pitchFamily="34" charset="0"/>
              </a:rPr>
              <a:t>Chemicals released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Calibri" panose="020F0502020204030204" pitchFamily="34" charset="0"/>
              </a:rPr>
              <a:t> from damaged tissue</a:t>
            </a:r>
          </a:p>
        </p:txBody>
      </p:sp>
    </p:spTree>
    <p:extLst>
      <p:ext uri="{BB962C8B-B14F-4D97-AF65-F5344CB8AC3E}">
        <p14:creationId xmlns:p14="http://schemas.microsoft.com/office/powerpoint/2010/main" val="269084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30" grpId="0"/>
      <p:bldP spid="35" grpId="0"/>
      <p:bldP spid="4" grpId="0" animBg="1"/>
      <p:bldP spid="18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6"/>
          <p:cNvSpPr>
            <a:spLocks noChangeArrowheads="1"/>
          </p:cNvSpPr>
          <p:nvPr/>
        </p:nvSpPr>
        <p:spPr bwMode="auto">
          <a:xfrm>
            <a:off x="263525" y="384175"/>
            <a:ext cx="2782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Calibri" panose="020F0502020204030204" pitchFamily="34" charset="0"/>
              </a:rPr>
              <a:t>4)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u="sng">
                <a:solidFill>
                  <a:srgbClr val="000000"/>
                </a:solidFill>
                <a:latin typeface="Calibri" panose="020F0502020204030204" pitchFamily="34" charset="0"/>
              </a:rPr>
              <a:t>Neuropeptides</a:t>
            </a:r>
          </a:p>
        </p:txBody>
      </p:sp>
      <p:sp>
        <p:nvSpPr>
          <p:cNvPr id="50179" name="Text Box 32"/>
          <p:cNvSpPr txBox="1">
            <a:spLocks noChangeArrowheads="1"/>
          </p:cNvSpPr>
          <p:nvPr/>
        </p:nvSpPr>
        <p:spPr bwMode="auto">
          <a:xfrm>
            <a:off x="4508500" y="152400"/>
            <a:ext cx="43688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Enkephalins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Endorphins (</a:t>
            </a: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)</a:t>
            </a: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Both are </a:t>
            </a:r>
            <a:r>
              <a:rPr lang="en-U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opioid peptides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and act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as the body's </a:t>
            </a:r>
            <a:r>
              <a:rPr lang="en-US" altLang="en-US" sz="2400" u="sng">
                <a:solidFill>
                  <a:srgbClr val="000000"/>
                </a:solidFill>
                <a:latin typeface="Calibri" panose="020F0502020204030204" pitchFamily="34" charset="0"/>
              </a:rPr>
              <a:t>natural painkillers</a:t>
            </a:r>
          </a:p>
        </p:txBody>
      </p:sp>
      <p:sp>
        <p:nvSpPr>
          <p:cNvPr id="50180" name="Line 34"/>
          <p:cNvSpPr>
            <a:spLocks noChangeShapeType="1"/>
          </p:cNvSpPr>
          <p:nvPr/>
        </p:nvSpPr>
        <p:spPr bwMode="auto">
          <a:xfrm flipV="1">
            <a:off x="3168650" y="487363"/>
            <a:ext cx="1217613" cy="211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3213" y="1530350"/>
            <a:ext cx="8343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</a:rPr>
              <a:t>Enkephalins</a:t>
            </a: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block pain signals in the spinal cord, e.g., involved in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blocking pain during child birth.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303213" y="2501900"/>
            <a:ext cx="8507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</a:rPr>
              <a:t>Endorphins*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– triggered in multiple ways and act by reducing pain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perception in the brain. These neurons engage in pre-synaptic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inhibition of Substance P transmission.</a:t>
            </a:r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3841750"/>
            <a:ext cx="5957887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03378">
            <a:off x="2043113" y="4251325"/>
            <a:ext cx="7556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31"/>
          <p:cNvSpPr txBox="1">
            <a:spLocks noChangeArrowheads="1"/>
          </p:cNvSpPr>
          <p:nvPr/>
        </p:nvSpPr>
        <p:spPr bwMode="auto">
          <a:xfrm rot="1552308">
            <a:off x="282575" y="6269038"/>
            <a:ext cx="460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Pain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7513" y="5286375"/>
            <a:ext cx="125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C00000"/>
                </a:solidFill>
                <a:latin typeface="Calibri" panose="020F0502020204030204" pitchFamily="34" charset="0"/>
              </a:rPr>
              <a:t>Presynaptic Inhibition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67425" y="5286375"/>
            <a:ext cx="2743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CC3300"/>
                </a:solidFill>
                <a:latin typeface="Calibri" panose="020F0502020204030204" pitchFamily="34" charset="0"/>
              </a:rPr>
              <a:t>*Generate euphoric feeling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CC3300"/>
                </a:solidFill>
                <a:latin typeface="Calibri" panose="020F0502020204030204" pitchFamily="34" charset="0"/>
              </a:rPr>
              <a:t>  after intense physical 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CC3300"/>
                </a:solidFill>
                <a:latin typeface="Calibri" panose="020F0502020204030204" pitchFamily="34" charset="0"/>
              </a:rPr>
              <a:t>  emotional challenges, pain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CC3300"/>
                </a:solidFill>
                <a:latin typeface="Calibri" panose="020F0502020204030204" pitchFamily="34" charset="0"/>
              </a:rPr>
              <a:t>  endurance, or stress.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305550" y="3884613"/>
            <a:ext cx="156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66CC"/>
                </a:solidFill>
                <a:latin typeface="Calibri" panose="020F0502020204030204" pitchFamily="34" charset="0"/>
              </a:rPr>
              <a:t>Pain perception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66CC"/>
                </a:solidFill>
                <a:latin typeface="Calibri" panose="020F0502020204030204" pitchFamily="34" charset="0"/>
              </a:rPr>
              <a:t>in the Brain</a:t>
            </a:r>
            <a:endParaRPr lang="en-US" altLang="en-US" sz="1600">
              <a:solidFill>
                <a:srgbClr val="0066CC"/>
              </a:solidFill>
              <a:latin typeface="Calibri" panose="020F0502020204030204" pitchFamily="34" charset="0"/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5922963" y="4160838"/>
            <a:ext cx="101600" cy="1031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886450" y="4081463"/>
            <a:ext cx="101600" cy="101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886450" y="4141788"/>
            <a:ext cx="101600" cy="1031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957888" y="4060825"/>
            <a:ext cx="95250" cy="1031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>
            <a:off x="6978650" y="4519613"/>
            <a:ext cx="352425" cy="638175"/>
          </a:xfrm>
          <a:prstGeom prst="down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1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2" grpId="0"/>
      <p:bldP spid="24" grpId="0"/>
      <p:bldP spid="6" grpId="0"/>
      <p:bldP spid="12" grpId="0"/>
      <p:bldP spid="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Drawing of how cocaine is transferred from one neuron to another and how it then blocks the normal&#10;recycling proces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312738"/>
            <a:ext cx="7781925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85725" y="360363"/>
            <a:ext cx="1866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9900"/>
                </a:solidFill>
                <a:latin typeface="Calibri" panose="020F0502020204030204" pitchFamily="34" charset="0"/>
              </a:rPr>
              <a:t>Effects of Drugs on a Synapse</a:t>
            </a:r>
            <a:endParaRPr lang="en-US" altLang="en-US" sz="2000">
              <a:solidFill>
                <a:srgbClr val="FF99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34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97413"/>
            <a:ext cx="48926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55775" y="4697413"/>
            <a:ext cx="1984375" cy="1901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48288" y="4697413"/>
            <a:ext cx="1984375" cy="1901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163">
            <a:off x="3789363" y="1625600"/>
            <a:ext cx="1331912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9563" y="87313"/>
            <a:ext cx="8316912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Calibri" panose="020F0502020204030204" pitchFamily="34" charset="0"/>
              </a:rPr>
              <a:t>The Effects of Neurotransmitters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u="sng">
                <a:solidFill>
                  <a:srgbClr val="CC6600"/>
                </a:solidFill>
                <a:latin typeface="Calibri" panose="020F0502020204030204" pitchFamily="34" charset="0"/>
              </a:rPr>
              <a:t>Note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: The same neurotransmitter can have opposing effects on tissues. For example, the effects of </a:t>
            </a: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ACh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on skeletal muscle and smooth muscle are different.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Why?   This is due to…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</a:rPr>
              <a:t>The Type of Receptors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</a:rPr>
              <a:t>on the target Tissue!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3225" y="2684463"/>
            <a:ext cx="32178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00CC99">
                    <a:lumMod val="50000"/>
                  </a:srgbClr>
                </a:solidFill>
                <a:latin typeface="Calibri" panose="020F0502020204030204" pitchFamily="34" charset="0"/>
              </a:rPr>
              <a:t>Also remember that the cell responds and adapts to changes in signals, and this changes the intensity of the effect on the target tissue.</a:t>
            </a:r>
            <a:endParaRPr lang="en-US" altLang="en-US" sz="2000" dirty="0">
              <a:solidFill>
                <a:srgbClr val="00CC99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72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1534</Words>
  <Application>Microsoft Office PowerPoint</Application>
  <PresentationFormat>On-screen Show (4:3)</PresentationFormat>
  <Paragraphs>304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Calibri</vt:lpstr>
      <vt:lpstr>Chiller</vt:lpstr>
      <vt:lpstr>Symbol</vt:lpstr>
      <vt:lpstr>Times New Roman</vt:lpstr>
      <vt:lpstr>Wingdings</vt:lpstr>
      <vt:lpstr>Wingdings 2</vt:lpstr>
      <vt:lpstr>Blank Presentation</vt:lpstr>
      <vt:lpstr>1_Default Design</vt:lpstr>
      <vt:lpstr>Default Design</vt:lpstr>
      <vt:lpstr>2_Default Design</vt:lpstr>
      <vt:lpstr>Neurotransmitters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Midbrain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Peripheral Nervous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Neurotransmitters</dc:title>
  <dc:creator>Marie McMahon</dc:creator>
  <cp:lastModifiedBy>Marie Mc Mahon</cp:lastModifiedBy>
  <cp:revision>5</cp:revision>
  <dcterms:created xsi:type="dcterms:W3CDTF">2024-01-25T06:18:22Z</dcterms:created>
  <dcterms:modified xsi:type="dcterms:W3CDTF">2025-03-06T18:41:36Z</dcterms:modified>
</cp:coreProperties>
</file>