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9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6600"/>
    <a:srgbClr val="CC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4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534" y="96"/>
      </p:cViewPr>
      <p:guideLst>
        <p:guide orient="horz" pos="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F7165-F9BE-4051-9BFB-4D3AF4FB5B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1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76ABF-F37D-4158-A57E-750964C201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5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FFE56-E54B-4688-A020-84DF5A36F7D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3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F7165-F9BE-4051-9BFB-4D3AF4FB5B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4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74268-3B69-422D-A36C-487A050965D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14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0A60-7DFE-4D22-B431-F931E512774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51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3CAEA-59F1-4C3E-9945-6E668010AB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5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82928-8251-47C1-9571-7BE5D8A8A92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07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74A69-3A19-4F7C-96F8-69415D62BF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46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8737F-0834-4CDD-AA30-B0B8FE7A6A8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94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6270B-DFF6-4A16-8204-B079476223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4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74268-3B69-422D-A36C-487A050965D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7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DB52A-1EF5-4D16-BF07-DDD022E69B5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39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76ABF-F37D-4158-A57E-750964C201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08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FFE56-E54B-4688-A020-84DF5A36F7D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4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0A60-7DFE-4D22-B431-F931E512774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5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3CAEA-59F1-4C3E-9945-6E668010AB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0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82928-8251-47C1-9571-7BE5D8A8A92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3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74A69-3A19-4F7C-96F8-69415D62BF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2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8737F-0834-4CDD-AA30-B0B8FE7A6A8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6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6270B-DFF6-4A16-8204-B079476223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3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DB52A-1EF5-4D16-BF07-DDD022E69B5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7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2F8E1C5-67CC-4F4F-AF36-A6F41C81AC9D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6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2F8E1C5-67CC-4F4F-AF36-A6F41C81AC9D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0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410200" y="19812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Contractility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59400" y="381000"/>
            <a:ext cx="255711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</a:rPr>
              <a:t>Properties of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CC0000"/>
                </a:solidFill>
                <a:latin typeface="Calibri" panose="020F0502020204030204" pitchFamily="34" charset="0"/>
              </a:rPr>
              <a:t>Muscle Tissue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410200" y="28194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Excitability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410200" y="3687763"/>
            <a:ext cx="3276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Extensibility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410200" y="4525963"/>
            <a:ext cx="3276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Elasticity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09550" y="2139950"/>
            <a:ext cx="4876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Skeletal – attached to bone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09600" y="400050"/>
            <a:ext cx="255711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</a:rPr>
              <a:t>3 Types of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CC0000"/>
                </a:solidFill>
                <a:latin typeface="Calibri" panose="020F0502020204030204" pitchFamily="34" charset="0"/>
              </a:rPr>
              <a:t>Muscle Tissue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90500" y="3416300"/>
            <a:ext cx="4876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Cardiac – the heart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09550" y="4635500"/>
            <a:ext cx="48768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Smooth – internal organs</a:t>
            </a:r>
          </a:p>
          <a:p>
            <a:pPr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             blood vessels</a:t>
            </a:r>
          </a:p>
        </p:txBody>
      </p:sp>
    </p:spTree>
    <p:extLst>
      <p:ext uri="{BB962C8B-B14F-4D97-AF65-F5344CB8AC3E}">
        <p14:creationId xmlns:p14="http://schemas.microsoft.com/office/powerpoint/2010/main" val="257864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autoUpdateAnimBg="0"/>
      <p:bldP spid="24580" grpId="0"/>
      <p:bldP spid="24581" grpId="0"/>
      <p:bldP spid="24582" grpId="0"/>
      <p:bldP spid="24583" grpId="0"/>
      <p:bldP spid="24585" grpId="0"/>
      <p:bldP spid="245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701675" y="538163"/>
            <a:ext cx="7812088" cy="15351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Classification of Skeletal Muscle by Fascicular Orientation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905E79-7263-48B3-B683-478E7EA91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97" y="2712528"/>
            <a:ext cx="8455885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7106" y="122404"/>
            <a:ext cx="8591550" cy="1009650"/>
          </a:xfrm>
        </p:spPr>
        <p:txBody>
          <a:bodyPr/>
          <a:lstStyle/>
          <a:p>
            <a:r>
              <a:rPr lang="en-US" altLang="en-US" sz="3600" b="1" dirty="0">
                <a:latin typeface="Calibri" panose="020F0502020204030204" pitchFamily="34" charset="0"/>
              </a:rPr>
              <a:t>Classification by Orientation of Fascicles</a:t>
            </a:r>
            <a:br>
              <a:rPr lang="en-US" altLang="en-US" sz="3600" b="1" dirty="0">
                <a:latin typeface="Calibri" panose="020F0502020204030204" pitchFamily="34" charset="0"/>
              </a:rPr>
            </a:br>
            <a:r>
              <a:rPr lang="en-US" altLang="en-US" sz="1600" dirty="0">
                <a:latin typeface="Calibri" panose="020F0502020204030204" pitchFamily="34" charset="0"/>
              </a:rPr>
              <a:t>(Presented in the order from weakest to greatest force generated)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408113"/>
            <a:ext cx="5334000" cy="762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1)</a:t>
            </a:r>
            <a:r>
              <a:rPr lang="en-US" altLang="en-US" dirty="0">
                <a:latin typeface="Calibri" panose="020F0502020204030204" pitchFamily="34" charset="0"/>
              </a:rPr>
              <a:t> Circular: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8788" y="2788444"/>
            <a:ext cx="212104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2)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Parallel: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-51442" y="5539667"/>
            <a:ext cx="5467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b)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Fusiform (Spindle-shaped):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87131" y="3534517"/>
            <a:ext cx="29133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a)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Strap-like: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473325" y="1270281"/>
            <a:ext cx="3034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>
                <a:solidFill>
                  <a:srgbClr val="CC0000"/>
                </a:solidFill>
                <a:latin typeface="Calibri" panose="020F0502020204030204" pitchFamily="34" charset="0"/>
              </a:rPr>
              <a:t>e.g. orbicularis oculi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>
                <a:solidFill>
                  <a:srgbClr val="CC0000"/>
                </a:solidFill>
                <a:latin typeface="Calibri" panose="020F0502020204030204" pitchFamily="34" charset="0"/>
              </a:rPr>
              <a:t>e.g. orbicularis </a:t>
            </a:r>
            <a:r>
              <a:rPr lang="en-US" altLang="en-US" sz="2400" dirty="0" err="1">
                <a:solidFill>
                  <a:srgbClr val="CC0000"/>
                </a:solidFill>
                <a:latin typeface="Calibri" panose="020F0502020204030204" pitchFamily="34" charset="0"/>
              </a:rPr>
              <a:t>oris</a:t>
            </a:r>
            <a:endParaRPr lang="en-US" altLang="en-US" sz="2400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54189" y="4902947"/>
            <a:ext cx="42560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CC0000"/>
                </a:solidFill>
                <a:latin typeface="Calibri" panose="020F0502020204030204" pitchFamily="34" charset="0"/>
              </a:rPr>
              <a:t>- e.g. sartorius, rectus abdominis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2BBE5-145A-496C-A185-E76301A2D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095" y="1154313"/>
            <a:ext cx="2686049" cy="28682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F5343E-CAE2-43CD-A266-66E6A8C7C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312" y="2315801"/>
            <a:ext cx="1570208" cy="2659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154ECA-B8A6-4492-A502-2ADE3F1B46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85" t="3168" r="11162" b="3513"/>
          <a:stretch/>
        </p:blipFill>
        <p:spPr>
          <a:xfrm>
            <a:off x="6250328" y="4572000"/>
            <a:ext cx="1805651" cy="1999964"/>
          </a:xfrm>
          <a:prstGeom prst="rect">
            <a:avLst/>
          </a:prstGeom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648920" y="6110299"/>
            <a:ext cx="2816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>
                <a:solidFill>
                  <a:srgbClr val="CC0000"/>
                </a:solidFill>
                <a:latin typeface="Calibri" panose="020F0502020204030204" pitchFamily="34" charset="0"/>
              </a:rPr>
              <a:t> e.g. biceps brachii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1F5285-ED21-433D-8E9D-C38D2F4C7F04}"/>
              </a:ext>
            </a:extLst>
          </p:cNvPr>
          <p:cNvCxnSpPr>
            <a:cxnSpLocks/>
          </p:cNvCxnSpPr>
          <p:nvPr/>
        </p:nvCxnSpPr>
        <p:spPr bwMode="auto">
          <a:xfrm flipV="1">
            <a:off x="1828800" y="3534517"/>
            <a:ext cx="1926077" cy="14403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62B293-84A6-42AF-A1ED-DBA2229438EA}"/>
              </a:ext>
            </a:extLst>
          </p:cNvPr>
          <p:cNvCxnSpPr>
            <a:cxnSpLocks/>
            <a:stCxn id="3082" idx="0"/>
          </p:cNvCxnSpPr>
          <p:nvPr/>
        </p:nvCxnSpPr>
        <p:spPr bwMode="auto">
          <a:xfrm flipV="1">
            <a:off x="6057033" y="5437762"/>
            <a:ext cx="1219256" cy="67253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BB7745-44DC-470F-AE7F-A9D8E7ED03B3}"/>
              </a:ext>
            </a:extLst>
          </p:cNvPr>
          <p:cNvCxnSpPr>
            <a:cxnSpLocks/>
            <a:stCxn id="3082" idx="0"/>
          </p:cNvCxnSpPr>
          <p:nvPr/>
        </p:nvCxnSpPr>
        <p:spPr bwMode="auto">
          <a:xfrm flipV="1">
            <a:off x="6057033" y="5799223"/>
            <a:ext cx="1042086" cy="31107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E9F0C3-8D2F-4EE8-B9BA-A80F865B9D26}"/>
              </a:ext>
            </a:extLst>
          </p:cNvPr>
          <p:cNvCxnSpPr>
            <a:cxnSpLocks/>
          </p:cNvCxnSpPr>
          <p:nvPr/>
        </p:nvCxnSpPr>
        <p:spPr bwMode="auto">
          <a:xfrm>
            <a:off x="5280427" y="1934963"/>
            <a:ext cx="1386234" cy="14817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C237EB-BE77-454D-BFD0-A0736BB9178F}"/>
              </a:ext>
            </a:extLst>
          </p:cNvPr>
          <p:cNvCxnSpPr>
            <a:cxnSpLocks/>
          </p:cNvCxnSpPr>
          <p:nvPr/>
        </p:nvCxnSpPr>
        <p:spPr bwMode="auto">
          <a:xfrm>
            <a:off x="5429645" y="1484935"/>
            <a:ext cx="1007625" cy="5948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5782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/>
      <p:bldP spid="3079" grpId="0"/>
      <p:bldP spid="3080" grpId="0"/>
      <p:bldP spid="3081" grpId="0"/>
      <p:bldP spid="30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190500"/>
            <a:ext cx="8591550" cy="1009650"/>
          </a:xfrm>
        </p:spPr>
        <p:txBody>
          <a:bodyPr/>
          <a:lstStyle/>
          <a:p>
            <a:r>
              <a:rPr lang="en-US" altLang="en-US" sz="3600" b="1">
                <a:latin typeface="Calibri" panose="020F0502020204030204" pitchFamily="34" charset="0"/>
              </a:rPr>
              <a:t>Classification by Orientation of Fascicles</a:t>
            </a:r>
            <a:r>
              <a:rPr lang="en-US" altLang="en-US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81025" y="1443778"/>
            <a:ext cx="396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3) Convergent: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81025" y="2591567"/>
            <a:ext cx="326871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>
                <a:solidFill>
                  <a:srgbClr val="CC0000"/>
                </a:solidFill>
                <a:latin typeface="Calibri" panose="020F0502020204030204" pitchFamily="34" charset="0"/>
              </a:rPr>
              <a:t>e.g. pectoralis major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>
                <a:solidFill>
                  <a:srgbClr val="CC0000"/>
                </a:solidFill>
                <a:latin typeface="Calibri" panose="020F0502020204030204" pitchFamily="34" charset="0"/>
              </a:rPr>
              <a:t>e.g. piriformis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CC0000"/>
                </a:solidFill>
                <a:latin typeface="Calibri" panose="020F0502020204030204" pitchFamily="34" charset="0"/>
              </a:rPr>
              <a:t>(+ other gluteal muscles)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41ECD3-897F-49F0-BDF3-3DF9870C2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313" y="1294648"/>
            <a:ext cx="4419983" cy="3438442"/>
          </a:xfrm>
          <a:prstGeom prst="rect">
            <a:avLst/>
          </a:prstGeom>
        </p:spPr>
      </p:pic>
      <p:pic>
        <p:nvPicPr>
          <p:cNvPr id="1028" name="Picture 4" descr="Stretch the piriformis muscle to reduce pain when running — Fit For Life">
            <a:extLst>
              <a:ext uri="{FF2B5EF4-FFF2-40B4-BE49-F238E27FC236}">
                <a16:creationId xmlns:a16="http://schemas.microsoft.com/office/drawing/2014/main" id="{168630AB-7EB8-4A06-9831-973E89B59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6" t="2177" r="14629"/>
          <a:stretch/>
        </p:blipFill>
        <p:spPr bwMode="auto">
          <a:xfrm>
            <a:off x="870397" y="4244938"/>
            <a:ext cx="2662177" cy="233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9B4F800-2A40-4645-946F-5D2F4BE34D73}"/>
              </a:ext>
            </a:extLst>
          </p:cNvPr>
          <p:cNvSpPr/>
          <p:nvPr/>
        </p:nvSpPr>
        <p:spPr bwMode="auto">
          <a:xfrm>
            <a:off x="3342798" y="4250119"/>
            <a:ext cx="189776" cy="11778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269C06-8443-456B-BD0C-26265F9A9120}"/>
              </a:ext>
            </a:extLst>
          </p:cNvPr>
          <p:cNvCxnSpPr>
            <a:cxnSpLocks/>
          </p:cNvCxnSpPr>
          <p:nvPr/>
        </p:nvCxnSpPr>
        <p:spPr bwMode="auto">
          <a:xfrm>
            <a:off x="3630737" y="2830749"/>
            <a:ext cx="2536674" cy="18312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4C1738-A6D1-49A1-90CA-EA1FDEC3184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422187" y="3871609"/>
            <a:ext cx="260001" cy="13509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5400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161" y="255608"/>
            <a:ext cx="3962400" cy="62406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4)</a:t>
            </a:r>
            <a:r>
              <a:rPr lang="en-US" altLang="en-US" dirty="0">
                <a:latin typeface="Calibri" panose="020F0502020204030204" pitchFamily="34" charset="0"/>
              </a:rPr>
              <a:t> Pennate Muscles: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1732" y="1093564"/>
            <a:ext cx="4419600" cy="67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a)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Unipennate: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74248" y="3124200"/>
            <a:ext cx="3124200" cy="67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b)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Bipennate: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778888" y="5568150"/>
            <a:ext cx="3505200" cy="67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c)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Multipennate: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765470" y="1183589"/>
            <a:ext cx="32527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CC0000"/>
                </a:solidFill>
                <a:latin typeface="Calibri" panose="020F0502020204030204" pitchFamily="34" charset="0"/>
              </a:rPr>
              <a:t>- e.g. extensor digitorum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698348" y="3206750"/>
            <a:ext cx="26590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CC0000"/>
                </a:solidFill>
                <a:latin typeface="Calibri" panose="020F0502020204030204" pitchFamily="34" charset="0"/>
              </a:rPr>
              <a:t>- e.g. rectus femoris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609463" y="5663400"/>
            <a:ext cx="18208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CC0000"/>
                </a:solidFill>
                <a:latin typeface="Calibri" panose="020F0502020204030204" pitchFamily="34" charset="0"/>
              </a:rPr>
              <a:t>- e.g. deltoid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2D543-D537-42F9-B8BB-D42D9A927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733" y="278080"/>
            <a:ext cx="1320552" cy="27011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E59FEA-2D80-4E13-A482-BD7D6962EFF8}"/>
              </a:ext>
            </a:extLst>
          </p:cNvPr>
          <p:cNvSpPr/>
          <p:nvPr/>
        </p:nvSpPr>
        <p:spPr bwMode="auto">
          <a:xfrm>
            <a:off x="7262733" y="2060284"/>
            <a:ext cx="527029" cy="37111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1F5F35-F382-46B8-8E2B-9713A7705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920" y="2152739"/>
            <a:ext cx="1182321" cy="28375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360E94-5442-4F45-86FD-9E6C7B279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97" y="4524116"/>
            <a:ext cx="1554615" cy="21154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8AE3996-7B54-4FC3-8C10-D7ECCA39E1B6}"/>
              </a:ext>
            </a:extLst>
          </p:cNvPr>
          <p:cNvSpPr/>
          <p:nvPr/>
        </p:nvSpPr>
        <p:spPr bwMode="auto">
          <a:xfrm>
            <a:off x="8747996" y="4745620"/>
            <a:ext cx="212916" cy="6052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90A688-6BD3-4DD4-9E00-1BCFB6C2B14B}"/>
              </a:ext>
            </a:extLst>
          </p:cNvPr>
          <p:cNvSpPr/>
          <p:nvPr/>
        </p:nvSpPr>
        <p:spPr bwMode="auto">
          <a:xfrm>
            <a:off x="7406297" y="5339606"/>
            <a:ext cx="128822" cy="4732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447A1F-B038-4B7C-9241-6CAE728F7E2B}"/>
              </a:ext>
            </a:extLst>
          </p:cNvPr>
          <p:cNvCxnSpPr>
            <a:cxnSpLocks/>
          </p:cNvCxnSpPr>
          <p:nvPr/>
        </p:nvCxnSpPr>
        <p:spPr bwMode="auto">
          <a:xfrm>
            <a:off x="6370859" y="567642"/>
            <a:ext cx="1709477" cy="8201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 Box 8">
            <a:extLst>
              <a:ext uri="{FF2B5EF4-FFF2-40B4-BE49-F238E27FC236}">
                <a16:creationId xmlns:a16="http://schemas.microsoft.com/office/drawing/2014/main" id="{3287171E-AD53-4C02-B7D5-CFA58F59C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516" y="150685"/>
            <a:ext cx="15891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Central tendon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9BF6BB-D935-4639-939C-3A8F2CE87C52}"/>
              </a:ext>
            </a:extLst>
          </p:cNvPr>
          <p:cNvCxnSpPr>
            <a:cxnSpLocks/>
          </p:cNvCxnSpPr>
          <p:nvPr/>
        </p:nvCxnSpPr>
        <p:spPr bwMode="auto">
          <a:xfrm flipH="1">
            <a:off x="6118699" y="567642"/>
            <a:ext cx="252160" cy="19420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0936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  <p:bldP spid="4103" grpId="0"/>
      <p:bldP spid="4104" grpId="0"/>
      <p:bldP spid="4105" grpId="0"/>
      <p:bldP spid="4" grpId="0" animBg="1"/>
      <p:bldP spid="9" grpId="0" animBg="1"/>
      <p:bldP spid="10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30200" y="3992563"/>
            <a:ext cx="848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Increase speed or distance of body part moved.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93700" y="1790700"/>
            <a:ext cx="850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Increase the force applied to the movement.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520700" y="358775"/>
            <a:ext cx="39751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u="sng">
                <a:solidFill>
                  <a:srgbClr val="000000"/>
                </a:solidFill>
                <a:latin typeface="Calibri" panose="020F0502020204030204" pitchFamily="34" charset="0"/>
              </a:rPr>
              <a:t>A Lever System can: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009900" y="5451475"/>
            <a:ext cx="31670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600" b="1" i="1">
                <a:solidFill>
                  <a:srgbClr val="CC0000"/>
                </a:solidFill>
                <a:latin typeface="Calibri" panose="020F0502020204030204" pitchFamily="34" charset="0"/>
              </a:rPr>
              <a:t>But never both</a:t>
            </a:r>
            <a:r>
              <a:rPr lang="en-US" altLang="en-US" sz="3600" b="1">
                <a:solidFill>
                  <a:srgbClr val="CC0000"/>
                </a:solidFill>
                <a:latin typeface="Calibri" panose="020F0502020204030204" pitchFamily="34" charset="0"/>
              </a:rPr>
              <a:t>!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254500" y="3187700"/>
            <a:ext cx="5635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 b="1" i="1">
                <a:solidFill>
                  <a:srgbClr val="CC0000"/>
                </a:solidFill>
                <a:latin typeface="Calibri" panose="020F0502020204030204" pitchFamily="3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2964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7" grpId="0"/>
      <p:bldP spid="28679" grpId="0"/>
      <p:bldP spid="286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44463" y="673100"/>
            <a:ext cx="8847137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C00000"/>
                </a:solidFill>
                <a:latin typeface="Calibri" panose="020F0502020204030204" pitchFamily="34" charset="0"/>
              </a:rPr>
              <a:t>Levers</a:t>
            </a:r>
            <a:r>
              <a:rPr lang="en-US" altLang="en-US" sz="4400" b="1">
                <a:solidFill>
                  <a:srgbClr val="000000"/>
                </a:solidFill>
                <a:latin typeface="Calibri" panose="020F0502020204030204" pitchFamily="34" charset="0"/>
              </a:rPr>
              <a:t> are elongated rigid structures that move on a fixed point,</a:t>
            </a:r>
          </a:p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  <a:latin typeface="Calibri" panose="020F0502020204030204" pitchFamily="34" charset="0"/>
              </a:rPr>
              <a:t>called a </a:t>
            </a:r>
            <a:r>
              <a:rPr lang="en-US" altLang="en-US" sz="4400" b="1">
                <a:solidFill>
                  <a:srgbClr val="CC0000"/>
                </a:solidFill>
                <a:latin typeface="Calibri" panose="020F0502020204030204" pitchFamily="34" charset="0"/>
              </a:rPr>
              <a:t>fulcrum</a:t>
            </a:r>
            <a:r>
              <a:rPr lang="en-US" altLang="en-US" sz="4400" b="1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altLang="en-US" sz="4400" b="1">
                <a:solidFill>
                  <a:srgbClr val="CC0000"/>
                </a:solidFill>
                <a:latin typeface="Calibri" panose="020F0502020204030204" pitchFamily="34" charset="0"/>
              </a:rPr>
              <a:t>F</a:t>
            </a:r>
            <a:r>
              <a:rPr lang="en-US" altLang="en-US" sz="4400" b="1">
                <a:solidFill>
                  <a:srgbClr val="000000"/>
                </a:solidFill>
                <a:latin typeface="Calibri" panose="020F0502020204030204" pitchFamily="34" charset="0"/>
              </a:rPr>
              <a:t>). 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92113" y="3419475"/>
            <a:ext cx="8362950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4000" b="1" i="1">
                <a:solidFill>
                  <a:srgbClr val="000000"/>
                </a:solidFill>
                <a:latin typeface="Calibri" panose="020F0502020204030204" pitchFamily="34" charset="0"/>
              </a:rPr>
              <a:t>The role of Lever Systems is </a:t>
            </a:r>
          </a:p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4000" b="1" i="1">
                <a:solidFill>
                  <a:srgbClr val="000000"/>
                </a:solidFill>
                <a:latin typeface="Calibri" panose="020F0502020204030204" pitchFamily="34" charset="0"/>
              </a:rPr>
              <a:t>to </a:t>
            </a:r>
            <a:r>
              <a:rPr lang="en-US" altLang="en-US" sz="4000" b="1" i="1" u="sng">
                <a:solidFill>
                  <a:srgbClr val="000000"/>
                </a:solidFill>
                <a:latin typeface="Calibri" panose="020F0502020204030204" pitchFamily="34" charset="0"/>
              </a:rPr>
              <a:t>Confer Advantage</a:t>
            </a:r>
            <a:r>
              <a:rPr lang="en-US" altLang="en-US" sz="4000" b="1" i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4000" b="1" i="1">
                <a:solidFill>
                  <a:srgbClr val="000000"/>
                </a:solidFill>
                <a:latin typeface="Calibri" panose="020F0502020204030204" pitchFamily="34" charset="0"/>
              </a:rPr>
              <a:t>to Body Movement</a:t>
            </a:r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966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238125" y="114300"/>
            <a:ext cx="54451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In the body </a:t>
            </a:r>
            <a:r>
              <a:rPr lang="en-US" altLang="en-US" b="1">
                <a:solidFill>
                  <a:srgbClr val="CC0000"/>
                </a:solidFill>
                <a:latin typeface="Calibri" panose="020F0502020204030204" pitchFamily="34" charset="0"/>
              </a:rPr>
              <a:t>Bones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act as levers.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06400" y="1254125"/>
            <a:ext cx="7924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 Movable </a:t>
            </a:r>
            <a:r>
              <a:rPr lang="en-US" altLang="en-US" sz="3600" b="1">
                <a:solidFill>
                  <a:srgbClr val="CC0000"/>
                </a:solidFill>
                <a:latin typeface="Calibri" panose="020F0502020204030204" pitchFamily="34" charset="0"/>
              </a:rPr>
              <a:t>Joints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 act as the fulcrum (</a:t>
            </a:r>
            <a:r>
              <a:rPr lang="en-US" altLang="en-US" sz="3600">
                <a:solidFill>
                  <a:srgbClr val="CC0000"/>
                </a:solidFill>
                <a:latin typeface="Calibri" panose="020F0502020204030204" pitchFamily="34" charset="0"/>
              </a:rPr>
              <a:t>F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).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96875" y="2119313"/>
            <a:ext cx="8747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The </a:t>
            </a:r>
            <a:r>
              <a:rPr lang="en-US" altLang="en-US" b="1">
                <a:solidFill>
                  <a:srgbClr val="CC0000"/>
                </a:solidFill>
                <a:latin typeface="Calibri" panose="020F0502020204030204" pitchFamily="34" charset="0"/>
              </a:rPr>
              <a:t>Effort 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altLang="en-US" b="1">
                <a:solidFill>
                  <a:srgbClr val="CC0000"/>
                </a:solidFill>
                <a:latin typeface="Calibri" panose="020F0502020204030204" pitchFamily="34" charset="0"/>
              </a:rPr>
              <a:t>E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  <a:r>
              <a:rPr lang="en-US" altLang="en-US" b="1">
                <a:solidFill>
                  <a:srgbClr val="CC0000"/>
                </a:solidFill>
                <a:latin typeface="Calibri" panose="020F0502020204030204" pitchFamily="34" charset="0"/>
              </a:rPr>
              <a:t>arm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is powered by muscular 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 contraction.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396875" y="3405188"/>
            <a:ext cx="8747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The </a:t>
            </a:r>
            <a:r>
              <a:rPr lang="en-US" altLang="en-US" b="1">
                <a:solidFill>
                  <a:srgbClr val="CC0000"/>
                </a:solidFill>
                <a:latin typeface="Calibri" panose="020F0502020204030204" pitchFamily="34" charset="0"/>
              </a:rPr>
              <a:t>Resistance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altLang="en-US" b="1">
                <a:solidFill>
                  <a:srgbClr val="CC0000"/>
                </a:solidFill>
                <a:latin typeface="Calibri" panose="020F0502020204030204" pitchFamily="34" charset="0"/>
              </a:rPr>
              <a:t>R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) is the weight of the body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 part being moved.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279525" y="4962525"/>
            <a:ext cx="65722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n-US" altLang="en-US" u="sng">
                <a:solidFill>
                  <a:srgbClr val="000000"/>
                </a:solidFill>
                <a:latin typeface="Calibri" panose="020F0502020204030204" pitchFamily="34" charset="0"/>
              </a:rPr>
              <a:t>Each Lever System needs a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</a:rPr>
              <a:t>    F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ulcrum, </a:t>
            </a: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</a:rPr>
              <a:t>E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ffort arm and </a:t>
            </a: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</a:rPr>
              <a:t>R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esistance.</a:t>
            </a:r>
          </a:p>
        </p:txBody>
      </p:sp>
    </p:spTree>
    <p:extLst>
      <p:ext uri="{BB962C8B-B14F-4D97-AF65-F5344CB8AC3E}">
        <p14:creationId xmlns:p14="http://schemas.microsoft.com/office/powerpoint/2010/main" val="379618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utoUpdateAnimBg="0"/>
      <p:bldP spid="34823" grpId="0" autoUpdateAnimBg="0"/>
      <p:bldP spid="34824" grpId="0" autoUpdateAnimBg="0"/>
      <p:bldP spid="348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233613" y="471488"/>
            <a:ext cx="46751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4400" baseline="30000">
                <a:solidFill>
                  <a:srgbClr val="000000"/>
                </a:solidFill>
                <a:latin typeface="Calibri" panose="020F0502020204030204" pitchFamily="34" charset="0"/>
              </a:rPr>
              <a:t>st</a:t>
            </a: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 Class Lever: </a:t>
            </a:r>
            <a:r>
              <a:rPr lang="en-US" altLang="en-US" sz="4400">
                <a:solidFill>
                  <a:srgbClr val="CC0000"/>
                </a:solidFill>
                <a:latin typeface="Calibri" panose="020F0502020204030204" pitchFamily="34" charset="0"/>
              </a:rPr>
              <a:t>EFR</a:t>
            </a:r>
          </a:p>
        </p:txBody>
      </p:sp>
      <p:grpSp>
        <p:nvGrpSpPr>
          <p:cNvPr id="17411" name="Group 16"/>
          <p:cNvGrpSpPr>
            <a:grpSpLocks/>
          </p:cNvGrpSpPr>
          <p:nvPr/>
        </p:nvGrpSpPr>
        <p:grpSpPr bwMode="auto">
          <a:xfrm>
            <a:off x="646113" y="1695450"/>
            <a:ext cx="7891462" cy="4548188"/>
            <a:chOff x="881" y="1488"/>
            <a:chExt cx="3999" cy="2091"/>
          </a:xfrm>
        </p:grpSpPr>
        <p:pic>
          <p:nvPicPr>
            <p:cNvPr id="174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1" t="18707" r="6610" b="19769"/>
            <a:stretch>
              <a:fillRect/>
            </a:stretch>
          </p:blipFill>
          <p:spPr bwMode="auto">
            <a:xfrm>
              <a:off x="881" y="1488"/>
              <a:ext cx="3999" cy="2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2256" y="2936"/>
              <a:ext cx="96" cy="84"/>
            </a:xfrm>
            <a:prstGeom prst="rect">
              <a:avLst/>
            </a:prstGeom>
            <a:solidFill>
              <a:srgbClr val="A7DB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14" name="Rectangle 7"/>
            <p:cNvSpPr>
              <a:spLocks noChangeArrowheads="1"/>
            </p:cNvSpPr>
            <p:nvPr/>
          </p:nvSpPr>
          <p:spPr bwMode="auto">
            <a:xfrm>
              <a:off x="3104" y="2079"/>
              <a:ext cx="389" cy="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Effort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Arm</a:t>
              </a:r>
            </a:p>
          </p:txBody>
        </p:sp>
        <p:sp>
          <p:nvSpPr>
            <p:cNvPr id="17415" name="Rectangle 9"/>
            <p:cNvSpPr>
              <a:spLocks noChangeArrowheads="1"/>
            </p:cNvSpPr>
            <p:nvPr/>
          </p:nvSpPr>
          <p:spPr bwMode="auto">
            <a:xfrm>
              <a:off x="2229" y="2887"/>
              <a:ext cx="15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E</a:t>
              </a:r>
            </a:p>
          </p:txBody>
        </p:sp>
        <p:sp>
          <p:nvSpPr>
            <p:cNvPr id="17416" name="Rectangle 10"/>
            <p:cNvSpPr>
              <a:spLocks noChangeArrowheads="1"/>
            </p:cNvSpPr>
            <p:nvPr/>
          </p:nvSpPr>
          <p:spPr bwMode="auto">
            <a:xfrm>
              <a:off x="3268" y="1909"/>
              <a:ext cx="128" cy="47"/>
            </a:xfrm>
            <a:prstGeom prst="rect">
              <a:avLst/>
            </a:prstGeom>
            <a:solidFill>
              <a:srgbClr val="A7DB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17" name="Rectangle 12"/>
            <p:cNvSpPr>
              <a:spLocks noChangeArrowheads="1"/>
            </p:cNvSpPr>
            <p:nvPr/>
          </p:nvSpPr>
          <p:spPr bwMode="auto">
            <a:xfrm>
              <a:off x="3280" y="1868"/>
              <a:ext cx="60" cy="124"/>
            </a:xfrm>
            <a:prstGeom prst="rect">
              <a:avLst/>
            </a:prstGeom>
            <a:solidFill>
              <a:srgbClr val="A7DB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18" name="Rectangle 14"/>
            <p:cNvSpPr>
              <a:spLocks noChangeArrowheads="1"/>
            </p:cNvSpPr>
            <p:nvPr/>
          </p:nvSpPr>
          <p:spPr bwMode="auto">
            <a:xfrm flipV="1">
              <a:off x="3266" y="1944"/>
              <a:ext cx="105" cy="43"/>
            </a:xfrm>
            <a:prstGeom prst="rect">
              <a:avLst/>
            </a:prstGeom>
            <a:solidFill>
              <a:srgbClr val="A7DB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3237" y="1857"/>
              <a:ext cx="18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E</a:t>
              </a:r>
            </a:p>
          </p:txBody>
        </p:sp>
        <p:sp>
          <p:nvSpPr>
            <p:cNvPr id="17420" name="Rectangle 15"/>
            <p:cNvSpPr>
              <a:spLocks noChangeArrowheads="1"/>
            </p:cNvSpPr>
            <p:nvPr/>
          </p:nvSpPr>
          <p:spPr bwMode="auto">
            <a:xfrm>
              <a:off x="2332" y="2932"/>
              <a:ext cx="47" cy="60"/>
            </a:xfrm>
            <a:prstGeom prst="rect">
              <a:avLst/>
            </a:prstGeom>
            <a:solidFill>
              <a:srgbClr val="A7DB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989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2"/>
          <p:cNvGrpSpPr>
            <a:grpSpLocks/>
          </p:cNvGrpSpPr>
          <p:nvPr/>
        </p:nvGrpSpPr>
        <p:grpSpPr bwMode="auto">
          <a:xfrm>
            <a:off x="669925" y="1695450"/>
            <a:ext cx="7780338" cy="4586288"/>
            <a:chOff x="1154" y="1488"/>
            <a:chExt cx="3263" cy="2067"/>
          </a:xfrm>
        </p:grpSpPr>
        <p:pic>
          <p:nvPicPr>
            <p:cNvPr id="1843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3" t="12631" r="7367" b="13525"/>
            <a:stretch>
              <a:fillRect/>
            </a:stretch>
          </p:blipFill>
          <p:spPr bwMode="auto">
            <a:xfrm>
              <a:off x="1154" y="1488"/>
              <a:ext cx="3263" cy="2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7" name="Rectangle 3"/>
            <p:cNvSpPr>
              <a:spLocks noChangeArrowheads="1"/>
            </p:cNvSpPr>
            <p:nvPr/>
          </p:nvSpPr>
          <p:spPr bwMode="auto">
            <a:xfrm>
              <a:off x="1856" y="2288"/>
              <a:ext cx="92" cy="68"/>
            </a:xfrm>
            <a:prstGeom prst="rect">
              <a:avLst/>
            </a:prstGeom>
            <a:solidFill>
              <a:srgbClr val="A7DB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8438" name="Rectangle 4"/>
            <p:cNvSpPr>
              <a:spLocks noChangeArrowheads="1"/>
            </p:cNvSpPr>
            <p:nvPr/>
          </p:nvSpPr>
          <p:spPr bwMode="auto">
            <a:xfrm>
              <a:off x="1920" y="2288"/>
              <a:ext cx="47" cy="60"/>
            </a:xfrm>
            <a:prstGeom prst="rect">
              <a:avLst/>
            </a:prstGeom>
            <a:solidFill>
              <a:srgbClr val="A7DB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8439" name="Rectangle 5"/>
            <p:cNvSpPr>
              <a:spLocks noChangeArrowheads="1"/>
            </p:cNvSpPr>
            <p:nvPr/>
          </p:nvSpPr>
          <p:spPr bwMode="auto">
            <a:xfrm>
              <a:off x="1846" y="2253"/>
              <a:ext cx="12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E</a:t>
              </a:r>
            </a:p>
          </p:txBody>
        </p:sp>
        <p:sp>
          <p:nvSpPr>
            <p:cNvPr id="18440" name="Rectangle 6"/>
            <p:cNvSpPr>
              <a:spLocks noChangeArrowheads="1"/>
            </p:cNvSpPr>
            <p:nvPr/>
          </p:nvSpPr>
          <p:spPr bwMode="auto">
            <a:xfrm>
              <a:off x="3172" y="2063"/>
              <a:ext cx="80" cy="77"/>
            </a:xfrm>
            <a:prstGeom prst="rect">
              <a:avLst/>
            </a:prstGeom>
            <a:solidFill>
              <a:srgbClr val="A7DB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8441" name="Rectangle 7"/>
            <p:cNvSpPr>
              <a:spLocks noChangeArrowheads="1"/>
            </p:cNvSpPr>
            <p:nvPr/>
          </p:nvSpPr>
          <p:spPr bwMode="auto">
            <a:xfrm>
              <a:off x="3230" y="2063"/>
              <a:ext cx="47" cy="60"/>
            </a:xfrm>
            <a:prstGeom prst="rect">
              <a:avLst/>
            </a:prstGeom>
            <a:solidFill>
              <a:srgbClr val="A7DB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8442" name="Rectangle 8"/>
            <p:cNvSpPr>
              <a:spLocks noChangeArrowheads="1"/>
            </p:cNvSpPr>
            <p:nvPr/>
          </p:nvSpPr>
          <p:spPr bwMode="auto">
            <a:xfrm>
              <a:off x="3164" y="2039"/>
              <a:ext cx="130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E</a:t>
              </a:r>
            </a:p>
          </p:txBody>
        </p:sp>
        <p:sp>
          <p:nvSpPr>
            <p:cNvPr id="18443" name="Line 9"/>
            <p:cNvSpPr>
              <a:spLocks noChangeShapeType="1"/>
            </p:cNvSpPr>
            <p:nvPr/>
          </p:nvSpPr>
          <p:spPr bwMode="auto">
            <a:xfrm flipV="1">
              <a:off x="3132" y="1983"/>
              <a:ext cx="102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8444" name="Line 10"/>
            <p:cNvSpPr>
              <a:spLocks noChangeShapeType="1"/>
            </p:cNvSpPr>
            <p:nvPr/>
          </p:nvSpPr>
          <p:spPr bwMode="auto">
            <a:xfrm flipV="1">
              <a:off x="1818" y="2214"/>
              <a:ext cx="93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8445" name="Line 11"/>
            <p:cNvSpPr>
              <a:spLocks noChangeShapeType="1"/>
            </p:cNvSpPr>
            <p:nvPr/>
          </p:nvSpPr>
          <p:spPr bwMode="auto">
            <a:xfrm>
              <a:off x="1914" y="2217"/>
              <a:ext cx="99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8435" name="Rectangle 13"/>
          <p:cNvSpPr>
            <a:spLocks noChangeArrowheads="1"/>
          </p:cNvSpPr>
          <p:nvPr/>
        </p:nvSpPr>
        <p:spPr bwMode="auto">
          <a:xfrm>
            <a:off x="2217738" y="454025"/>
            <a:ext cx="47164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4400" baseline="30000">
                <a:solidFill>
                  <a:srgbClr val="000000"/>
                </a:solidFill>
                <a:latin typeface="Calibri" panose="020F0502020204030204" pitchFamily="34" charset="0"/>
              </a:rPr>
              <a:t>nd</a:t>
            </a: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 Class Lever: </a:t>
            </a:r>
            <a:r>
              <a:rPr lang="en-US" altLang="en-US" sz="4400">
                <a:solidFill>
                  <a:srgbClr val="CC0000"/>
                </a:solidFill>
                <a:latin typeface="Calibri" panose="020F0502020204030204" pitchFamily="34" charset="0"/>
              </a:rPr>
              <a:t>FRE</a:t>
            </a:r>
          </a:p>
        </p:txBody>
      </p:sp>
    </p:spTree>
    <p:extLst>
      <p:ext uri="{BB962C8B-B14F-4D97-AF65-F5344CB8AC3E}">
        <p14:creationId xmlns:p14="http://schemas.microsoft.com/office/powerpoint/2010/main" val="1690940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3"/>
          <p:cNvGrpSpPr>
            <a:grpSpLocks/>
          </p:cNvGrpSpPr>
          <p:nvPr/>
        </p:nvGrpSpPr>
        <p:grpSpPr bwMode="auto">
          <a:xfrm>
            <a:off x="596900" y="1704975"/>
            <a:ext cx="7950200" cy="4494213"/>
            <a:chOff x="928" y="1488"/>
            <a:chExt cx="3712" cy="1625"/>
          </a:xfrm>
        </p:grpSpPr>
        <p:pic>
          <p:nvPicPr>
            <p:cNvPr id="1946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5" t="26637" r="4749" b="20906"/>
            <a:stretch>
              <a:fillRect/>
            </a:stretch>
          </p:blipFill>
          <p:spPr bwMode="auto">
            <a:xfrm>
              <a:off x="928" y="1488"/>
              <a:ext cx="3712" cy="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Rectangle 3"/>
            <p:cNvSpPr>
              <a:spLocks noChangeArrowheads="1"/>
            </p:cNvSpPr>
            <p:nvPr/>
          </p:nvSpPr>
          <p:spPr bwMode="auto">
            <a:xfrm>
              <a:off x="1255" y="2046"/>
              <a:ext cx="80" cy="72"/>
            </a:xfrm>
            <a:prstGeom prst="rect">
              <a:avLst/>
            </a:prstGeom>
            <a:solidFill>
              <a:srgbClr val="A7DB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462" name="Rectangle 5"/>
            <p:cNvSpPr>
              <a:spLocks noChangeArrowheads="1"/>
            </p:cNvSpPr>
            <p:nvPr/>
          </p:nvSpPr>
          <p:spPr bwMode="auto">
            <a:xfrm>
              <a:off x="2527" y="1810"/>
              <a:ext cx="80" cy="76"/>
            </a:xfrm>
            <a:prstGeom prst="rect">
              <a:avLst/>
            </a:prstGeom>
            <a:solidFill>
              <a:srgbClr val="A7DB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463" name="Rectangle 6"/>
            <p:cNvSpPr>
              <a:spLocks noChangeArrowheads="1"/>
            </p:cNvSpPr>
            <p:nvPr/>
          </p:nvSpPr>
          <p:spPr bwMode="auto">
            <a:xfrm>
              <a:off x="1303" y="2026"/>
              <a:ext cx="47" cy="96"/>
            </a:xfrm>
            <a:prstGeom prst="rect">
              <a:avLst/>
            </a:prstGeom>
            <a:solidFill>
              <a:srgbClr val="A7DB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464" name="Rectangle 7"/>
            <p:cNvSpPr>
              <a:spLocks noChangeArrowheads="1"/>
            </p:cNvSpPr>
            <p:nvPr/>
          </p:nvSpPr>
          <p:spPr bwMode="auto">
            <a:xfrm>
              <a:off x="2575" y="1806"/>
              <a:ext cx="80" cy="80"/>
            </a:xfrm>
            <a:prstGeom prst="rect">
              <a:avLst/>
            </a:prstGeom>
            <a:solidFill>
              <a:srgbClr val="A7DB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465" name="Rectangle 8"/>
            <p:cNvSpPr>
              <a:spLocks noChangeArrowheads="1"/>
            </p:cNvSpPr>
            <p:nvPr/>
          </p:nvSpPr>
          <p:spPr bwMode="auto">
            <a:xfrm>
              <a:off x="1263" y="2030"/>
              <a:ext cx="100" cy="51"/>
            </a:xfrm>
            <a:prstGeom prst="rect">
              <a:avLst/>
            </a:prstGeom>
            <a:solidFill>
              <a:srgbClr val="A7DB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9466" name="Rectangle 9"/>
            <p:cNvSpPr>
              <a:spLocks noChangeArrowheads="1"/>
            </p:cNvSpPr>
            <p:nvPr/>
          </p:nvSpPr>
          <p:spPr bwMode="auto">
            <a:xfrm rot="20828368">
              <a:off x="1245" y="2001"/>
              <a:ext cx="18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E</a:t>
              </a:r>
            </a:p>
          </p:txBody>
        </p:sp>
        <p:sp>
          <p:nvSpPr>
            <p:cNvPr id="19467" name="Rectangle 4"/>
            <p:cNvSpPr>
              <a:spLocks noChangeArrowheads="1"/>
            </p:cNvSpPr>
            <p:nvPr/>
          </p:nvSpPr>
          <p:spPr bwMode="auto">
            <a:xfrm>
              <a:off x="2519" y="1775"/>
              <a:ext cx="180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E</a:t>
              </a:r>
            </a:p>
          </p:txBody>
        </p:sp>
        <p:sp>
          <p:nvSpPr>
            <p:cNvPr id="19468" name="Line 10"/>
            <p:cNvSpPr>
              <a:spLocks noChangeShapeType="1"/>
            </p:cNvSpPr>
            <p:nvPr/>
          </p:nvSpPr>
          <p:spPr bwMode="auto">
            <a:xfrm>
              <a:off x="1288" y="1964"/>
              <a:ext cx="148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9469" name="Line 11"/>
            <p:cNvSpPr>
              <a:spLocks noChangeShapeType="1"/>
            </p:cNvSpPr>
            <p:nvPr/>
          </p:nvSpPr>
          <p:spPr bwMode="auto">
            <a:xfrm flipH="1">
              <a:off x="2480" y="1708"/>
              <a:ext cx="116" cy="1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9470" name="Line 12"/>
            <p:cNvSpPr>
              <a:spLocks noChangeShapeType="1"/>
            </p:cNvSpPr>
            <p:nvPr/>
          </p:nvSpPr>
          <p:spPr bwMode="auto">
            <a:xfrm>
              <a:off x="2604" y="1732"/>
              <a:ext cx="9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9459" name="Rectangle 14"/>
          <p:cNvSpPr>
            <a:spLocks noChangeArrowheads="1"/>
          </p:cNvSpPr>
          <p:nvPr/>
        </p:nvSpPr>
        <p:spPr bwMode="auto">
          <a:xfrm>
            <a:off x="2297113" y="547688"/>
            <a:ext cx="4568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altLang="en-US" sz="4400" baseline="30000">
                <a:solidFill>
                  <a:srgbClr val="000000"/>
                </a:solidFill>
                <a:latin typeface="Calibri" panose="020F0502020204030204" pitchFamily="34" charset="0"/>
              </a:rPr>
              <a:t>rd</a:t>
            </a:r>
            <a:r>
              <a:rPr lang="en-US" altLang="en-US" sz="4400">
                <a:solidFill>
                  <a:srgbClr val="000000"/>
                </a:solidFill>
                <a:latin typeface="Calibri" panose="020F0502020204030204" pitchFamily="34" charset="0"/>
              </a:rPr>
              <a:t> Class Lever: </a:t>
            </a:r>
            <a:r>
              <a:rPr lang="en-US" altLang="en-US" sz="4400">
                <a:solidFill>
                  <a:srgbClr val="CC0000"/>
                </a:solidFill>
                <a:latin typeface="Calibri" panose="020F0502020204030204" pitchFamily="34" charset="0"/>
              </a:rPr>
              <a:t>FER</a:t>
            </a:r>
          </a:p>
        </p:txBody>
      </p:sp>
    </p:spTree>
    <p:extLst>
      <p:ext uri="{BB962C8B-B14F-4D97-AF65-F5344CB8AC3E}">
        <p14:creationId xmlns:p14="http://schemas.microsoft.com/office/powerpoint/2010/main" val="100895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1" r="18129" b="3192"/>
          <a:stretch/>
        </p:blipFill>
        <p:spPr bwMode="auto">
          <a:xfrm>
            <a:off x="2660650" y="114300"/>
            <a:ext cx="5230283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14325" y="388938"/>
            <a:ext cx="2159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- Long &amp; cylindrical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14325" y="846138"/>
            <a:ext cx="1914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- Multinucleated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20675" y="1296988"/>
            <a:ext cx="1143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- Striated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07975" y="1692275"/>
            <a:ext cx="136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- Voluntary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20675" y="2600898"/>
            <a:ext cx="2374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- Shorter &amp; branched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320675" y="3058098"/>
            <a:ext cx="17129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- Uninucleated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7025" y="3508948"/>
            <a:ext cx="1143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- Striated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20675" y="3865323"/>
            <a:ext cx="1514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- Involuntary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320675" y="4845696"/>
            <a:ext cx="19256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- Spindle-shaped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20675" y="5302896"/>
            <a:ext cx="17129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- Uninucleated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327025" y="5753746"/>
            <a:ext cx="1635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- Non-striated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314325" y="6149033"/>
            <a:ext cx="1514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- Involuntary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5873750" y="76200"/>
            <a:ext cx="1709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Skeletal muscle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5911850" y="2362200"/>
            <a:ext cx="1685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Cardiac muscle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5921375" y="4610100"/>
            <a:ext cx="1697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Smooth muscle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660650" y="101600"/>
            <a:ext cx="1746250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2686050" y="2343150"/>
            <a:ext cx="1746250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2705100" y="4603750"/>
            <a:ext cx="1746250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2720975" y="76200"/>
            <a:ext cx="14922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Skeletal muscle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2740025" y="2362200"/>
            <a:ext cx="14589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Cardiac muscle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2711450" y="4610100"/>
            <a:ext cx="14954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Smooth muscle</a:t>
            </a: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5F515746-20AC-443B-8FB1-2418C909C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429" y="4231739"/>
            <a:ext cx="21353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- Intercalated discs</a:t>
            </a:r>
          </a:p>
        </p:txBody>
      </p:sp>
    </p:spTree>
    <p:extLst>
      <p:ext uri="{BB962C8B-B14F-4D97-AF65-F5344CB8AC3E}">
        <p14:creationId xmlns:p14="http://schemas.microsoft.com/office/powerpoint/2010/main" val="12324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/>
      <p:bldP spid="33797" grpId="0"/>
      <p:bldP spid="33798" grpId="0"/>
      <p:bldP spid="33799" grpId="0"/>
      <p:bldP spid="33800" grpId="0"/>
      <p:bldP spid="33801" grpId="0"/>
      <p:bldP spid="33802" grpId="0"/>
      <p:bldP spid="33803" grpId="0"/>
      <p:bldP spid="33804" grpId="0"/>
      <p:bldP spid="33805" grpId="0"/>
      <p:bldP spid="33806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93" y="877888"/>
            <a:ext cx="7019925" cy="5657850"/>
          </a:xfrm>
          <a:prstGeom prst="rect">
            <a:avLst/>
          </a:prstGeom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896938" y="231775"/>
            <a:ext cx="73612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</a:rPr>
              <a:t>The Mechanics of Levers in the Body</a:t>
            </a:r>
          </a:p>
        </p:txBody>
      </p:sp>
    </p:spTree>
    <p:extLst>
      <p:ext uri="{BB962C8B-B14F-4D97-AF65-F5344CB8AC3E}">
        <p14:creationId xmlns:p14="http://schemas.microsoft.com/office/powerpoint/2010/main" val="3058246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1" b="7938"/>
          <a:stretch>
            <a:fillRect/>
          </a:stretch>
        </p:blipFill>
        <p:spPr bwMode="auto">
          <a:xfrm>
            <a:off x="319088" y="1123950"/>
            <a:ext cx="8475662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1744663" y="107950"/>
            <a:ext cx="5664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The Neuromuscular Junction</a:t>
            </a: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677863" y="1123950"/>
            <a:ext cx="25812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Calibri" panose="020F0502020204030204" pitchFamily="34" charset="0"/>
              </a:rPr>
              <a:t>Skeletal Muscle is controlled by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Calibri" panose="020F0502020204030204" pitchFamily="34" charset="0"/>
              </a:rPr>
              <a:t>Somatic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Calibri" panose="020F0502020204030204" pitchFamily="34" charset="0"/>
              </a:rPr>
              <a:t>Motor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Calibri" panose="020F0502020204030204" pitchFamily="34" charset="0"/>
              </a:rPr>
              <a:t>Neurons</a:t>
            </a:r>
          </a:p>
        </p:txBody>
      </p:sp>
    </p:spTree>
    <p:extLst>
      <p:ext uri="{BB962C8B-B14F-4D97-AF65-F5344CB8AC3E}">
        <p14:creationId xmlns:p14="http://schemas.microsoft.com/office/powerpoint/2010/main" val="1087841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3" r="975" b="8321"/>
          <a:stretch>
            <a:fillRect/>
          </a:stretch>
        </p:blipFill>
        <p:spPr bwMode="auto">
          <a:xfrm>
            <a:off x="125413" y="720725"/>
            <a:ext cx="8864600" cy="58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628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9" b="12393"/>
          <a:stretch>
            <a:fillRect/>
          </a:stretch>
        </p:blipFill>
        <p:spPr bwMode="auto">
          <a:xfrm>
            <a:off x="195263" y="1082675"/>
            <a:ext cx="8723312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44725" y="107950"/>
            <a:ext cx="47005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Motor Unit Recruitment</a:t>
            </a:r>
          </a:p>
        </p:txBody>
      </p:sp>
    </p:spTree>
    <p:extLst>
      <p:ext uri="{BB962C8B-B14F-4D97-AF65-F5344CB8AC3E}">
        <p14:creationId xmlns:p14="http://schemas.microsoft.com/office/powerpoint/2010/main" val="73638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altLang="en-US" b="1">
                <a:solidFill>
                  <a:srgbClr val="CC0000"/>
                </a:solidFill>
                <a:latin typeface="Calibri" panose="020F0502020204030204" pitchFamily="34" charset="0"/>
              </a:rPr>
              <a:t>Functions of Skeletal Muscle</a:t>
            </a:r>
            <a:endParaRPr lang="en-US" altLang="en-US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1409700"/>
            <a:ext cx="7219950" cy="723900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Movement of Body </a:t>
            </a:r>
            <a:r>
              <a:rPr lang="en-US" altLang="en-US" sz="2800" dirty="0">
                <a:latin typeface="Calibri" panose="020F0502020204030204" pitchFamily="34" charset="0"/>
              </a:rPr>
              <a:t>(with Levers and Joints)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38250" y="3810000"/>
            <a:ext cx="71056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Heat Production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238250" y="5029200"/>
            <a:ext cx="71056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Controls Entrances and Exits to Body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38250" y="2571750"/>
            <a:ext cx="71056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Protection of other Structures</a:t>
            </a:r>
          </a:p>
        </p:txBody>
      </p:sp>
    </p:spTree>
    <p:extLst>
      <p:ext uri="{BB962C8B-B14F-4D97-AF65-F5344CB8AC3E}">
        <p14:creationId xmlns:p14="http://schemas.microsoft.com/office/powerpoint/2010/main" val="175347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4" grpId="0"/>
      <p:bldP spid="20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7772400" cy="876300"/>
          </a:xfrm>
        </p:spPr>
        <p:txBody>
          <a:bodyPr/>
          <a:lstStyle/>
          <a:p>
            <a:r>
              <a:rPr lang="en-US" altLang="en-US" sz="4000" b="1">
                <a:latin typeface="Calibri" panose="020F0502020204030204" pitchFamily="34" charset="0"/>
              </a:rPr>
              <a:t>Micro-Anatomy of Skeletal Muscle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3950" y="2133600"/>
            <a:ext cx="6877050" cy="62865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</a:rPr>
              <a:t>Muscle cell = muscle fiber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123950" y="3429000"/>
            <a:ext cx="68770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Fascicle = bundle of muscle fibers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123950" y="4705350"/>
            <a:ext cx="68770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Whole muscle = bundle of fascicles</a:t>
            </a:r>
          </a:p>
        </p:txBody>
      </p:sp>
    </p:spTree>
    <p:extLst>
      <p:ext uri="{BB962C8B-B14F-4D97-AF65-F5344CB8AC3E}">
        <p14:creationId xmlns:p14="http://schemas.microsoft.com/office/powerpoint/2010/main" val="24315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/>
      <p:bldP spid="5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411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4" b="18239"/>
          <a:stretch>
            <a:fillRect/>
          </a:stretch>
        </p:blipFill>
        <p:spPr bwMode="auto">
          <a:xfrm>
            <a:off x="0" y="971550"/>
            <a:ext cx="91440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039100" y="3879850"/>
            <a:ext cx="1022350" cy="1111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148" name="Rectangle 2"/>
          <p:cNvSpPr txBox="1">
            <a:spLocks noChangeArrowheads="1"/>
          </p:cNvSpPr>
          <p:nvPr/>
        </p:nvSpPr>
        <p:spPr bwMode="auto">
          <a:xfrm>
            <a:off x="685800" y="95250"/>
            <a:ext cx="7772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Anatomy of Skeletal Muscle</a:t>
            </a:r>
            <a:endParaRPr lang="en-US" altLang="en-US" sz="4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55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625"/>
            <a:ext cx="7772400" cy="1038225"/>
          </a:xfrm>
        </p:spPr>
        <p:txBody>
          <a:bodyPr/>
          <a:lstStyle/>
          <a:p>
            <a:r>
              <a:rPr lang="en-US" altLang="en-US" sz="4000" b="1">
                <a:latin typeface="Calibri" panose="020F0502020204030204" pitchFamily="34" charset="0"/>
              </a:rPr>
              <a:t>Connective Tissue of </a:t>
            </a:r>
            <a:br>
              <a:rPr lang="en-US" altLang="en-US" sz="4000" b="1">
                <a:latin typeface="Calibri" panose="020F0502020204030204" pitchFamily="34" charset="0"/>
              </a:rPr>
            </a:br>
            <a:r>
              <a:rPr lang="en-US" altLang="en-US" sz="4000" b="1">
                <a:latin typeface="Calibri" panose="020F0502020204030204" pitchFamily="34" charset="0"/>
              </a:rPr>
              <a:t>Skeletal Muscle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3950" y="2133600"/>
            <a:ext cx="6877050" cy="628650"/>
          </a:xfrm>
        </p:spPr>
        <p:txBody>
          <a:bodyPr/>
          <a:lstStyle/>
          <a:p>
            <a:r>
              <a:rPr lang="en-US" altLang="en-US" b="1" dirty="0">
                <a:solidFill>
                  <a:srgbClr val="FF9900"/>
                </a:solidFill>
                <a:latin typeface="Calibri" panose="020F0502020204030204" pitchFamily="34" charset="0"/>
              </a:rPr>
              <a:t>Endomysium</a:t>
            </a:r>
            <a:r>
              <a:rPr lang="en-US" altLang="en-US" dirty="0">
                <a:solidFill>
                  <a:srgbClr val="FF99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</a:rPr>
              <a:t>=&gt; covers a muscle fiber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123950" y="3429000"/>
            <a:ext cx="71723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b="1" dirty="0">
                <a:solidFill>
                  <a:srgbClr val="CC9900"/>
                </a:solidFill>
                <a:latin typeface="Calibri" panose="020F0502020204030204" pitchFamily="34" charset="0"/>
              </a:rPr>
              <a:t>Perimysium</a:t>
            </a:r>
            <a:r>
              <a:rPr lang="en-US" altLang="en-US" dirty="0">
                <a:solidFill>
                  <a:srgbClr val="CC99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=&gt;  covers fascicles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123950" y="4705350"/>
            <a:ext cx="68770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b="1" dirty="0">
                <a:solidFill>
                  <a:srgbClr val="CC6600"/>
                </a:solidFill>
                <a:latin typeface="Calibri" panose="020F0502020204030204" pitchFamily="34" charset="0"/>
              </a:rPr>
              <a:t>Epimysium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=&gt; covers whole muscle</a:t>
            </a:r>
          </a:p>
        </p:txBody>
      </p:sp>
    </p:spTree>
    <p:extLst>
      <p:ext uri="{BB962C8B-B14F-4D97-AF65-F5344CB8AC3E}">
        <p14:creationId xmlns:p14="http://schemas.microsoft.com/office/powerpoint/2010/main" val="30549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0" grpId="0"/>
      <p:bldP spid="297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>
                <a:latin typeface="Calibri" panose="020F0502020204030204" pitchFamily="34" charset="0"/>
              </a:rPr>
              <a:t>Naming of Skeletal Muscle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981200"/>
            <a:ext cx="3048000" cy="3314700"/>
          </a:xfrm>
        </p:spPr>
        <p:txBody>
          <a:bodyPr/>
          <a:lstStyle/>
          <a:p>
            <a:r>
              <a:rPr lang="en-US" altLang="en-US" sz="2800">
                <a:latin typeface="Calibri" panose="020F0502020204030204" pitchFamily="34" charset="0"/>
              </a:rPr>
              <a:t>Size</a:t>
            </a: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Maximus</a:t>
            </a: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Minimus</a:t>
            </a: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Major</a:t>
            </a: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Minor</a:t>
            </a: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Longus </a:t>
            </a: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Brevis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71950" y="1981200"/>
            <a:ext cx="4381500" cy="3867150"/>
          </a:xfrm>
        </p:spPr>
        <p:txBody>
          <a:bodyPr/>
          <a:lstStyle/>
          <a:p>
            <a:r>
              <a:rPr lang="en-US" altLang="en-US" sz="2800">
                <a:latin typeface="Calibri" panose="020F0502020204030204" pitchFamily="34" charset="0"/>
              </a:rPr>
              <a:t>Shape</a:t>
            </a: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Deltoid (triangle)</a:t>
            </a:r>
          </a:p>
          <a:p>
            <a:pPr lvl="1"/>
            <a:endParaRPr lang="en-US" altLang="en-US" sz="2400">
              <a:latin typeface="Calibri" panose="020F0502020204030204" pitchFamily="34" charset="0"/>
            </a:endParaRP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Teres (round, cylindrical)</a:t>
            </a:r>
          </a:p>
          <a:p>
            <a:pPr lvl="1"/>
            <a:endParaRPr lang="en-US" altLang="en-US" sz="2400">
              <a:latin typeface="Calibri" panose="020F0502020204030204" pitchFamily="34" charset="0"/>
            </a:endParaRP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Trapezius (trapezoidal)</a:t>
            </a:r>
          </a:p>
          <a:p>
            <a:pPr lvl="1"/>
            <a:endParaRPr lang="en-US" altLang="en-US" sz="2400">
              <a:latin typeface="Calibri" panose="020F0502020204030204" pitchFamily="34" charset="0"/>
            </a:endParaRP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Rhomboideus (rhomboidal)</a:t>
            </a:r>
          </a:p>
        </p:txBody>
      </p:sp>
    </p:spTree>
    <p:extLst>
      <p:ext uri="{BB962C8B-B14F-4D97-AF65-F5344CB8AC3E}">
        <p14:creationId xmlns:p14="http://schemas.microsoft.com/office/powerpoint/2010/main" val="73457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614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66800"/>
            <a:ext cx="2647950" cy="4114800"/>
          </a:xfrm>
        </p:spPr>
        <p:txBody>
          <a:bodyPr/>
          <a:lstStyle/>
          <a:p>
            <a:r>
              <a:rPr lang="en-US" altLang="en-US" sz="2800">
                <a:latin typeface="Calibri" panose="020F0502020204030204" pitchFamily="34" charset="0"/>
              </a:rPr>
              <a:t>Location</a:t>
            </a: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Abdominis</a:t>
            </a: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Femoris</a:t>
            </a: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Brachii</a:t>
            </a: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Capitis</a:t>
            </a: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Pectoralis</a:t>
            </a: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Intercostal</a:t>
            </a: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Digitorum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162300" y="1066800"/>
            <a:ext cx="3105150" cy="4114800"/>
          </a:xfrm>
        </p:spPr>
        <p:txBody>
          <a:bodyPr/>
          <a:lstStyle/>
          <a:p>
            <a:r>
              <a:rPr lang="en-US" altLang="en-US" sz="2800">
                <a:latin typeface="Calibri" panose="020F0502020204030204" pitchFamily="34" charset="0"/>
              </a:rPr>
              <a:t>Relative Position</a:t>
            </a: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Lateral</a:t>
            </a: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Medial</a:t>
            </a: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Internal</a:t>
            </a: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External</a:t>
            </a: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Superficialis</a:t>
            </a: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Profundis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419850" y="1066800"/>
            <a:ext cx="2438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Action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Abductor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Adductor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Flexor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Extensor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Pronator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Supinator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Levetor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Depressor</a:t>
            </a:r>
          </a:p>
        </p:txBody>
      </p:sp>
    </p:spTree>
    <p:extLst>
      <p:ext uri="{BB962C8B-B14F-4D97-AF65-F5344CB8AC3E}">
        <p14:creationId xmlns:p14="http://schemas.microsoft.com/office/powerpoint/2010/main" val="180338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autoUpdateAnimBg="0"/>
      <p:bldP spid="717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938" y="361950"/>
            <a:ext cx="3251200" cy="3219450"/>
          </a:xfrm>
        </p:spPr>
        <p:txBody>
          <a:bodyPr/>
          <a:lstStyle/>
          <a:p>
            <a:pPr algn="ctr"/>
            <a:r>
              <a:rPr lang="en-US" altLang="en-US" sz="2800">
                <a:latin typeface="Calibri" panose="020F0502020204030204" pitchFamily="34" charset="0"/>
              </a:rPr>
              <a:t>Number of Heads</a:t>
            </a: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Biceps</a:t>
            </a:r>
          </a:p>
          <a:p>
            <a:pPr lvl="1"/>
            <a:endParaRPr lang="en-US" altLang="en-US" sz="2400">
              <a:latin typeface="Calibri" panose="020F0502020204030204" pitchFamily="34" charset="0"/>
            </a:endParaRP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Triceps</a:t>
            </a:r>
          </a:p>
          <a:p>
            <a:pPr lvl="1"/>
            <a:endParaRPr lang="en-US" altLang="en-US" sz="2400">
              <a:latin typeface="Calibri" panose="020F0502020204030204" pitchFamily="34" charset="0"/>
            </a:endParaRP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Quadriceps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51150" y="1657350"/>
            <a:ext cx="3836988" cy="3143250"/>
          </a:xfrm>
        </p:spPr>
        <p:txBody>
          <a:bodyPr/>
          <a:lstStyle/>
          <a:p>
            <a:pPr algn="ctr"/>
            <a:r>
              <a:rPr lang="en-US" altLang="en-US" sz="2800">
                <a:latin typeface="Calibri" panose="020F0502020204030204" pitchFamily="34" charset="0"/>
              </a:rPr>
              <a:t>Orientation of Muscle</a:t>
            </a: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Rectus</a:t>
            </a:r>
          </a:p>
          <a:p>
            <a:pPr lvl="1"/>
            <a:endParaRPr lang="en-US" altLang="en-US" sz="2400">
              <a:latin typeface="Calibri" panose="020F0502020204030204" pitchFamily="34" charset="0"/>
            </a:endParaRP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Transversus</a:t>
            </a:r>
          </a:p>
          <a:p>
            <a:pPr lvl="1"/>
            <a:endParaRPr lang="en-US" altLang="en-US" sz="2400">
              <a:latin typeface="Calibri" panose="020F0502020204030204" pitchFamily="34" charset="0"/>
            </a:endParaRPr>
          </a:p>
          <a:p>
            <a:pPr lvl="1"/>
            <a:r>
              <a:rPr lang="en-US" altLang="en-US" sz="2400">
                <a:latin typeface="Calibri" panose="020F0502020204030204" pitchFamily="34" charset="0"/>
              </a:rPr>
              <a:t>Oblique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138738" y="3573463"/>
            <a:ext cx="38354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Origin and  Insertion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sternocleidomastoid</a:t>
            </a:r>
          </a:p>
          <a:p>
            <a:pPr lvl="1" eaLnBrk="0" fontAlgn="base" hangingPunct="0"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coracobrachialis</a:t>
            </a:r>
          </a:p>
          <a:p>
            <a:pPr lvl="1" eaLnBrk="0" fontAlgn="base" hangingPunct="0"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Brachioradialis</a:t>
            </a:r>
          </a:p>
        </p:txBody>
      </p:sp>
    </p:spTree>
    <p:extLst>
      <p:ext uri="{BB962C8B-B14F-4D97-AF65-F5344CB8AC3E}">
        <p14:creationId xmlns:p14="http://schemas.microsoft.com/office/powerpoint/2010/main" val="37814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  <p:bldP spid="8197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517</Words>
  <Application>Microsoft Office PowerPoint</Application>
  <PresentationFormat>On-screen Show (4:3)</PresentationFormat>
  <Paragraphs>163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Default Design</vt:lpstr>
      <vt:lpstr>1_Default Design</vt:lpstr>
      <vt:lpstr>PowerPoint Presentation</vt:lpstr>
      <vt:lpstr>PowerPoint Presentation</vt:lpstr>
      <vt:lpstr>Functions of Skeletal Muscle</vt:lpstr>
      <vt:lpstr>Micro-Anatomy of Skeletal Muscle</vt:lpstr>
      <vt:lpstr>PowerPoint Presentation</vt:lpstr>
      <vt:lpstr>Connective Tissue of  Skeletal Muscle</vt:lpstr>
      <vt:lpstr>Naming of Skeletal Muscle</vt:lpstr>
      <vt:lpstr>PowerPoint Presentation</vt:lpstr>
      <vt:lpstr>PowerPoint Presentation</vt:lpstr>
      <vt:lpstr>PowerPoint Presentation</vt:lpstr>
      <vt:lpstr>Classification by Orientation of Fascicles (Presented in the order from weakest to greatest force generated)</vt:lpstr>
      <vt:lpstr>Classification by Orientation of Fascicles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McMahon</dc:creator>
  <cp:lastModifiedBy>Marie Mc Mahon</cp:lastModifiedBy>
  <cp:revision>12</cp:revision>
  <dcterms:created xsi:type="dcterms:W3CDTF">2023-10-02T17:02:33Z</dcterms:created>
  <dcterms:modified xsi:type="dcterms:W3CDTF">2025-03-18T00:30:45Z</dcterms:modified>
</cp:coreProperties>
</file>