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6" r:id="rId2"/>
    <p:sldId id="278" r:id="rId3"/>
    <p:sldId id="313" r:id="rId4"/>
    <p:sldId id="299" r:id="rId5"/>
    <p:sldId id="310" r:id="rId6"/>
    <p:sldId id="311" r:id="rId7"/>
    <p:sldId id="302" r:id="rId8"/>
    <p:sldId id="312" r:id="rId9"/>
    <p:sldId id="298" r:id="rId10"/>
    <p:sldId id="303" r:id="rId11"/>
    <p:sldId id="304" r:id="rId12"/>
    <p:sldId id="305" r:id="rId13"/>
    <p:sldId id="306" r:id="rId14"/>
    <p:sldId id="307" r:id="rId15"/>
    <p:sldId id="308" r:id="rId1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56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3300"/>
    <a:srgbClr val="800000"/>
    <a:srgbClr val="006666"/>
    <a:srgbClr val="339933"/>
    <a:srgbClr val="CC3300"/>
    <a:srgbClr val="CC0066"/>
    <a:srgbClr val="000099"/>
    <a:srgbClr val="FFCC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56" autoAdjust="0"/>
    <p:restoredTop sz="94660"/>
  </p:normalViewPr>
  <p:slideViewPr>
    <p:cSldViewPr snapToGrid="0" showGuides="1">
      <p:cViewPr varScale="1">
        <p:scale>
          <a:sx n="134" d="100"/>
          <a:sy n="134" d="100"/>
        </p:scale>
        <p:origin x="750" y="132"/>
      </p:cViewPr>
      <p:guideLst>
        <p:guide orient="horz" pos="2448"/>
        <p:guide pos="5664"/>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E04EE9-598B-4B81-8C63-0BA589530D88}" type="slidenum">
              <a:rPr lang="en-US" altLang="en-US"/>
              <a:pPr>
                <a:defRPr/>
              </a:pPr>
              <a:t>‹#›</a:t>
            </a:fld>
            <a:endParaRPr lang="en-US" altLang="en-US"/>
          </a:p>
        </p:txBody>
      </p:sp>
    </p:spTree>
    <p:extLst>
      <p:ext uri="{BB962C8B-B14F-4D97-AF65-F5344CB8AC3E}">
        <p14:creationId xmlns:p14="http://schemas.microsoft.com/office/powerpoint/2010/main" val="2060681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172CFB-82E0-4083-BB56-F142825A7B64}" type="slidenum">
              <a:rPr lang="en-US" altLang="en-US"/>
              <a:pPr>
                <a:defRPr/>
              </a:pPr>
              <a:t>‹#›</a:t>
            </a:fld>
            <a:endParaRPr lang="en-US" altLang="en-US"/>
          </a:p>
        </p:txBody>
      </p:sp>
    </p:spTree>
    <p:extLst>
      <p:ext uri="{BB962C8B-B14F-4D97-AF65-F5344CB8AC3E}">
        <p14:creationId xmlns:p14="http://schemas.microsoft.com/office/powerpoint/2010/main" val="86825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C5B3CB-8F87-4993-856A-2956CF8823CA}" type="slidenum">
              <a:rPr lang="en-US" altLang="en-US"/>
              <a:pPr>
                <a:defRPr/>
              </a:pPr>
              <a:t>‹#›</a:t>
            </a:fld>
            <a:endParaRPr lang="en-US" altLang="en-US"/>
          </a:p>
        </p:txBody>
      </p:sp>
    </p:spTree>
    <p:extLst>
      <p:ext uri="{BB962C8B-B14F-4D97-AF65-F5344CB8AC3E}">
        <p14:creationId xmlns:p14="http://schemas.microsoft.com/office/powerpoint/2010/main" val="1781234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3A43C5-AC13-47C0-ACFD-BF94EC13EC8E}" type="slidenum">
              <a:rPr lang="en-US" altLang="en-US"/>
              <a:pPr>
                <a:defRPr/>
              </a:pPr>
              <a:t>‹#›</a:t>
            </a:fld>
            <a:endParaRPr lang="en-US" altLang="en-US"/>
          </a:p>
        </p:txBody>
      </p:sp>
    </p:spTree>
    <p:extLst>
      <p:ext uri="{BB962C8B-B14F-4D97-AF65-F5344CB8AC3E}">
        <p14:creationId xmlns:p14="http://schemas.microsoft.com/office/powerpoint/2010/main" val="1013152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64BB08-E11E-4124-A5CC-E6DD2317AE18}" type="slidenum">
              <a:rPr lang="en-US" altLang="en-US"/>
              <a:pPr>
                <a:defRPr/>
              </a:pPr>
              <a:t>‹#›</a:t>
            </a:fld>
            <a:endParaRPr lang="en-US" altLang="en-US"/>
          </a:p>
        </p:txBody>
      </p:sp>
    </p:spTree>
    <p:extLst>
      <p:ext uri="{BB962C8B-B14F-4D97-AF65-F5344CB8AC3E}">
        <p14:creationId xmlns:p14="http://schemas.microsoft.com/office/powerpoint/2010/main" val="3063442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408C88-6303-42F7-B97B-94B1E3A5ACC9}" type="slidenum">
              <a:rPr lang="en-US" altLang="en-US"/>
              <a:pPr>
                <a:defRPr/>
              </a:pPr>
              <a:t>‹#›</a:t>
            </a:fld>
            <a:endParaRPr lang="en-US" altLang="en-US"/>
          </a:p>
        </p:txBody>
      </p:sp>
    </p:spTree>
    <p:extLst>
      <p:ext uri="{BB962C8B-B14F-4D97-AF65-F5344CB8AC3E}">
        <p14:creationId xmlns:p14="http://schemas.microsoft.com/office/powerpoint/2010/main" val="2676249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828EA9F-3829-49E6-ADAD-B4955AE9800A}" type="slidenum">
              <a:rPr lang="en-US" altLang="en-US"/>
              <a:pPr>
                <a:defRPr/>
              </a:pPr>
              <a:t>‹#›</a:t>
            </a:fld>
            <a:endParaRPr lang="en-US" altLang="en-US"/>
          </a:p>
        </p:txBody>
      </p:sp>
    </p:spTree>
    <p:extLst>
      <p:ext uri="{BB962C8B-B14F-4D97-AF65-F5344CB8AC3E}">
        <p14:creationId xmlns:p14="http://schemas.microsoft.com/office/powerpoint/2010/main" val="416967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02B3827-E03D-4883-915F-3A735939B06B}" type="slidenum">
              <a:rPr lang="en-US" altLang="en-US"/>
              <a:pPr>
                <a:defRPr/>
              </a:pPr>
              <a:t>‹#›</a:t>
            </a:fld>
            <a:endParaRPr lang="en-US" altLang="en-US"/>
          </a:p>
        </p:txBody>
      </p:sp>
    </p:spTree>
    <p:extLst>
      <p:ext uri="{BB962C8B-B14F-4D97-AF65-F5344CB8AC3E}">
        <p14:creationId xmlns:p14="http://schemas.microsoft.com/office/powerpoint/2010/main" val="2900088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98A03DB-E958-4323-BBAF-68A0E0803E91}" type="slidenum">
              <a:rPr lang="en-US" altLang="en-US"/>
              <a:pPr>
                <a:defRPr/>
              </a:pPr>
              <a:t>‹#›</a:t>
            </a:fld>
            <a:endParaRPr lang="en-US" altLang="en-US"/>
          </a:p>
        </p:txBody>
      </p:sp>
    </p:spTree>
    <p:extLst>
      <p:ext uri="{BB962C8B-B14F-4D97-AF65-F5344CB8AC3E}">
        <p14:creationId xmlns:p14="http://schemas.microsoft.com/office/powerpoint/2010/main" val="2654274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C1A048-E07E-4CB9-B562-BC20C182FAB9}" type="slidenum">
              <a:rPr lang="en-US" altLang="en-US"/>
              <a:pPr>
                <a:defRPr/>
              </a:pPr>
              <a:t>‹#›</a:t>
            </a:fld>
            <a:endParaRPr lang="en-US" altLang="en-US"/>
          </a:p>
        </p:txBody>
      </p:sp>
    </p:spTree>
    <p:extLst>
      <p:ext uri="{BB962C8B-B14F-4D97-AF65-F5344CB8AC3E}">
        <p14:creationId xmlns:p14="http://schemas.microsoft.com/office/powerpoint/2010/main" val="1677639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FCF086-A9B8-4415-B6DF-B9909A23D9CE}" type="slidenum">
              <a:rPr lang="en-US" altLang="en-US"/>
              <a:pPr>
                <a:defRPr/>
              </a:pPr>
              <a:t>‹#›</a:t>
            </a:fld>
            <a:endParaRPr lang="en-US" altLang="en-US"/>
          </a:p>
        </p:txBody>
      </p:sp>
    </p:spTree>
    <p:extLst>
      <p:ext uri="{BB962C8B-B14F-4D97-AF65-F5344CB8AC3E}">
        <p14:creationId xmlns:p14="http://schemas.microsoft.com/office/powerpoint/2010/main" val="572440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30196"/>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7C5EE4CD-EE84-4B95-AC08-AFD325EB96A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6" name="Text Box 6"/>
          <p:cNvSpPr txBox="1">
            <a:spLocks noChangeArrowheads="1"/>
          </p:cNvSpPr>
          <p:nvPr/>
        </p:nvSpPr>
        <p:spPr bwMode="auto">
          <a:xfrm>
            <a:off x="590085" y="0"/>
            <a:ext cx="79529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dirty="0">
                <a:solidFill>
                  <a:srgbClr val="A50021"/>
                </a:solidFill>
                <a:latin typeface="Calibri" panose="020F0502020204030204" pitchFamily="34" charset="0"/>
              </a:rPr>
              <a:t>Electrical Conduction System of the Heart</a:t>
            </a:r>
          </a:p>
        </p:txBody>
      </p:sp>
      <p:pic>
        <p:nvPicPr>
          <p:cNvPr id="58370" name="Picture 2" descr="Image result for electrical conduction system of the he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6331"/>
            <a:ext cx="5299943" cy="407160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99943" y="2201857"/>
            <a:ext cx="3665153" cy="4339650"/>
          </a:xfrm>
          <a:prstGeom prst="rect">
            <a:avLst/>
          </a:prstGeom>
          <a:noFill/>
        </p:spPr>
        <p:txBody>
          <a:bodyPr wrap="square" rtlCol="0">
            <a:spAutoFit/>
          </a:bodyPr>
          <a:lstStyle/>
          <a:p>
            <a:r>
              <a:rPr lang="en-US" b="1" dirty="0">
                <a:solidFill>
                  <a:srgbClr val="A50021"/>
                </a:solidFill>
                <a:latin typeface="Calibri" panose="020F0502020204030204" pitchFamily="34" charset="0"/>
              </a:rPr>
              <a:t>There are 5 main components (with location) of this conduction system:</a:t>
            </a:r>
          </a:p>
          <a:p>
            <a:endParaRPr lang="en-US" sz="1600" b="1" dirty="0">
              <a:solidFill>
                <a:srgbClr val="000099"/>
              </a:solidFill>
              <a:latin typeface="Calibri" panose="020F0502020204030204" pitchFamily="34" charset="0"/>
            </a:endParaRPr>
          </a:p>
          <a:p>
            <a:endParaRPr lang="en-US" sz="1600" b="1" dirty="0">
              <a:solidFill>
                <a:srgbClr val="000099"/>
              </a:solidFill>
              <a:latin typeface="Calibri" panose="020F0502020204030204" pitchFamily="34" charset="0"/>
            </a:endParaRPr>
          </a:p>
          <a:p>
            <a:r>
              <a:rPr lang="en-US" sz="1600" b="1" dirty="0">
                <a:solidFill>
                  <a:srgbClr val="000099"/>
                </a:solidFill>
                <a:latin typeface="Calibri" panose="020F0502020204030204" pitchFamily="34" charset="0"/>
              </a:rPr>
              <a:t>1)</a:t>
            </a:r>
            <a:r>
              <a:rPr lang="en-US" sz="1600" dirty="0">
                <a:solidFill>
                  <a:srgbClr val="000099"/>
                </a:solidFill>
                <a:latin typeface="Calibri" panose="020F0502020204030204" pitchFamily="34" charset="0"/>
              </a:rPr>
              <a:t> </a:t>
            </a:r>
            <a:r>
              <a:rPr lang="en-US" sz="1600" u="sng" dirty="0">
                <a:solidFill>
                  <a:srgbClr val="000099"/>
                </a:solidFill>
                <a:latin typeface="Calibri" panose="020F0502020204030204" pitchFamily="34" charset="0"/>
              </a:rPr>
              <a:t>Sinoatrial (SA) node </a:t>
            </a:r>
          </a:p>
          <a:p>
            <a:endParaRPr lang="en-US" sz="1600" b="1" dirty="0">
              <a:solidFill>
                <a:srgbClr val="000099"/>
              </a:solidFill>
              <a:latin typeface="Calibri" panose="020F0502020204030204" pitchFamily="34" charset="0"/>
            </a:endParaRPr>
          </a:p>
          <a:p>
            <a:endParaRPr lang="en-US" sz="1600" b="1" dirty="0">
              <a:solidFill>
                <a:srgbClr val="000099"/>
              </a:solidFill>
              <a:latin typeface="Calibri" panose="020F0502020204030204" pitchFamily="34" charset="0"/>
            </a:endParaRPr>
          </a:p>
          <a:p>
            <a:r>
              <a:rPr lang="en-US" sz="1600" b="1" dirty="0">
                <a:solidFill>
                  <a:srgbClr val="000099"/>
                </a:solidFill>
                <a:latin typeface="Calibri" panose="020F0502020204030204" pitchFamily="34" charset="0"/>
              </a:rPr>
              <a:t>2)</a:t>
            </a:r>
            <a:r>
              <a:rPr lang="en-US" sz="1600" dirty="0">
                <a:solidFill>
                  <a:srgbClr val="000099"/>
                </a:solidFill>
                <a:latin typeface="Calibri" panose="020F0502020204030204" pitchFamily="34" charset="0"/>
              </a:rPr>
              <a:t> </a:t>
            </a:r>
            <a:r>
              <a:rPr lang="en-US" sz="1600" u="sng" dirty="0">
                <a:solidFill>
                  <a:srgbClr val="000099"/>
                </a:solidFill>
                <a:latin typeface="Calibri" panose="020F0502020204030204" pitchFamily="34" charset="0"/>
              </a:rPr>
              <a:t>Atrioventricular (AV) node </a:t>
            </a:r>
          </a:p>
          <a:p>
            <a:endParaRPr lang="en-US" sz="1600" b="1" dirty="0">
              <a:solidFill>
                <a:srgbClr val="000099"/>
              </a:solidFill>
              <a:latin typeface="Calibri" panose="020F0502020204030204" pitchFamily="34" charset="0"/>
            </a:endParaRPr>
          </a:p>
          <a:p>
            <a:endParaRPr lang="en-US" sz="1600" b="1" dirty="0">
              <a:solidFill>
                <a:srgbClr val="000099"/>
              </a:solidFill>
              <a:latin typeface="Calibri" panose="020F0502020204030204" pitchFamily="34" charset="0"/>
            </a:endParaRPr>
          </a:p>
          <a:p>
            <a:r>
              <a:rPr lang="en-US" sz="1600" b="1" dirty="0">
                <a:solidFill>
                  <a:srgbClr val="000099"/>
                </a:solidFill>
                <a:latin typeface="Calibri" panose="020F0502020204030204" pitchFamily="34" charset="0"/>
              </a:rPr>
              <a:t>3)</a:t>
            </a:r>
            <a:r>
              <a:rPr lang="en-US" sz="1600" dirty="0">
                <a:solidFill>
                  <a:srgbClr val="000099"/>
                </a:solidFill>
                <a:latin typeface="Calibri" panose="020F0502020204030204" pitchFamily="34" charset="0"/>
              </a:rPr>
              <a:t> </a:t>
            </a:r>
            <a:r>
              <a:rPr lang="en-US" sz="1600" u="sng" dirty="0">
                <a:solidFill>
                  <a:srgbClr val="000099"/>
                </a:solidFill>
                <a:latin typeface="Calibri" panose="020F0502020204030204" pitchFamily="34" charset="0"/>
              </a:rPr>
              <a:t>AV Bundle (of His) </a:t>
            </a:r>
          </a:p>
          <a:p>
            <a:endParaRPr lang="en-US" sz="1600" b="1" dirty="0">
              <a:solidFill>
                <a:srgbClr val="000099"/>
              </a:solidFill>
              <a:latin typeface="Calibri" panose="020F0502020204030204" pitchFamily="34" charset="0"/>
            </a:endParaRPr>
          </a:p>
          <a:p>
            <a:endParaRPr lang="en-US" sz="1600" b="1" dirty="0">
              <a:solidFill>
                <a:srgbClr val="000099"/>
              </a:solidFill>
              <a:latin typeface="Calibri" panose="020F0502020204030204" pitchFamily="34" charset="0"/>
            </a:endParaRPr>
          </a:p>
          <a:p>
            <a:r>
              <a:rPr lang="en-US" sz="1600" b="1" dirty="0">
                <a:solidFill>
                  <a:srgbClr val="000099"/>
                </a:solidFill>
                <a:latin typeface="Calibri" panose="020F0502020204030204" pitchFamily="34" charset="0"/>
              </a:rPr>
              <a:t>4)</a:t>
            </a:r>
            <a:r>
              <a:rPr lang="en-US" sz="1600" dirty="0">
                <a:solidFill>
                  <a:srgbClr val="000099"/>
                </a:solidFill>
                <a:latin typeface="Calibri" panose="020F0502020204030204" pitchFamily="34" charset="0"/>
              </a:rPr>
              <a:t> </a:t>
            </a:r>
            <a:r>
              <a:rPr lang="en-US" sz="1600" u="sng" dirty="0">
                <a:solidFill>
                  <a:srgbClr val="000099"/>
                </a:solidFill>
                <a:latin typeface="Calibri" panose="020F0502020204030204" pitchFamily="34" charset="0"/>
              </a:rPr>
              <a:t>Left and Right bundle branches </a:t>
            </a:r>
          </a:p>
          <a:p>
            <a:endParaRPr lang="en-US" sz="1600" b="1" dirty="0">
              <a:solidFill>
                <a:srgbClr val="000099"/>
              </a:solidFill>
              <a:latin typeface="Calibri" panose="020F0502020204030204" pitchFamily="34" charset="0"/>
            </a:endParaRPr>
          </a:p>
          <a:p>
            <a:endParaRPr lang="en-US" sz="1600" b="1" dirty="0">
              <a:solidFill>
                <a:srgbClr val="000099"/>
              </a:solidFill>
              <a:latin typeface="Calibri" panose="020F0502020204030204" pitchFamily="34" charset="0"/>
            </a:endParaRPr>
          </a:p>
          <a:p>
            <a:r>
              <a:rPr lang="en-US" sz="1600" b="1" dirty="0">
                <a:solidFill>
                  <a:srgbClr val="000099"/>
                </a:solidFill>
                <a:latin typeface="Calibri" panose="020F0502020204030204" pitchFamily="34" charset="0"/>
              </a:rPr>
              <a:t>5)</a:t>
            </a:r>
            <a:r>
              <a:rPr lang="en-US" sz="1600" dirty="0">
                <a:solidFill>
                  <a:srgbClr val="000099"/>
                </a:solidFill>
                <a:latin typeface="Calibri" panose="020F0502020204030204" pitchFamily="34" charset="0"/>
              </a:rPr>
              <a:t> </a:t>
            </a:r>
            <a:r>
              <a:rPr lang="en-US" sz="1600" u="sng" dirty="0">
                <a:solidFill>
                  <a:srgbClr val="000099"/>
                </a:solidFill>
                <a:latin typeface="Calibri" panose="020F0502020204030204" pitchFamily="34" charset="0"/>
              </a:rPr>
              <a:t>Purkinje fibers </a:t>
            </a:r>
          </a:p>
        </p:txBody>
      </p:sp>
      <p:graphicFrame>
        <p:nvGraphicFramePr>
          <p:cNvPr id="3" name="Table 2"/>
          <p:cNvGraphicFramePr>
            <a:graphicFrameLocks noGrp="1"/>
          </p:cNvGraphicFramePr>
          <p:nvPr>
            <p:extLst>
              <p:ext uri="{D42A27DB-BD31-4B8C-83A1-F6EECF244321}">
                <p14:modId xmlns:p14="http://schemas.microsoft.com/office/powerpoint/2010/main" val="1341981057"/>
              </p:ext>
            </p:extLst>
          </p:nvPr>
        </p:nvGraphicFramePr>
        <p:xfrm>
          <a:off x="278246" y="5072063"/>
          <a:ext cx="4214241" cy="1493520"/>
        </p:xfrm>
        <a:graphic>
          <a:graphicData uri="http://schemas.openxmlformats.org/drawingml/2006/table">
            <a:tbl>
              <a:tblPr>
                <a:tableStyleId>{5C22544A-7EE6-4342-B048-85BDC9FD1C3A}</a:tableStyleId>
              </a:tblPr>
              <a:tblGrid>
                <a:gridCol w="2047511">
                  <a:extLst>
                    <a:ext uri="{9D8B030D-6E8A-4147-A177-3AD203B41FA5}">
                      <a16:colId xmlns:a16="http://schemas.microsoft.com/office/drawing/2014/main" val="20000"/>
                    </a:ext>
                  </a:extLst>
                </a:gridCol>
                <a:gridCol w="2166730">
                  <a:extLst>
                    <a:ext uri="{9D8B030D-6E8A-4147-A177-3AD203B41FA5}">
                      <a16:colId xmlns:a16="http://schemas.microsoft.com/office/drawing/2014/main" val="20001"/>
                    </a:ext>
                  </a:extLst>
                </a:gridCol>
              </a:tblGrid>
              <a:tr h="0">
                <a:tc>
                  <a:txBody>
                    <a:bodyPr/>
                    <a:lstStyle/>
                    <a:p>
                      <a:pPr marL="0" marR="0" algn="ctr">
                        <a:spcBef>
                          <a:spcPts val="0"/>
                        </a:spcBef>
                        <a:spcAft>
                          <a:spcPts val="0"/>
                        </a:spcAft>
                      </a:pPr>
                      <a:r>
                        <a:rPr lang="en-US" sz="1400" b="1" dirty="0">
                          <a:solidFill>
                            <a:srgbClr val="006666"/>
                          </a:solidFill>
                          <a:effectLst/>
                          <a:latin typeface="Calibri" panose="020F0502020204030204" pitchFamily="34" charset="0"/>
                        </a:rPr>
                        <a:t>Electrical Conduction Region</a:t>
                      </a:r>
                      <a:endParaRPr lang="en-US" sz="1400" b="1" dirty="0">
                        <a:solidFill>
                          <a:srgbClr val="00666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marL="0" marR="0" algn="ctr">
                        <a:spcBef>
                          <a:spcPts val="0"/>
                        </a:spcBef>
                        <a:spcAft>
                          <a:spcPts val="0"/>
                        </a:spcAft>
                      </a:pPr>
                      <a:r>
                        <a:rPr lang="en-US" sz="1400" b="1" dirty="0">
                          <a:solidFill>
                            <a:srgbClr val="006666"/>
                          </a:solidFill>
                          <a:effectLst/>
                          <a:latin typeface="Calibri" panose="020F0502020204030204" pitchFamily="34" charset="0"/>
                        </a:rPr>
                        <a:t>Spontaneous Rate of </a:t>
                      </a:r>
                    </a:p>
                    <a:p>
                      <a:pPr marL="0" marR="0" algn="ctr">
                        <a:spcBef>
                          <a:spcPts val="0"/>
                        </a:spcBef>
                        <a:spcAft>
                          <a:spcPts val="0"/>
                        </a:spcAft>
                      </a:pPr>
                      <a:r>
                        <a:rPr lang="en-US" sz="1400" b="1" dirty="0">
                          <a:solidFill>
                            <a:srgbClr val="006666"/>
                          </a:solidFill>
                          <a:effectLst/>
                          <a:latin typeface="Calibri" panose="020F0502020204030204" pitchFamily="34" charset="0"/>
                        </a:rPr>
                        <a:t>Action Potentials/min</a:t>
                      </a:r>
                      <a:endParaRPr lang="en-US" sz="1400" b="1" dirty="0">
                        <a:solidFill>
                          <a:srgbClr val="00666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extLst>
                  <a:ext uri="{0D108BD9-81ED-4DB2-BD59-A6C34878D82A}">
                    <a16:rowId xmlns:a16="http://schemas.microsoft.com/office/drawing/2014/main" val="10000"/>
                  </a:ext>
                </a:extLst>
              </a:tr>
              <a:tr h="0">
                <a:tc>
                  <a:txBody>
                    <a:bodyPr/>
                    <a:lstStyle/>
                    <a:p>
                      <a:pPr marL="0" marR="0" algn="just">
                        <a:spcBef>
                          <a:spcPts val="0"/>
                        </a:spcBef>
                        <a:spcAft>
                          <a:spcPts val="0"/>
                        </a:spcAft>
                      </a:pPr>
                      <a:r>
                        <a:rPr lang="en-US" sz="1400" dirty="0">
                          <a:effectLst/>
                          <a:latin typeface="Calibri" panose="020F0502020204030204" pitchFamily="34" charset="0"/>
                        </a:rPr>
                        <a:t>SA Node (</a:t>
                      </a:r>
                      <a:r>
                        <a:rPr lang="en-US" sz="1400" dirty="0">
                          <a:solidFill>
                            <a:srgbClr val="A50021"/>
                          </a:solidFill>
                          <a:effectLst/>
                          <a:latin typeface="Calibri" panose="020F0502020204030204" pitchFamily="34" charset="0"/>
                        </a:rPr>
                        <a:t>sets the pace</a:t>
                      </a:r>
                      <a:r>
                        <a:rPr lang="en-US" sz="1400" dirty="0">
                          <a:effectLst/>
                          <a:latin typeface="Calibri" panose="020F0502020204030204" pitchFamily="34" charset="0"/>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70 - 80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0" marR="0" algn="just">
                        <a:spcBef>
                          <a:spcPts val="0"/>
                        </a:spcBef>
                        <a:spcAft>
                          <a:spcPts val="0"/>
                        </a:spcAft>
                      </a:pPr>
                      <a:r>
                        <a:rPr lang="en-US" sz="1400" dirty="0">
                          <a:effectLst/>
                          <a:latin typeface="Calibri" panose="020F0502020204030204" pitchFamily="34" charset="0"/>
                        </a:rPr>
                        <a:t>AV Node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L="0" marR="0" algn="just">
                        <a:spcBef>
                          <a:spcPts val="0"/>
                        </a:spcBef>
                        <a:spcAft>
                          <a:spcPts val="0"/>
                        </a:spcAft>
                      </a:pPr>
                      <a:r>
                        <a:rPr lang="en-US" sz="1400" dirty="0">
                          <a:effectLst/>
                          <a:latin typeface="Calibri" panose="020F0502020204030204" pitchFamily="34" charset="0"/>
                        </a:rPr>
                        <a:t>AV Bundle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40 - 60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marL="0" marR="0" algn="just">
                        <a:spcBef>
                          <a:spcPts val="0"/>
                        </a:spcBef>
                        <a:spcAft>
                          <a:spcPts val="0"/>
                        </a:spcAft>
                      </a:pPr>
                      <a:r>
                        <a:rPr lang="en-US" sz="1400">
                          <a:effectLst/>
                          <a:latin typeface="Calibri" panose="020F0502020204030204" pitchFamily="34" charset="0"/>
                        </a:rPr>
                        <a:t>R and L Bundle Branches</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marL="0" marR="0" algn="just">
                        <a:spcBef>
                          <a:spcPts val="0"/>
                        </a:spcBef>
                        <a:spcAft>
                          <a:spcPts val="0"/>
                        </a:spcAft>
                      </a:pPr>
                      <a:r>
                        <a:rPr lang="en-US" sz="1400">
                          <a:effectLst/>
                          <a:latin typeface="Calibri" panose="020F0502020204030204" pitchFamily="34" charset="0"/>
                        </a:rPr>
                        <a:t>Purkinje Fibers</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20 - 40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Rectangle 4"/>
          <p:cNvSpPr/>
          <p:nvPr/>
        </p:nvSpPr>
        <p:spPr>
          <a:xfrm>
            <a:off x="5200785" y="1409585"/>
            <a:ext cx="3185833" cy="256993"/>
          </a:xfrm>
          <a:prstGeom prst="rect">
            <a:avLst/>
          </a:prstGeom>
        </p:spPr>
        <p:txBody>
          <a:bodyPr wrap="square">
            <a:spAutoFit/>
          </a:bodyPr>
          <a:lstStyle/>
          <a:p>
            <a:pPr marL="0" marR="0">
              <a:lnSpc>
                <a:spcPct val="107000"/>
              </a:lnSpc>
              <a:spcBef>
                <a:spcPts val="0"/>
              </a:spcBef>
              <a:spcAft>
                <a:spcPts val="0"/>
              </a:spcAft>
            </a:pPr>
            <a:r>
              <a:rPr lang="en-US" sz="1000" u="sng" dirty="0">
                <a:latin typeface="Calibri" panose="020F0502020204030204" pitchFamily="34" charset="0"/>
                <a:ea typeface="Times New Roman" panose="02020603050405020304" pitchFamily="18" charset="0"/>
                <a:cs typeface="Times New Roman" panose="02020603050405020304" pitchFamily="18" charset="0"/>
              </a:rPr>
              <a:t>Note</a:t>
            </a:r>
            <a:r>
              <a:rPr lang="en-US" sz="1000" dirty="0">
                <a:latin typeface="Calibri" panose="020F0502020204030204" pitchFamily="34" charset="0"/>
                <a:ea typeface="Times New Roman" panose="02020603050405020304" pitchFamily="18" charset="0"/>
                <a:cs typeface="Times New Roman" panose="02020603050405020304" pitchFamily="18" charset="0"/>
              </a:rPr>
              <a:t>: The </a:t>
            </a:r>
            <a:r>
              <a:rPr lang="en-US" sz="1000" b="1" dirty="0">
                <a:latin typeface="Calibri" panose="020F0502020204030204" pitchFamily="34" charset="0"/>
                <a:ea typeface="Times New Roman" panose="02020603050405020304" pitchFamily="18" charset="0"/>
                <a:cs typeface="Times New Roman" panose="02020603050405020304" pitchFamily="18" charset="0"/>
              </a:rPr>
              <a:t>internodal pathway </a:t>
            </a:r>
            <a:r>
              <a:rPr lang="en-US" sz="1000"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5200785" y="1763713"/>
            <a:ext cx="3453688" cy="256993"/>
          </a:xfrm>
          <a:prstGeom prst="rect">
            <a:avLst/>
          </a:prstGeom>
        </p:spPr>
        <p:txBody>
          <a:bodyPr wrap="square">
            <a:spAutoFit/>
          </a:bodyPr>
          <a:lstStyle/>
          <a:p>
            <a:pPr marL="0" marR="0">
              <a:lnSpc>
                <a:spcPct val="107000"/>
              </a:lnSpc>
              <a:spcBef>
                <a:spcPts val="0"/>
              </a:spcBef>
              <a:spcAft>
                <a:spcPts val="0"/>
              </a:spcAft>
            </a:pPr>
            <a:r>
              <a:rPr lang="en-US" sz="1000" u="sng" dirty="0">
                <a:latin typeface="Calibri" panose="020F0502020204030204" pitchFamily="34" charset="0"/>
                <a:ea typeface="Times New Roman" panose="02020603050405020304" pitchFamily="18" charset="0"/>
                <a:cs typeface="Times New Roman" panose="02020603050405020304" pitchFamily="18" charset="0"/>
              </a:rPr>
              <a:t>Note</a:t>
            </a:r>
            <a:r>
              <a:rPr lang="en-US" sz="1000" dirty="0">
                <a:latin typeface="Calibri" panose="020F0502020204030204" pitchFamily="34" charset="0"/>
                <a:ea typeface="Times New Roman" panose="02020603050405020304" pitchFamily="18" charset="0"/>
                <a:cs typeface="Times New Roman" panose="02020603050405020304" pitchFamily="18" charset="0"/>
              </a:rPr>
              <a:t>: </a:t>
            </a:r>
            <a:r>
              <a:rPr lang="en-US" sz="1000" b="1" dirty="0">
                <a:latin typeface="Calibri" panose="020F0502020204030204" pitchFamily="34" charset="0"/>
                <a:ea typeface="Times New Roman" panose="02020603050405020304" pitchFamily="18" charset="0"/>
                <a:cs typeface="Times New Roman" panose="02020603050405020304" pitchFamily="18" charset="0"/>
              </a:rPr>
              <a:t>The interatrial band </a:t>
            </a:r>
            <a:r>
              <a:rPr lang="en-US" sz="1000"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(b)</a:t>
            </a:r>
            <a:r>
              <a:rPr lang="en-US" sz="1000" b="1" dirty="0">
                <a:latin typeface="Calibri" panose="020F0502020204030204" pitchFamily="34" charset="0"/>
                <a:ea typeface="Times New Roman" panose="02020603050405020304" pitchFamily="18" charset="0"/>
                <a:cs typeface="Times New Roman" panose="02020603050405020304" pitchFamily="18" charset="0"/>
              </a:rPr>
              <a:t> </a:t>
            </a:r>
            <a:r>
              <a:rPr lang="en-US" sz="1000" dirty="0">
                <a:latin typeface="Calibri" panose="020F0502020204030204" pitchFamily="34" charset="0"/>
                <a:ea typeface="Times New Roman" panose="02020603050405020304" pitchFamily="18" charset="0"/>
                <a:cs typeface="Times New Roman" panose="02020603050405020304" pitchFamily="18" charset="0"/>
              </a:rPr>
              <a:t>(Bachmann’s bundle)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2575311" y="1412402"/>
            <a:ext cx="364202" cy="276999"/>
          </a:xfrm>
          <a:prstGeom prst="rect">
            <a:avLst/>
          </a:prstGeom>
        </p:spPr>
        <p:txBody>
          <a:bodyPr wrap="none">
            <a:spAutoFit/>
          </a:bodyPr>
          <a:lstStyle/>
          <a:p>
            <a:r>
              <a:rPr lang="en-US" sz="1200"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(b)</a:t>
            </a:r>
            <a:endParaRPr lang="en-US" sz="1200" dirty="0"/>
          </a:p>
        </p:txBody>
      </p:sp>
      <p:sp>
        <p:nvSpPr>
          <p:cNvPr id="11" name="Rectangle 10"/>
          <p:cNvSpPr/>
          <p:nvPr/>
        </p:nvSpPr>
        <p:spPr>
          <a:xfrm>
            <a:off x="1562938" y="2266634"/>
            <a:ext cx="356188" cy="276999"/>
          </a:xfrm>
          <a:prstGeom prst="rect">
            <a:avLst/>
          </a:prstGeom>
        </p:spPr>
        <p:txBody>
          <a:bodyPr wrap="none">
            <a:spAutoFit/>
          </a:bodyPr>
          <a:lstStyle/>
          <a:p>
            <a:r>
              <a:rPr lang="en-US" sz="1200"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(a)</a:t>
            </a:r>
            <a:endParaRPr lang="en-US" sz="1200" dirty="0"/>
          </a:p>
        </p:txBody>
      </p:sp>
      <p:sp>
        <p:nvSpPr>
          <p:cNvPr id="12" name="Rectangle 11"/>
          <p:cNvSpPr/>
          <p:nvPr/>
        </p:nvSpPr>
        <p:spPr>
          <a:xfrm>
            <a:off x="278246" y="4572153"/>
            <a:ext cx="4482888" cy="322845"/>
          </a:xfrm>
          <a:prstGeom prst="rect">
            <a:avLst/>
          </a:prstGeom>
        </p:spPr>
        <p:txBody>
          <a:bodyPr wrap="square">
            <a:spAutoFit/>
          </a:bodyPr>
          <a:lstStyle/>
          <a:p>
            <a:pPr marL="0" marR="0">
              <a:lnSpc>
                <a:spcPct val="107000"/>
              </a:lnSpc>
              <a:spcBef>
                <a:spcPts val="0"/>
              </a:spcBef>
              <a:spcAft>
                <a:spcPts val="0"/>
              </a:spcAft>
            </a:pPr>
            <a:r>
              <a:rPr lang="en-US" sz="1400" b="1" i="1" dirty="0">
                <a:latin typeface="Calibri" panose="020F0502020204030204" pitchFamily="34" charset="0"/>
                <a:ea typeface="Calibri" panose="020F0502020204030204" pitchFamily="34" charset="0"/>
                <a:cs typeface="Times New Roman" panose="02020603050405020304" pitchFamily="18" charset="0"/>
              </a:rPr>
              <a:t>Sinus rhythm </a:t>
            </a:r>
            <a:r>
              <a:rPr lang="en-US" sz="1400" dirty="0">
                <a:latin typeface="Calibri" panose="020F0502020204030204" pitchFamily="34" charset="0"/>
                <a:ea typeface="Calibri" panose="020F0502020204030204" pitchFamily="34" charset="0"/>
                <a:cs typeface="Times New Roman" panose="02020603050405020304" pitchFamily="18" charset="0"/>
              </a:rPr>
              <a:t>= the normal contractile pattern of the heart.</a:t>
            </a:r>
          </a:p>
        </p:txBody>
      </p:sp>
    </p:spTree>
    <p:extLst>
      <p:ext uri="{BB962C8B-B14F-4D97-AF65-F5344CB8AC3E}">
        <p14:creationId xmlns:p14="http://schemas.microsoft.com/office/powerpoint/2010/main" val="4110646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l="1662" t="710" r="1175" b="2838"/>
          <a:stretch>
            <a:fillRect/>
          </a:stretch>
        </p:blipFill>
        <p:spPr bwMode="auto">
          <a:xfrm>
            <a:off x="876300" y="777875"/>
            <a:ext cx="7456488" cy="554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3"/>
          <p:cNvSpPr txBox="1">
            <a:spLocks noChangeArrowheads="1"/>
          </p:cNvSpPr>
          <p:nvPr/>
        </p:nvSpPr>
        <p:spPr bwMode="auto">
          <a:xfrm>
            <a:off x="2247900" y="44450"/>
            <a:ext cx="46370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000" b="1">
                <a:solidFill>
                  <a:srgbClr val="CC3300"/>
                </a:solidFill>
                <a:latin typeface="Calibri" panose="020F0502020204030204" pitchFamily="34" charset="0"/>
              </a:rPr>
              <a:t>The Cardiac Cycle </a:t>
            </a:r>
          </a:p>
        </p:txBody>
      </p:sp>
      <p:sp>
        <p:nvSpPr>
          <p:cNvPr id="19460" name="Rectangle 4"/>
          <p:cNvSpPr>
            <a:spLocks noChangeArrowheads="1"/>
          </p:cNvSpPr>
          <p:nvPr/>
        </p:nvSpPr>
        <p:spPr bwMode="auto">
          <a:xfrm>
            <a:off x="2247900" y="6351588"/>
            <a:ext cx="4869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dirty="0">
                <a:solidFill>
                  <a:srgbClr val="0000FF"/>
                </a:solidFill>
                <a:latin typeface="Calibri" panose="020F0502020204030204" pitchFamily="34" charset="0"/>
              </a:rPr>
              <a:t>http://www.youtube.com/watch?v=rguztY8aqpk</a:t>
            </a:r>
          </a:p>
        </p:txBody>
      </p:sp>
      <p:sp>
        <p:nvSpPr>
          <p:cNvPr id="2" name="Rectangle 1"/>
          <p:cNvSpPr/>
          <p:nvPr/>
        </p:nvSpPr>
        <p:spPr>
          <a:xfrm>
            <a:off x="301082" y="161680"/>
            <a:ext cx="1449659" cy="1015663"/>
          </a:xfrm>
          <a:prstGeom prst="rect">
            <a:avLst/>
          </a:prstGeom>
        </p:spPr>
        <p:txBody>
          <a:bodyPr wrap="square">
            <a:spAutoFit/>
          </a:bodyPr>
          <a:lstStyle/>
          <a:p>
            <a:pPr marL="342900" marR="0" lvl="0" indent="-342900" algn="just">
              <a:spcBef>
                <a:spcPts val="0"/>
              </a:spcBef>
              <a:spcAft>
                <a:spcPts val="0"/>
              </a:spcAft>
              <a:buFont typeface="Wingdings" panose="05000000000000000000" pitchFamily="2" charset="2"/>
              <a:buChar char="q"/>
            </a:pPr>
            <a:r>
              <a:rPr lang="en-US" sz="2000" b="1"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Diastole</a:t>
            </a:r>
            <a:r>
              <a:rPr lang="en-US" sz="2000"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 </a:t>
            </a:r>
            <a:r>
              <a:rPr lang="en-US" sz="1000"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 </a:t>
            </a:r>
          </a:p>
          <a:p>
            <a:pPr marL="342900" marR="0" lvl="0" indent="-342900" algn="just">
              <a:spcBef>
                <a:spcPts val="0"/>
              </a:spcBef>
              <a:spcAft>
                <a:spcPts val="0"/>
              </a:spcAft>
              <a:buFont typeface="Wingdings" panose="05000000000000000000" pitchFamily="2" charset="2"/>
              <a:buChar char="q"/>
            </a:pPr>
            <a:endParaRPr lang="en-US" sz="1000" dirty="0">
              <a:solidFill>
                <a:srgbClr val="0000FF"/>
              </a:solidFill>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q"/>
            </a:pPr>
            <a:r>
              <a:rPr lang="en-US" sz="2000" b="1"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Systole</a:t>
            </a:r>
            <a:endParaRPr lang="en-US" sz="2000" dirty="0">
              <a:solidFill>
                <a:srgbClr val="0000FF"/>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2801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1531938"/>
            <a:ext cx="90963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609600" indent="-609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25000"/>
              </a:lnSpc>
              <a:spcBef>
                <a:spcPct val="25000"/>
              </a:spcBef>
              <a:buFontTx/>
              <a:buAutoNum type="arabicPeriod"/>
            </a:pPr>
            <a:r>
              <a:rPr lang="en-US" altLang="en-US" b="1" u="sng" dirty="0">
                <a:solidFill>
                  <a:srgbClr val="0000FF"/>
                </a:solidFill>
                <a:latin typeface="Calibri" panose="020F0502020204030204" pitchFamily="34" charset="0"/>
              </a:rPr>
              <a:t>Late Diastole</a:t>
            </a:r>
            <a:r>
              <a:rPr lang="en-US" altLang="en-US" dirty="0">
                <a:solidFill>
                  <a:srgbClr val="000000"/>
                </a:solidFill>
                <a:latin typeface="Calibri" panose="020F0502020204030204" pitchFamily="34" charset="0"/>
              </a:rPr>
              <a:t>: “Heart at rest” all chambers relaxed filling with blood (passive filling ~ 80% full).</a:t>
            </a:r>
          </a:p>
        </p:txBody>
      </p:sp>
      <p:sp>
        <p:nvSpPr>
          <p:cNvPr id="26627" name="Rectangle 3"/>
          <p:cNvSpPr>
            <a:spLocks noChangeArrowheads="1"/>
          </p:cNvSpPr>
          <p:nvPr/>
        </p:nvSpPr>
        <p:spPr bwMode="auto">
          <a:xfrm>
            <a:off x="19050" y="3228975"/>
            <a:ext cx="8829675" cy="195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25000"/>
              </a:lnSpc>
              <a:spcBef>
                <a:spcPct val="25000"/>
              </a:spcBef>
              <a:buFontTx/>
              <a:buNone/>
            </a:pPr>
            <a:r>
              <a:rPr lang="en-US" altLang="en-US" b="1" dirty="0">
                <a:solidFill>
                  <a:srgbClr val="0000FF"/>
                </a:solidFill>
                <a:latin typeface="Calibri" panose="020F0502020204030204" pitchFamily="34" charset="0"/>
              </a:rPr>
              <a:t>2. </a:t>
            </a:r>
            <a:r>
              <a:rPr lang="en-US" altLang="en-US" b="1" u="sng" dirty="0">
                <a:solidFill>
                  <a:srgbClr val="0000FF"/>
                </a:solidFill>
                <a:latin typeface="Calibri" panose="020F0502020204030204" pitchFamily="34" charset="0"/>
              </a:rPr>
              <a:t>Atrial Systole</a:t>
            </a:r>
            <a:r>
              <a:rPr lang="en-US" altLang="en-US" dirty="0">
                <a:solidFill>
                  <a:srgbClr val="000000"/>
                </a:solidFill>
                <a:latin typeface="Calibri" panose="020F0502020204030204" pitchFamily="34" charset="0"/>
              </a:rPr>
              <a:t>: atria contract, adds the last 20% of blood to ventricles (top off ventricles)</a:t>
            </a:r>
          </a:p>
          <a:p>
            <a:pPr eaLnBrk="1" hangingPunct="1">
              <a:lnSpc>
                <a:spcPct val="125000"/>
              </a:lnSpc>
              <a:spcBef>
                <a:spcPct val="25000"/>
              </a:spcBef>
              <a:buFontTx/>
              <a:buNone/>
            </a:pPr>
            <a:r>
              <a:rPr lang="en-US" altLang="en-US" sz="2800" i="1" dirty="0">
                <a:solidFill>
                  <a:srgbClr val="000000"/>
                </a:solidFill>
                <a:latin typeface="Calibri" panose="020F0502020204030204" pitchFamily="34" charset="0"/>
              </a:rPr>
              <a:t>			Occurs after P-wave on EKG</a:t>
            </a:r>
          </a:p>
        </p:txBody>
      </p:sp>
      <p:sp>
        <p:nvSpPr>
          <p:cNvPr id="20484" name="Text Box 4"/>
          <p:cNvSpPr txBox="1">
            <a:spLocks noChangeArrowheads="1"/>
          </p:cNvSpPr>
          <p:nvPr/>
        </p:nvSpPr>
        <p:spPr bwMode="auto">
          <a:xfrm>
            <a:off x="882650" y="207963"/>
            <a:ext cx="73469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3600" b="1">
                <a:solidFill>
                  <a:srgbClr val="000000"/>
                </a:solidFill>
                <a:latin typeface="Calibri" panose="020F0502020204030204" pitchFamily="34" charset="0"/>
              </a:rPr>
              <a:t>The Cardiac Cycle: </a:t>
            </a:r>
          </a:p>
          <a:p>
            <a:pPr algn="ctr">
              <a:spcBef>
                <a:spcPct val="0"/>
              </a:spcBef>
              <a:buFontTx/>
              <a:buNone/>
            </a:pPr>
            <a:r>
              <a:rPr lang="en-US" altLang="en-US" sz="3600" b="1">
                <a:solidFill>
                  <a:srgbClr val="000000"/>
                </a:solidFill>
                <a:latin typeface="Calibri" panose="020F0502020204030204" pitchFamily="34" charset="0"/>
              </a:rPr>
              <a:t>Mechanical Events of the Heart </a:t>
            </a:r>
          </a:p>
        </p:txBody>
      </p:sp>
      <p:sp>
        <p:nvSpPr>
          <p:cNvPr id="26629" name="Text Box 5"/>
          <p:cNvSpPr txBox="1">
            <a:spLocks noChangeArrowheads="1"/>
          </p:cNvSpPr>
          <p:nvPr/>
        </p:nvSpPr>
        <p:spPr bwMode="auto">
          <a:xfrm>
            <a:off x="555625" y="5699125"/>
            <a:ext cx="7940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dirty="0">
                <a:solidFill>
                  <a:srgbClr val="000000"/>
                </a:solidFill>
                <a:latin typeface="Calibri" panose="020F0502020204030204" pitchFamily="34" charset="0"/>
              </a:rPr>
              <a:t>End Diastolic Volume (</a:t>
            </a:r>
            <a:r>
              <a:rPr lang="en-US" altLang="en-US" sz="2400" b="1" dirty="0">
                <a:solidFill>
                  <a:srgbClr val="000000"/>
                </a:solidFill>
                <a:latin typeface="Calibri" panose="020F0502020204030204" pitchFamily="34" charset="0"/>
              </a:rPr>
              <a:t>EDV</a:t>
            </a:r>
            <a:r>
              <a:rPr lang="en-US" altLang="en-US" sz="2400" dirty="0">
                <a:solidFill>
                  <a:srgbClr val="000000"/>
                </a:solidFill>
                <a:latin typeface="Calibri" panose="020F0502020204030204" pitchFamily="34" charset="0"/>
              </a:rPr>
              <a:t>) = Maximum ventricular volume</a:t>
            </a:r>
            <a:r>
              <a:rPr lang="en-US" altLang="en-US" sz="2400" dirty="0">
                <a:solidFill>
                  <a:srgbClr val="FF0000"/>
                </a:solidFill>
                <a:latin typeface="Calibri" panose="020F0502020204030204" pitchFamily="34" charset="0"/>
              </a:rPr>
              <a:t>*</a:t>
            </a:r>
          </a:p>
        </p:txBody>
      </p:sp>
    </p:spTree>
    <p:extLst>
      <p:ext uri="{BB962C8B-B14F-4D97-AF65-F5344CB8AC3E}">
        <p14:creationId xmlns:p14="http://schemas.microsoft.com/office/powerpoint/2010/main" val="235904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P spid="266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287338" y="446088"/>
            <a:ext cx="8659812"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25000"/>
              </a:lnSpc>
              <a:spcBef>
                <a:spcPct val="25000"/>
              </a:spcBef>
              <a:buFontTx/>
              <a:buNone/>
            </a:pPr>
            <a:r>
              <a:rPr lang="en-US" altLang="en-US" b="1" dirty="0">
                <a:solidFill>
                  <a:srgbClr val="0000FF"/>
                </a:solidFill>
                <a:latin typeface="Calibri" panose="020F0502020204030204" pitchFamily="34" charset="0"/>
              </a:rPr>
              <a:t>3. </a:t>
            </a:r>
            <a:r>
              <a:rPr lang="en-US" altLang="en-US" b="1" u="sng" dirty="0">
                <a:solidFill>
                  <a:srgbClr val="0000FF"/>
                </a:solidFill>
                <a:latin typeface="Calibri" panose="020F0502020204030204" pitchFamily="34" charset="0"/>
              </a:rPr>
              <a:t>Ventricular Systole </a:t>
            </a:r>
            <a:r>
              <a:rPr lang="en-US" altLang="en-US" u="sng" dirty="0">
                <a:solidFill>
                  <a:srgbClr val="000000"/>
                </a:solidFill>
                <a:latin typeface="Calibri" panose="020F0502020204030204" pitchFamily="34" charset="0"/>
              </a:rPr>
              <a:t>(part 1)</a:t>
            </a:r>
            <a:r>
              <a:rPr lang="en-US" altLang="en-US" dirty="0">
                <a:solidFill>
                  <a:srgbClr val="000000"/>
                </a:solidFill>
                <a:latin typeface="Calibri" panose="020F0502020204030204" pitchFamily="34" charset="0"/>
              </a:rPr>
              <a:t>: </a:t>
            </a:r>
          </a:p>
          <a:p>
            <a:pPr eaLnBrk="1" hangingPunct="1">
              <a:lnSpc>
                <a:spcPct val="125000"/>
              </a:lnSpc>
              <a:spcBef>
                <a:spcPct val="25000"/>
              </a:spcBef>
              <a:buFontTx/>
              <a:buNone/>
            </a:pPr>
            <a:r>
              <a:rPr lang="en-US" altLang="en-US" dirty="0">
                <a:solidFill>
                  <a:srgbClr val="000000"/>
                </a:solidFill>
                <a:latin typeface="Calibri" panose="020F0502020204030204" pitchFamily="34" charset="0"/>
              </a:rPr>
              <a:t>Ventricular contraction begins - </a:t>
            </a:r>
            <a:r>
              <a:rPr lang="en-US" altLang="en-US" dirty="0">
                <a:solidFill>
                  <a:srgbClr val="000000"/>
                </a:solidFill>
                <a:latin typeface="Calibri" panose="020F0502020204030204" pitchFamily="34" charset="0"/>
                <a:sym typeface="Symbol" panose="05050102010706020507" pitchFamily="18" charset="2"/>
              </a:rPr>
              <a:t>Pressure (P).</a:t>
            </a:r>
            <a:r>
              <a:rPr lang="en-US" altLang="en-US" dirty="0">
                <a:solidFill>
                  <a:srgbClr val="000000"/>
                </a:solidFill>
                <a:latin typeface="Calibri" panose="020F0502020204030204" pitchFamily="34" charset="0"/>
              </a:rPr>
              <a:t> </a:t>
            </a:r>
          </a:p>
          <a:p>
            <a:pPr eaLnBrk="1" hangingPunct="1">
              <a:lnSpc>
                <a:spcPct val="125000"/>
              </a:lnSpc>
              <a:spcBef>
                <a:spcPct val="25000"/>
              </a:spcBef>
              <a:buFontTx/>
              <a:buNone/>
            </a:pPr>
            <a:r>
              <a:rPr lang="en-US" altLang="en-US" dirty="0">
                <a:solidFill>
                  <a:srgbClr val="000000"/>
                </a:solidFill>
                <a:latin typeface="Calibri" panose="020F0502020204030204" pitchFamily="34" charset="0"/>
              </a:rPr>
              <a:t>Closure of AV valves = 1</a:t>
            </a:r>
            <a:r>
              <a:rPr lang="en-US" altLang="en-US" baseline="30000" dirty="0">
                <a:solidFill>
                  <a:srgbClr val="000000"/>
                </a:solidFill>
                <a:latin typeface="Calibri" panose="020F0502020204030204" pitchFamily="34" charset="0"/>
              </a:rPr>
              <a:t>st</a:t>
            </a:r>
            <a:r>
              <a:rPr lang="en-US" altLang="en-US" dirty="0">
                <a:solidFill>
                  <a:srgbClr val="000000"/>
                </a:solidFill>
                <a:latin typeface="Calibri" panose="020F0502020204030204" pitchFamily="34" charset="0"/>
              </a:rPr>
              <a:t> heart sound ("</a:t>
            </a:r>
            <a:r>
              <a:rPr lang="en-US" altLang="en-US" dirty="0" err="1">
                <a:solidFill>
                  <a:srgbClr val="000000"/>
                </a:solidFill>
                <a:latin typeface="Calibri" panose="020F0502020204030204" pitchFamily="34" charset="0"/>
              </a:rPr>
              <a:t>lub</a:t>
            </a:r>
            <a:r>
              <a:rPr lang="en-US" altLang="en-US" dirty="0">
                <a:solidFill>
                  <a:srgbClr val="000000"/>
                </a:solidFill>
                <a:latin typeface="Calibri" panose="020F0502020204030204" pitchFamily="34" charset="0"/>
              </a:rPr>
              <a:t>") </a:t>
            </a:r>
          </a:p>
        </p:txBody>
      </p:sp>
      <p:sp>
        <p:nvSpPr>
          <p:cNvPr id="27651" name="Text Box 3"/>
          <p:cNvSpPr txBox="1">
            <a:spLocks noChangeArrowheads="1"/>
          </p:cNvSpPr>
          <p:nvPr/>
        </p:nvSpPr>
        <p:spPr bwMode="auto">
          <a:xfrm>
            <a:off x="784225" y="3063875"/>
            <a:ext cx="7596188"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25000"/>
              </a:lnSpc>
              <a:spcBef>
                <a:spcPct val="0"/>
              </a:spcBef>
              <a:buFontTx/>
              <a:buNone/>
            </a:pPr>
            <a:r>
              <a:rPr lang="en-US" altLang="en-US" dirty="0">
                <a:solidFill>
                  <a:srgbClr val="000000"/>
                </a:solidFill>
                <a:latin typeface="Calibri" panose="020F0502020204030204" pitchFamily="34" charset="0"/>
              </a:rPr>
              <a:t>Sealed Compartment – all valves are closed.</a:t>
            </a:r>
            <a:r>
              <a:rPr lang="en-US" altLang="en-US" i="1" dirty="0">
                <a:solidFill>
                  <a:srgbClr val="000000"/>
                </a:solidFill>
                <a:latin typeface="Calibri" panose="020F0502020204030204" pitchFamily="34" charset="0"/>
              </a:rPr>
              <a:t> </a:t>
            </a:r>
          </a:p>
          <a:p>
            <a:pPr>
              <a:lnSpc>
                <a:spcPct val="125000"/>
              </a:lnSpc>
              <a:spcBef>
                <a:spcPct val="0"/>
              </a:spcBef>
              <a:buFontTx/>
              <a:buNone/>
            </a:pPr>
            <a:endParaRPr lang="en-US" altLang="en-US" sz="1000" i="1" dirty="0">
              <a:solidFill>
                <a:srgbClr val="000000"/>
              </a:solidFill>
              <a:latin typeface="Calibri" panose="020F0502020204030204" pitchFamily="34" charset="0"/>
            </a:endParaRPr>
          </a:p>
        </p:txBody>
      </p:sp>
      <p:sp>
        <p:nvSpPr>
          <p:cNvPr id="27652" name="Rectangle 4"/>
          <p:cNvSpPr>
            <a:spLocks noChangeArrowheads="1"/>
          </p:cNvSpPr>
          <p:nvPr/>
        </p:nvSpPr>
        <p:spPr bwMode="auto">
          <a:xfrm>
            <a:off x="600075" y="4400550"/>
            <a:ext cx="7629525"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i="1" dirty="0">
                <a:solidFill>
                  <a:srgbClr val="000000"/>
                </a:solidFill>
                <a:latin typeface="Calibri" panose="020F0502020204030204" pitchFamily="34" charset="0"/>
              </a:rPr>
              <a:t>Isovolumetric ventricular contraction</a:t>
            </a:r>
            <a:r>
              <a:rPr lang="en-US" altLang="en-US" dirty="0">
                <a:solidFill>
                  <a:srgbClr val="000000"/>
                </a:solidFill>
                <a:latin typeface="Calibri" panose="020F0502020204030204" pitchFamily="34" charset="0"/>
              </a:rPr>
              <a:t>: </a:t>
            </a:r>
          </a:p>
          <a:p>
            <a:pPr>
              <a:spcBef>
                <a:spcPct val="0"/>
              </a:spcBef>
              <a:buFontTx/>
              <a:buNone/>
            </a:pPr>
            <a:endParaRPr lang="en-US" altLang="en-US" sz="1800" dirty="0">
              <a:solidFill>
                <a:srgbClr val="000000"/>
              </a:solidFill>
              <a:latin typeface="Calibri" panose="020F0502020204030204" pitchFamily="34" charset="0"/>
            </a:endParaRPr>
          </a:p>
          <a:p>
            <a:pPr>
              <a:spcBef>
                <a:spcPct val="0"/>
              </a:spcBef>
              <a:buFontTx/>
              <a:buNone/>
            </a:pPr>
            <a:r>
              <a:rPr lang="en-US" altLang="en-US" dirty="0">
                <a:solidFill>
                  <a:srgbClr val="000000"/>
                </a:solidFill>
                <a:latin typeface="Calibri" panose="020F0502020204030204" pitchFamily="34" charset="0"/>
              </a:rPr>
              <a:t>=&gt; pressure builds as volume stays the same.</a:t>
            </a:r>
          </a:p>
        </p:txBody>
      </p:sp>
    </p:spTree>
    <p:extLst>
      <p:ext uri="{BB962C8B-B14F-4D97-AF65-F5344CB8AC3E}">
        <p14:creationId xmlns:p14="http://schemas.microsoft.com/office/powerpoint/2010/main" val="1814632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p:bldP spid="2765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146050" y="371475"/>
            <a:ext cx="8883650"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25000"/>
              </a:lnSpc>
              <a:spcBef>
                <a:spcPct val="25000"/>
              </a:spcBef>
              <a:buFontTx/>
              <a:buNone/>
            </a:pPr>
            <a:r>
              <a:rPr lang="en-US" altLang="en-US" b="1" dirty="0">
                <a:solidFill>
                  <a:srgbClr val="0000FF"/>
                </a:solidFill>
                <a:latin typeface="Calibri" panose="020F0502020204030204" pitchFamily="34" charset="0"/>
              </a:rPr>
              <a:t>4. </a:t>
            </a:r>
            <a:r>
              <a:rPr lang="en-US" altLang="en-US" b="1" u="sng" dirty="0">
                <a:solidFill>
                  <a:srgbClr val="0000FF"/>
                </a:solidFill>
                <a:latin typeface="Calibri" panose="020F0502020204030204" pitchFamily="34" charset="0"/>
              </a:rPr>
              <a:t>Ventricular Systole </a:t>
            </a:r>
            <a:r>
              <a:rPr lang="en-US" altLang="en-US" u="sng" dirty="0">
                <a:solidFill>
                  <a:srgbClr val="000000"/>
                </a:solidFill>
                <a:latin typeface="Calibri" panose="020F0502020204030204" pitchFamily="34" charset="0"/>
              </a:rPr>
              <a:t>(part 2)</a:t>
            </a:r>
            <a:r>
              <a:rPr lang="en-US" altLang="en-US" dirty="0">
                <a:solidFill>
                  <a:srgbClr val="000000"/>
                </a:solidFill>
                <a:latin typeface="Calibri" panose="020F0502020204030204" pitchFamily="34" charset="0"/>
              </a:rPr>
              <a:t>: </a:t>
            </a:r>
          </a:p>
          <a:p>
            <a:pPr eaLnBrk="1" hangingPunct="1">
              <a:lnSpc>
                <a:spcPct val="125000"/>
              </a:lnSpc>
              <a:spcBef>
                <a:spcPct val="25000"/>
              </a:spcBef>
              <a:buFontTx/>
              <a:buNone/>
            </a:pPr>
            <a:r>
              <a:rPr lang="en-US" altLang="en-US" dirty="0">
                <a:solidFill>
                  <a:srgbClr val="000000"/>
                </a:solidFill>
                <a:latin typeface="Calibri" panose="020F0502020204030204" pitchFamily="34" charset="0"/>
              </a:rPr>
              <a:t>  Ejection phase: </a:t>
            </a:r>
            <a:r>
              <a:rPr lang="en-US" altLang="en-US" dirty="0">
                <a:solidFill>
                  <a:srgbClr val="000000"/>
                </a:solidFill>
                <a:latin typeface="Calibri" panose="020F0502020204030204" pitchFamily="34" charset="0"/>
                <a:sym typeface="Symbol" panose="05050102010706020507" pitchFamily="18" charset="2"/>
              </a:rPr>
              <a:t>P </a:t>
            </a:r>
            <a:r>
              <a:rPr lang="en-US" altLang="en-US" dirty="0">
                <a:solidFill>
                  <a:srgbClr val="000000"/>
                </a:solidFill>
                <a:latin typeface="Calibri" panose="020F0502020204030204" pitchFamily="34" charset="0"/>
              </a:rPr>
              <a:t>pushes open semilunar valves, blood forced out into artery leaving ventricle.</a:t>
            </a:r>
          </a:p>
        </p:txBody>
      </p:sp>
      <p:sp>
        <p:nvSpPr>
          <p:cNvPr id="28675" name="Text Box 3"/>
          <p:cNvSpPr txBox="1">
            <a:spLocks noChangeArrowheads="1"/>
          </p:cNvSpPr>
          <p:nvPr/>
        </p:nvSpPr>
        <p:spPr bwMode="auto">
          <a:xfrm>
            <a:off x="898525" y="2876550"/>
            <a:ext cx="7124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dirty="0">
                <a:solidFill>
                  <a:srgbClr val="000000"/>
                </a:solidFill>
                <a:latin typeface="Calibri" panose="020F0502020204030204" pitchFamily="34" charset="0"/>
              </a:rPr>
              <a:t>Pulmonary Semilunar =&gt; 25 mmHg (minimum pressure)</a:t>
            </a:r>
          </a:p>
        </p:txBody>
      </p:sp>
      <p:sp>
        <p:nvSpPr>
          <p:cNvPr id="28676" name="Text Box 4"/>
          <p:cNvSpPr txBox="1">
            <a:spLocks noChangeArrowheads="1"/>
          </p:cNvSpPr>
          <p:nvPr/>
        </p:nvSpPr>
        <p:spPr bwMode="auto">
          <a:xfrm>
            <a:off x="908050" y="3648075"/>
            <a:ext cx="7089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solidFill>
                  <a:srgbClr val="000000"/>
                </a:solidFill>
                <a:latin typeface="Calibri" panose="020F0502020204030204" pitchFamily="34" charset="0"/>
              </a:rPr>
              <a:t>Aortic Semilunar =&gt; 80 mmHg (minimum pressure)</a:t>
            </a:r>
          </a:p>
        </p:txBody>
      </p:sp>
      <p:sp>
        <p:nvSpPr>
          <p:cNvPr id="28677" name="Text Box 5"/>
          <p:cNvSpPr txBox="1">
            <a:spLocks noChangeArrowheads="1"/>
          </p:cNvSpPr>
          <p:nvPr/>
        </p:nvSpPr>
        <p:spPr bwMode="auto">
          <a:xfrm>
            <a:off x="517525" y="4702175"/>
            <a:ext cx="861218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dirty="0">
                <a:solidFill>
                  <a:srgbClr val="000000"/>
                </a:solidFill>
                <a:latin typeface="Calibri" panose="020F0502020204030204" pitchFamily="34" charset="0"/>
              </a:rPr>
              <a:t>End Systolic Volume (</a:t>
            </a:r>
            <a:r>
              <a:rPr lang="en-US" altLang="en-US" sz="2800" b="1" dirty="0">
                <a:solidFill>
                  <a:srgbClr val="000000"/>
                </a:solidFill>
                <a:latin typeface="Calibri" panose="020F0502020204030204" pitchFamily="34" charset="0"/>
              </a:rPr>
              <a:t>ESV</a:t>
            </a:r>
            <a:r>
              <a:rPr lang="en-US" altLang="en-US" sz="2800" dirty="0">
                <a:solidFill>
                  <a:srgbClr val="000000"/>
                </a:solidFill>
                <a:latin typeface="Calibri" panose="020F0502020204030204" pitchFamily="34" charset="0"/>
              </a:rPr>
              <a:t>) = volume remaining in </a:t>
            </a:r>
          </a:p>
          <a:p>
            <a:pPr>
              <a:spcBef>
                <a:spcPct val="0"/>
              </a:spcBef>
              <a:buFontTx/>
              <a:buNone/>
            </a:pPr>
            <a:r>
              <a:rPr lang="en-US" altLang="en-US" sz="2800" dirty="0">
                <a:solidFill>
                  <a:srgbClr val="000000"/>
                </a:solidFill>
                <a:latin typeface="Calibri" panose="020F0502020204030204" pitchFamily="34" charset="0"/>
              </a:rPr>
              <a:t>					heart after ejection (~</a:t>
            </a:r>
            <a:r>
              <a:rPr lang="en-US" altLang="en-US" sz="2800" dirty="0">
                <a:solidFill>
                  <a:srgbClr val="000000"/>
                </a:solidFill>
                <a:latin typeface="Calibri" panose="020F0502020204030204" pitchFamily="34" charset="0"/>
                <a:cs typeface="Times New Roman" panose="02020603050405020304" pitchFamily="18" charset="0"/>
              </a:rPr>
              <a:t>½</a:t>
            </a:r>
            <a:r>
              <a:rPr lang="en-US" altLang="en-US" sz="2800" dirty="0">
                <a:solidFill>
                  <a:srgbClr val="000000"/>
                </a:solidFill>
                <a:latin typeface="Calibri" panose="020F0502020204030204" pitchFamily="34" charset="0"/>
              </a:rPr>
              <a:t>)</a:t>
            </a:r>
            <a:r>
              <a:rPr lang="en-US" altLang="en-US" sz="2800" dirty="0">
                <a:solidFill>
                  <a:srgbClr val="FF0000"/>
                </a:solidFill>
                <a:latin typeface="Calibri" panose="020F0502020204030204" pitchFamily="34" charset="0"/>
              </a:rPr>
              <a:t>*</a:t>
            </a:r>
            <a:r>
              <a:rPr lang="en-US" altLang="en-US" sz="2800" dirty="0">
                <a:solidFill>
                  <a:srgbClr val="000000"/>
                </a:solidFill>
                <a:latin typeface="Calibri" panose="020F0502020204030204" pitchFamily="34" charset="0"/>
              </a:rPr>
              <a:t>.</a:t>
            </a:r>
          </a:p>
        </p:txBody>
      </p:sp>
      <p:sp>
        <p:nvSpPr>
          <p:cNvPr id="28678" name="Text Box 6"/>
          <p:cNvSpPr txBox="1">
            <a:spLocks noChangeArrowheads="1"/>
          </p:cNvSpPr>
          <p:nvPr/>
        </p:nvSpPr>
        <p:spPr bwMode="auto">
          <a:xfrm>
            <a:off x="1577975" y="5981700"/>
            <a:ext cx="50069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rgbClr val="000000"/>
                </a:solidFill>
                <a:latin typeface="Calibri" panose="020F0502020204030204" pitchFamily="34" charset="0"/>
              </a:rPr>
              <a:t>Stroke Volume = EDV -  ESV  (ml/beat)</a:t>
            </a:r>
          </a:p>
        </p:txBody>
      </p:sp>
    </p:spTree>
    <p:extLst>
      <p:ext uri="{BB962C8B-B14F-4D97-AF65-F5344CB8AC3E}">
        <p14:creationId xmlns:p14="http://schemas.microsoft.com/office/powerpoint/2010/main" val="43252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7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67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6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P spid="28676" grpId="0"/>
      <p:bldP spid="28677" grpId="0"/>
      <p:bldP spid="2867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44463" y="287338"/>
            <a:ext cx="8850312" cy="204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25000"/>
              </a:lnSpc>
              <a:spcBef>
                <a:spcPct val="25000"/>
              </a:spcBef>
              <a:buFontTx/>
              <a:buNone/>
            </a:pPr>
            <a:r>
              <a:rPr lang="en-US" altLang="en-US" b="1" dirty="0">
                <a:solidFill>
                  <a:srgbClr val="0000FF"/>
                </a:solidFill>
                <a:latin typeface="Calibri" panose="020F0502020204030204" pitchFamily="34" charset="0"/>
              </a:rPr>
              <a:t>5. </a:t>
            </a:r>
            <a:r>
              <a:rPr lang="en-US" altLang="en-US" b="1" u="sng" dirty="0">
                <a:solidFill>
                  <a:srgbClr val="0000FF"/>
                </a:solidFill>
                <a:latin typeface="Calibri" panose="020F0502020204030204" pitchFamily="34" charset="0"/>
              </a:rPr>
              <a:t>Ventricular Diastole</a:t>
            </a:r>
            <a:r>
              <a:rPr lang="en-US" altLang="en-US" dirty="0">
                <a:solidFill>
                  <a:srgbClr val="000000"/>
                </a:solidFill>
                <a:latin typeface="Calibri" panose="020F0502020204030204" pitchFamily="34" charset="0"/>
              </a:rPr>
              <a:t>:</a:t>
            </a:r>
          </a:p>
          <a:p>
            <a:pPr eaLnBrk="1" hangingPunct="1">
              <a:lnSpc>
                <a:spcPct val="125000"/>
              </a:lnSpc>
              <a:spcBef>
                <a:spcPct val="25000"/>
              </a:spcBef>
              <a:buFontTx/>
              <a:buNone/>
            </a:pPr>
            <a:r>
              <a:rPr lang="en-US" altLang="en-US" dirty="0">
                <a:solidFill>
                  <a:srgbClr val="000000"/>
                </a:solidFill>
                <a:latin typeface="Calibri" panose="020F0502020204030204" pitchFamily="34" charset="0"/>
              </a:rPr>
              <a:t>	Relaxation of ventricles, artery back flow slams semilunar valves shut = 2</a:t>
            </a:r>
            <a:r>
              <a:rPr lang="en-US" altLang="en-US" baseline="30000" dirty="0">
                <a:solidFill>
                  <a:srgbClr val="000000"/>
                </a:solidFill>
                <a:latin typeface="Calibri" panose="020F0502020204030204" pitchFamily="34" charset="0"/>
              </a:rPr>
              <a:t>nd</a:t>
            </a:r>
            <a:r>
              <a:rPr lang="en-US" altLang="en-US" dirty="0">
                <a:solidFill>
                  <a:srgbClr val="000000"/>
                </a:solidFill>
                <a:latin typeface="Calibri" panose="020F0502020204030204" pitchFamily="34" charset="0"/>
              </a:rPr>
              <a:t> heart sound ("dup"). </a:t>
            </a:r>
          </a:p>
        </p:txBody>
      </p:sp>
      <p:sp>
        <p:nvSpPr>
          <p:cNvPr id="29699" name="Text Box 3"/>
          <p:cNvSpPr txBox="1">
            <a:spLocks noChangeArrowheads="1"/>
          </p:cNvSpPr>
          <p:nvPr/>
        </p:nvSpPr>
        <p:spPr bwMode="auto">
          <a:xfrm>
            <a:off x="1403350" y="5543550"/>
            <a:ext cx="63309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dirty="0">
                <a:solidFill>
                  <a:srgbClr val="000000"/>
                </a:solidFill>
                <a:latin typeface="Calibri" panose="020F0502020204030204" pitchFamily="34" charset="0"/>
              </a:rPr>
              <a:t>The AV valves then open, refilling starts – </a:t>
            </a:r>
          </a:p>
          <a:p>
            <a:pPr algn="ctr">
              <a:spcBef>
                <a:spcPct val="0"/>
              </a:spcBef>
              <a:buFontTx/>
              <a:buNone/>
            </a:pPr>
            <a:r>
              <a:rPr lang="en-US" altLang="en-US" sz="2800" dirty="0">
                <a:solidFill>
                  <a:srgbClr val="000000"/>
                </a:solidFill>
                <a:latin typeface="Calibri" panose="020F0502020204030204" pitchFamily="34" charset="0"/>
              </a:rPr>
              <a:t>back to start of cycle.</a:t>
            </a:r>
          </a:p>
        </p:txBody>
      </p:sp>
      <p:sp>
        <p:nvSpPr>
          <p:cNvPr id="29700" name="Text Box 4"/>
          <p:cNvSpPr txBox="1">
            <a:spLocks noChangeArrowheads="1"/>
          </p:cNvSpPr>
          <p:nvPr/>
        </p:nvSpPr>
        <p:spPr bwMode="auto">
          <a:xfrm>
            <a:off x="469900" y="2784475"/>
            <a:ext cx="8488606" cy="662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25000"/>
              </a:lnSpc>
              <a:spcBef>
                <a:spcPct val="0"/>
              </a:spcBef>
              <a:buFontTx/>
              <a:buNone/>
            </a:pPr>
            <a:r>
              <a:rPr lang="en-US" altLang="en-US" dirty="0">
                <a:solidFill>
                  <a:srgbClr val="000000"/>
                </a:solidFill>
                <a:latin typeface="Calibri" panose="020F0502020204030204" pitchFamily="34" charset="0"/>
              </a:rPr>
              <a:t>Sealed Compartment again – all valves are closed.</a:t>
            </a:r>
            <a:endParaRPr lang="en-US" altLang="en-US" sz="1000" i="1" dirty="0">
              <a:solidFill>
                <a:srgbClr val="000000"/>
              </a:solidFill>
              <a:latin typeface="Calibri" panose="020F0502020204030204" pitchFamily="34" charset="0"/>
            </a:endParaRPr>
          </a:p>
        </p:txBody>
      </p:sp>
      <p:sp>
        <p:nvSpPr>
          <p:cNvPr id="29701" name="Rectangle 5"/>
          <p:cNvSpPr>
            <a:spLocks noChangeArrowheads="1"/>
          </p:cNvSpPr>
          <p:nvPr/>
        </p:nvSpPr>
        <p:spPr bwMode="auto">
          <a:xfrm>
            <a:off x="633413" y="3857625"/>
            <a:ext cx="7953375"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i="1" dirty="0">
                <a:solidFill>
                  <a:srgbClr val="000000"/>
                </a:solidFill>
                <a:latin typeface="Calibri" panose="020F0502020204030204" pitchFamily="34" charset="0"/>
              </a:rPr>
              <a:t>Isovolumetric ventricular relaxation</a:t>
            </a:r>
            <a:r>
              <a:rPr lang="en-US" altLang="en-US" dirty="0">
                <a:solidFill>
                  <a:srgbClr val="000000"/>
                </a:solidFill>
                <a:latin typeface="Calibri" panose="020F0502020204030204" pitchFamily="34" charset="0"/>
              </a:rPr>
              <a:t>: </a:t>
            </a:r>
          </a:p>
          <a:p>
            <a:pPr>
              <a:spcBef>
                <a:spcPct val="0"/>
              </a:spcBef>
              <a:buFontTx/>
              <a:buNone/>
            </a:pPr>
            <a:endParaRPr lang="en-US" altLang="en-US" sz="1800" dirty="0">
              <a:solidFill>
                <a:srgbClr val="000000"/>
              </a:solidFill>
              <a:latin typeface="Calibri" panose="020F0502020204030204" pitchFamily="34" charset="0"/>
            </a:endParaRPr>
          </a:p>
          <a:p>
            <a:pPr>
              <a:spcBef>
                <a:spcPct val="0"/>
              </a:spcBef>
              <a:buFontTx/>
              <a:buNone/>
            </a:pPr>
            <a:r>
              <a:rPr lang="en-US" altLang="en-US" dirty="0">
                <a:solidFill>
                  <a:srgbClr val="000000"/>
                </a:solidFill>
                <a:latin typeface="Calibri" panose="020F0502020204030204" pitchFamily="34" charset="0"/>
              </a:rPr>
              <a:t>=&gt; </a:t>
            </a:r>
            <a:r>
              <a:rPr lang="en-US" altLang="en-US" dirty="0">
                <a:solidFill>
                  <a:srgbClr val="000000"/>
                </a:solidFill>
                <a:latin typeface="Calibri" panose="020F0502020204030204" pitchFamily="34" charset="0"/>
                <a:sym typeface="Symbol" panose="05050102010706020507" pitchFamily="18" charset="2"/>
              </a:rPr>
              <a:t></a:t>
            </a:r>
            <a:r>
              <a:rPr lang="en-US" altLang="en-US" dirty="0">
                <a:solidFill>
                  <a:srgbClr val="000000"/>
                </a:solidFill>
                <a:latin typeface="Calibri" panose="020F0502020204030204" pitchFamily="34" charset="0"/>
              </a:rPr>
              <a:t> pressure as volume stays the same.</a:t>
            </a:r>
          </a:p>
        </p:txBody>
      </p:sp>
    </p:spTree>
    <p:extLst>
      <p:ext uri="{BB962C8B-B14F-4D97-AF65-F5344CB8AC3E}">
        <p14:creationId xmlns:p14="http://schemas.microsoft.com/office/powerpoint/2010/main" val="84288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7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6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P spid="29700" grpId="0"/>
      <p:bldP spid="2970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9" name="Text Box 3"/>
          <p:cNvSpPr txBox="1">
            <a:spLocks noChangeArrowheads="1"/>
          </p:cNvSpPr>
          <p:nvPr/>
        </p:nvSpPr>
        <p:spPr bwMode="auto">
          <a:xfrm>
            <a:off x="1764867" y="-65946"/>
            <a:ext cx="554118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3600" b="1" dirty="0">
                <a:solidFill>
                  <a:srgbClr val="CC3300"/>
                </a:solidFill>
                <a:latin typeface="Calibri" panose="020F0502020204030204" pitchFamily="34" charset="0"/>
              </a:rPr>
              <a:t>The Cardiac Cycle Summary </a:t>
            </a:r>
          </a:p>
        </p:txBody>
      </p:sp>
      <p:pic>
        <p:nvPicPr>
          <p:cNvPr id="59394" name="Picture 2" descr="Image result for cardiac cy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221" y="624986"/>
            <a:ext cx="7693558" cy="54953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85432" y="4736592"/>
            <a:ext cx="1627632" cy="461665"/>
          </a:xfrm>
          <a:prstGeom prst="rect">
            <a:avLst/>
          </a:prstGeom>
          <a:noFill/>
        </p:spPr>
        <p:txBody>
          <a:bodyPr wrap="square" rtlCol="0">
            <a:spAutoFit/>
          </a:bodyPr>
          <a:lstStyle/>
          <a:p>
            <a:r>
              <a:rPr lang="en-US" sz="1200" b="1" dirty="0">
                <a:solidFill>
                  <a:srgbClr val="339933"/>
                </a:solidFill>
                <a:latin typeface="Calibri" panose="020F0502020204030204" pitchFamily="34" charset="0"/>
              </a:rPr>
              <a:t>Note: For our 5 phases we started here!</a:t>
            </a:r>
          </a:p>
        </p:txBody>
      </p:sp>
      <p:sp>
        <p:nvSpPr>
          <p:cNvPr id="3" name="TextBox 2"/>
          <p:cNvSpPr txBox="1"/>
          <p:nvPr/>
        </p:nvSpPr>
        <p:spPr>
          <a:xfrm>
            <a:off x="1257699" y="1212214"/>
            <a:ext cx="414184" cy="369332"/>
          </a:xfrm>
          <a:prstGeom prst="rect">
            <a:avLst/>
          </a:prstGeom>
          <a:noFill/>
        </p:spPr>
        <p:txBody>
          <a:bodyPr wrap="square" rtlCol="0">
            <a:spAutoFit/>
          </a:bodyPr>
          <a:lstStyle/>
          <a:p>
            <a:r>
              <a:rPr lang="en-US" dirty="0">
                <a:sym typeface="Wingdings" panose="05000000000000000000" pitchFamily="2" charset="2"/>
              </a:rPr>
              <a:t></a:t>
            </a:r>
            <a:endParaRPr lang="en-US" dirty="0"/>
          </a:p>
        </p:txBody>
      </p:sp>
      <p:sp>
        <p:nvSpPr>
          <p:cNvPr id="6" name="TextBox 5"/>
          <p:cNvSpPr txBox="1"/>
          <p:nvPr/>
        </p:nvSpPr>
        <p:spPr>
          <a:xfrm>
            <a:off x="2849934" y="1323883"/>
            <a:ext cx="393334" cy="369332"/>
          </a:xfrm>
          <a:prstGeom prst="rect">
            <a:avLst/>
          </a:prstGeom>
          <a:noFill/>
        </p:spPr>
        <p:txBody>
          <a:bodyPr wrap="square" rtlCol="0">
            <a:spAutoFit/>
          </a:bodyPr>
          <a:lstStyle/>
          <a:p>
            <a:r>
              <a:rPr lang="en-US" dirty="0">
                <a:sym typeface="Wingdings" panose="05000000000000000000" pitchFamily="2" charset="2"/>
              </a:rPr>
              <a:t></a:t>
            </a:r>
            <a:endParaRPr lang="en-US" dirty="0"/>
          </a:p>
        </p:txBody>
      </p:sp>
      <p:sp>
        <p:nvSpPr>
          <p:cNvPr id="7" name="TextBox 6"/>
          <p:cNvSpPr txBox="1"/>
          <p:nvPr/>
        </p:nvSpPr>
        <p:spPr>
          <a:xfrm>
            <a:off x="4353435" y="1424312"/>
            <a:ext cx="430964" cy="369332"/>
          </a:xfrm>
          <a:prstGeom prst="rect">
            <a:avLst/>
          </a:prstGeom>
          <a:noFill/>
        </p:spPr>
        <p:txBody>
          <a:bodyPr wrap="square" rtlCol="0">
            <a:spAutoFit/>
          </a:bodyPr>
          <a:lstStyle/>
          <a:p>
            <a:r>
              <a:rPr lang="en-US" dirty="0">
                <a:sym typeface="Wingdings" panose="05000000000000000000" pitchFamily="2" charset="2"/>
              </a:rPr>
              <a:t></a:t>
            </a:r>
            <a:endParaRPr lang="en-US" dirty="0"/>
          </a:p>
        </p:txBody>
      </p:sp>
      <p:sp>
        <p:nvSpPr>
          <p:cNvPr id="8" name="TextBox 7"/>
          <p:cNvSpPr txBox="1"/>
          <p:nvPr/>
        </p:nvSpPr>
        <p:spPr>
          <a:xfrm>
            <a:off x="5912854" y="1526837"/>
            <a:ext cx="352028" cy="369332"/>
          </a:xfrm>
          <a:prstGeom prst="rect">
            <a:avLst/>
          </a:prstGeom>
          <a:noFill/>
        </p:spPr>
        <p:txBody>
          <a:bodyPr wrap="square" rtlCol="0">
            <a:spAutoFit/>
          </a:bodyPr>
          <a:lstStyle/>
          <a:p>
            <a:r>
              <a:rPr lang="en-US" dirty="0">
                <a:sym typeface="Wingdings" panose="05000000000000000000" pitchFamily="2" charset="2"/>
              </a:rPr>
              <a:t></a:t>
            </a:r>
            <a:endParaRPr lang="en-US" dirty="0"/>
          </a:p>
        </p:txBody>
      </p:sp>
      <p:sp>
        <p:nvSpPr>
          <p:cNvPr id="9" name="TextBox 8"/>
          <p:cNvSpPr txBox="1"/>
          <p:nvPr/>
        </p:nvSpPr>
        <p:spPr>
          <a:xfrm>
            <a:off x="7416267" y="1634413"/>
            <a:ext cx="354873" cy="369332"/>
          </a:xfrm>
          <a:prstGeom prst="rect">
            <a:avLst/>
          </a:prstGeom>
          <a:noFill/>
        </p:spPr>
        <p:txBody>
          <a:bodyPr wrap="square" rtlCol="0">
            <a:spAutoFit/>
          </a:bodyPr>
          <a:lstStyle/>
          <a:p>
            <a:r>
              <a:rPr lang="en-US" dirty="0">
                <a:sym typeface="Wingdings" panose="05000000000000000000" pitchFamily="2" charset="2"/>
              </a:rPr>
              <a:t></a:t>
            </a:r>
            <a:endParaRPr lang="en-US" dirty="0"/>
          </a:p>
        </p:txBody>
      </p:sp>
      <p:sp>
        <p:nvSpPr>
          <p:cNvPr id="4" name="TextBox 3"/>
          <p:cNvSpPr txBox="1"/>
          <p:nvPr/>
        </p:nvSpPr>
        <p:spPr>
          <a:xfrm>
            <a:off x="804774" y="6223044"/>
            <a:ext cx="7708290" cy="430887"/>
          </a:xfrm>
          <a:prstGeom prst="rect">
            <a:avLst/>
          </a:prstGeom>
          <a:noFill/>
        </p:spPr>
        <p:txBody>
          <a:bodyPr wrap="square" rtlCol="0">
            <a:spAutoFit/>
          </a:bodyPr>
          <a:lstStyle/>
          <a:p>
            <a:pPr algn="just"/>
            <a:r>
              <a:rPr lang="en-US" sz="1100" dirty="0">
                <a:latin typeface="Calibri" panose="020F0502020204030204" pitchFamily="34" charset="0"/>
              </a:rPr>
              <a:t>This image is nice as it shows chamber blood volumes and major ECG activity. The way we have numbered the phases is different but that does not matter since the titles of the phases are always the same. It’s a ‘cycle’ (circle) so we can start anywhere!  </a:t>
            </a:r>
          </a:p>
        </p:txBody>
      </p:sp>
    </p:spTree>
    <p:extLst>
      <p:ext uri="{BB962C8B-B14F-4D97-AF65-F5344CB8AC3E}">
        <p14:creationId xmlns:p14="http://schemas.microsoft.com/office/powerpoint/2010/main" val="42024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7" name="Rectangle 4"/>
          <p:cNvSpPr>
            <a:spLocks noChangeArrowheads="1"/>
          </p:cNvSpPr>
          <p:nvPr/>
        </p:nvSpPr>
        <p:spPr bwMode="auto">
          <a:xfrm>
            <a:off x="714375" y="169863"/>
            <a:ext cx="77898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000" dirty="0">
                <a:latin typeface="Calibri" panose="020F0502020204030204" pitchFamily="34" charset="0"/>
              </a:rPr>
              <a:t>Trace of an </a:t>
            </a:r>
            <a:r>
              <a:rPr lang="en-US" altLang="en-US" sz="4000" b="1" dirty="0">
                <a:latin typeface="Calibri" panose="020F0502020204030204" pitchFamily="34" charset="0"/>
              </a:rPr>
              <a:t>E</a:t>
            </a:r>
            <a:r>
              <a:rPr lang="en-US" altLang="en-US" sz="4000" dirty="0">
                <a:latin typeface="Calibri" panose="020F0502020204030204" pitchFamily="34" charset="0"/>
              </a:rPr>
              <a:t>lectro</a:t>
            </a:r>
            <a:r>
              <a:rPr lang="en-US" altLang="en-US" sz="4000" b="1" dirty="0">
                <a:latin typeface="Calibri" panose="020F0502020204030204" pitchFamily="34" charset="0"/>
              </a:rPr>
              <a:t>C</a:t>
            </a:r>
            <a:r>
              <a:rPr lang="en-US" altLang="en-US" sz="4000" dirty="0">
                <a:latin typeface="Calibri" panose="020F0502020204030204" pitchFamily="34" charset="0"/>
              </a:rPr>
              <a:t>ardio</a:t>
            </a:r>
            <a:r>
              <a:rPr lang="en-US" altLang="en-US" sz="4000" b="1" dirty="0">
                <a:latin typeface="Calibri" panose="020F0502020204030204" pitchFamily="34" charset="0"/>
              </a:rPr>
              <a:t>G</a:t>
            </a:r>
            <a:r>
              <a:rPr lang="en-US" altLang="en-US" sz="4000" dirty="0">
                <a:latin typeface="Calibri" panose="020F0502020204030204" pitchFamily="34" charset="0"/>
              </a:rPr>
              <a:t>ram (ECG)</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433" y="971345"/>
            <a:ext cx="8296037" cy="5433954"/>
          </a:xfrm>
          <a:prstGeom prst="rect">
            <a:avLst/>
          </a:prstGeom>
        </p:spPr>
      </p:pic>
      <p:sp>
        <p:nvSpPr>
          <p:cNvPr id="2" name="Rectangle 1"/>
          <p:cNvSpPr/>
          <p:nvPr/>
        </p:nvSpPr>
        <p:spPr>
          <a:xfrm>
            <a:off x="1205706" y="3149600"/>
            <a:ext cx="4594731" cy="2724727"/>
          </a:xfrm>
          <a:prstGeom prst="rect">
            <a:avLst/>
          </a:prstGeom>
          <a:noFill/>
          <a:ln w="19050">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872" y="877888"/>
            <a:ext cx="2909455" cy="20543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12222 0 " pathEditMode="relative" ptsTypes="AA">
                                      <p:cBhvr>
                                        <p:cTn id="6" dur="2000" fill="hold"/>
                                        <p:tgtEl>
                                          <p:spTgt spid="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63982-BDC2-B3A5-6CBA-E26236EEA62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924146D-4DB3-52D9-22F5-EC0E43CF45C9}"/>
              </a:ext>
            </a:extLst>
          </p:cNvPr>
          <p:cNvSpPr/>
          <p:nvPr/>
        </p:nvSpPr>
        <p:spPr>
          <a:xfrm>
            <a:off x="281670" y="1977211"/>
            <a:ext cx="8752115" cy="2862322"/>
          </a:xfrm>
          <a:prstGeom prst="rect">
            <a:avLst/>
          </a:prstGeom>
        </p:spPr>
        <p:txBody>
          <a:bodyPr wrap="square">
            <a:spAutoFit/>
          </a:bodyPr>
          <a:lstStyle/>
          <a:p>
            <a:pPr marL="342900" indent="-342900">
              <a:buFont typeface="Wingdings" panose="05000000000000000000" pitchFamily="2" charset="2"/>
              <a:buChar char="q"/>
            </a:pPr>
            <a:r>
              <a:rPr lang="en-US" sz="2000" b="1" dirty="0">
                <a:latin typeface="Calibri" panose="020F0502020204030204" pitchFamily="34" charset="0"/>
              </a:rPr>
              <a:t>C.O.</a:t>
            </a:r>
            <a:r>
              <a:rPr lang="en-US" sz="2000" dirty="0">
                <a:latin typeface="Calibri" panose="020F0502020204030204" pitchFamily="34" charset="0"/>
              </a:rPr>
              <a:t> is set to meet metabolic needs, i.e., is </a:t>
            </a:r>
            <a:r>
              <a:rPr lang="en-US" sz="2000" b="1" dirty="0">
                <a:solidFill>
                  <a:srgbClr val="800000"/>
                </a:solidFill>
                <a:latin typeface="Calibri" panose="020F0502020204030204" pitchFamily="34" charset="0"/>
              </a:rPr>
              <a:t>proportional to the tissues</a:t>
            </a:r>
            <a:r>
              <a:rPr lang="en-US" sz="2000" dirty="0">
                <a:latin typeface="Calibri" panose="020F0502020204030204" pitchFamily="34" charset="0"/>
              </a:rPr>
              <a:t> need for oxygen (</a:t>
            </a:r>
            <a:r>
              <a:rPr lang="en-US" sz="2000" b="1" dirty="0">
                <a:solidFill>
                  <a:srgbClr val="FF0000"/>
                </a:solidFill>
                <a:latin typeface="Calibri" panose="020F0502020204030204" pitchFamily="34" charset="0"/>
              </a:rPr>
              <a:t>O</a:t>
            </a:r>
            <a:r>
              <a:rPr lang="en-US" sz="2000" b="1" baseline="-25000" dirty="0">
                <a:solidFill>
                  <a:srgbClr val="FF0000"/>
                </a:solidFill>
                <a:latin typeface="Calibri" panose="020F0502020204030204" pitchFamily="34" charset="0"/>
              </a:rPr>
              <a:t>2</a:t>
            </a:r>
            <a:r>
              <a:rPr lang="en-US" sz="2000" dirty="0">
                <a:latin typeface="Calibri" panose="020F0502020204030204" pitchFamily="34" charset="0"/>
              </a:rPr>
              <a:t>) and </a:t>
            </a:r>
            <a:r>
              <a:rPr lang="en-US" sz="2000" b="1" dirty="0">
                <a:latin typeface="Calibri" panose="020F0502020204030204" pitchFamily="34" charset="0"/>
              </a:rPr>
              <a:t>nutrients</a:t>
            </a:r>
            <a:r>
              <a:rPr lang="en-US" sz="2000" dirty="0">
                <a:latin typeface="Calibri" panose="020F0502020204030204" pitchFamily="34" charset="0"/>
              </a:rPr>
              <a:t>, and removal of carbon dioxide (</a:t>
            </a:r>
            <a:r>
              <a:rPr lang="en-US" sz="2000" b="1" dirty="0">
                <a:solidFill>
                  <a:srgbClr val="0000FF"/>
                </a:solidFill>
                <a:latin typeface="Calibri" panose="020F0502020204030204" pitchFamily="34" charset="0"/>
              </a:rPr>
              <a:t>CO</a:t>
            </a:r>
            <a:r>
              <a:rPr lang="en-US" sz="2000" b="1" baseline="-25000" dirty="0">
                <a:solidFill>
                  <a:srgbClr val="0000FF"/>
                </a:solidFill>
                <a:latin typeface="Calibri" panose="020F0502020204030204" pitchFamily="34" charset="0"/>
              </a:rPr>
              <a:t>2</a:t>
            </a:r>
            <a:r>
              <a:rPr lang="en-US" sz="2000" dirty="0">
                <a:latin typeface="Calibri" panose="020F0502020204030204" pitchFamily="34" charset="0"/>
              </a:rPr>
              <a:t>) and </a:t>
            </a:r>
            <a:r>
              <a:rPr lang="en-US" sz="2000" b="1" dirty="0">
                <a:latin typeface="Calibri" panose="020F0502020204030204" pitchFamily="34" charset="0"/>
              </a:rPr>
              <a:t>waste</a:t>
            </a:r>
            <a:r>
              <a:rPr lang="en-US" sz="2000" dirty="0">
                <a:latin typeface="Calibri" panose="020F0502020204030204" pitchFamily="34" charset="0"/>
              </a:rPr>
              <a:t>.</a:t>
            </a:r>
          </a:p>
          <a:p>
            <a:pPr marL="342900" indent="-342900">
              <a:buFont typeface="Wingdings" panose="05000000000000000000" pitchFamily="2" charset="2"/>
              <a:buChar char="q"/>
            </a:pPr>
            <a:endParaRPr lang="en-US" sz="2000" dirty="0">
              <a:latin typeface="Calibri" panose="020F0502020204030204" pitchFamily="34" charset="0"/>
            </a:endParaRPr>
          </a:p>
          <a:p>
            <a:pPr marL="342900" indent="-342900">
              <a:buFont typeface="Wingdings" panose="05000000000000000000" pitchFamily="2" charset="2"/>
              <a:buChar char="q"/>
            </a:pPr>
            <a:r>
              <a:rPr lang="en-US" sz="2000" b="1" dirty="0">
                <a:latin typeface="Calibri" panose="020F0502020204030204" pitchFamily="34" charset="0"/>
              </a:rPr>
              <a:t>C.O.</a:t>
            </a:r>
            <a:r>
              <a:rPr lang="en-US" sz="2000" dirty="0">
                <a:latin typeface="Calibri" panose="020F0502020204030204" pitchFamily="34" charset="0"/>
              </a:rPr>
              <a:t> changes with changes in body position. </a:t>
            </a:r>
          </a:p>
          <a:p>
            <a:pPr lvl="1"/>
            <a:r>
              <a:rPr lang="en-US" sz="2000" dirty="0">
                <a:latin typeface="Calibri" panose="020F0502020204030204" pitchFamily="34" charset="0"/>
              </a:rPr>
              <a:t>e.g., from recumbent (lying down) to an upright -&gt; HR and SV increase. </a:t>
            </a:r>
            <a:endParaRPr lang="en-US" dirty="0">
              <a:latin typeface="Calibri" panose="020F0502020204030204" pitchFamily="34" charset="0"/>
            </a:endParaRPr>
          </a:p>
          <a:p>
            <a:pPr lvl="1"/>
            <a:r>
              <a:rPr lang="en-US" sz="2000" dirty="0">
                <a:latin typeface="Calibri" panose="020F0502020204030204" pitchFamily="34" charset="0"/>
              </a:rPr>
              <a:t> </a:t>
            </a:r>
          </a:p>
          <a:p>
            <a:pPr marL="342900" indent="-342900">
              <a:buFont typeface="Wingdings" panose="05000000000000000000" pitchFamily="2" charset="2"/>
              <a:buChar char="q"/>
            </a:pPr>
            <a:r>
              <a:rPr lang="en-US" sz="2000" dirty="0">
                <a:latin typeface="Calibri" panose="020F0502020204030204" pitchFamily="34" charset="0"/>
              </a:rPr>
              <a:t>At rest healthy adult basal </a:t>
            </a:r>
            <a:r>
              <a:rPr lang="en-US" sz="2000" b="1" dirty="0">
                <a:latin typeface="Calibri" panose="020F0502020204030204" pitchFamily="34" charset="0"/>
              </a:rPr>
              <a:t>C.O.</a:t>
            </a:r>
            <a:r>
              <a:rPr lang="en-US" sz="2000" dirty="0">
                <a:latin typeface="Calibri" panose="020F0502020204030204" pitchFamily="34" charset="0"/>
              </a:rPr>
              <a:t> about </a:t>
            </a:r>
            <a:r>
              <a:rPr lang="en-US" sz="2000" b="1" u="sng" dirty="0">
                <a:latin typeface="Calibri" panose="020F0502020204030204" pitchFamily="34" charset="0"/>
              </a:rPr>
              <a:t>5 L/min</a:t>
            </a:r>
            <a:r>
              <a:rPr lang="en-US" sz="2000" dirty="0">
                <a:latin typeface="Calibri" panose="020F0502020204030204" pitchFamily="34" charset="0"/>
              </a:rPr>
              <a:t>.</a:t>
            </a:r>
            <a:endParaRPr lang="en-US" sz="2000" b="1" u="sng" dirty="0">
              <a:latin typeface="Calibri" panose="020F0502020204030204" pitchFamily="34" charset="0"/>
            </a:endParaRPr>
          </a:p>
          <a:p>
            <a:pPr marL="342900" indent="-342900">
              <a:buFont typeface="Wingdings" panose="05000000000000000000" pitchFamily="2" charset="2"/>
              <a:buChar char="q"/>
            </a:pPr>
            <a:endParaRPr lang="en-US" sz="2000" dirty="0">
              <a:latin typeface="Calibri" panose="020F0502020204030204" pitchFamily="34" charset="0"/>
            </a:endParaRPr>
          </a:p>
          <a:p>
            <a:pPr marL="342900" indent="-342900">
              <a:buFont typeface="Wingdings" panose="05000000000000000000" pitchFamily="2" charset="2"/>
              <a:buChar char="q"/>
            </a:pPr>
            <a:r>
              <a:rPr lang="en-US" sz="2000" b="1" dirty="0">
                <a:latin typeface="Calibri" panose="020F0502020204030204" pitchFamily="34" charset="0"/>
              </a:rPr>
              <a:t>C.O.</a:t>
            </a:r>
            <a:r>
              <a:rPr lang="en-US" sz="2000" dirty="0">
                <a:latin typeface="Calibri" panose="020F0502020204030204" pitchFamily="34" charset="0"/>
              </a:rPr>
              <a:t> can increase 50-100% by anxiety/excitement, to </a:t>
            </a:r>
            <a:r>
              <a:rPr lang="en-US" sz="2000" b="1" dirty="0">
                <a:latin typeface="Calibri" panose="020F0502020204030204" pitchFamily="34" charset="0"/>
              </a:rPr>
              <a:t>500%</a:t>
            </a:r>
            <a:r>
              <a:rPr lang="en-US" sz="2000" dirty="0">
                <a:latin typeface="Calibri" panose="020F0502020204030204" pitchFamily="34" charset="0"/>
              </a:rPr>
              <a:t> by </a:t>
            </a:r>
            <a:r>
              <a:rPr lang="en-US" sz="2000" dirty="0">
                <a:solidFill>
                  <a:srgbClr val="FF0000"/>
                </a:solidFill>
                <a:latin typeface="Calibri" panose="020F0502020204030204" pitchFamily="34" charset="0"/>
              </a:rPr>
              <a:t>exercise</a:t>
            </a:r>
            <a:r>
              <a:rPr lang="en-US" sz="2000" dirty="0">
                <a:latin typeface="Calibri" panose="020F0502020204030204" pitchFamily="34" charset="0"/>
              </a:rPr>
              <a:t>. </a:t>
            </a:r>
          </a:p>
        </p:txBody>
      </p:sp>
      <p:sp>
        <p:nvSpPr>
          <p:cNvPr id="3" name="Rectangle 2">
            <a:extLst>
              <a:ext uri="{FF2B5EF4-FFF2-40B4-BE49-F238E27FC236}">
                <a16:creationId xmlns:a16="http://schemas.microsoft.com/office/drawing/2014/main" id="{7D4E3C98-FD18-8C41-94F1-1808C6DD0DF4}"/>
              </a:ext>
            </a:extLst>
          </p:cNvPr>
          <p:cNvSpPr/>
          <p:nvPr/>
        </p:nvSpPr>
        <p:spPr>
          <a:xfrm>
            <a:off x="281670" y="95345"/>
            <a:ext cx="8590871" cy="1477328"/>
          </a:xfrm>
          <a:prstGeom prst="rect">
            <a:avLst/>
          </a:prstGeom>
        </p:spPr>
        <p:txBody>
          <a:bodyPr wrap="square">
            <a:spAutoFit/>
          </a:bodyPr>
          <a:lstStyle/>
          <a:p>
            <a:pPr algn="ctr"/>
            <a:r>
              <a:rPr lang="en-US" sz="4000" b="1" dirty="0">
                <a:solidFill>
                  <a:srgbClr val="C00000"/>
                </a:solidFill>
                <a:latin typeface="Calibri" panose="020F0502020204030204" pitchFamily="34" charset="0"/>
              </a:rPr>
              <a:t>Cardiac Output </a:t>
            </a:r>
          </a:p>
          <a:p>
            <a:endParaRPr lang="en-US" sz="1000" dirty="0">
              <a:latin typeface="Calibri" panose="020F0502020204030204" pitchFamily="34" charset="0"/>
            </a:endParaRPr>
          </a:p>
          <a:p>
            <a:r>
              <a:rPr lang="en-US" sz="2000" dirty="0">
                <a:latin typeface="Calibri" panose="020F0502020204030204" pitchFamily="34" charset="0"/>
              </a:rPr>
              <a:t>Cardiac Output (</a:t>
            </a:r>
            <a:r>
              <a:rPr lang="en-US" sz="2000" b="1" dirty="0">
                <a:solidFill>
                  <a:srgbClr val="C00000"/>
                </a:solidFill>
                <a:latin typeface="Calibri" panose="020F0502020204030204" pitchFamily="34" charset="0"/>
              </a:rPr>
              <a:t>C.O.</a:t>
            </a:r>
            <a:r>
              <a:rPr lang="en-US" sz="2000" dirty="0">
                <a:latin typeface="Calibri" panose="020F0502020204030204" pitchFamily="34" charset="0"/>
              </a:rPr>
              <a:t>) is the volume of blood ejected by ventricles per unit time.</a:t>
            </a:r>
          </a:p>
          <a:p>
            <a:r>
              <a:rPr lang="en-US" sz="2000" dirty="0">
                <a:latin typeface="Calibri" panose="020F0502020204030204" pitchFamily="34" charset="0"/>
              </a:rPr>
              <a:t>Expressed as </a:t>
            </a:r>
            <a:r>
              <a:rPr lang="en-US" sz="2000" i="1" dirty="0">
                <a:latin typeface="Calibri" panose="020F0502020204030204" pitchFamily="34" charset="0"/>
              </a:rPr>
              <a:t>minute volume</a:t>
            </a:r>
            <a:r>
              <a:rPr lang="en-US" sz="2000" dirty="0">
                <a:latin typeface="Calibri" panose="020F0502020204030204" pitchFamily="34" charset="0"/>
              </a:rPr>
              <a:t>, or liters of blood per minute (</a:t>
            </a:r>
            <a:r>
              <a:rPr lang="en-US" sz="2000" b="1" dirty="0">
                <a:latin typeface="Calibri" panose="020F0502020204030204" pitchFamily="34" charset="0"/>
              </a:rPr>
              <a:t>L/min</a:t>
            </a:r>
            <a:r>
              <a:rPr lang="en-US" sz="2000" dirty="0">
                <a:latin typeface="Calibri" panose="020F0502020204030204" pitchFamily="34" charset="0"/>
              </a:rPr>
              <a:t>)</a:t>
            </a:r>
          </a:p>
        </p:txBody>
      </p:sp>
    </p:spTree>
    <p:extLst>
      <p:ext uri="{BB962C8B-B14F-4D97-AF65-F5344CB8AC3E}">
        <p14:creationId xmlns:p14="http://schemas.microsoft.com/office/powerpoint/2010/main" val="107601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5"/>
          <p:cNvSpPr>
            <a:spLocks noChangeArrowheads="1"/>
          </p:cNvSpPr>
          <p:nvPr/>
        </p:nvSpPr>
        <p:spPr bwMode="auto">
          <a:xfrm>
            <a:off x="710803" y="134374"/>
            <a:ext cx="772239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dirty="0">
                <a:latin typeface="Calibri" panose="020F0502020204030204" pitchFamily="34" charset="0"/>
              </a:rPr>
              <a:t>Calculating Cardiac Output: </a:t>
            </a:r>
            <a:r>
              <a:rPr lang="en-US" altLang="en-US" b="1" dirty="0">
                <a:solidFill>
                  <a:srgbClr val="993300"/>
                </a:solidFill>
                <a:latin typeface="Calibri" panose="020F0502020204030204" pitchFamily="34" charset="0"/>
              </a:rPr>
              <a:t>CO = HR x SV</a:t>
            </a:r>
          </a:p>
        </p:txBody>
      </p:sp>
      <p:sp>
        <p:nvSpPr>
          <p:cNvPr id="24581" name="Rectangle 7"/>
          <p:cNvSpPr>
            <a:spLocks noChangeArrowheads="1"/>
          </p:cNvSpPr>
          <p:nvPr/>
        </p:nvSpPr>
        <p:spPr bwMode="auto">
          <a:xfrm>
            <a:off x="1520632" y="2852658"/>
            <a:ext cx="13771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dirty="0">
                <a:solidFill>
                  <a:srgbClr val="C00000"/>
                </a:solidFill>
                <a:latin typeface="Calibri" panose="020F0502020204030204" pitchFamily="34" charset="0"/>
              </a:rPr>
              <a:t>Heart Rate </a:t>
            </a:r>
          </a:p>
          <a:p>
            <a:pPr algn="ctr" eaLnBrk="1" hangingPunct="1">
              <a:spcBef>
                <a:spcPct val="0"/>
              </a:spcBef>
              <a:buFontTx/>
              <a:buNone/>
            </a:pPr>
            <a:r>
              <a:rPr lang="en-US" altLang="en-US" sz="1800" dirty="0">
                <a:solidFill>
                  <a:srgbClr val="993300"/>
                </a:solidFill>
                <a:latin typeface="Calibri" panose="020F0502020204030204" pitchFamily="34" charset="0"/>
              </a:rPr>
              <a:t>(beats/min)</a:t>
            </a:r>
          </a:p>
        </p:txBody>
      </p:sp>
      <p:sp>
        <p:nvSpPr>
          <p:cNvPr id="6" name="Text Box 8"/>
          <p:cNvSpPr txBox="1">
            <a:spLocks noChangeArrowheads="1"/>
          </p:cNvSpPr>
          <p:nvPr/>
        </p:nvSpPr>
        <p:spPr bwMode="auto">
          <a:xfrm>
            <a:off x="614367" y="3872255"/>
            <a:ext cx="800814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200" b="1" u="sng" dirty="0">
                <a:solidFill>
                  <a:srgbClr val="993300"/>
                </a:solidFill>
                <a:latin typeface="Calibri" panose="020F0502020204030204" pitchFamily="34" charset="0"/>
              </a:rPr>
              <a:t>Example Calculations</a:t>
            </a:r>
            <a:r>
              <a:rPr lang="en-US" altLang="en-US" sz="2200" dirty="0">
                <a:solidFill>
                  <a:srgbClr val="993300"/>
                </a:solidFill>
                <a:latin typeface="Calibri" panose="020F0502020204030204" pitchFamily="34" charset="0"/>
              </a:rPr>
              <a:t>: </a:t>
            </a:r>
          </a:p>
          <a:p>
            <a:pPr eaLnBrk="1" hangingPunct="1">
              <a:spcBef>
                <a:spcPct val="0"/>
              </a:spcBef>
              <a:buFontTx/>
              <a:buNone/>
            </a:pPr>
            <a:r>
              <a:rPr lang="en-US" altLang="en-US" sz="2200" dirty="0">
                <a:solidFill>
                  <a:srgbClr val="993300"/>
                </a:solidFill>
                <a:latin typeface="Calibri" panose="020F0502020204030204" pitchFamily="34" charset="0"/>
              </a:rPr>
              <a:t>Below are values for at rest and during exercise. </a:t>
            </a:r>
          </a:p>
          <a:p>
            <a:pPr eaLnBrk="1" hangingPunct="1">
              <a:spcBef>
                <a:spcPct val="0"/>
              </a:spcBef>
              <a:buFontTx/>
              <a:buNone/>
            </a:pPr>
            <a:r>
              <a:rPr lang="en-US" altLang="en-US" sz="2200" dirty="0">
                <a:solidFill>
                  <a:srgbClr val="993300"/>
                </a:solidFill>
                <a:latin typeface="Calibri" panose="020F0502020204030204" pitchFamily="34" charset="0"/>
              </a:rPr>
              <a:t>Let’s calculate the C.O., including units, showing all work!</a:t>
            </a:r>
          </a:p>
        </p:txBody>
      </p:sp>
      <p:sp>
        <p:nvSpPr>
          <p:cNvPr id="7" name="Rectangle 7"/>
          <p:cNvSpPr>
            <a:spLocks noChangeArrowheads="1"/>
          </p:cNvSpPr>
          <p:nvPr/>
        </p:nvSpPr>
        <p:spPr bwMode="auto">
          <a:xfrm>
            <a:off x="1502308" y="4980251"/>
            <a:ext cx="21421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u="sng" dirty="0">
                <a:latin typeface="Calibri" panose="020F0502020204030204" pitchFamily="34" charset="0"/>
              </a:rPr>
              <a:t>1) At Rest</a:t>
            </a:r>
            <a:r>
              <a:rPr lang="en-US" altLang="en-US" sz="2000" dirty="0">
                <a:latin typeface="Calibri" panose="020F0502020204030204" pitchFamily="34" charset="0"/>
              </a:rPr>
              <a:t>:</a:t>
            </a:r>
          </a:p>
          <a:p>
            <a:pPr eaLnBrk="1" hangingPunct="1">
              <a:spcBef>
                <a:spcPct val="0"/>
              </a:spcBef>
              <a:buFontTx/>
              <a:buNone/>
            </a:pPr>
            <a:r>
              <a:rPr lang="en-US" altLang="en-US" sz="2000" dirty="0">
                <a:latin typeface="Calibri" panose="020F0502020204030204" pitchFamily="34" charset="0"/>
              </a:rPr>
              <a:t>HR = 72</a:t>
            </a:r>
            <a:endParaRPr lang="en-US" altLang="en-US" sz="2000" dirty="0">
              <a:solidFill>
                <a:srgbClr val="993300"/>
              </a:solidFill>
              <a:latin typeface="Calibri" panose="020F0502020204030204" pitchFamily="34" charset="0"/>
            </a:endParaRPr>
          </a:p>
          <a:p>
            <a:pPr eaLnBrk="1" hangingPunct="1">
              <a:spcBef>
                <a:spcPct val="0"/>
              </a:spcBef>
              <a:buFontTx/>
              <a:buNone/>
            </a:pPr>
            <a:r>
              <a:rPr lang="en-US" altLang="en-US" sz="2000" dirty="0">
                <a:latin typeface="Calibri" panose="020F0502020204030204" pitchFamily="34" charset="0"/>
              </a:rPr>
              <a:t>EDV = 135</a:t>
            </a:r>
          </a:p>
          <a:p>
            <a:pPr eaLnBrk="1" hangingPunct="1">
              <a:spcBef>
                <a:spcPct val="0"/>
              </a:spcBef>
              <a:buFontTx/>
              <a:buNone/>
            </a:pPr>
            <a:r>
              <a:rPr lang="en-US" altLang="en-US" sz="2000" dirty="0">
                <a:latin typeface="Calibri" panose="020F0502020204030204" pitchFamily="34" charset="0"/>
              </a:rPr>
              <a:t>ESV = 65</a:t>
            </a:r>
          </a:p>
        </p:txBody>
      </p:sp>
      <p:sp>
        <p:nvSpPr>
          <p:cNvPr id="8" name="Rectangle 7"/>
          <p:cNvSpPr>
            <a:spLocks noChangeArrowheads="1"/>
          </p:cNvSpPr>
          <p:nvPr/>
        </p:nvSpPr>
        <p:spPr bwMode="auto">
          <a:xfrm>
            <a:off x="4750510" y="4980250"/>
            <a:ext cx="21421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u="sng" dirty="0">
                <a:latin typeface="Calibri" panose="020F0502020204030204" pitchFamily="34" charset="0"/>
              </a:rPr>
              <a:t>2) During Exercise</a:t>
            </a:r>
            <a:r>
              <a:rPr lang="en-US" altLang="en-US" sz="2000" dirty="0">
                <a:latin typeface="Calibri" panose="020F0502020204030204" pitchFamily="34" charset="0"/>
              </a:rPr>
              <a:t>:</a:t>
            </a:r>
          </a:p>
          <a:p>
            <a:pPr eaLnBrk="1" hangingPunct="1">
              <a:spcBef>
                <a:spcPct val="0"/>
              </a:spcBef>
              <a:buFontTx/>
              <a:buNone/>
            </a:pPr>
            <a:r>
              <a:rPr lang="en-US" altLang="en-US" sz="2000" dirty="0">
                <a:latin typeface="Calibri" panose="020F0502020204030204" pitchFamily="34" charset="0"/>
              </a:rPr>
              <a:t>HR = 121</a:t>
            </a:r>
            <a:endParaRPr lang="en-US" altLang="en-US" sz="2000" dirty="0">
              <a:solidFill>
                <a:srgbClr val="993300"/>
              </a:solidFill>
              <a:latin typeface="Calibri" panose="020F0502020204030204" pitchFamily="34" charset="0"/>
            </a:endParaRPr>
          </a:p>
          <a:p>
            <a:pPr eaLnBrk="1" hangingPunct="1">
              <a:spcBef>
                <a:spcPct val="0"/>
              </a:spcBef>
              <a:buFontTx/>
              <a:buNone/>
            </a:pPr>
            <a:r>
              <a:rPr lang="en-US" altLang="en-US" sz="2000" dirty="0">
                <a:latin typeface="Calibri" panose="020F0502020204030204" pitchFamily="34" charset="0"/>
              </a:rPr>
              <a:t>EDV = 178</a:t>
            </a:r>
          </a:p>
          <a:p>
            <a:pPr eaLnBrk="1" hangingPunct="1">
              <a:spcBef>
                <a:spcPct val="0"/>
              </a:spcBef>
              <a:buFontTx/>
              <a:buNone/>
            </a:pPr>
            <a:r>
              <a:rPr lang="en-US" altLang="en-US" sz="2000" dirty="0">
                <a:latin typeface="Calibri" panose="020F0502020204030204" pitchFamily="34" charset="0"/>
              </a:rPr>
              <a:t>ESV = 42</a:t>
            </a:r>
          </a:p>
        </p:txBody>
      </p:sp>
      <p:sp>
        <p:nvSpPr>
          <p:cNvPr id="3" name="Arrow: Striped Right 2">
            <a:extLst>
              <a:ext uri="{FF2B5EF4-FFF2-40B4-BE49-F238E27FC236}">
                <a16:creationId xmlns:a16="http://schemas.microsoft.com/office/drawing/2014/main" id="{5100B413-2F80-CD48-CE05-9FB2CD6C5071}"/>
              </a:ext>
            </a:extLst>
          </p:cNvPr>
          <p:cNvSpPr/>
          <p:nvPr/>
        </p:nvSpPr>
        <p:spPr>
          <a:xfrm rot="5400000">
            <a:off x="2008833" y="2526168"/>
            <a:ext cx="400749" cy="221456"/>
          </a:xfrm>
          <a:prstGeom prst="striped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4499329-7C8F-D417-17EF-089B8ECC80F8}"/>
              </a:ext>
            </a:extLst>
          </p:cNvPr>
          <p:cNvSpPr txBox="1"/>
          <p:nvPr/>
        </p:nvSpPr>
        <p:spPr>
          <a:xfrm>
            <a:off x="6248359" y="4241587"/>
            <a:ext cx="1609765" cy="369332"/>
          </a:xfrm>
          <a:prstGeom prst="rect">
            <a:avLst/>
          </a:prstGeom>
          <a:noFill/>
        </p:spPr>
        <p:txBody>
          <a:bodyPr wrap="square">
            <a:spAutoFit/>
          </a:bodyPr>
          <a:lstStyle/>
          <a:p>
            <a:r>
              <a:rPr lang="en-US" altLang="en-US" sz="1800" dirty="0">
                <a:solidFill>
                  <a:srgbClr val="993300"/>
                </a:solidFill>
                <a:latin typeface="Calibri" panose="020F0502020204030204" pitchFamily="34" charset="0"/>
              </a:rPr>
              <a:t>*SV= EDV-ESV</a:t>
            </a:r>
            <a:endParaRPr lang="en-US" dirty="0"/>
          </a:p>
        </p:txBody>
      </p:sp>
      <p:sp>
        <p:nvSpPr>
          <p:cNvPr id="10" name="TextBox 9">
            <a:extLst>
              <a:ext uri="{FF2B5EF4-FFF2-40B4-BE49-F238E27FC236}">
                <a16:creationId xmlns:a16="http://schemas.microsoft.com/office/drawing/2014/main" id="{5CC7583F-1317-8E40-DAB8-6F84BB57013F}"/>
              </a:ext>
            </a:extLst>
          </p:cNvPr>
          <p:cNvSpPr txBox="1"/>
          <p:nvPr/>
        </p:nvSpPr>
        <p:spPr>
          <a:xfrm>
            <a:off x="5247088" y="2865555"/>
            <a:ext cx="1693068" cy="646331"/>
          </a:xfrm>
          <a:prstGeom prst="rect">
            <a:avLst/>
          </a:prstGeom>
          <a:noFill/>
        </p:spPr>
        <p:txBody>
          <a:bodyPr wrap="square">
            <a:spAutoFit/>
          </a:bodyPr>
          <a:lstStyle/>
          <a:p>
            <a:pPr algn="ctr" eaLnBrk="1" hangingPunct="1">
              <a:spcBef>
                <a:spcPct val="0"/>
              </a:spcBef>
              <a:buFontTx/>
              <a:buNone/>
            </a:pPr>
            <a:r>
              <a:rPr lang="en-US" altLang="en-US" sz="1800" b="1" dirty="0">
                <a:solidFill>
                  <a:srgbClr val="006666"/>
                </a:solidFill>
                <a:latin typeface="Calibri" panose="020F0502020204030204" pitchFamily="34" charset="0"/>
              </a:rPr>
              <a:t>Stroke Volume</a:t>
            </a:r>
            <a:r>
              <a:rPr lang="en-US" altLang="en-US" sz="1800" dirty="0">
                <a:solidFill>
                  <a:srgbClr val="993300"/>
                </a:solidFill>
                <a:latin typeface="Calibri" panose="020F0502020204030204" pitchFamily="34" charset="0"/>
              </a:rPr>
              <a:t> </a:t>
            </a:r>
          </a:p>
          <a:p>
            <a:pPr algn="ctr" eaLnBrk="1" hangingPunct="1">
              <a:spcBef>
                <a:spcPct val="0"/>
              </a:spcBef>
              <a:buFontTx/>
              <a:buNone/>
            </a:pPr>
            <a:r>
              <a:rPr lang="en-US" altLang="en-US" sz="1800" dirty="0">
                <a:solidFill>
                  <a:srgbClr val="993300"/>
                </a:solidFill>
                <a:latin typeface="Calibri" panose="020F0502020204030204" pitchFamily="34" charset="0"/>
              </a:rPr>
              <a:t>(volume/beat)</a:t>
            </a:r>
          </a:p>
        </p:txBody>
      </p:sp>
      <p:sp>
        <p:nvSpPr>
          <p:cNvPr id="11" name="Multiplication Sign 10">
            <a:extLst>
              <a:ext uri="{FF2B5EF4-FFF2-40B4-BE49-F238E27FC236}">
                <a16:creationId xmlns:a16="http://schemas.microsoft.com/office/drawing/2014/main" id="{17EBCA2C-1750-A4B0-B5D5-3E5884CE651F}"/>
              </a:ext>
            </a:extLst>
          </p:cNvPr>
          <p:cNvSpPr/>
          <p:nvPr/>
        </p:nvSpPr>
        <p:spPr>
          <a:xfrm>
            <a:off x="4066578" y="2808403"/>
            <a:ext cx="525066" cy="646331"/>
          </a:xfrm>
          <a:prstGeom prst="mathMultiply">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EB6C658-9684-21D1-E4B1-62CC29402010}"/>
              </a:ext>
            </a:extLst>
          </p:cNvPr>
          <p:cNvSpPr txBox="1"/>
          <p:nvPr/>
        </p:nvSpPr>
        <p:spPr>
          <a:xfrm>
            <a:off x="1246589" y="721297"/>
            <a:ext cx="2868216" cy="1323439"/>
          </a:xfrm>
          <a:prstGeom prst="rect">
            <a:avLst/>
          </a:prstGeom>
          <a:noFill/>
        </p:spPr>
        <p:txBody>
          <a:bodyPr wrap="square" rtlCol="0">
            <a:spAutoFit/>
          </a:bodyPr>
          <a:lstStyle/>
          <a:p>
            <a:r>
              <a:rPr lang="en-US" sz="1600" u="sng" dirty="0">
                <a:latin typeface="Calibri" panose="020F0502020204030204" pitchFamily="34" charset="0"/>
                <a:ea typeface="Calibri" panose="020F0502020204030204" pitchFamily="34" charset="0"/>
                <a:cs typeface="Calibri" panose="020F0502020204030204" pitchFamily="34" charset="0"/>
              </a:rPr>
              <a:t>Factors Affecting Heart Rate</a:t>
            </a:r>
          </a:p>
          <a:p>
            <a:pPr marL="285750" indent="-285750">
              <a:buFont typeface="Wingdings" panose="05000000000000000000" pitchFamily="2" charset="2"/>
              <a:buChar char="§"/>
            </a:pPr>
            <a:r>
              <a:rPr lang="en-US" sz="1600" dirty="0">
                <a:latin typeface="Calibri" panose="020F0502020204030204" pitchFamily="34" charset="0"/>
                <a:ea typeface="Calibri" panose="020F0502020204030204" pitchFamily="34" charset="0"/>
                <a:cs typeface="Calibri" panose="020F0502020204030204" pitchFamily="34" charset="0"/>
              </a:rPr>
              <a:t>ANS</a:t>
            </a:r>
          </a:p>
          <a:p>
            <a:pPr marL="285750" indent="-285750">
              <a:buFont typeface="Wingdings" panose="05000000000000000000" pitchFamily="2" charset="2"/>
              <a:buChar char="§"/>
            </a:pPr>
            <a:r>
              <a:rPr lang="en-US" sz="1600" dirty="0">
                <a:latin typeface="Calibri" panose="020F0502020204030204" pitchFamily="34" charset="0"/>
                <a:ea typeface="Calibri" panose="020F0502020204030204" pitchFamily="34" charset="0"/>
                <a:cs typeface="Calibri" panose="020F0502020204030204" pitchFamily="34" charset="0"/>
              </a:rPr>
              <a:t>Hormones</a:t>
            </a:r>
          </a:p>
          <a:p>
            <a:pPr marL="285750" indent="-285750">
              <a:buFont typeface="Wingdings" panose="05000000000000000000" pitchFamily="2" charset="2"/>
              <a:buChar char="§"/>
            </a:pPr>
            <a:r>
              <a:rPr lang="en-US" sz="1600" dirty="0">
                <a:latin typeface="Calibri" panose="020F0502020204030204" pitchFamily="34" charset="0"/>
                <a:ea typeface="Calibri" panose="020F0502020204030204" pitchFamily="34" charset="0"/>
                <a:cs typeface="Calibri" panose="020F0502020204030204" pitchFamily="34" charset="0"/>
              </a:rPr>
              <a:t>Physical Activity</a:t>
            </a:r>
          </a:p>
          <a:p>
            <a:pPr marL="285750" indent="-285750">
              <a:buFont typeface="Wingdings" panose="05000000000000000000" pitchFamily="2" charset="2"/>
              <a:buChar char="§"/>
            </a:pPr>
            <a:r>
              <a:rPr lang="en-US" sz="1600" dirty="0">
                <a:latin typeface="Calibri" panose="020F0502020204030204" pitchFamily="34" charset="0"/>
                <a:ea typeface="Calibri" panose="020F0502020204030204" pitchFamily="34" charset="0"/>
                <a:cs typeface="Calibri" panose="020F0502020204030204" pitchFamily="34" charset="0"/>
              </a:rPr>
              <a:t>Emotional State</a:t>
            </a:r>
          </a:p>
        </p:txBody>
      </p:sp>
      <p:sp>
        <p:nvSpPr>
          <p:cNvPr id="13" name="TextBox 12">
            <a:extLst>
              <a:ext uri="{FF2B5EF4-FFF2-40B4-BE49-F238E27FC236}">
                <a16:creationId xmlns:a16="http://schemas.microsoft.com/office/drawing/2014/main" id="{9A561AE6-8DCE-1506-A063-4A86ECBEA4F5}"/>
              </a:ext>
            </a:extLst>
          </p:cNvPr>
          <p:cNvSpPr txBox="1"/>
          <p:nvPr/>
        </p:nvSpPr>
        <p:spPr>
          <a:xfrm>
            <a:off x="5247088" y="719149"/>
            <a:ext cx="3564731" cy="1569660"/>
          </a:xfrm>
          <a:prstGeom prst="rect">
            <a:avLst/>
          </a:prstGeom>
          <a:noFill/>
        </p:spPr>
        <p:txBody>
          <a:bodyPr wrap="square" rtlCol="0">
            <a:spAutoFit/>
          </a:bodyPr>
          <a:lstStyle/>
          <a:p>
            <a:r>
              <a:rPr lang="en-US" sz="1600" u="sng" dirty="0">
                <a:latin typeface="Calibri" panose="020F0502020204030204" pitchFamily="34" charset="0"/>
                <a:ea typeface="Calibri" panose="020F0502020204030204" pitchFamily="34" charset="0"/>
                <a:cs typeface="Calibri" panose="020F0502020204030204" pitchFamily="34" charset="0"/>
              </a:rPr>
              <a:t>Factors Affecting Stroke Volume</a:t>
            </a:r>
          </a:p>
          <a:p>
            <a:r>
              <a:rPr lang="en-US" sz="1600" dirty="0">
                <a:latin typeface="Calibri" panose="020F0502020204030204" pitchFamily="34" charset="0"/>
                <a:ea typeface="Calibri" panose="020F0502020204030204" pitchFamily="34" charset="0"/>
                <a:cs typeface="Calibri" panose="020F0502020204030204" pitchFamily="34" charset="0"/>
              </a:rPr>
              <a:t>Amount of Ca</a:t>
            </a:r>
            <a:r>
              <a:rPr lang="en-US" sz="1600" baseline="30000" dirty="0">
                <a:latin typeface="Calibri" panose="020F0502020204030204" pitchFamily="34" charset="0"/>
                <a:ea typeface="Calibri" panose="020F0502020204030204" pitchFamily="34" charset="0"/>
                <a:cs typeface="Calibri" panose="020F0502020204030204" pitchFamily="34" charset="0"/>
              </a:rPr>
              <a:t>2+</a:t>
            </a:r>
          </a:p>
          <a:p>
            <a:r>
              <a:rPr lang="en-US" sz="1600" dirty="0">
                <a:latin typeface="Calibri" panose="020F0502020204030204" pitchFamily="34" charset="0"/>
                <a:ea typeface="Calibri" panose="020F0502020204030204" pitchFamily="34" charset="0"/>
                <a:cs typeface="Calibri" panose="020F0502020204030204" pitchFamily="34" charset="0"/>
              </a:rPr>
              <a:t>Preload (EDV) and Afterload (Resistance)</a:t>
            </a:r>
          </a:p>
          <a:p>
            <a:r>
              <a:rPr lang="en-US" sz="1600" dirty="0" err="1">
                <a:latin typeface="Calibri" panose="020F0502020204030204" pitchFamily="34" charset="0"/>
                <a:ea typeface="Calibri" panose="020F0502020204030204" pitchFamily="34" charset="0"/>
                <a:cs typeface="Calibri" panose="020F0502020204030204" pitchFamily="34" charset="0"/>
              </a:rPr>
              <a:t>Sym</a:t>
            </a:r>
            <a:r>
              <a:rPr lang="en-US" sz="1600" dirty="0">
                <a:latin typeface="Calibri" panose="020F0502020204030204" pitchFamily="34" charset="0"/>
                <a:ea typeface="Calibri" panose="020F0502020204030204" pitchFamily="34" charset="0"/>
                <a:cs typeface="Calibri" panose="020F0502020204030204" pitchFamily="34" charset="0"/>
              </a:rPr>
              <a:t> Innervation</a:t>
            </a:r>
          </a:p>
          <a:p>
            <a:r>
              <a:rPr lang="en-US" sz="1600" dirty="0">
                <a:latin typeface="Calibri" panose="020F0502020204030204" pitchFamily="34" charset="0"/>
                <a:ea typeface="Calibri" panose="020F0502020204030204" pitchFamily="34" charset="0"/>
                <a:cs typeface="Calibri" panose="020F0502020204030204" pitchFamily="34" charset="0"/>
              </a:rPr>
              <a:t>Physical Activity</a:t>
            </a:r>
          </a:p>
          <a:p>
            <a:r>
              <a:rPr lang="en-US" sz="1600" dirty="0">
                <a:latin typeface="Calibri" panose="020F0502020204030204" pitchFamily="34" charset="0"/>
                <a:ea typeface="Calibri" panose="020F0502020204030204" pitchFamily="34" charset="0"/>
                <a:cs typeface="Calibri" panose="020F0502020204030204" pitchFamily="34" charset="0"/>
              </a:rPr>
              <a:t>Emotional State</a:t>
            </a:r>
          </a:p>
        </p:txBody>
      </p:sp>
      <p:sp>
        <p:nvSpPr>
          <p:cNvPr id="14" name="Arrow: Striped Right 13">
            <a:extLst>
              <a:ext uri="{FF2B5EF4-FFF2-40B4-BE49-F238E27FC236}">
                <a16:creationId xmlns:a16="http://schemas.microsoft.com/office/drawing/2014/main" id="{F210ADA2-4483-6A89-7F2C-1EB56D912D50}"/>
              </a:ext>
            </a:extLst>
          </p:cNvPr>
          <p:cNvSpPr/>
          <p:nvPr/>
        </p:nvSpPr>
        <p:spPr>
          <a:xfrm rot="5400000">
            <a:off x="5877858" y="2543115"/>
            <a:ext cx="400749" cy="221456"/>
          </a:xfrm>
          <a:prstGeom prst="striped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670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851" y="326955"/>
            <a:ext cx="8206452" cy="3570208"/>
          </a:xfrm>
          <a:prstGeom prst="rect">
            <a:avLst/>
          </a:prstGeom>
        </p:spPr>
        <p:txBody>
          <a:bodyPr wrap="square">
            <a:spAutoFit/>
          </a:bodyPr>
          <a:lstStyle/>
          <a:p>
            <a:pPr marL="0" marR="0" algn="just">
              <a:spcBef>
                <a:spcPts val="0"/>
              </a:spcBef>
              <a:spcAft>
                <a:spcPts val="0"/>
              </a:spcAft>
            </a:pPr>
            <a:r>
              <a:rPr lang="en-US" sz="2000" b="1" dirty="0">
                <a:latin typeface="Calibri" panose="020F0502020204030204" pitchFamily="34" charset="0"/>
                <a:ea typeface="Times New Roman" panose="02020603050405020304" pitchFamily="18" charset="0"/>
                <a:cs typeface="Times New Roman" panose="02020603050405020304" pitchFamily="18" charset="0"/>
              </a:rPr>
              <a:t>Cardiac Output =  Heart Rate and Force (Contractility) is Modified by </a:t>
            </a:r>
            <a:r>
              <a:rPr lang="en-US" sz="2000" b="1" u="sng" dirty="0">
                <a:latin typeface="Calibri" panose="020F0502020204030204" pitchFamily="34" charset="0"/>
                <a:ea typeface="Times New Roman" panose="02020603050405020304" pitchFamily="18" charset="0"/>
                <a:cs typeface="Times New Roman" panose="02020603050405020304" pitchFamily="18" charset="0"/>
              </a:rPr>
              <a:t>ANS</a:t>
            </a:r>
          </a:p>
          <a:p>
            <a:pPr marL="0" marR="0" algn="just">
              <a:spcBef>
                <a:spcPts val="0"/>
              </a:spcBef>
              <a:spcAft>
                <a:spcPts val="0"/>
              </a:spcAft>
            </a:pPr>
            <a:endParaRPr lang="en-US" sz="1600" dirty="0">
              <a:ea typeface="Times New Roman" panose="02020603050405020304" pitchFamily="18" charset="0"/>
              <a:cs typeface="Times New Roman" panose="02020603050405020304" pitchFamily="18" charset="0"/>
            </a:endParaRPr>
          </a:p>
          <a:p>
            <a:pPr marL="576263" marR="0" lvl="0" indent="-174625" algn="just">
              <a:spcBef>
                <a:spcPts val="0"/>
              </a:spcBef>
              <a:spcAft>
                <a:spcPts val="0"/>
              </a:spcAft>
              <a:buFont typeface="Arial" panose="020B0604020202020204" pitchFamily="34" charset="0"/>
              <a:buChar char="•"/>
            </a:pPr>
            <a:r>
              <a:rPr lang="en-US" sz="2000" b="1"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Para</a:t>
            </a:r>
            <a:r>
              <a:rPr lang="en-US" sz="2000" dirty="0">
                <a:latin typeface="Calibri" panose="020F0502020204030204" pitchFamily="34" charset="0"/>
                <a:ea typeface="Times New Roman" panose="02020603050405020304" pitchFamily="18" charset="0"/>
                <a:cs typeface="Times New Roman" panose="02020603050405020304" pitchFamily="18" charset="0"/>
              </a:rPr>
              <a:t> activity </a:t>
            </a:r>
            <a:r>
              <a:rPr lang="en-US" sz="2000" b="1" dirty="0">
                <a:latin typeface="Calibri" panose="020F0502020204030204" pitchFamily="34" charset="0"/>
                <a:ea typeface="Times New Roman" panose="02020603050405020304" pitchFamily="18" charset="0"/>
                <a:cs typeface="Times New Roman" panose="02020603050405020304" pitchFamily="18" charset="0"/>
              </a:rPr>
              <a:t>decreases</a:t>
            </a:r>
            <a:r>
              <a:rPr lang="en-US" sz="2000" dirty="0">
                <a:latin typeface="Calibri" panose="020F0502020204030204" pitchFamily="34" charset="0"/>
                <a:ea typeface="Times New Roman" panose="02020603050405020304" pitchFamily="18" charset="0"/>
                <a:cs typeface="Times New Roman" panose="02020603050405020304" pitchFamily="18" charset="0"/>
              </a:rPr>
              <a:t> heart rate and force of contraction.</a:t>
            </a:r>
          </a:p>
          <a:p>
            <a:pPr marL="576263" marR="0" lvl="0" indent="-174625" algn="just">
              <a:spcBef>
                <a:spcPts val="0"/>
              </a:spcBef>
              <a:spcAft>
                <a:spcPts val="0"/>
              </a:spcAft>
              <a:buFont typeface="Arial" panose="020B0604020202020204" pitchFamily="34" charset="0"/>
              <a:buChar char="•"/>
            </a:pPr>
            <a:endParaRPr lang="en-US" sz="2000" dirty="0">
              <a:ea typeface="Times New Roman" panose="02020603050405020304" pitchFamily="18" charset="0"/>
              <a:cs typeface="Times New Roman" panose="02020603050405020304" pitchFamily="18" charset="0"/>
            </a:endParaRPr>
          </a:p>
          <a:p>
            <a:pPr marL="576263" marR="0" lvl="0" indent="-174625" algn="just">
              <a:spcBef>
                <a:spcPts val="0"/>
              </a:spcBef>
              <a:spcAft>
                <a:spcPts val="0"/>
              </a:spcAft>
              <a:buFont typeface="Arial" panose="020B0604020202020204" pitchFamily="34" charset="0"/>
              <a:buChar char="•"/>
            </a:pPr>
            <a:r>
              <a:rPr lang="en-US" sz="2000" b="1" dirty="0" err="1">
                <a:solidFill>
                  <a:srgbClr val="C00000"/>
                </a:solidFill>
                <a:latin typeface="Calibri" panose="020F0502020204030204" pitchFamily="34" charset="0"/>
                <a:ea typeface="Times New Roman" panose="02020603050405020304" pitchFamily="18" charset="0"/>
                <a:cs typeface="Times New Roman" panose="02020603050405020304" pitchFamily="18" charset="0"/>
              </a:rPr>
              <a:t>Sym</a:t>
            </a:r>
            <a:r>
              <a:rPr lang="en-US" sz="2000" dirty="0">
                <a:latin typeface="Calibri" panose="020F0502020204030204" pitchFamily="34" charset="0"/>
                <a:ea typeface="Times New Roman" panose="02020603050405020304" pitchFamily="18" charset="0"/>
                <a:cs typeface="Times New Roman" panose="02020603050405020304" pitchFamily="18" charset="0"/>
              </a:rPr>
              <a:t> activity </a:t>
            </a:r>
            <a:r>
              <a:rPr lang="en-US" sz="2000" b="1" dirty="0">
                <a:latin typeface="Calibri" panose="020F0502020204030204" pitchFamily="34" charset="0"/>
                <a:ea typeface="Times New Roman" panose="02020603050405020304" pitchFamily="18" charset="0"/>
                <a:cs typeface="Times New Roman" panose="02020603050405020304" pitchFamily="18" charset="0"/>
              </a:rPr>
              <a:t>increases</a:t>
            </a:r>
            <a:r>
              <a:rPr lang="en-US" sz="2000" dirty="0">
                <a:latin typeface="Calibri" panose="020F0502020204030204" pitchFamily="34" charset="0"/>
                <a:ea typeface="Times New Roman" panose="02020603050405020304" pitchFamily="18" charset="0"/>
                <a:cs typeface="Times New Roman" panose="02020603050405020304" pitchFamily="18" charset="0"/>
              </a:rPr>
              <a:t> </a:t>
            </a:r>
            <a:r>
              <a:rPr lang="en-US" sz="2000" u="sng" dirty="0">
                <a:latin typeface="Calibri" panose="020F0502020204030204" pitchFamily="34" charset="0"/>
                <a:ea typeface="Times New Roman" panose="02020603050405020304" pitchFamily="18" charset="0"/>
                <a:cs typeface="Times New Roman" panose="02020603050405020304" pitchFamily="18" charset="0"/>
              </a:rPr>
              <a:t>heart rate </a:t>
            </a:r>
            <a:r>
              <a:rPr lang="en-US" sz="2000" dirty="0">
                <a:latin typeface="Calibri" panose="020F0502020204030204" pitchFamily="34" charset="0"/>
                <a:ea typeface="Times New Roman" panose="02020603050405020304" pitchFamily="18" charset="0"/>
                <a:cs typeface="Times New Roman" panose="02020603050405020304" pitchFamily="18" charset="0"/>
              </a:rPr>
              <a:t>and </a:t>
            </a:r>
            <a:r>
              <a:rPr lang="en-US" sz="2000" u="sng" dirty="0">
                <a:latin typeface="Calibri" panose="020F0502020204030204" pitchFamily="34" charset="0"/>
                <a:ea typeface="Times New Roman" panose="02020603050405020304" pitchFamily="18" charset="0"/>
                <a:cs typeface="Times New Roman" panose="02020603050405020304" pitchFamily="18" charset="0"/>
              </a:rPr>
              <a:t>force</a:t>
            </a:r>
            <a:r>
              <a:rPr lang="en-US" sz="2000" dirty="0">
                <a:latin typeface="Calibri" panose="020F0502020204030204" pitchFamily="34" charset="0"/>
                <a:ea typeface="Times New Roman" panose="02020603050405020304" pitchFamily="18" charset="0"/>
                <a:cs typeface="Times New Roman" panose="02020603050405020304" pitchFamily="18" charset="0"/>
              </a:rPr>
              <a:t> of contraction. </a:t>
            </a:r>
            <a:endParaRPr lang="en-US" sz="2000" dirty="0">
              <a:ea typeface="Times New Roman" panose="02020603050405020304" pitchFamily="18" charset="0"/>
              <a:cs typeface="Times New Roman" panose="02020603050405020304" pitchFamily="18" charset="0"/>
            </a:endParaRPr>
          </a:p>
          <a:p>
            <a:pPr algn="just"/>
            <a:r>
              <a:rPr lang="en-US" dirty="0">
                <a:latin typeface="Calibri" panose="020F0502020204030204" pitchFamily="34" charset="0"/>
              </a:rPr>
              <a:t> </a:t>
            </a:r>
            <a:endParaRPr lang="en-US" dirty="0"/>
          </a:p>
          <a:p>
            <a:pPr algn="just"/>
            <a:endParaRPr lang="en-US" sz="2000" dirty="0">
              <a:solidFill>
                <a:srgbClr val="006666"/>
              </a:solidFill>
              <a:latin typeface="Calibri" panose="020F0502020204030204" pitchFamily="34" charset="0"/>
            </a:endParaRPr>
          </a:p>
          <a:p>
            <a:pPr algn="just"/>
            <a:r>
              <a:rPr lang="en-US" sz="2000" dirty="0">
                <a:solidFill>
                  <a:srgbClr val="006666"/>
                </a:solidFill>
                <a:latin typeface="Calibri" panose="020F0502020204030204" pitchFamily="34" charset="0"/>
              </a:rPr>
              <a:t>Multiple Factors Influence Stroke Vole (</a:t>
            </a:r>
            <a:r>
              <a:rPr lang="en-US" sz="2000" b="1" dirty="0">
                <a:solidFill>
                  <a:srgbClr val="006666"/>
                </a:solidFill>
                <a:latin typeface="Calibri" panose="020F0502020204030204" pitchFamily="34" charset="0"/>
              </a:rPr>
              <a:t>SV)</a:t>
            </a:r>
            <a:r>
              <a:rPr lang="en-US" sz="2000" dirty="0">
                <a:solidFill>
                  <a:srgbClr val="006666"/>
                </a:solidFill>
                <a:latin typeface="Calibri" panose="020F0502020204030204" pitchFamily="34" charset="0"/>
              </a:rPr>
              <a:t>, it’s homeostatically regulated</a:t>
            </a:r>
            <a:r>
              <a:rPr lang="en-US" dirty="0">
                <a:latin typeface="Calibri" panose="020F0502020204030204" pitchFamily="34" charset="0"/>
              </a:rPr>
              <a:t>. </a:t>
            </a:r>
          </a:p>
          <a:p>
            <a:pPr algn="just"/>
            <a:endParaRPr lang="en-US" dirty="0"/>
          </a:p>
          <a:p>
            <a:pPr marL="285750" indent="-285750" algn="just">
              <a:buFont typeface="Arial" panose="020B0604020202020204" pitchFamily="34" charset="0"/>
              <a:buChar char="•"/>
            </a:pPr>
            <a:r>
              <a:rPr lang="en-US" b="1" dirty="0">
                <a:solidFill>
                  <a:srgbClr val="006666"/>
                </a:solidFill>
                <a:latin typeface="Calibri" panose="020F0502020204030204" pitchFamily="34" charset="0"/>
              </a:rPr>
              <a:t>SV</a:t>
            </a:r>
            <a:r>
              <a:rPr lang="en-US" dirty="0">
                <a:latin typeface="Calibri" panose="020F0502020204030204" pitchFamily="34" charset="0"/>
              </a:rPr>
              <a:t> directly related to the </a:t>
            </a:r>
            <a:r>
              <a:rPr lang="en-US" b="1" dirty="0">
                <a:latin typeface="Calibri" panose="020F0502020204030204" pitchFamily="34" charset="0"/>
              </a:rPr>
              <a:t>force generated by cardiac</a:t>
            </a:r>
            <a:r>
              <a:rPr lang="en-US" dirty="0">
                <a:latin typeface="Calibri" panose="020F0502020204030204" pitchFamily="34" charset="0"/>
              </a:rPr>
              <a:t> muscle during contraction. </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latin typeface="Calibri" panose="020F0502020204030204" pitchFamily="34" charset="0"/>
              </a:rPr>
              <a:t>Greater force of contraction means greater </a:t>
            </a:r>
            <a:r>
              <a:rPr lang="en-US" b="1" dirty="0">
                <a:solidFill>
                  <a:srgbClr val="006666"/>
                </a:solidFill>
                <a:latin typeface="Calibri" panose="020F0502020204030204" pitchFamily="34" charset="0"/>
              </a:rPr>
              <a:t>SV</a:t>
            </a:r>
            <a:r>
              <a:rPr lang="en-US" dirty="0">
                <a:latin typeface="Calibri" panose="020F0502020204030204" pitchFamily="34" charset="0"/>
              </a:rPr>
              <a:t>, and lesser force means lower </a:t>
            </a:r>
            <a:r>
              <a:rPr lang="en-US" b="1" dirty="0">
                <a:solidFill>
                  <a:srgbClr val="006666"/>
                </a:solidFill>
                <a:latin typeface="Calibri" panose="020F0502020204030204" pitchFamily="34" charset="0"/>
              </a:rPr>
              <a:t>SV</a:t>
            </a:r>
            <a:r>
              <a:rPr lang="en-US" dirty="0">
                <a:latin typeface="Calibri" panose="020F0502020204030204" pitchFamily="34" charset="0"/>
              </a:rPr>
              <a:t>.</a:t>
            </a:r>
          </a:p>
        </p:txBody>
      </p:sp>
    </p:spTree>
    <p:extLst>
      <p:ext uri="{BB962C8B-B14F-4D97-AF65-F5344CB8AC3E}">
        <p14:creationId xmlns:p14="http://schemas.microsoft.com/office/powerpoint/2010/main" val="27938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601" y="1743534"/>
            <a:ext cx="8628980" cy="2923877"/>
          </a:xfrm>
          <a:prstGeom prst="rect">
            <a:avLst/>
          </a:prstGeom>
        </p:spPr>
        <p:txBody>
          <a:bodyPr wrap="square">
            <a:spAutoFit/>
          </a:bodyPr>
          <a:lstStyle/>
          <a:p>
            <a:pPr marL="0" marR="0" algn="just">
              <a:spcBef>
                <a:spcPts val="0"/>
              </a:spcBef>
              <a:spcAft>
                <a:spcPts val="0"/>
              </a:spcAft>
            </a:pPr>
            <a:r>
              <a:rPr lang="en-US" sz="2000" b="1" dirty="0">
                <a:latin typeface="Calibri" panose="020F0502020204030204" pitchFamily="34" charset="0"/>
                <a:ea typeface="Times New Roman" panose="02020603050405020304" pitchFamily="18" charset="0"/>
                <a:cs typeface="Times New Roman" panose="02020603050405020304" pitchFamily="18" charset="0"/>
              </a:rPr>
              <a:t>b)</a:t>
            </a:r>
            <a:r>
              <a:rPr lang="en-US" sz="2000" dirty="0">
                <a:latin typeface="Calibri" panose="020F0502020204030204" pitchFamily="34" charset="0"/>
                <a:ea typeface="Times New Roman" panose="02020603050405020304" pitchFamily="18" charset="0"/>
                <a:cs typeface="Times New Roman" panose="02020603050405020304" pitchFamily="18" charset="0"/>
              </a:rPr>
              <a:t> </a:t>
            </a:r>
            <a:r>
              <a:rPr lang="en-US" sz="2000" b="1"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Venous Return </a:t>
            </a:r>
            <a:r>
              <a:rPr lang="en-US" sz="2000" b="1" dirty="0">
                <a:latin typeface="Calibri" panose="020F0502020204030204" pitchFamily="34" charset="0"/>
                <a:ea typeface="Times New Roman" panose="02020603050405020304" pitchFamily="18" charset="0"/>
                <a:cs typeface="Times New Roman" panose="02020603050405020304" pitchFamily="18" charset="0"/>
              </a:rPr>
              <a:t>or Cardiovascular </a:t>
            </a:r>
            <a:r>
              <a:rPr lang="en-US" sz="2000" b="1"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Preload</a:t>
            </a:r>
          </a:p>
          <a:p>
            <a:pPr marL="0" marR="0" algn="just">
              <a:spcBef>
                <a:spcPts val="0"/>
              </a:spcBef>
              <a:spcAft>
                <a:spcPts val="0"/>
              </a:spcAft>
            </a:pPr>
            <a:endParaRPr lang="en-US" sz="1000" dirty="0">
              <a:ea typeface="Times New Roman" panose="02020603050405020304" pitchFamily="18" charset="0"/>
              <a:cs typeface="Times New Roman" panose="02020603050405020304" pitchFamily="18" charset="0"/>
            </a:endParaRPr>
          </a:p>
          <a:p>
            <a:pPr marL="285750" marR="0" indent="-285750" algn="just">
              <a:spcBef>
                <a:spcPts val="0"/>
              </a:spcBef>
              <a:spcAft>
                <a:spcPts val="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Blood returning to the heart is termed '</a:t>
            </a:r>
            <a:r>
              <a:rPr lang="en-US"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venous return</a:t>
            </a:r>
            <a:r>
              <a:rPr lang="en-US" dirty="0">
                <a:latin typeface="Calibri" panose="020F0502020204030204" pitchFamily="34" charset="0"/>
                <a:ea typeface="Times New Roman" panose="02020603050405020304" pitchFamily="18" charset="0"/>
                <a:cs typeface="Times New Roman" panose="02020603050405020304" pitchFamily="18" charset="0"/>
              </a:rPr>
              <a:t>'. </a:t>
            </a:r>
          </a:p>
          <a:p>
            <a:pPr marL="285750" marR="0" indent="-285750" algn="just">
              <a:spcBef>
                <a:spcPts val="0"/>
              </a:spcBef>
              <a:spcAft>
                <a:spcPts val="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Greater venous return = stretch cardiac muscle, and they contract more forcefully. </a:t>
            </a:r>
          </a:p>
          <a:p>
            <a:pPr marL="285750" marR="0" indent="-285750" algn="just">
              <a:spcBef>
                <a:spcPts val="0"/>
              </a:spcBef>
              <a:spcAft>
                <a:spcPts val="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Venous return determines </a:t>
            </a:r>
            <a:r>
              <a:rPr lang="en-US" b="1" dirty="0">
                <a:latin typeface="Calibri" panose="020F0502020204030204" pitchFamily="34" charset="0"/>
                <a:ea typeface="Times New Roman" panose="02020603050405020304" pitchFamily="18" charset="0"/>
                <a:cs typeface="Times New Roman" panose="02020603050405020304" pitchFamily="18" charset="0"/>
              </a:rPr>
              <a:t>EDV</a:t>
            </a:r>
            <a:r>
              <a:rPr lang="en-US" dirty="0">
                <a:latin typeface="Calibri" panose="020F0502020204030204" pitchFamily="34" charset="0"/>
                <a:ea typeface="Times New Roman" panose="02020603050405020304" pitchFamily="18" charset="0"/>
                <a:cs typeface="Times New Roman" panose="02020603050405020304" pitchFamily="18" charset="0"/>
              </a:rPr>
              <a:t> and this determines stroke volume (SV)!</a:t>
            </a:r>
          </a:p>
          <a:p>
            <a:pPr marL="0" marR="0" algn="just">
              <a:spcBef>
                <a:spcPts val="0"/>
              </a:spcBef>
              <a:spcAft>
                <a:spcPts val="0"/>
              </a:spcAft>
            </a:pPr>
            <a:endParaRPr lang="en-US" sz="1600" dirty="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600" dirty="0">
                <a:latin typeface="Calibri" panose="020F0502020204030204" pitchFamily="34" charset="0"/>
                <a:ea typeface="Times New Roman" panose="02020603050405020304" pitchFamily="18" charset="0"/>
                <a:cs typeface="Times New Roman" panose="02020603050405020304" pitchFamily="18" charset="0"/>
              </a:rPr>
              <a:t> 	</a:t>
            </a:r>
            <a:r>
              <a:rPr lang="en-US" sz="1600" u="sng" dirty="0">
                <a:latin typeface="Calibri" panose="020F0502020204030204" pitchFamily="34" charset="0"/>
                <a:ea typeface="Times New Roman" panose="02020603050405020304" pitchFamily="18" charset="0"/>
                <a:cs typeface="Times New Roman" panose="02020603050405020304" pitchFamily="18" charset="0"/>
              </a:rPr>
              <a:t>Several factors affecting venous return</a:t>
            </a:r>
            <a:r>
              <a:rPr lang="en-US" sz="1600" dirty="0">
                <a:latin typeface="Calibri" panose="020F0502020204030204" pitchFamily="34" charset="0"/>
                <a:ea typeface="Times New Roman" panose="02020603050405020304" pitchFamily="18" charset="0"/>
                <a:cs typeface="Times New Roman" panose="02020603050405020304" pitchFamily="18" charset="0"/>
              </a:rPr>
              <a:t>:</a:t>
            </a:r>
            <a:endParaRPr lang="en-US" sz="1600" dirty="0">
              <a:ea typeface="Times New Roman" panose="02020603050405020304" pitchFamily="18" charset="0"/>
              <a:cs typeface="Times New Roman" panose="02020603050405020304" pitchFamily="18" charset="0"/>
            </a:endParaRPr>
          </a:p>
          <a:p>
            <a:pPr marL="1257300" lvl="2" indent="-342900" algn="just">
              <a:spcBef>
                <a:spcPts val="0"/>
              </a:spcBef>
              <a:spcAft>
                <a:spcPts val="0"/>
              </a:spcAft>
              <a:buFont typeface="Symbol" panose="05050102010706020507" pitchFamily="18" charset="2"/>
              <a:buChar char=""/>
            </a:pPr>
            <a:r>
              <a:rPr lang="en-US" sz="1600"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The ‘Skeletal Muscle Pump’.</a:t>
            </a:r>
            <a:endParaRPr lang="en-US" sz="1000" dirty="0">
              <a:solidFill>
                <a:srgbClr val="C00000"/>
              </a:solidFill>
              <a:latin typeface="Calibri" panose="020F0502020204030204" pitchFamily="34" charset="0"/>
              <a:ea typeface="Times New Roman" panose="02020603050405020304" pitchFamily="18" charset="0"/>
              <a:cs typeface="Times New Roman" panose="02020603050405020304" pitchFamily="18" charset="0"/>
            </a:endParaRPr>
          </a:p>
          <a:p>
            <a:pPr marL="1257300" lvl="2" indent="-342900" algn="just">
              <a:spcBef>
                <a:spcPts val="0"/>
              </a:spcBef>
              <a:spcAft>
                <a:spcPts val="0"/>
              </a:spcAft>
              <a:buFont typeface="Symbol" panose="05050102010706020507" pitchFamily="18" charset="2"/>
              <a:buChar char=""/>
            </a:pPr>
            <a:endParaRPr lang="en-US" sz="1000" dirty="0">
              <a:solidFill>
                <a:srgbClr val="C00000"/>
              </a:solidFill>
              <a:ea typeface="Times New Roman" panose="02020603050405020304" pitchFamily="18" charset="0"/>
              <a:cs typeface="Times New Roman" panose="02020603050405020304" pitchFamily="18" charset="0"/>
            </a:endParaRPr>
          </a:p>
          <a:p>
            <a:pPr marL="1257300" lvl="2" indent="-342900" algn="just">
              <a:spcBef>
                <a:spcPts val="0"/>
              </a:spcBef>
              <a:spcAft>
                <a:spcPts val="0"/>
              </a:spcAft>
              <a:buFont typeface="Symbol" panose="05050102010706020507" pitchFamily="18" charset="2"/>
              <a:buChar char=""/>
            </a:pPr>
            <a:r>
              <a:rPr lang="en-US" sz="1600"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The ‘Respiratory Pump’. </a:t>
            </a:r>
            <a:endParaRPr lang="en-US" sz="1000" dirty="0">
              <a:solidFill>
                <a:srgbClr val="C00000"/>
              </a:solidFill>
              <a:latin typeface="Calibri" panose="020F0502020204030204" pitchFamily="34" charset="0"/>
              <a:ea typeface="Times New Roman" panose="02020603050405020304" pitchFamily="18" charset="0"/>
              <a:cs typeface="Times New Roman" panose="02020603050405020304" pitchFamily="18" charset="0"/>
            </a:endParaRPr>
          </a:p>
          <a:p>
            <a:pPr marL="1257300" lvl="2" indent="-342900" algn="just">
              <a:spcBef>
                <a:spcPts val="0"/>
              </a:spcBef>
              <a:spcAft>
                <a:spcPts val="0"/>
              </a:spcAft>
              <a:buFont typeface="Symbol" panose="05050102010706020507" pitchFamily="18" charset="2"/>
              <a:buChar char=""/>
            </a:pPr>
            <a:endParaRPr lang="en-US" sz="1000" dirty="0">
              <a:solidFill>
                <a:srgbClr val="C00000"/>
              </a:solidFill>
              <a:ea typeface="Times New Roman" panose="02020603050405020304" pitchFamily="18" charset="0"/>
              <a:cs typeface="Times New Roman" panose="02020603050405020304" pitchFamily="18" charset="0"/>
            </a:endParaRPr>
          </a:p>
          <a:p>
            <a:pPr marL="1257300" lvl="2" indent="-342900" algn="just">
              <a:spcBef>
                <a:spcPts val="0"/>
              </a:spcBef>
              <a:spcAft>
                <a:spcPts val="0"/>
              </a:spcAft>
              <a:buFont typeface="Symbol" panose="05050102010706020507" pitchFamily="18" charset="2"/>
              <a:buChar char=""/>
            </a:pPr>
            <a:r>
              <a:rPr lang="en-US" sz="1600"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Sympathetic Activity. </a:t>
            </a:r>
            <a:endParaRPr lang="en-US" sz="1000" dirty="0">
              <a:solidFill>
                <a:srgbClr val="C00000"/>
              </a:solidFill>
              <a:ea typeface="Times New Roman" panose="02020603050405020304" pitchFamily="18" charset="0"/>
              <a:cs typeface="Times New Roman" panose="02020603050405020304" pitchFamily="18" charset="0"/>
            </a:endParaRPr>
          </a:p>
        </p:txBody>
      </p:sp>
      <p:sp>
        <p:nvSpPr>
          <p:cNvPr id="3" name="Rectangle 2"/>
          <p:cNvSpPr/>
          <p:nvPr/>
        </p:nvSpPr>
        <p:spPr>
          <a:xfrm>
            <a:off x="302585" y="4771815"/>
            <a:ext cx="8628980" cy="1569660"/>
          </a:xfrm>
          <a:prstGeom prst="rect">
            <a:avLst/>
          </a:prstGeom>
        </p:spPr>
        <p:txBody>
          <a:bodyPr wrap="square">
            <a:spAutoFit/>
          </a:bodyPr>
          <a:lstStyle/>
          <a:p>
            <a:pPr marL="401638" marR="0" indent="-401638" algn="just">
              <a:spcBef>
                <a:spcPts val="0"/>
              </a:spcBef>
              <a:spcAft>
                <a:spcPts val="0"/>
              </a:spcAft>
            </a:pPr>
            <a:r>
              <a:rPr lang="en-US" sz="1600" b="1"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Preload </a:t>
            </a:r>
            <a:r>
              <a:rPr lang="en-US" sz="1600" b="1" dirty="0">
                <a:latin typeface="Calibri" panose="020F0502020204030204" pitchFamily="34" charset="0"/>
                <a:ea typeface="Times New Roman" panose="02020603050405020304" pitchFamily="18" charset="0"/>
                <a:cs typeface="Times New Roman" panose="02020603050405020304" pitchFamily="18" charset="0"/>
              </a:rPr>
              <a:t>=</a:t>
            </a:r>
            <a:r>
              <a:rPr lang="en-US" sz="1600" dirty="0">
                <a:latin typeface="Calibri" panose="020F0502020204030204" pitchFamily="34" charset="0"/>
                <a:ea typeface="Times New Roman" panose="02020603050405020304" pitchFamily="18" charset="0"/>
                <a:cs typeface="Times New Roman" panose="02020603050405020304" pitchFamily="18" charset="0"/>
              </a:rPr>
              <a:t> another way of expressing</a:t>
            </a:r>
            <a:r>
              <a:rPr lang="en-US" sz="1600" b="1" dirty="0">
                <a:latin typeface="Calibri" panose="020F0502020204030204" pitchFamily="34" charset="0"/>
                <a:ea typeface="Times New Roman" panose="02020603050405020304" pitchFamily="18" charset="0"/>
                <a:cs typeface="Times New Roman" panose="02020603050405020304" pitchFamily="18" charset="0"/>
              </a:rPr>
              <a:t> </a:t>
            </a:r>
            <a:r>
              <a:rPr lang="en-US" sz="1600" b="1"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EDV</a:t>
            </a:r>
            <a:r>
              <a:rPr lang="en-US" sz="1600" dirty="0">
                <a:latin typeface="Calibri" panose="020F0502020204030204" pitchFamily="34" charset="0"/>
                <a:ea typeface="Times New Roman" panose="02020603050405020304" pitchFamily="18" charset="0"/>
                <a:cs typeface="Times New Roman" panose="02020603050405020304" pitchFamily="18" charset="0"/>
              </a:rPr>
              <a:t>. The greater the EDV = Greater preload = Greater SV. </a:t>
            </a:r>
          </a:p>
          <a:p>
            <a:pPr marL="0" marR="0" algn="just">
              <a:spcBef>
                <a:spcPts val="0"/>
              </a:spcBef>
              <a:spcAft>
                <a:spcPts val="0"/>
              </a:spcAft>
            </a:pPr>
            <a:r>
              <a:rPr lang="en-US" sz="1600" dirty="0">
                <a:latin typeface="Calibri" panose="020F0502020204030204" pitchFamily="34" charset="0"/>
                <a:ea typeface="Times New Roman" panose="02020603050405020304" pitchFamily="18" charset="0"/>
                <a:cs typeface="Times New Roman" panose="02020603050405020304" pitchFamily="18" charset="0"/>
              </a:rPr>
              <a:t>Note: Decreased EDV = Decreased preload = Decreased SV.</a:t>
            </a:r>
            <a:endParaRPr lang="en-US" sz="1600" dirty="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600" dirty="0">
                <a:latin typeface="Calibri" panose="020F0502020204030204" pitchFamily="34" charset="0"/>
                <a:ea typeface="Times New Roman" panose="02020603050405020304" pitchFamily="18" charset="0"/>
                <a:cs typeface="Times New Roman" panose="02020603050405020304" pitchFamily="18" charset="0"/>
              </a:rPr>
              <a:t> </a:t>
            </a:r>
            <a:endParaRPr lang="en-US" sz="1600" dirty="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600" b="1" dirty="0">
                <a:solidFill>
                  <a:srgbClr val="006666"/>
                </a:solidFill>
                <a:latin typeface="Calibri" panose="020F0502020204030204" pitchFamily="34" charset="0"/>
                <a:ea typeface="Times New Roman" panose="02020603050405020304" pitchFamily="18" charset="0"/>
                <a:cs typeface="Times New Roman" panose="02020603050405020304" pitchFamily="18" charset="0"/>
              </a:rPr>
              <a:t>Afterload</a:t>
            </a:r>
            <a:r>
              <a:rPr lang="en-US" sz="1600" dirty="0">
                <a:latin typeface="Calibri" panose="020F0502020204030204" pitchFamily="34" charset="0"/>
                <a:ea typeface="Times New Roman" panose="02020603050405020304" pitchFamily="18" charset="0"/>
                <a:cs typeface="Times New Roman" panose="02020603050405020304" pitchFamily="18" charset="0"/>
              </a:rPr>
              <a:t> = the force ventricles must generate to pump blood </a:t>
            </a:r>
            <a:r>
              <a:rPr lang="en-US" sz="1600" b="1" dirty="0">
                <a:solidFill>
                  <a:srgbClr val="006666"/>
                </a:solidFill>
                <a:latin typeface="Calibri" panose="020F0502020204030204" pitchFamily="34" charset="0"/>
                <a:ea typeface="Times New Roman" panose="02020603050405020304" pitchFamily="18" charset="0"/>
                <a:cs typeface="Times New Roman" panose="02020603050405020304" pitchFamily="18" charset="0"/>
              </a:rPr>
              <a:t>against resistance in vascular system</a:t>
            </a:r>
            <a:r>
              <a:rPr lang="en-US" sz="1600" dirty="0">
                <a:latin typeface="Calibri" panose="020F0502020204030204" pitchFamily="34" charset="0"/>
                <a:ea typeface="Times New Roman" panose="02020603050405020304" pitchFamily="18" charset="0"/>
                <a:cs typeface="Times New Roman" panose="02020603050405020304" pitchFamily="18" charset="0"/>
              </a:rPr>
              <a:t>. Any increased resistance requires a greater afterload to force open the semilunar valves and pump the blood into the arteries.  </a:t>
            </a:r>
            <a:r>
              <a:rPr lang="en-US" sz="1600" b="1" dirty="0">
                <a:solidFill>
                  <a:srgbClr val="800000"/>
                </a:solidFill>
                <a:latin typeface="Calibri" panose="020F0502020204030204" pitchFamily="34" charset="0"/>
                <a:ea typeface="Times New Roman" panose="02020603050405020304" pitchFamily="18" charset="0"/>
                <a:cs typeface="Times New Roman" panose="02020603050405020304" pitchFamily="18" charset="0"/>
              </a:rPr>
              <a:t>Increased afterload </a:t>
            </a:r>
            <a:r>
              <a:rPr lang="en-US" sz="1600" u="sng" dirty="0">
                <a:latin typeface="Calibri" panose="020F0502020204030204" pitchFamily="34" charset="0"/>
                <a:ea typeface="Times New Roman" panose="02020603050405020304" pitchFamily="18" charset="0"/>
                <a:cs typeface="Times New Roman" panose="02020603050405020304" pitchFamily="18" charset="0"/>
              </a:rPr>
              <a:t>decreases</a:t>
            </a:r>
            <a:r>
              <a:rPr lang="en-US" sz="1600" dirty="0">
                <a:latin typeface="Calibri" panose="020F0502020204030204" pitchFamily="34" charset="0"/>
                <a:ea typeface="Times New Roman" panose="02020603050405020304" pitchFamily="18" charset="0"/>
                <a:cs typeface="Times New Roman" panose="02020603050405020304" pitchFamily="18" charset="0"/>
              </a:rPr>
              <a:t> SV; </a:t>
            </a:r>
            <a:r>
              <a:rPr lang="en-US" sz="1600"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decreased afterload </a:t>
            </a:r>
            <a:r>
              <a:rPr lang="en-US" sz="1600" u="sng" dirty="0">
                <a:latin typeface="Calibri" panose="020F0502020204030204" pitchFamily="34" charset="0"/>
                <a:ea typeface="Times New Roman" panose="02020603050405020304" pitchFamily="18" charset="0"/>
                <a:cs typeface="Times New Roman" panose="02020603050405020304" pitchFamily="18" charset="0"/>
              </a:rPr>
              <a:t>increases</a:t>
            </a:r>
            <a:r>
              <a:rPr lang="en-US" sz="1600" dirty="0">
                <a:latin typeface="Calibri" panose="020F0502020204030204" pitchFamily="34" charset="0"/>
                <a:ea typeface="Times New Roman" panose="02020603050405020304" pitchFamily="18" charset="0"/>
                <a:cs typeface="Times New Roman" panose="02020603050405020304" pitchFamily="18" charset="0"/>
              </a:rPr>
              <a:t> SV.</a:t>
            </a:r>
            <a:endParaRPr lang="en-US" sz="1600" dirty="0">
              <a:ea typeface="Times New Roman" panose="02020603050405020304" pitchFamily="18" charset="0"/>
              <a:cs typeface="Times New Roman" panose="02020603050405020304" pitchFamily="18" charset="0"/>
            </a:endParaRPr>
          </a:p>
        </p:txBody>
      </p:sp>
      <p:sp>
        <p:nvSpPr>
          <p:cNvPr id="4" name="Rectangle 3"/>
          <p:cNvSpPr/>
          <p:nvPr/>
        </p:nvSpPr>
        <p:spPr>
          <a:xfrm>
            <a:off x="224073" y="115727"/>
            <a:ext cx="8749054" cy="1600438"/>
          </a:xfrm>
          <a:prstGeom prst="rect">
            <a:avLst/>
          </a:prstGeom>
        </p:spPr>
        <p:txBody>
          <a:bodyPr wrap="square">
            <a:spAutoFit/>
          </a:bodyPr>
          <a:lstStyle/>
          <a:p>
            <a:pPr algn="just"/>
            <a:r>
              <a:rPr lang="en-US" sz="2000" b="1" u="sng" dirty="0">
                <a:solidFill>
                  <a:srgbClr val="0000FF"/>
                </a:solidFill>
                <a:latin typeface="Calibri" panose="020F0502020204030204" pitchFamily="34" charset="0"/>
              </a:rPr>
              <a:t>Things that Influence SV</a:t>
            </a:r>
            <a:r>
              <a:rPr lang="en-US" sz="2000" b="1" dirty="0">
                <a:solidFill>
                  <a:srgbClr val="0000FF"/>
                </a:solidFill>
                <a:latin typeface="Calibri" panose="020F0502020204030204" pitchFamily="34" charset="0"/>
              </a:rPr>
              <a:t>:</a:t>
            </a:r>
            <a:endParaRPr lang="en-US" sz="2000" dirty="0">
              <a:solidFill>
                <a:srgbClr val="0000FF"/>
              </a:solidFill>
            </a:endParaRPr>
          </a:p>
          <a:p>
            <a:pPr marL="0" marR="0">
              <a:spcBef>
                <a:spcPts val="0"/>
              </a:spcBef>
              <a:spcAft>
                <a:spcPts val="0"/>
              </a:spcAft>
            </a:pPr>
            <a:endParaRPr lang="en-US" sz="1600" b="1" dirty="0">
              <a:latin typeface="Calibri" panose="020F0502020204030204" pitchFamily="34" charset="0"/>
              <a:ea typeface="Times New Roman" panose="02020603050405020304" pitchFamily="18" charset="0"/>
              <a:cs typeface="Times New Roman" panose="02020603050405020304" pitchFamily="18" charset="0"/>
            </a:endParaRPr>
          </a:p>
          <a:p>
            <a:pPr marL="342900" marR="0" indent="-342900">
              <a:spcBef>
                <a:spcPts val="0"/>
              </a:spcBef>
              <a:spcAft>
                <a:spcPts val="0"/>
              </a:spcAft>
              <a:buAutoNum type="alphaLcParenR"/>
            </a:pPr>
            <a:r>
              <a:rPr lang="en-US" sz="2000" b="1" dirty="0">
                <a:latin typeface="Calibri" panose="020F0502020204030204" pitchFamily="34" charset="0"/>
                <a:ea typeface="Times New Roman" panose="02020603050405020304" pitchFamily="18" charset="0"/>
                <a:cs typeface="Times New Roman" panose="02020603050405020304" pitchFamily="18" charset="0"/>
              </a:rPr>
              <a:t>Length-Tension or </a:t>
            </a:r>
            <a:r>
              <a:rPr lang="en-US" sz="2000" b="1"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Stretch-Force</a:t>
            </a:r>
            <a:r>
              <a:rPr lang="en-US" sz="2000" b="1" dirty="0">
                <a:latin typeface="Calibri" panose="020F0502020204030204" pitchFamily="34" charset="0"/>
                <a:ea typeface="Times New Roman" panose="02020603050405020304" pitchFamily="18" charset="0"/>
                <a:cs typeface="Times New Roman" panose="02020603050405020304" pitchFamily="18" charset="0"/>
              </a:rPr>
              <a:t> Relationships</a:t>
            </a:r>
          </a:p>
          <a:p>
            <a:pPr marL="228600" marR="0" indent="-228600">
              <a:spcBef>
                <a:spcPts val="0"/>
              </a:spcBef>
              <a:spcAft>
                <a:spcPts val="0"/>
              </a:spcAft>
              <a:buAutoNum type="alphaLcParenR"/>
            </a:pPr>
            <a:endParaRPr lang="en-US" sz="1000" dirty="0">
              <a:latin typeface="Calibri" panose="020F0502020204030204"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600" dirty="0">
                <a:latin typeface="Calibri" panose="020F0502020204030204" pitchFamily="34" charset="0"/>
                <a:ea typeface="Times New Roman" panose="02020603050405020304" pitchFamily="18" charset="0"/>
                <a:cs typeface="Times New Roman" panose="02020603050405020304" pitchFamily="18" charset="0"/>
              </a:rPr>
              <a:t>As cardiac muscle </a:t>
            </a:r>
            <a:r>
              <a:rPr lang="en-US" sz="1600" u="sng" dirty="0">
                <a:latin typeface="Calibri" panose="020F0502020204030204" pitchFamily="34" charset="0"/>
                <a:ea typeface="Times New Roman" panose="02020603050405020304" pitchFamily="18" charset="0"/>
                <a:cs typeface="Times New Roman" panose="02020603050405020304" pitchFamily="18" charset="0"/>
              </a:rPr>
              <a:t>sarcomere length</a:t>
            </a:r>
            <a:r>
              <a:rPr lang="en-US" sz="1600" dirty="0">
                <a:latin typeface="Calibri" panose="020F0502020204030204" pitchFamily="34" charset="0"/>
                <a:ea typeface="Times New Roman" panose="02020603050405020304" pitchFamily="18" charset="0"/>
                <a:cs typeface="Times New Roman" panose="02020603050405020304" pitchFamily="18" charset="0"/>
              </a:rPr>
              <a:t> increases, tension generated contracting muscle increases =    SV. </a:t>
            </a:r>
          </a:p>
          <a:p>
            <a:pPr marL="0" marR="0" algn="just">
              <a:spcBef>
                <a:spcPts val="0"/>
              </a:spcBef>
              <a:spcAft>
                <a:spcPts val="0"/>
              </a:spcAft>
            </a:pPr>
            <a:r>
              <a:rPr lang="en-US" sz="1600" b="1" dirty="0">
                <a:latin typeface="Calibri" panose="020F0502020204030204" pitchFamily="34" charset="0"/>
                <a:ea typeface="Times New Roman" panose="02020603050405020304" pitchFamily="18" charset="0"/>
                <a:cs typeface="Times New Roman" panose="02020603050405020304" pitchFamily="18" charset="0"/>
              </a:rPr>
              <a:t>More</a:t>
            </a:r>
            <a:r>
              <a:rPr lang="en-US" sz="1600" dirty="0">
                <a:latin typeface="Calibri" panose="020F0502020204030204" pitchFamily="34" charset="0"/>
                <a:ea typeface="Times New Roman" panose="02020603050405020304" pitchFamily="18" charset="0"/>
                <a:cs typeface="Times New Roman" panose="02020603050405020304" pitchFamily="18" charset="0"/>
              </a:rPr>
              <a:t> force, </a:t>
            </a:r>
            <a:r>
              <a:rPr lang="en-US" sz="1600" b="1" dirty="0">
                <a:latin typeface="Calibri" panose="020F0502020204030204" pitchFamily="34" charset="0"/>
                <a:ea typeface="Times New Roman" panose="02020603050405020304" pitchFamily="18" charset="0"/>
                <a:cs typeface="Times New Roman" panose="02020603050405020304" pitchFamily="18" charset="0"/>
              </a:rPr>
              <a:t>greater</a:t>
            </a:r>
            <a:r>
              <a:rPr lang="en-US" sz="1600" dirty="0">
                <a:latin typeface="Calibri" panose="020F0502020204030204" pitchFamily="34" charset="0"/>
                <a:ea typeface="Times New Roman" panose="02020603050405020304" pitchFamily="18" charset="0"/>
                <a:cs typeface="Times New Roman" panose="02020603050405020304" pitchFamily="18" charset="0"/>
              </a:rPr>
              <a:t> amount of blood ejected. </a:t>
            </a:r>
            <a:r>
              <a:rPr lang="en-US" sz="1000" dirty="0">
                <a:latin typeface="Calibri" panose="020F0502020204030204" pitchFamily="34" charset="0"/>
                <a:ea typeface="Times New Roman" panose="02020603050405020304" pitchFamily="18" charset="0"/>
                <a:cs typeface="Times New Roman" panose="02020603050405020304" pitchFamily="18" charset="0"/>
              </a:rPr>
              <a:t> </a:t>
            </a:r>
          </a:p>
        </p:txBody>
      </p:sp>
      <p:cxnSp>
        <p:nvCxnSpPr>
          <p:cNvPr id="5" name="Straight Arrow Connector 4"/>
          <p:cNvCxnSpPr/>
          <p:nvPr/>
        </p:nvCxnSpPr>
        <p:spPr>
          <a:xfrm flipV="1">
            <a:off x="8332297" y="1129265"/>
            <a:ext cx="0" cy="2468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2416" y="3155255"/>
            <a:ext cx="949747" cy="146396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704249" y="3279175"/>
            <a:ext cx="1696171" cy="1216123"/>
          </a:xfrm>
          <a:prstGeom prst="rect">
            <a:avLst/>
          </a:prstGeom>
        </p:spPr>
      </p:pic>
    </p:spTree>
    <p:extLst>
      <p:ext uri="{BB962C8B-B14F-4D97-AF65-F5344CB8AC3E}">
        <p14:creationId xmlns:p14="http://schemas.microsoft.com/office/powerpoint/2010/main" val="151544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885704">
            <a:off x="7246819" y="18617"/>
            <a:ext cx="1430138" cy="2878343"/>
          </a:xfrm>
          <a:prstGeom prst="rect">
            <a:avLst/>
          </a:prstGeom>
        </p:spPr>
      </p:pic>
      <p:sp>
        <p:nvSpPr>
          <p:cNvPr id="2" name="Rectangle 1"/>
          <p:cNvSpPr/>
          <p:nvPr/>
        </p:nvSpPr>
        <p:spPr>
          <a:xfrm>
            <a:off x="512064" y="762046"/>
            <a:ext cx="6236208" cy="584775"/>
          </a:xfrm>
          <a:prstGeom prst="rect">
            <a:avLst/>
          </a:prstGeom>
        </p:spPr>
        <p:txBody>
          <a:bodyPr wrap="square">
            <a:spAutoFit/>
          </a:bodyPr>
          <a:lstStyle/>
          <a:p>
            <a:pPr marL="0" marR="0" algn="just">
              <a:spcBef>
                <a:spcPts val="0"/>
              </a:spcBef>
              <a:spcAft>
                <a:spcPts val="0"/>
              </a:spcAft>
            </a:pPr>
            <a:r>
              <a:rPr lang="en-US" sz="1600" b="1"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Parasympathetic</a:t>
            </a:r>
            <a:r>
              <a:rPr lang="en-US" sz="1600" dirty="0">
                <a:latin typeface="Calibri" panose="020F0502020204030204" pitchFamily="34" charset="0"/>
                <a:ea typeface="Times New Roman" panose="02020603050405020304" pitchFamily="18" charset="0"/>
                <a:cs typeface="Times New Roman" panose="02020603050405020304" pitchFamily="18" charset="0"/>
              </a:rPr>
              <a:t> activity </a:t>
            </a:r>
            <a:r>
              <a:rPr lang="en-US" sz="1600" b="1" dirty="0">
                <a:latin typeface="Calibri" panose="020F0502020204030204" pitchFamily="34" charset="0"/>
                <a:ea typeface="Times New Roman" panose="02020603050405020304" pitchFamily="18" charset="0"/>
                <a:cs typeface="Times New Roman" panose="02020603050405020304" pitchFamily="18" charset="0"/>
              </a:rPr>
              <a:t>decreases</a:t>
            </a:r>
            <a:r>
              <a:rPr lang="en-US" sz="1600" dirty="0">
                <a:latin typeface="Calibri" panose="020F0502020204030204" pitchFamily="34" charset="0"/>
                <a:ea typeface="Times New Roman" panose="02020603050405020304" pitchFamily="18" charset="0"/>
                <a:cs typeface="Times New Roman" panose="02020603050405020304" pitchFamily="18" charset="0"/>
              </a:rPr>
              <a:t> heart rate and force of contraction.</a:t>
            </a:r>
            <a:endParaRPr lang="en-US" sz="1600" dirty="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600"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Sympathetic</a:t>
            </a:r>
            <a:r>
              <a:rPr lang="en-US" sz="1600" dirty="0">
                <a:latin typeface="Calibri" panose="020F0502020204030204" pitchFamily="34" charset="0"/>
                <a:ea typeface="Times New Roman" panose="02020603050405020304" pitchFamily="18" charset="0"/>
                <a:cs typeface="Times New Roman" panose="02020603050405020304" pitchFamily="18" charset="0"/>
              </a:rPr>
              <a:t> activity </a:t>
            </a:r>
            <a:r>
              <a:rPr lang="en-US" sz="1600" b="1" dirty="0">
                <a:latin typeface="Calibri" panose="020F0502020204030204" pitchFamily="34" charset="0"/>
                <a:ea typeface="Times New Roman" panose="02020603050405020304" pitchFamily="18" charset="0"/>
                <a:cs typeface="Times New Roman" panose="02020603050405020304" pitchFamily="18" charset="0"/>
              </a:rPr>
              <a:t>increases</a:t>
            </a:r>
            <a:r>
              <a:rPr lang="en-US" sz="1600" dirty="0">
                <a:latin typeface="Calibri" panose="020F0502020204030204" pitchFamily="34" charset="0"/>
                <a:ea typeface="Times New Roman" panose="02020603050405020304" pitchFamily="18" charset="0"/>
                <a:cs typeface="Times New Roman" panose="02020603050405020304" pitchFamily="18" charset="0"/>
              </a:rPr>
              <a:t> heart rate and force of contraction. </a:t>
            </a:r>
            <a:endParaRPr lang="en-US" sz="1600" dirty="0">
              <a:ea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6701126" y="475865"/>
            <a:ext cx="595884" cy="57236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056" y="3343907"/>
            <a:ext cx="3864864" cy="291998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3481550"/>
            <a:ext cx="4569019" cy="3429000"/>
          </a:xfrm>
          <a:prstGeom prst="rect">
            <a:avLst/>
          </a:prstGeom>
        </p:spPr>
      </p:pic>
      <p:sp>
        <p:nvSpPr>
          <p:cNvPr id="9" name="Rectangle 8"/>
          <p:cNvSpPr/>
          <p:nvPr/>
        </p:nvSpPr>
        <p:spPr>
          <a:xfrm>
            <a:off x="7452457" y="268064"/>
            <a:ext cx="389850" cy="369332"/>
          </a:xfrm>
          <a:prstGeom prst="rect">
            <a:avLst/>
          </a:prstGeom>
        </p:spPr>
        <p:txBody>
          <a:bodyPr wrap="none">
            <a:spAutoFit/>
          </a:bodyPr>
          <a:lstStyle/>
          <a:p>
            <a:r>
              <a:rPr lang="en-US" dirty="0">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dirty="0"/>
          </a:p>
        </p:txBody>
      </p:sp>
      <p:sp>
        <p:nvSpPr>
          <p:cNvPr id="10" name="Rectangle 9"/>
          <p:cNvSpPr/>
          <p:nvPr/>
        </p:nvSpPr>
        <p:spPr>
          <a:xfrm>
            <a:off x="185240" y="1719697"/>
            <a:ext cx="389850" cy="369332"/>
          </a:xfrm>
          <a:prstGeom prst="rect">
            <a:avLst/>
          </a:prstGeom>
        </p:spPr>
        <p:txBody>
          <a:bodyPr wrap="none">
            <a:spAutoFit/>
          </a:bodyPr>
          <a:lstStyle/>
          <a:p>
            <a:r>
              <a:rPr lang="en-US" dirty="0">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dirty="0"/>
          </a:p>
        </p:txBody>
      </p:sp>
      <p:sp>
        <p:nvSpPr>
          <p:cNvPr id="11" name="Rectangle 10"/>
          <p:cNvSpPr/>
          <p:nvPr/>
        </p:nvSpPr>
        <p:spPr>
          <a:xfrm>
            <a:off x="5011116" y="3951413"/>
            <a:ext cx="389850" cy="369332"/>
          </a:xfrm>
          <a:prstGeom prst="rect">
            <a:avLst/>
          </a:prstGeom>
        </p:spPr>
        <p:txBody>
          <a:bodyPr wrap="none">
            <a:spAutoFit/>
          </a:bodyPr>
          <a:lstStyle/>
          <a:p>
            <a:r>
              <a:rPr lang="en-US" dirty="0">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dirty="0"/>
          </a:p>
        </p:txBody>
      </p:sp>
      <p:sp>
        <p:nvSpPr>
          <p:cNvPr id="12" name="Rectangle 11"/>
          <p:cNvSpPr/>
          <p:nvPr/>
        </p:nvSpPr>
        <p:spPr>
          <a:xfrm>
            <a:off x="185240" y="749087"/>
            <a:ext cx="389850" cy="369332"/>
          </a:xfrm>
          <a:prstGeom prst="rect">
            <a:avLst/>
          </a:prstGeom>
        </p:spPr>
        <p:txBody>
          <a:bodyPr wrap="none">
            <a:spAutoFit/>
          </a:bodyPr>
          <a:lstStyle/>
          <a:p>
            <a:r>
              <a:rPr lang="en-US" dirty="0">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dirty="0"/>
          </a:p>
        </p:txBody>
      </p:sp>
      <p:sp>
        <p:nvSpPr>
          <p:cNvPr id="13" name="Rectangle 12"/>
          <p:cNvSpPr/>
          <p:nvPr/>
        </p:nvSpPr>
        <p:spPr>
          <a:xfrm>
            <a:off x="839041" y="3415664"/>
            <a:ext cx="389850" cy="369332"/>
          </a:xfrm>
          <a:prstGeom prst="rect">
            <a:avLst/>
          </a:prstGeom>
        </p:spPr>
        <p:txBody>
          <a:bodyPr wrap="none">
            <a:spAutoFit/>
          </a:bodyPr>
          <a:lstStyle/>
          <a:p>
            <a:r>
              <a:rPr lang="en-US" dirty="0">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dirty="0"/>
          </a:p>
        </p:txBody>
      </p:sp>
      <p:sp>
        <p:nvSpPr>
          <p:cNvPr id="14" name="Rectangle 13"/>
          <p:cNvSpPr/>
          <p:nvPr/>
        </p:nvSpPr>
        <p:spPr>
          <a:xfrm>
            <a:off x="4456386" y="3123696"/>
            <a:ext cx="389850" cy="369332"/>
          </a:xfrm>
          <a:prstGeom prst="rect">
            <a:avLst/>
          </a:prstGeom>
        </p:spPr>
        <p:txBody>
          <a:bodyPr wrap="none">
            <a:spAutoFit/>
          </a:bodyPr>
          <a:lstStyle/>
          <a:p>
            <a:r>
              <a:rPr lang="en-US" dirty="0">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dirty="0"/>
          </a:p>
        </p:txBody>
      </p:sp>
      <p:sp>
        <p:nvSpPr>
          <p:cNvPr id="15" name="Rectangle 14"/>
          <p:cNvSpPr/>
          <p:nvPr/>
        </p:nvSpPr>
        <p:spPr>
          <a:xfrm>
            <a:off x="425376" y="1719697"/>
            <a:ext cx="4031010" cy="1323439"/>
          </a:xfrm>
          <a:prstGeom prst="rect">
            <a:avLst/>
          </a:prstGeom>
        </p:spPr>
        <p:txBody>
          <a:bodyPr wrap="square">
            <a:spAutoFit/>
          </a:bodyPr>
          <a:lstStyle/>
          <a:p>
            <a:pPr marL="0" marR="0" algn="just">
              <a:spcBef>
                <a:spcPts val="0"/>
              </a:spcBef>
              <a:spcAft>
                <a:spcPts val="0"/>
              </a:spcAft>
            </a:pPr>
            <a:r>
              <a:rPr lang="en-US" sz="1600" b="1" dirty="0">
                <a:solidFill>
                  <a:srgbClr val="CC0066"/>
                </a:solidFill>
                <a:latin typeface="Calibri" panose="020F0502020204030204" pitchFamily="34" charset="0"/>
                <a:ea typeface="Times New Roman" panose="02020603050405020304" pitchFamily="18" charset="0"/>
                <a:cs typeface="Times New Roman" panose="02020603050405020304" pitchFamily="18" charset="0"/>
              </a:rPr>
              <a:t>Optimal Length of Sarcomere = Most Force</a:t>
            </a:r>
          </a:p>
          <a:p>
            <a:pPr marL="0" marR="0" algn="just">
              <a:spcBef>
                <a:spcPts val="0"/>
              </a:spcBef>
              <a:spcAft>
                <a:spcPts val="0"/>
              </a:spcAft>
            </a:pPr>
            <a:r>
              <a:rPr lang="en-US" sz="1600" dirty="0">
                <a:latin typeface="Calibri" panose="020F0502020204030204" pitchFamily="34" charset="0"/>
                <a:ea typeface="Times New Roman" panose="02020603050405020304" pitchFamily="18" charset="0"/>
                <a:cs typeface="Times New Roman" panose="02020603050405020304" pitchFamily="18" charset="0"/>
              </a:rPr>
              <a:t>Note: At rest, cardiac sarcomeres are short, thus stretching heart chambers (with increased volume) makes heart contract with more force, </a:t>
            </a:r>
            <a:r>
              <a:rPr lang="en-US" sz="1600" u="sng" dirty="0">
                <a:latin typeface="Calibri" panose="020F0502020204030204" pitchFamily="34" charset="0"/>
                <a:ea typeface="Times New Roman" panose="02020603050405020304" pitchFamily="18" charset="0"/>
                <a:cs typeface="Times New Roman" panose="02020603050405020304" pitchFamily="18" charset="0"/>
              </a:rPr>
              <a:t>this will increase SV</a:t>
            </a:r>
            <a:r>
              <a:rPr lang="en-US" sz="1600" dirty="0">
                <a:latin typeface="Calibri" panose="020F0502020204030204" pitchFamily="34" charset="0"/>
                <a:ea typeface="Times New Roman" panose="02020603050405020304" pitchFamily="18" charset="0"/>
                <a:cs typeface="Times New Roman" panose="02020603050405020304" pitchFamily="18" charset="0"/>
              </a:rPr>
              <a:t>.</a:t>
            </a:r>
          </a:p>
        </p:txBody>
      </p:sp>
      <p:sp>
        <p:nvSpPr>
          <p:cNvPr id="16" name="Rectangle 15"/>
          <p:cNvSpPr/>
          <p:nvPr/>
        </p:nvSpPr>
        <p:spPr>
          <a:xfrm>
            <a:off x="4732766" y="3134517"/>
            <a:ext cx="4031010" cy="338554"/>
          </a:xfrm>
          <a:prstGeom prst="rect">
            <a:avLst/>
          </a:prstGeom>
        </p:spPr>
        <p:txBody>
          <a:bodyPr wrap="square">
            <a:spAutoFit/>
          </a:bodyPr>
          <a:lstStyle/>
          <a:p>
            <a:pPr marL="0" marR="0" algn="just">
              <a:spcBef>
                <a:spcPts val="0"/>
              </a:spcBef>
              <a:spcAft>
                <a:spcPts val="0"/>
              </a:spcAft>
            </a:pPr>
            <a:r>
              <a:rPr lang="en-US" sz="1600" b="1" dirty="0">
                <a:solidFill>
                  <a:srgbClr val="800000"/>
                </a:solidFill>
                <a:latin typeface="Calibri" panose="020F0502020204030204" pitchFamily="34" charset="0"/>
                <a:ea typeface="Times New Roman" panose="02020603050405020304" pitchFamily="18" charset="0"/>
                <a:cs typeface="Times New Roman" panose="02020603050405020304" pitchFamily="18" charset="0"/>
              </a:rPr>
              <a:t>Preload and Afterload effect Stroke Volume!</a:t>
            </a:r>
            <a:endParaRPr lang="en-US" sz="1600" b="1" dirty="0">
              <a:solidFill>
                <a:srgbClr val="CC0066"/>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17" name="Rectangle 16"/>
          <p:cNvSpPr/>
          <p:nvPr/>
        </p:nvSpPr>
        <p:spPr>
          <a:xfrm>
            <a:off x="152056" y="89882"/>
            <a:ext cx="6454203" cy="553998"/>
          </a:xfrm>
          <a:prstGeom prst="rect">
            <a:avLst/>
          </a:prstGeom>
        </p:spPr>
        <p:txBody>
          <a:bodyPr wrap="none">
            <a:spAutoFit/>
          </a:bodyPr>
          <a:lstStyle/>
          <a:p>
            <a:r>
              <a:rPr lang="en-US" sz="3000" b="1" u="sng" dirty="0">
                <a:solidFill>
                  <a:srgbClr val="339933"/>
                </a:solidFill>
                <a:latin typeface="Calibri" panose="020F0502020204030204" pitchFamily="34" charset="0"/>
                <a:ea typeface="Times New Roman" panose="02020603050405020304" pitchFamily="18" charset="0"/>
                <a:cs typeface="Times New Roman" panose="02020603050405020304" pitchFamily="18" charset="0"/>
              </a:rPr>
              <a:t>Summary of Impacts on Cardiac Output</a:t>
            </a:r>
            <a:endParaRPr lang="en-US" sz="3000" u="sng" dirty="0">
              <a:solidFill>
                <a:srgbClr val="339933"/>
              </a:solidFill>
              <a:latin typeface="Calibri" panose="020F0502020204030204" pitchFamily="34" charset="0"/>
            </a:endParaRPr>
          </a:p>
        </p:txBody>
      </p:sp>
      <p:pic>
        <p:nvPicPr>
          <p:cNvPr id="18" name="Picture 17"/>
          <p:cNvPicPr>
            <a:picLocks noChangeAspect="1"/>
          </p:cNvPicPr>
          <p:nvPr/>
        </p:nvPicPr>
        <p:blipFill>
          <a:blip r:embed="rId3"/>
          <a:stretch>
            <a:fillRect/>
          </a:stretch>
        </p:blipFill>
        <p:spPr>
          <a:xfrm>
            <a:off x="2889719" y="3358233"/>
            <a:ext cx="595884" cy="572362"/>
          </a:xfrm>
          <a:prstGeom prst="rect">
            <a:avLst/>
          </a:prstGeom>
        </p:spPr>
      </p:pic>
      <p:pic>
        <p:nvPicPr>
          <p:cNvPr id="19" name="Picture 18"/>
          <p:cNvPicPr>
            <a:picLocks noChangeAspect="1"/>
          </p:cNvPicPr>
          <p:nvPr/>
        </p:nvPicPr>
        <p:blipFill>
          <a:blip r:embed="rId3"/>
          <a:stretch>
            <a:fillRect/>
          </a:stretch>
        </p:blipFill>
        <p:spPr>
          <a:xfrm>
            <a:off x="8358195" y="3830925"/>
            <a:ext cx="595884" cy="572362"/>
          </a:xfrm>
          <a:prstGeom prst="rect">
            <a:avLst/>
          </a:prstGeom>
        </p:spPr>
      </p:pic>
    </p:spTree>
    <p:extLst>
      <p:ext uri="{BB962C8B-B14F-4D97-AF65-F5344CB8AC3E}">
        <p14:creationId xmlns:p14="http://schemas.microsoft.com/office/powerpoint/2010/main" val="247000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a:xfrm>
            <a:off x="303523" y="142150"/>
            <a:ext cx="3325645" cy="446204"/>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2400" b="1" kern="0" dirty="0">
                <a:solidFill>
                  <a:srgbClr val="000099"/>
                </a:solidFill>
                <a:latin typeface="Calibri" panose="020F0502020204030204" pitchFamily="34" charset="0"/>
                <a:ea typeface="Calibri" panose="020F0502020204030204" pitchFamily="34" charset="0"/>
                <a:cs typeface="Times New Roman" panose="02020603050405020304" pitchFamily="18" charset="0"/>
              </a:rPr>
              <a:t>Components of the </a:t>
            </a:r>
            <a:r>
              <a:rPr lang="en-US" altLang="en-US" sz="2400" b="1" kern="0" dirty="0">
                <a:solidFill>
                  <a:srgbClr val="000099"/>
                </a:solidFill>
                <a:latin typeface="Calibri" panose="020F0502020204030204" pitchFamily="34" charset="0"/>
              </a:rPr>
              <a:t>ECG</a:t>
            </a:r>
          </a:p>
        </p:txBody>
      </p:sp>
      <p:sp>
        <p:nvSpPr>
          <p:cNvPr id="6" name="Rectangle 5"/>
          <p:cNvSpPr/>
          <p:nvPr/>
        </p:nvSpPr>
        <p:spPr>
          <a:xfrm>
            <a:off x="323534" y="682449"/>
            <a:ext cx="4241782" cy="1261884"/>
          </a:xfrm>
          <a:prstGeom prst="rect">
            <a:avLst/>
          </a:prstGeom>
          <a:ln>
            <a:solidFill>
              <a:srgbClr val="CC0066"/>
            </a:solidFill>
          </a:ln>
        </p:spPr>
        <p:txBody>
          <a:bodyPr wrap="square">
            <a:spAutoFit/>
          </a:bodyPr>
          <a:lstStyle/>
          <a:p>
            <a:pPr marL="0" marR="0" algn="just">
              <a:spcBef>
                <a:spcPts val="0"/>
              </a:spcBef>
              <a:spcAft>
                <a:spcPts val="0"/>
              </a:spcAft>
            </a:pPr>
            <a:r>
              <a:rPr lang="en-US" sz="1600" b="1" u="sng" dirty="0">
                <a:latin typeface="Calibri" panose="020F0502020204030204" pitchFamily="34" charset="0"/>
                <a:ea typeface="Times New Roman" panose="02020603050405020304" pitchFamily="18" charset="0"/>
                <a:cs typeface="Times New Roman" panose="02020603050405020304" pitchFamily="18" charset="0"/>
              </a:rPr>
              <a:t>General Features of ECG </a:t>
            </a:r>
          </a:p>
          <a:p>
            <a:pPr marL="0" marR="0" algn="just">
              <a:spcBef>
                <a:spcPts val="0"/>
              </a:spcBef>
              <a:spcAft>
                <a:spcPts val="0"/>
              </a:spcAft>
            </a:pPr>
            <a:r>
              <a:rPr lang="en-US" sz="1500" b="1" dirty="0">
                <a:latin typeface="Calibri" panose="020F0502020204030204" pitchFamily="34" charset="0"/>
                <a:ea typeface="Times New Roman" panose="02020603050405020304" pitchFamily="18" charset="0"/>
                <a:cs typeface="Times New Roman" panose="02020603050405020304" pitchFamily="18" charset="0"/>
              </a:rPr>
              <a:t>Wave</a:t>
            </a:r>
            <a:r>
              <a:rPr lang="en-US" sz="1500" dirty="0">
                <a:latin typeface="Calibri" panose="020F0502020204030204" pitchFamily="34" charset="0"/>
                <a:ea typeface="Times New Roman" panose="02020603050405020304" pitchFamily="18" charset="0"/>
                <a:cs typeface="Times New Roman" panose="02020603050405020304" pitchFamily="18" charset="0"/>
              </a:rPr>
              <a:t> – Deflection from baseline (+ or - direction). </a:t>
            </a:r>
          </a:p>
          <a:p>
            <a:pPr marL="0" marR="0" algn="just">
              <a:spcBef>
                <a:spcPts val="0"/>
              </a:spcBef>
              <a:spcAft>
                <a:spcPts val="0"/>
              </a:spcAft>
            </a:pPr>
            <a:r>
              <a:rPr lang="en-US" sz="1500" b="1" dirty="0">
                <a:latin typeface="Calibri" panose="020F0502020204030204" pitchFamily="34" charset="0"/>
                <a:ea typeface="Times New Roman" panose="02020603050405020304" pitchFamily="18" charset="0"/>
                <a:cs typeface="Times New Roman" panose="02020603050405020304" pitchFamily="18" charset="0"/>
              </a:rPr>
              <a:t>Segment</a:t>
            </a:r>
            <a:r>
              <a:rPr lang="en-US" sz="1500" dirty="0">
                <a:latin typeface="Calibri" panose="020F0502020204030204" pitchFamily="34" charset="0"/>
                <a:ea typeface="Times New Roman" panose="02020603050405020304" pitchFamily="18" charset="0"/>
                <a:cs typeface="Times New Roman" panose="02020603050405020304" pitchFamily="18" charset="0"/>
              </a:rPr>
              <a:t> - A line between waveforms. </a:t>
            </a:r>
          </a:p>
          <a:p>
            <a:pPr marL="0" marR="0" algn="just">
              <a:spcBef>
                <a:spcPts val="0"/>
              </a:spcBef>
              <a:spcAft>
                <a:spcPts val="0"/>
              </a:spcAft>
            </a:pPr>
            <a:r>
              <a:rPr lang="en-US" sz="1500" b="1" dirty="0">
                <a:latin typeface="Calibri" panose="020F0502020204030204" pitchFamily="34" charset="0"/>
                <a:ea typeface="Times New Roman" panose="02020603050405020304" pitchFamily="18" charset="0"/>
                <a:cs typeface="Times New Roman" panose="02020603050405020304" pitchFamily="18" charset="0"/>
              </a:rPr>
              <a:t>Interval</a:t>
            </a:r>
            <a:r>
              <a:rPr lang="en-US" sz="1500" dirty="0">
                <a:latin typeface="Calibri" panose="020F0502020204030204" pitchFamily="34" charset="0"/>
                <a:ea typeface="Times New Roman" panose="02020603050405020304" pitchFamily="18" charset="0"/>
                <a:cs typeface="Times New Roman" panose="02020603050405020304" pitchFamily="18" charset="0"/>
              </a:rPr>
              <a:t>  - A waveform and a segment. </a:t>
            </a:r>
          </a:p>
          <a:p>
            <a:pPr marL="0" marR="0" algn="just">
              <a:spcBef>
                <a:spcPts val="0"/>
              </a:spcBef>
              <a:spcAft>
                <a:spcPts val="0"/>
              </a:spcAft>
            </a:pPr>
            <a:r>
              <a:rPr lang="en-US" sz="1500" b="1" dirty="0">
                <a:latin typeface="Calibri" panose="020F0502020204030204" pitchFamily="34" charset="0"/>
                <a:ea typeface="Times New Roman" panose="02020603050405020304" pitchFamily="18" charset="0"/>
                <a:cs typeface="Times New Roman" panose="02020603050405020304" pitchFamily="18" charset="0"/>
              </a:rPr>
              <a:t>Complex</a:t>
            </a:r>
            <a:r>
              <a:rPr lang="en-US" sz="1500" dirty="0">
                <a:latin typeface="Calibri" panose="020F0502020204030204" pitchFamily="34" charset="0"/>
                <a:ea typeface="Times New Roman" panose="02020603050405020304" pitchFamily="18" charset="0"/>
                <a:cs typeface="Times New Roman" panose="02020603050405020304" pitchFamily="18" charset="0"/>
              </a:rPr>
              <a:t>  - Consists of several waveforms. </a:t>
            </a:r>
          </a:p>
        </p:txBody>
      </p:sp>
      <p:sp>
        <p:nvSpPr>
          <p:cNvPr id="8" name="Rectangle 7"/>
          <p:cNvSpPr/>
          <p:nvPr/>
        </p:nvSpPr>
        <p:spPr>
          <a:xfrm>
            <a:off x="340469" y="2213696"/>
            <a:ext cx="3269064" cy="1638654"/>
          </a:xfrm>
          <a:prstGeom prst="rect">
            <a:avLst/>
          </a:prstGeom>
        </p:spPr>
        <p:txBody>
          <a:bodyPr wrap="square">
            <a:spAutoFit/>
          </a:bodyPr>
          <a:lstStyle/>
          <a:p>
            <a:pPr marL="0" marR="0">
              <a:lnSpc>
                <a:spcPct val="107000"/>
              </a:lnSpc>
              <a:spcBef>
                <a:spcPts val="0"/>
              </a:spcBef>
              <a:spcAft>
                <a:spcPts val="0"/>
              </a:spcAft>
            </a:pPr>
            <a:r>
              <a:rPr lang="en-US" sz="16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Specific Waves and Complexes</a:t>
            </a:r>
          </a:p>
          <a:p>
            <a:pPr>
              <a:lnSpc>
                <a:spcPct val="107000"/>
              </a:lnSpc>
              <a:spcBef>
                <a:spcPts val="0"/>
              </a:spcBef>
              <a:spcAft>
                <a:spcPts val="0"/>
              </a:spcAft>
            </a:pPr>
            <a:r>
              <a:rPr lang="en-US" sz="1600" b="1" u="sng" dirty="0">
                <a:latin typeface="Calibri" panose="020F0502020204030204" pitchFamily="34" charset="0"/>
                <a:ea typeface="Calibri" panose="020F0502020204030204" pitchFamily="34" charset="0"/>
                <a:cs typeface="Times New Roman" panose="02020603050405020304" pitchFamily="18" charset="0"/>
              </a:rPr>
              <a:t>P Wave</a:t>
            </a:r>
            <a:r>
              <a:rPr lang="en-US" sz="1600" b="1" dirty="0">
                <a:latin typeface="Calibri" panose="020F0502020204030204" pitchFamily="34" charset="0"/>
                <a:ea typeface="Calibri" panose="020F0502020204030204" pitchFamily="34" charset="0"/>
                <a:cs typeface="Times New Roman" panose="02020603050405020304" pitchFamily="18" charset="0"/>
              </a:rPr>
              <a:t> - </a:t>
            </a:r>
            <a:r>
              <a:rPr lang="en-US" sz="1600" dirty="0">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endParaRPr lang="en-US" sz="1600" b="1" u="sng"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b="1" u="sng" dirty="0">
                <a:latin typeface="Calibri" panose="020F0502020204030204" pitchFamily="34" charset="0"/>
                <a:ea typeface="Calibri" panose="020F0502020204030204" pitchFamily="34" charset="0"/>
                <a:cs typeface="Times New Roman" panose="02020603050405020304" pitchFamily="18" charset="0"/>
              </a:rPr>
              <a:t>QRS Complex</a:t>
            </a:r>
            <a:r>
              <a:rPr lang="en-US" sz="1600" b="1" dirty="0">
                <a:latin typeface="Calibri" panose="020F0502020204030204" pitchFamily="34" charset="0"/>
                <a:ea typeface="Calibri" panose="020F0502020204030204" pitchFamily="34" charset="0"/>
                <a:cs typeface="Times New Roman" panose="02020603050405020304" pitchFamily="18" charset="0"/>
              </a:rPr>
              <a:t> - </a:t>
            </a:r>
            <a:r>
              <a:rPr lang="en-US" sz="1600" dirty="0">
                <a:latin typeface="Calibri" panose="020F0502020204030204" pitchFamily="34" charset="0"/>
                <a:ea typeface="Calibri" panose="020F0502020204030204" pitchFamily="34" charset="0"/>
                <a:cs typeface="Times New Roman" panose="02020603050405020304" pitchFamily="18" charset="0"/>
              </a:rPr>
              <a:t>  </a:t>
            </a:r>
          </a:p>
          <a:p>
            <a:endParaRPr lang="en-US" sz="1600" b="1" u="sng" dirty="0">
              <a:latin typeface="Calibri" panose="020F0502020204030204" pitchFamily="34" charset="0"/>
            </a:endParaRPr>
          </a:p>
          <a:p>
            <a:r>
              <a:rPr lang="en-US" sz="1600" b="1" u="sng" dirty="0">
                <a:latin typeface="Calibri" panose="020F0502020204030204" pitchFamily="34" charset="0"/>
              </a:rPr>
              <a:t>T Wave</a:t>
            </a:r>
            <a:r>
              <a:rPr lang="en-US" sz="1600" b="1" dirty="0">
                <a:latin typeface="Calibri" panose="020F0502020204030204" pitchFamily="34" charset="0"/>
              </a:rPr>
              <a:t> -</a:t>
            </a:r>
          </a:p>
        </p:txBody>
      </p:sp>
      <p:sp>
        <p:nvSpPr>
          <p:cNvPr id="9" name="Rectangle 8"/>
          <p:cNvSpPr/>
          <p:nvPr/>
        </p:nvSpPr>
        <p:spPr>
          <a:xfrm>
            <a:off x="5086523" y="1163065"/>
            <a:ext cx="3951941" cy="276999"/>
          </a:xfrm>
          <a:prstGeom prst="rect">
            <a:avLst/>
          </a:prstGeom>
        </p:spPr>
        <p:txBody>
          <a:bodyPr wrap="square">
            <a:spAutoFit/>
          </a:bodyPr>
          <a:lstStyle/>
          <a:p>
            <a:r>
              <a:rPr lang="en-US" sz="1200" dirty="0">
                <a:solidFill>
                  <a:srgbClr val="CC3300"/>
                </a:solidFill>
                <a:latin typeface="Calibri" panose="020F0502020204030204" pitchFamily="34" charset="0"/>
              </a:rPr>
              <a:t>https://www.youtube.com/watch?v=RYZ4daFwMa8</a:t>
            </a:r>
          </a:p>
        </p:txBody>
      </p:sp>
      <p:sp>
        <p:nvSpPr>
          <p:cNvPr id="10" name="Rectangle 9"/>
          <p:cNvSpPr/>
          <p:nvPr/>
        </p:nvSpPr>
        <p:spPr>
          <a:xfrm>
            <a:off x="5086524" y="1516267"/>
            <a:ext cx="4229527" cy="276999"/>
          </a:xfrm>
          <a:prstGeom prst="rect">
            <a:avLst/>
          </a:prstGeom>
        </p:spPr>
        <p:txBody>
          <a:bodyPr wrap="square">
            <a:spAutoFit/>
          </a:bodyPr>
          <a:lstStyle/>
          <a:p>
            <a:r>
              <a:rPr lang="en-US" sz="1200" dirty="0">
                <a:solidFill>
                  <a:srgbClr val="CC3300"/>
                </a:solidFill>
                <a:latin typeface="Calibri" panose="020F0502020204030204" pitchFamily="34" charset="0"/>
              </a:rPr>
              <a:t>http://ekginterpretation.weebly.com/cardiac-cycle.html</a:t>
            </a:r>
          </a:p>
        </p:txBody>
      </p:sp>
      <p:sp>
        <p:nvSpPr>
          <p:cNvPr id="11" name="Rectangle 10"/>
          <p:cNvSpPr/>
          <p:nvPr/>
        </p:nvSpPr>
        <p:spPr>
          <a:xfrm>
            <a:off x="5064082" y="847682"/>
            <a:ext cx="2416429" cy="276999"/>
          </a:xfrm>
          <a:prstGeom prst="rect">
            <a:avLst/>
          </a:prstGeom>
        </p:spPr>
        <p:txBody>
          <a:bodyPr wrap="square">
            <a:spAutoFit/>
          </a:bodyPr>
          <a:lstStyle/>
          <a:p>
            <a:r>
              <a:rPr lang="en-US" sz="1200" dirty="0">
                <a:solidFill>
                  <a:srgbClr val="006666"/>
                </a:solidFill>
                <a:latin typeface="Calibri" panose="020F0502020204030204" pitchFamily="34" charset="0"/>
              </a:rPr>
              <a:t>Take a look at these links…</a:t>
            </a:r>
          </a:p>
        </p:txBody>
      </p:sp>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l="14604" t="1665" r="14924" b="44916"/>
          <a:stretch/>
        </p:blipFill>
        <p:spPr>
          <a:xfrm>
            <a:off x="2493818" y="3587739"/>
            <a:ext cx="4424218" cy="3108625"/>
          </a:xfrm>
          <a:prstGeom prst="rect">
            <a:avLst/>
          </a:prstGeom>
        </p:spPr>
      </p:pic>
      <p:sp>
        <p:nvSpPr>
          <p:cNvPr id="7" name="Rectangle 6"/>
          <p:cNvSpPr/>
          <p:nvPr/>
        </p:nvSpPr>
        <p:spPr>
          <a:xfrm>
            <a:off x="5625688" y="2186181"/>
            <a:ext cx="2837110" cy="1128963"/>
          </a:xfrm>
          <a:prstGeom prst="rect">
            <a:avLst/>
          </a:prstGeom>
        </p:spPr>
        <p:txBody>
          <a:bodyPr wrap="square">
            <a:spAutoFit/>
          </a:bodyPr>
          <a:lstStyle/>
          <a:p>
            <a:pPr>
              <a:lnSpc>
                <a:spcPct val="107000"/>
              </a:lnSpc>
              <a:spcBef>
                <a:spcPts val="0"/>
              </a:spcBef>
              <a:spcAft>
                <a:spcPts val="0"/>
              </a:spcAft>
            </a:pPr>
            <a:r>
              <a:rPr lang="en-US" sz="1600" b="1" u="sng" dirty="0">
                <a:solidFill>
                  <a:srgbClr val="0000FF"/>
                </a:solidFill>
                <a:latin typeface="Calibri" panose="020F0502020204030204" pitchFamily="34" charset="0"/>
                <a:ea typeface="Calibri" panose="020F0502020204030204" pitchFamily="34" charset="0"/>
                <a:cs typeface="Times New Roman" panose="02020603050405020304" pitchFamily="18" charset="0"/>
              </a:rPr>
              <a:t>Specific Intervals and Segments</a:t>
            </a:r>
          </a:p>
          <a:p>
            <a:pPr marL="0" marR="0">
              <a:lnSpc>
                <a:spcPct val="107000"/>
              </a:lnSpc>
              <a:spcBef>
                <a:spcPts val="0"/>
              </a:spcBef>
              <a:spcAft>
                <a:spcPts val="0"/>
              </a:spcAft>
            </a:pPr>
            <a:r>
              <a:rPr lang="en-US" sz="1600" b="1" u="sng" dirty="0">
                <a:solidFill>
                  <a:srgbClr val="800000"/>
                </a:solidFill>
                <a:latin typeface="Calibri" panose="020F0502020204030204" pitchFamily="34" charset="0"/>
              </a:rPr>
              <a:t>S-T Segment, T-P Segment</a:t>
            </a:r>
            <a:r>
              <a:rPr lang="en-US" sz="1600" dirty="0">
                <a:latin typeface="Calibri" panose="020F0502020204030204" pitchFamily="34" charset="0"/>
              </a:rPr>
              <a:t> </a:t>
            </a:r>
          </a:p>
          <a:p>
            <a:r>
              <a:rPr lang="en-US" sz="1600" b="1" u="sng" dirty="0">
                <a:solidFill>
                  <a:srgbClr val="800000"/>
                </a:solidFill>
                <a:latin typeface="Calibri" panose="020F0502020204030204" pitchFamily="34" charset="0"/>
                <a:ea typeface="Calibri" panose="020F0502020204030204" pitchFamily="34" charset="0"/>
                <a:cs typeface="Times New Roman" panose="02020603050405020304" pitchFamily="18" charset="0"/>
              </a:rPr>
              <a:t>PR Segment, </a:t>
            </a:r>
            <a:r>
              <a:rPr lang="en-US" sz="1600" b="1" u="sng" dirty="0">
                <a:solidFill>
                  <a:srgbClr val="800000"/>
                </a:solidFill>
                <a:latin typeface="Calibri" panose="020F0502020204030204" pitchFamily="34" charset="0"/>
              </a:rPr>
              <a:t>P-R Interval </a:t>
            </a:r>
          </a:p>
          <a:p>
            <a:r>
              <a:rPr lang="en-US" sz="1600" b="1" u="sng" dirty="0">
                <a:solidFill>
                  <a:srgbClr val="800000"/>
                </a:solidFill>
                <a:latin typeface="Calibri" panose="020F0502020204030204" pitchFamily="34" charset="0"/>
              </a:rPr>
              <a:t>QT Interval</a:t>
            </a:r>
          </a:p>
        </p:txBody>
      </p:sp>
    </p:spTree>
    <p:extLst>
      <p:ext uri="{BB962C8B-B14F-4D97-AF65-F5344CB8AC3E}">
        <p14:creationId xmlns:p14="http://schemas.microsoft.com/office/powerpoint/2010/main" val="222005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6947" y="192400"/>
            <a:ext cx="8686829" cy="830997"/>
          </a:xfrm>
          <a:prstGeom prst="rect">
            <a:avLst/>
          </a:prstGeom>
        </p:spPr>
        <p:txBody>
          <a:bodyPr wrap="square">
            <a:spAutoFit/>
          </a:bodyPr>
          <a:lstStyle/>
          <a:p>
            <a:pPr marL="0" marR="0" algn="just">
              <a:spcBef>
                <a:spcPts val="0"/>
              </a:spcBef>
              <a:spcAft>
                <a:spcPts val="0"/>
              </a:spcAft>
            </a:pPr>
            <a:r>
              <a:rPr lang="en-US" sz="1600" dirty="0">
                <a:latin typeface="Calibri" panose="020F0502020204030204" pitchFamily="34" charset="0"/>
                <a:ea typeface="Times New Roman" panose="02020603050405020304" pitchFamily="18" charset="0"/>
                <a:cs typeface="Times New Roman" panose="02020603050405020304" pitchFamily="18" charset="0"/>
              </a:rPr>
              <a:t>Examine the ECG traces below. Use the Normal ECG trace as a guide. Identify the waves and complexes and state what they indicate. Then find the abnormal component on </a:t>
            </a:r>
            <a:r>
              <a:rPr lang="en-US" sz="1600" u="sng" dirty="0">
                <a:latin typeface="Calibri" panose="020F0502020204030204" pitchFamily="34" charset="0"/>
                <a:ea typeface="Times New Roman" panose="02020603050405020304" pitchFamily="18" charset="0"/>
                <a:cs typeface="Times New Roman" panose="02020603050405020304" pitchFamily="18" charset="0"/>
              </a:rPr>
              <a:t>each</a:t>
            </a:r>
            <a:r>
              <a:rPr lang="en-US" sz="1600" dirty="0">
                <a:latin typeface="Calibri" panose="020F0502020204030204" pitchFamily="34" charset="0"/>
                <a:ea typeface="Times New Roman" panose="02020603050405020304" pitchFamily="18" charset="0"/>
                <a:cs typeface="Times New Roman" panose="02020603050405020304" pitchFamily="18" charset="0"/>
              </a:rPr>
              <a:t> of these ECG traces </a:t>
            </a:r>
            <a:r>
              <a:rPr lang="en-US" sz="16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a)</a:t>
            </a:r>
            <a:r>
              <a:rPr lang="en-US" sz="1600" dirty="0">
                <a:latin typeface="Calibri" panose="020F0502020204030204" pitchFamily="34" charset="0"/>
                <a:ea typeface="Times New Roman" panose="02020603050405020304" pitchFamily="18" charset="0"/>
                <a:cs typeface="Times New Roman" panose="02020603050405020304" pitchFamily="18" charset="0"/>
              </a:rPr>
              <a:t>,</a:t>
            </a:r>
            <a:r>
              <a:rPr lang="en-US" sz="16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b) </a:t>
            </a:r>
            <a:r>
              <a:rPr lang="en-US" sz="1600" dirty="0">
                <a:latin typeface="Calibri" panose="020F0502020204030204" pitchFamily="34" charset="0"/>
                <a:ea typeface="Times New Roman" panose="02020603050405020304" pitchFamily="18" charset="0"/>
                <a:cs typeface="Times New Roman" panose="02020603050405020304" pitchFamily="18" charset="0"/>
              </a:rPr>
              <a:t>and </a:t>
            </a:r>
            <a:r>
              <a:rPr lang="en-US" sz="16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c) </a:t>
            </a:r>
            <a:r>
              <a:rPr lang="en-US" sz="1600" dirty="0">
                <a:latin typeface="Calibri" panose="020F0502020204030204" pitchFamily="34" charset="0"/>
                <a:ea typeface="Times New Roman" panose="02020603050405020304" pitchFamily="18" charset="0"/>
                <a:cs typeface="Times New Roman" panose="02020603050405020304" pitchFamily="18" charset="0"/>
              </a:rPr>
              <a:t>and suggest what they might indicate: </a:t>
            </a:r>
            <a:endParaRPr lang="en-US" sz="1600" dirty="0">
              <a:effectLst/>
              <a:latin typeface="Times" panose="02020603050405020304" pitchFamily="18"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170" y="1358388"/>
            <a:ext cx="3913632" cy="238658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1802" y="4265896"/>
            <a:ext cx="3881628" cy="243599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0362" y="1412706"/>
            <a:ext cx="3982212" cy="2313432"/>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t="1841"/>
          <a:stretch/>
        </p:blipFill>
        <p:spPr>
          <a:xfrm>
            <a:off x="519946" y="3947311"/>
            <a:ext cx="3722870" cy="2731584"/>
          </a:xfrm>
          <a:prstGeom prst="rect">
            <a:avLst/>
          </a:prstGeom>
        </p:spPr>
      </p:pic>
      <p:sp>
        <p:nvSpPr>
          <p:cNvPr id="11" name="Rectangle 10"/>
          <p:cNvSpPr/>
          <p:nvPr/>
        </p:nvSpPr>
        <p:spPr>
          <a:xfrm>
            <a:off x="788127" y="1333452"/>
            <a:ext cx="1716683" cy="338554"/>
          </a:xfrm>
          <a:prstGeom prst="rect">
            <a:avLst/>
          </a:prstGeom>
        </p:spPr>
        <p:txBody>
          <a:bodyPr wrap="square">
            <a:spAutoFit/>
          </a:bodyPr>
          <a:lstStyle/>
          <a:p>
            <a:pPr marL="0" marR="0">
              <a:spcBef>
                <a:spcPts val="0"/>
              </a:spcBef>
              <a:spcAft>
                <a:spcPts val="0"/>
              </a:spcAft>
            </a:pPr>
            <a:r>
              <a:rPr lang="en-US" sz="16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Normal ECG trace</a:t>
            </a:r>
            <a:endParaRPr lang="en-US" sz="1600" dirty="0">
              <a:solidFill>
                <a:srgbClr val="FF0000"/>
              </a:solidFill>
              <a:effectLst/>
              <a:latin typeface="Times" panose="02020603050405020304" pitchFamily="18" charset="0"/>
              <a:ea typeface="Times New Roman" panose="02020603050405020304" pitchFamily="18" charset="0"/>
              <a:cs typeface="Times New Roman" panose="02020603050405020304" pitchFamily="18" charset="0"/>
            </a:endParaRPr>
          </a:p>
        </p:txBody>
      </p:sp>
      <p:sp>
        <p:nvSpPr>
          <p:cNvPr id="12" name="Rectangle 11"/>
          <p:cNvSpPr/>
          <p:nvPr/>
        </p:nvSpPr>
        <p:spPr>
          <a:xfrm>
            <a:off x="5022189" y="1399558"/>
            <a:ext cx="395019" cy="338554"/>
          </a:xfrm>
          <a:prstGeom prst="rect">
            <a:avLst/>
          </a:prstGeom>
        </p:spPr>
        <p:txBody>
          <a:bodyPr wrap="square">
            <a:spAutoFit/>
          </a:bodyPr>
          <a:lstStyle/>
          <a:p>
            <a:pPr marL="0" marR="0">
              <a:spcBef>
                <a:spcPts val="0"/>
              </a:spcBef>
              <a:spcAft>
                <a:spcPts val="0"/>
              </a:spcAft>
            </a:pPr>
            <a:r>
              <a:rPr lang="en-US" sz="16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a)</a:t>
            </a:r>
            <a:endParaRPr lang="en-US" sz="1600" b="1" dirty="0">
              <a:solidFill>
                <a:srgbClr val="FF0000"/>
              </a:solidFill>
              <a:effectLst/>
              <a:latin typeface="Times" panose="02020603050405020304" pitchFamily="18" charset="0"/>
              <a:ea typeface="Times New Roman" panose="02020603050405020304" pitchFamily="18" charset="0"/>
              <a:cs typeface="Times New Roman" panose="02020603050405020304" pitchFamily="18" charset="0"/>
            </a:endParaRPr>
          </a:p>
        </p:txBody>
      </p:sp>
      <p:sp>
        <p:nvSpPr>
          <p:cNvPr id="13" name="Rectangle 12"/>
          <p:cNvSpPr/>
          <p:nvPr/>
        </p:nvSpPr>
        <p:spPr>
          <a:xfrm>
            <a:off x="876909" y="4024195"/>
            <a:ext cx="395019" cy="338554"/>
          </a:xfrm>
          <a:prstGeom prst="rect">
            <a:avLst/>
          </a:prstGeom>
        </p:spPr>
        <p:txBody>
          <a:bodyPr wrap="square">
            <a:spAutoFit/>
          </a:bodyPr>
          <a:lstStyle/>
          <a:p>
            <a:pPr marL="0" marR="0">
              <a:spcBef>
                <a:spcPts val="0"/>
              </a:spcBef>
              <a:spcAft>
                <a:spcPts val="0"/>
              </a:spcAft>
            </a:pPr>
            <a:r>
              <a:rPr lang="en-US" sz="16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b)</a:t>
            </a:r>
            <a:endParaRPr lang="en-US" sz="1600" b="1" dirty="0">
              <a:solidFill>
                <a:srgbClr val="FF0000"/>
              </a:solidFill>
              <a:effectLst/>
              <a:latin typeface="Times" panose="02020603050405020304" pitchFamily="18" charset="0"/>
              <a:ea typeface="Times New Roman" panose="02020603050405020304" pitchFamily="18" charset="0"/>
              <a:cs typeface="Times New Roman" panose="02020603050405020304" pitchFamily="18" charset="0"/>
            </a:endParaRPr>
          </a:p>
        </p:txBody>
      </p:sp>
      <p:sp>
        <p:nvSpPr>
          <p:cNvPr id="14" name="Rectangle 13"/>
          <p:cNvSpPr/>
          <p:nvPr/>
        </p:nvSpPr>
        <p:spPr>
          <a:xfrm>
            <a:off x="5101437" y="4284049"/>
            <a:ext cx="395019" cy="338554"/>
          </a:xfrm>
          <a:prstGeom prst="rect">
            <a:avLst/>
          </a:prstGeom>
        </p:spPr>
        <p:txBody>
          <a:bodyPr wrap="square">
            <a:spAutoFit/>
          </a:bodyPr>
          <a:lstStyle/>
          <a:p>
            <a:pPr marL="0" marR="0">
              <a:spcBef>
                <a:spcPts val="0"/>
              </a:spcBef>
              <a:spcAft>
                <a:spcPts val="0"/>
              </a:spcAft>
            </a:pPr>
            <a:r>
              <a:rPr lang="en-US" sz="16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c)</a:t>
            </a:r>
            <a:endParaRPr lang="en-US" sz="1600" b="1" dirty="0">
              <a:solidFill>
                <a:srgbClr val="FF0000"/>
              </a:solidFill>
              <a:effectLst/>
              <a:latin typeface="Times" panose="02020603050405020304" pitchFamily="18" charset="0"/>
              <a:ea typeface="Times New Roman" panose="02020603050405020304" pitchFamily="18" charset="0"/>
              <a:cs typeface="Times New Roman" panose="02020603050405020304" pitchFamily="18" charset="0"/>
            </a:endParaRPr>
          </a:p>
        </p:txBody>
      </p:sp>
      <p:sp>
        <p:nvSpPr>
          <p:cNvPr id="2" name="Oval 1"/>
          <p:cNvSpPr/>
          <p:nvPr/>
        </p:nvSpPr>
        <p:spPr>
          <a:xfrm>
            <a:off x="1074418" y="2816042"/>
            <a:ext cx="701963" cy="573703"/>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856509" y="1857956"/>
            <a:ext cx="1089566" cy="1813863"/>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250527" y="2764887"/>
            <a:ext cx="902250" cy="624858"/>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2475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3411</TotalTime>
  <Words>1229</Words>
  <Application>Microsoft Office PowerPoint</Application>
  <PresentationFormat>On-screen Show (4:3)</PresentationFormat>
  <Paragraphs>187</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Symbol</vt:lpstr>
      <vt:lpstr>Times</vt:lpstr>
      <vt:lpstr>Times New Roman</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Miramar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dc:creator>
  <cp:lastModifiedBy>Ian Moore</cp:lastModifiedBy>
  <cp:revision>198</cp:revision>
  <dcterms:created xsi:type="dcterms:W3CDTF">2006-07-13T05:35:07Z</dcterms:created>
  <dcterms:modified xsi:type="dcterms:W3CDTF">2024-10-17T03:52:43Z</dcterms:modified>
</cp:coreProperties>
</file>