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8"/>
  </p:notesMasterIdLst>
  <p:sldIdLst>
    <p:sldId id="290" r:id="rId4"/>
    <p:sldId id="261" r:id="rId5"/>
    <p:sldId id="288" r:id="rId6"/>
    <p:sldId id="262" r:id="rId7"/>
    <p:sldId id="258" r:id="rId8"/>
    <p:sldId id="286" r:id="rId9"/>
    <p:sldId id="291" r:id="rId10"/>
    <p:sldId id="263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22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96" y="96"/>
      </p:cViewPr>
      <p:guideLst>
        <p:guide orient="horz" pos="32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B4E8-197C-4E0D-8095-6907CA3BED0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8B1AE-B4EF-447A-ADA9-5882D549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FC2E6E-3F1F-4FFE-9CD6-F63EC94EED1D}" type="slidenum">
              <a:rPr lang="en-US" altLang="en-US" sz="1200" smtClean="0">
                <a:solidFill>
                  <a:srgbClr val="000000"/>
                </a:solidFill>
              </a:rPr>
              <a:pPr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37DB-9388-49E4-9FF1-854E606ABD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2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ADE1-1ABF-465F-B132-8514EAB092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B96E-A000-44F3-BDD1-3D84D500B1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37DB-9388-49E4-9FF1-854E606ABD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4757-AD29-47D0-B840-940014FA73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4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EDB3-1132-46B4-86AE-C4F8B8FF21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0A6-A77E-46FD-97DE-9A04037849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4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E2A3-0E71-448C-B456-940B47BDED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0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1D56-1135-4414-9E16-CEA1E537C3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04E5-EB5D-4EFD-AF69-77754554F0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9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142D-2F77-4F8F-A809-AE3350FB55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6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4757-AD29-47D0-B840-940014FA73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6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A0F6-10CC-475F-B3DF-8B594E28F2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ADE1-1ABF-465F-B132-8514EAB092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5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B96E-A000-44F3-BDD1-3D84D500B1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6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E4031BC-6EC1-4EC1-8177-0C0D479CA1C4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FF0C352-33B8-4924-B67A-E3A8956A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8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7D5E073-D171-42AD-BFCC-D0E2F84E98A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1ACAEA7-7CC1-4C2B-B3E6-C92D8EAE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4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BE17118-52E3-43E3-AFAC-C886DA55A13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3B2DA18-B2DC-4E77-B532-D56EAC53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3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DAB347D-C47A-4FC3-A2DD-6805A09EE1D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F92C727-C3ED-43FE-8415-CEEF6C88E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EAA5013-2707-486B-8506-DC787E887A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42BAA59-A37D-4162-BE6D-4F6F3869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B35254FE-788E-49C6-AEF1-92897AE97C2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3EACEB7-BEFF-480B-B64E-AEE3EEC0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4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E8FDAD4-C7E1-4089-94DA-CA70C9165CA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C7848CF-9BD4-419C-B844-334A8681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EDB3-1132-46B4-86AE-C4F8B8FF21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77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E65CB52-BB86-479D-AAC2-8F14034CBFC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8DEA559-99F2-45F5-BF70-483C118E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3C5B7F5-93B8-4A43-9164-16AABD5F094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DEBBFDA-FAB5-4353-BDCE-27A8CB6A3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9C89606-505B-46A8-8435-494498FEB50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A1B45E3-34D1-428F-9878-8FD9B9811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3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6E84BDC-4C3B-4B9E-85EF-95DDC0AFC5E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7253A0C-734C-464E-802A-0B198895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0A6-A77E-46FD-97DE-9A04037849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E2A3-0E71-448C-B456-940B47BDED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7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1D56-1135-4414-9E16-CEA1E537C3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04E5-EB5D-4EFD-AF69-77754554F0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142D-2F77-4F8F-A809-AE3350FB55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A0F6-10CC-475F-B3DF-8B594E28F2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1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CF3"/>
            </a:gs>
            <a:gs pos="100000">
              <a:srgbClr val="D1DC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5670C7-845D-4412-A1FC-582CFE4382B0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CF3"/>
            </a:gs>
            <a:gs pos="100000">
              <a:srgbClr val="D1DC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5670C7-845D-4412-A1FC-582CFE4382B0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04BF42-4D35-462C-98AB-7B44C828264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B4396FF-B57F-4B42-AED6-E7E42D39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%0d09-03ad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%0d09-04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%0c09-04c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%0b09-05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%0d09-01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%0d09-12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%0d09-11ad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%0c09-09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%0d09-01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7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Articulations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3256" y="871964"/>
            <a:ext cx="7837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kern="0" dirty="0">
                <a:solidFill>
                  <a:srgbClr val="CC0000"/>
                </a:solidFill>
                <a:latin typeface="Calibri" panose="020F0502020204030204" pitchFamily="34" charset="0"/>
              </a:rPr>
              <a:t>Bone-bone; Bone-cartilage; Bone-teeth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0243" y="1503363"/>
            <a:ext cx="7772400" cy="53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Structural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Classification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of Articulations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256" y="3049162"/>
            <a:ext cx="82073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Fibrous</a:t>
            </a:r>
            <a:r>
              <a:rPr lang="en-US" sz="26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– bones brought together by fibers.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Cartilaginous</a:t>
            </a:r>
            <a:r>
              <a:rPr lang="en-US" sz="26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– bones brought together by cartilage.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Synovial</a:t>
            </a:r>
            <a:r>
              <a:rPr lang="en-US" sz="26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– bones joined by an enclosed fluid filled cavity.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59680" y="2170113"/>
            <a:ext cx="6731795" cy="5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</a:rPr>
              <a:t>The structural material that brings bones together.</a:t>
            </a:r>
          </a:p>
        </p:txBody>
      </p:sp>
    </p:spTree>
    <p:extLst>
      <p:ext uri="{BB962C8B-B14F-4D97-AF65-F5344CB8AC3E}">
        <p14:creationId xmlns:p14="http://schemas.microsoft.com/office/powerpoint/2010/main" val="232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9408" y="177439"/>
            <a:ext cx="1885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Pivot Joints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3204" y="788002"/>
            <a:ext cx="8180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1) Atlantoaxial joint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Formed between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and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axis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cervical vertebrae of neck.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For the “no” gesture,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Shaking head left to right.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BA24E-EA52-470B-B208-E7F8030F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" t="10942" r="1726" b="8179"/>
          <a:stretch/>
        </p:blipFill>
        <p:spPr>
          <a:xfrm>
            <a:off x="6328968" y="2717073"/>
            <a:ext cx="2144884" cy="390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F7866-E36B-4362-B7FB-A34F47F2A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8" y="1614215"/>
            <a:ext cx="2580878" cy="22785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87DCB6-5B33-409B-A7E7-1FE50E0ECBE1}"/>
              </a:ext>
            </a:extLst>
          </p:cNvPr>
          <p:cNvSpPr/>
          <p:nvPr/>
        </p:nvSpPr>
        <p:spPr>
          <a:xfrm>
            <a:off x="293204" y="4364052"/>
            <a:ext cx="5495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2) Proximal radioulnar joint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Consists of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radial head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articulating with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radial notch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ulna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The disc-like head of radius tightly bound by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annular ligament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securing it in place.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Allows the pivot action of pronation/supination. </a:t>
            </a:r>
          </a:p>
        </p:txBody>
      </p:sp>
    </p:spTree>
    <p:extLst>
      <p:ext uri="{BB962C8B-B14F-4D97-AF65-F5344CB8AC3E}">
        <p14:creationId xmlns:p14="http://schemas.microsoft.com/office/powerpoint/2010/main" val="11537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83978" y="177439"/>
            <a:ext cx="197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Hinge Joints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3205" y="788002"/>
            <a:ext cx="638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1) Humeroulnar </a:t>
            </a:r>
            <a:r>
              <a:rPr lang="en-US" sz="2400" dirty="0">
                <a:latin typeface="Calibri" panose="020F0502020204030204" pitchFamily="34" charset="0"/>
              </a:rPr>
              <a:t>joint of the elbow.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9AFA7-048A-4438-A652-8A6FEBEF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329" y="529454"/>
            <a:ext cx="1859441" cy="1481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3D1AB-79F9-489B-AFB2-4D7039587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88" y="2584224"/>
            <a:ext cx="2120630" cy="1689551"/>
          </a:xfrm>
          <a:prstGeom prst="rect">
            <a:avLst/>
          </a:prstGeom>
        </p:spPr>
      </p:pic>
      <p:pic>
        <p:nvPicPr>
          <p:cNvPr id="2050" name="Picture 2" descr="Knee Bones: Anatomy, Function &amp; Injuries - Knee Pain Explained">
            <a:extLst>
              <a:ext uri="{FF2B5EF4-FFF2-40B4-BE49-F238E27FC236}">
                <a16:creationId xmlns:a16="http://schemas.microsoft.com/office/drawing/2014/main" id="{46A12313-804D-4A47-8DE9-90B3B84C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81" y="4666621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7A32D5-F432-4678-A30E-FF2E6F11A1FE}"/>
              </a:ext>
            </a:extLst>
          </p:cNvPr>
          <p:cNvSpPr/>
          <p:nvPr/>
        </p:nvSpPr>
        <p:spPr bwMode="auto">
          <a:xfrm>
            <a:off x="6135032" y="4666621"/>
            <a:ext cx="1157591" cy="196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9866F3-FBC4-4E1B-A3AB-00AF3A4D2EAF}"/>
              </a:ext>
            </a:extLst>
          </p:cNvPr>
          <p:cNvSpPr/>
          <p:nvPr/>
        </p:nvSpPr>
        <p:spPr bwMode="auto">
          <a:xfrm>
            <a:off x="6452923" y="4824512"/>
            <a:ext cx="846305" cy="1576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96A57-DC10-4CD1-AB5D-A3C65DCC1D3C}"/>
              </a:ext>
            </a:extLst>
          </p:cNvPr>
          <p:cNvSpPr/>
          <p:nvPr/>
        </p:nvSpPr>
        <p:spPr>
          <a:xfrm>
            <a:off x="578924" y="4829933"/>
            <a:ext cx="4236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3) Tibiofemoral</a:t>
            </a:r>
            <a:r>
              <a:rPr lang="en-US" sz="2400" dirty="0">
                <a:latin typeface="Calibri" panose="020F0502020204030204" pitchFamily="34" charset="0"/>
              </a:rPr>
              <a:t> join of the knee.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1357E-F944-4757-833C-EC7FBA4471C8}"/>
              </a:ext>
            </a:extLst>
          </p:cNvPr>
          <p:cNvSpPr/>
          <p:nvPr/>
        </p:nvSpPr>
        <p:spPr>
          <a:xfrm>
            <a:off x="293204" y="2767037"/>
            <a:ext cx="4989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2) Interphalangeal </a:t>
            </a:r>
            <a:r>
              <a:rPr lang="en-US" sz="2400" dirty="0">
                <a:latin typeface="Calibri" panose="020F0502020204030204" pitchFamily="34" charset="0"/>
              </a:rPr>
              <a:t>joints of the hand.</a:t>
            </a:r>
          </a:p>
        </p:txBody>
      </p:sp>
    </p:spTree>
    <p:extLst>
      <p:ext uri="{BB962C8B-B14F-4D97-AF65-F5344CB8AC3E}">
        <p14:creationId xmlns:p14="http://schemas.microsoft.com/office/powerpoint/2010/main" val="34160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61810" y="177439"/>
            <a:ext cx="402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Condyloid/Ellipsoid Joints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3204" y="788002"/>
            <a:ext cx="855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1) Metacarpophalangeal </a:t>
            </a:r>
            <a:r>
              <a:rPr lang="en-US" sz="2400" dirty="0">
                <a:latin typeface="Calibri" panose="020F0502020204030204" pitchFamily="34" charset="0"/>
              </a:rPr>
              <a:t>joints II through V.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2A9BC-B7AF-4B5C-9DCB-1FB908BCC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0" b="15433"/>
          <a:stretch/>
        </p:blipFill>
        <p:spPr>
          <a:xfrm>
            <a:off x="968044" y="4680775"/>
            <a:ext cx="2813118" cy="17729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A7B565-535E-4E27-89D8-424C404DFB03}"/>
              </a:ext>
            </a:extLst>
          </p:cNvPr>
          <p:cNvSpPr/>
          <p:nvPr/>
        </p:nvSpPr>
        <p:spPr>
          <a:xfrm>
            <a:off x="293204" y="4085657"/>
            <a:ext cx="49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2) Distal radiocarpal </a:t>
            </a:r>
            <a:r>
              <a:rPr lang="en-US" sz="2400" dirty="0">
                <a:latin typeface="Calibri" panose="020F0502020204030204" pitchFamily="34" charset="0"/>
              </a:rPr>
              <a:t>joint of the wrist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409025-71A0-4D39-8913-96C48B40E37F}"/>
              </a:ext>
            </a:extLst>
          </p:cNvPr>
          <p:cNvSpPr/>
          <p:nvPr/>
        </p:nvSpPr>
        <p:spPr>
          <a:xfrm>
            <a:off x="293204" y="1290728"/>
            <a:ext cx="4719063" cy="923330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0C28"/>
                </a:solidFill>
                <a:latin typeface="Google Sans"/>
              </a:rPr>
              <a:t>Large convex heads of distal aspect of metacarpals articulate with concave-shaped proximal aspect phalanges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65127-5FE0-4999-AC6E-749A63F6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39" y="1341514"/>
            <a:ext cx="3266912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09920" y="177439"/>
            <a:ext cx="2124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Saddle Joints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3204" y="788002"/>
            <a:ext cx="855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1) 1</a:t>
            </a:r>
            <a:r>
              <a:rPr lang="en-US" sz="2400" b="1" baseline="30000" dirty="0">
                <a:latin typeface="Calibri" panose="020F0502020204030204" pitchFamily="34" charset="0"/>
              </a:rPr>
              <a:t>st</a:t>
            </a:r>
            <a:r>
              <a:rPr lang="en-US" sz="2400" b="1" dirty="0">
                <a:latin typeface="Calibri" panose="020F0502020204030204" pitchFamily="34" charset="0"/>
              </a:rPr>
              <a:t> Carpometacarpal </a:t>
            </a:r>
            <a:r>
              <a:rPr lang="en-US" sz="2400" dirty="0">
                <a:latin typeface="Calibri" panose="020F0502020204030204" pitchFamily="34" charset="0"/>
              </a:rPr>
              <a:t>joint – the thumb joint (</a:t>
            </a:r>
            <a:r>
              <a:rPr lang="en-US" sz="2400" dirty="0" err="1">
                <a:latin typeface="Calibri" panose="020F0502020204030204" pitchFamily="34" charset="0"/>
              </a:rPr>
              <a:t>trapeziometacarpal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6" y="1381125"/>
            <a:ext cx="3558557" cy="2992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64" y="2176802"/>
            <a:ext cx="332422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64" y="3909379"/>
            <a:ext cx="1908498" cy="28448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98A426-A2B8-46F1-8BB3-036F855BC901}"/>
              </a:ext>
            </a:extLst>
          </p:cNvPr>
          <p:cNvSpPr/>
          <p:nvPr/>
        </p:nvSpPr>
        <p:spPr>
          <a:xfrm>
            <a:off x="4356477" y="1627794"/>
            <a:ext cx="4944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2) Sternoclavicular </a:t>
            </a:r>
            <a:r>
              <a:rPr lang="en-US" sz="2400" dirty="0">
                <a:latin typeface="Calibri" panose="020F0502020204030204" pitchFamily="34" charset="0"/>
              </a:rPr>
              <a:t>joint of the thorax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04D92-C650-41A4-BABC-434D86DEA324}"/>
              </a:ext>
            </a:extLst>
          </p:cNvPr>
          <p:cNvSpPr/>
          <p:nvPr/>
        </p:nvSpPr>
        <p:spPr>
          <a:xfrm>
            <a:off x="6367362" y="3957719"/>
            <a:ext cx="2593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3) Calcaneocuboid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joint of the heel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1384-08D8-4439-9424-E2A390C98B6F}"/>
              </a:ext>
            </a:extLst>
          </p:cNvPr>
          <p:cNvSpPr/>
          <p:nvPr/>
        </p:nvSpPr>
        <p:spPr>
          <a:xfrm>
            <a:off x="408562" y="4661267"/>
            <a:ext cx="3842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</a:rPr>
              <a:t>Note</a:t>
            </a:r>
            <a:r>
              <a:rPr lang="en-US" dirty="0">
                <a:latin typeface="Calibri" panose="020F0502020204030204" pitchFamily="34" charset="0"/>
              </a:rPr>
              <a:t>: The most compelling example of a saddle joint in the body is the thumb (trapeziometacarpal) joint! </a:t>
            </a:r>
          </a:p>
        </p:txBody>
      </p:sp>
    </p:spTree>
    <p:extLst>
      <p:ext uri="{BB962C8B-B14F-4D97-AF65-F5344CB8AC3E}">
        <p14:creationId xmlns:p14="http://schemas.microsoft.com/office/powerpoint/2010/main" val="978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9655" y="177439"/>
            <a:ext cx="3384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Ball and Socket Joints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3204" y="788002"/>
            <a:ext cx="8557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1) Hip </a:t>
            </a:r>
            <a:r>
              <a:rPr lang="en-US" sz="2400" dirty="0">
                <a:latin typeface="Calibri" panose="020F0502020204030204" pitchFamily="34" charset="0"/>
              </a:rPr>
              <a:t>joint of the pelvic girdle.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Articulation of </a:t>
            </a:r>
            <a:r>
              <a:rPr lang="en-US" sz="2000" b="1" dirty="0">
                <a:latin typeface="Calibri" panose="020F0502020204030204" pitchFamily="34" charset="0"/>
              </a:rPr>
              <a:t>head of femur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and </a:t>
            </a:r>
            <a:r>
              <a:rPr lang="en-US" sz="2000" b="1" dirty="0">
                <a:latin typeface="Calibri" panose="020F0502020204030204" pitchFamily="34" charset="0"/>
              </a:rPr>
              <a:t>acetabulum</a:t>
            </a:r>
            <a:r>
              <a:rPr lang="en-US" sz="2000" dirty="0">
                <a:latin typeface="Calibri" panose="020F0502020204030204" pitchFamily="34" charset="0"/>
              </a:rPr>
              <a:t> of pelvis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B00CD-ED63-4F27-9678-60EFC8833159}"/>
              </a:ext>
            </a:extLst>
          </p:cNvPr>
          <p:cNvSpPr/>
          <p:nvPr/>
        </p:nvSpPr>
        <p:spPr>
          <a:xfrm>
            <a:off x="169026" y="3429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2) Shoulder </a:t>
            </a:r>
            <a:r>
              <a:rPr lang="en-US" sz="2400" dirty="0">
                <a:latin typeface="Calibri" panose="020F0502020204030204" pitchFamily="34" charset="0"/>
              </a:rPr>
              <a:t>joint of pectoral girdle.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the glenohumeral joint. Articulation of </a:t>
            </a:r>
            <a:r>
              <a:rPr lang="en-US" sz="2000" b="1" dirty="0">
                <a:latin typeface="Calibri" panose="020F0502020204030204" pitchFamily="34" charset="0"/>
              </a:rPr>
              <a:t>head of humerus </a:t>
            </a:r>
            <a:r>
              <a:rPr lang="en-US" sz="2000" dirty="0">
                <a:latin typeface="Calibri" panose="020F0502020204030204" pitchFamily="34" charset="0"/>
              </a:rPr>
              <a:t>with </a:t>
            </a:r>
            <a:r>
              <a:rPr lang="en-US" sz="2000" b="1" dirty="0">
                <a:latin typeface="Calibri" panose="020F0502020204030204" pitchFamily="34" charset="0"/>
              </a:rPr>
              <a:t>glenoid cavity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505AA-87E6-4831-8808-F8233C64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399" y="901710"/>
            <a:ext cx="3190290" cy="2388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B89F1-1B85-410D-A4BA-8D993278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098" y="4079149"/>
            <a:ext cx="3206838" cy="2388683"/>
          </a:xfrm>
          <a:prstGeom prst="rect">
            <a:avLst/>
          </a:prstGeom>
        </p:spPr>
      </p:pic>
      <p:pic>
        <p:nvPicPr>
          <p:cNvPr id="1030" name="Picture 6" descr="Shoulder Pain Experts | Stevens Point Orthopedics">
            <a:extLst>
              <a:ext uri="{FF2B5EF4-FFF2-40B4-BE49-F238E27FC236}">
                <a16:creationId xmlns:a16="http://schemas.microsoft.com/office/drawing/2014/main" id="{5D2D268F-B1EF-48ED-B657-ADEC8642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42" y="4727936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79457" y="177439"/>
            <a:ext cx="4585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The 6 Types of Synovial Joints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0176" y="5680043"/>
            <a:ext cx="5203648" cy="71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Ball and Socket;     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Hinge;     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Saddle; 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Pivot;      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e)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Ellipsoidal/Condyloid;     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f)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Gliding (Planar).</a:t>
            </a:r>
          </a:p>
          <a:p>
            <a:pPr fontAlgn="base"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1" y="974982"/>
            <a:ext cx="8407113" cy="4359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14" y="2969825"/>
            <a:ext cx="384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0232" y="2969825"/>
            <a:ext cx="384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3392" y="2969825"/>
            <a:ext cx="384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14" y="4906204"/>
            <a:ext cx="384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5640" y="4907982"/>
            <a:ext cx="384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5815" y="4917164"/>
            <a:ext cx="384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50514" y="4518212"/>
            <a:ext cx="384592" cy="32272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8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#10;09-03ad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460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625" y="700088"/>
            <a:ext cx="29718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05163" y="454025"/>
            <a:ext cx="2905125" cy="404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1363663" y="106363"/>
            <a:ext cx="644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Movements (</a:t>
            </a: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Actions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) at Articulations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734050" y="2171700"/>
            <a:ext cx="1000125" cy="63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190875" y="4773613"/>
            <a:ext cx="2686050" cy="2152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181725" y="3065463"/>
            <a:ext cx="2962275" cy="300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6764338"/>
            <a:ext cx="38195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#10;09-04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88"/>
            <a:ext cx="708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4325" y="6572250"/>
            <a:ext cx="371475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3438525" cy="375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219700" y="5286375"/>
            <a:ext cx="342900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61682"/>
      </p:ext>
    </p:extLst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9-04c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588"/>
            <a:ext cx="7232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38225" y="6610350"/>
            <a:ext cx="368617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876550" y="4762500"/>
            <a:ext cx="3238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63942"/>
      </p:ext>
    </p:extLst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4" y="657329"/>
            <a:ext cx="6386160" cy="4584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83" y="1627880"/>
            <a:ext cx="1659579" cy="23965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7546654" y="2597781"/>
            <a:ext cx="1021757" cy="4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2247900" y="458665"/>
            <a:ext cx="2492778" cy="3717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312" y="325379"/>
            <a:ext cx="294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Fibrous Joints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84738" y="4658876"/>
            <a:ext cx="864159" cy="20096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74797" y="5131150"/>
            <a:ext cx="1125416" cy="18087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184949" y="4658876"/>
            <a:ext cx="1098415" cy="20096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609" y="4819921"/>
            <a:ext cx="160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Suture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3637" y="5392400"/>
            <a:ext cx="160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Gomphosis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0678" y="4910077"/>
            <a:ext cx="202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Syndesmosis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2305" y="4471426"/>
            <a:ext cx="160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Synostosis</a:t>
            </a:r>
          </a:p>
        </p:txBody>
      </p:sp>
    </p:spTree>
    <p:extLst>
      <p:ext uri="{BB962C8B-B14F-4D97-AF65-F5344CB8AC3E}">
        <p14:creationId xmlns:p14="http://schemas.microsoft.com/office/powerpoint/2010/main" val="42183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9-05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3213"/>
            <a:ext cx="9140825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5250" y="6315075"/>
            <a:ext cx="35909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181475" y="295275"/>
            <a:ext cx="2705100" cy="276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381875" y="295275"/>
            <a:ext cx="1762125" cy="296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562350"/>
            <a:ext cx="1990725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66950" y="3552825"/>
            <a:ext cx="3333750" cy="285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924550" y="3543300"/>
            <a:ext cx="3133725" cy="282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925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&#10;09-01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28675"/>
            <a:ext cx="914082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6200" y="1295400"/>
            <a:ext cx="44196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7500" y="152400"/>
            <a:ext cx="3298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Structures that Stabilize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Synovial Joints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08075" y="1295400"/>
            <a:ext cx="147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Ligaments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106488" y="2133600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Menisci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1111250" y="29718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Bursae</a:t>
            </a:r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104900" y="388620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Fat pads</a:t>
            </a: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1130300" y="4800600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Tendons</a:t>
            </a:r>
          </a:p>
        </p:txBody>
      </p:sp>
    </p:spTree>
    <p:extLst>
      <p:ext uri="{BB962C8B-B14F-4D97-AF65-F5344CB8AC3E}">
        <p14:creationId xmlns:p14="http://schemas.microsoft.com/office/powerpoint/2010/main" val="1078484229"/>
      </p:ext>
    </p:extLst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&#10;09-12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38200"/>
            <a:ext cx="914082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687638" y="144463"/>
            <a:ext cx="444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Diagrammatic Knee Joint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096000"/>
            <a:ext cx="3838575" cy="31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2516"/>
      </p:ext>
    </p:extLst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438400" y="762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The Knee Joint</a:t>
            </a:r>
          </a:p>
        </p:txBody>
      </p:sp>
      <p:pic>
        <p:nvPicPr>
          <p:cNvPr id="55299" name="Picture 4" descr="http://www.savalli.us/BIO201/Labs/07-Joints/LabImages/Knee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48400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9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433638" y="762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The Knee Joint</a:t>
            </a:r>
          </a:p>
        </p:txBody>
      </p:sp>
      <p:pic>
        <p:nvPicPr>
          <p:cNvPr id="56323" name="Picture 2" descr="http://www.savalli.us/BIO201/Labs/07-Joints/LabImages/Knee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388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639763"/>
            <a:ext cx="61610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98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47775"/>
            <a:ext cx="8401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7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d8fitness.com/wp-content/uploads/2015/03/xc-110-50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762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https://static.praxisdienst.com/out/pictures/generated/product/2/800_800_100/130491_2_zoom1_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0213"/>
            <a:ext cx="5351463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295400" y="1543050"/>
            <a:ext cx="1066800" cy="1123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1543050"/>
            <a:ext cx="685800" cy="1047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43200" y="3105150"/>
            <a:ext cx="0" cy="142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1613" y="801688"/>
            <a:ext cx="2008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Iliofemoral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ligaments (n=2)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28850" y="4527550"/>
            <a:ext cx="180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Pubofemoral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ligament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2667000"/>
            <a:ext cx="8382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91050" y="4271963"/>
            <a:ext cx="1638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Ischiofemoral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ligament</a:t>
            </a:r>
          </a:p>
        </p:txBody>
      </p:sp>
      <p:sp>
        <p:nvSpPr>
          <p:cNvPr id="59403" name="TextBox 25"/>
          <p:cNvSpPr txBox="1">
            <a:spLocks noChangeArrowheads="1"/>
          </p:cNvSpPr>
          <p:nvPr/>
        </p:nvSpPr>
        <p:spPr bwMode="auto">
          <a:xfrm>
            <a:off x="3048000" y="109538"/>
            <a:ext cx="2352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Hip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Joint</a:t>
            </a:r>
          </a:p>
        </p:txBody>
      </p:sp>
      <p:sp>
        <p:nvSpPr>
          <p:cNvPr id="59404" name="TextBox 29"/>
          <p:cNvSpPr txBox="1">
            <a:spLocks noChangeArrowheads="1"/>
          </p:cNvSpPr>
          <p:nvPr/>
        </p:nvSpPr>
        <p:spPr bwMode="auto">
          <a:xfrm>
            <a:off x="381000" y="5907088"/>
            <a:ext cx="807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u="sng">
                <a:solidFill>
                  <a:srgbClr val="C00000"/>
                </a:solidFill>
              </a:rPr>
              <a:t>Pattern</a:t>
            </a:r>
            <a:r>
              <a:rPr lang="en-US" altLang="en-US" sz="1800">
                <a:solidFill>
                  <a:srgbClr val="C00000"/>
                </a:solidFill>
              </a:rPr>
              <a:t>: 	1</a:t>
            </a:r>
            <a:r>
              <a:rPr lang="en-US" altLang="en-US" sz="1800" baseline="30000">
                <a:solidFill>
                  <a:srgbClr val="C00000"/>
                </a:solidFill>
              </a:rPr>
              <a:t>st</a:t>
            </a:r>
            <a:r>
              <a:rPr lang="en-US" altLang="en-US" sz="1800">
                <a:solidFill>
                  <a:srgbClr val="C00000"/>
                </a:solidFill>
              </a:rPr>
              <a:t> part = name of bone ligament is coming from on os coxa (3 choices).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00000"/>
                </a:solidFill>
              </a:rPr>
              <a:t>	2</a:t>
            </a:r>
            <a:r>
              <a:rPr lang="en-US" altLang="en-US" sz="1800" baseline="30000">
                <a:solidFill>
                  <a:srgbClr val="C00000"/>
                </a:solidFill>
              </a:rPr>
              <a:t>nd</a:t>
            </a:r>
            <a:r>
              <a:rPr lang="en-US" altLang="en-US" sz="1800">
                <a:solidFill>
                  <a:srgbClr val="C00000"/>
                </a:solidFill>
              </a:rPr>
              <a:t> part = femoral.</a:t>
            </a:r>
          </a:p>
        </p:txBody>
      </p:sp>
      <p:sp>
        <p:nvSpPr>
          <p:cNvPr id="1025" name="TextBox 1024"/>
          <p:cNvSpPr txBox="1">
            <a:spLocks noChangeArrowheads="1"/>
          </p:cNvSpPr>
          <p:nvPr/>
        </p:nvSpPr>
        <p:spPr bwMode="auto">
          <a:xfrm>
            <a:off x="6781800" y="109538"/>
            <a:ext cx="228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Plus the don’t forget the </a:t>
            </a:r>
            <a:r>
              <a:rPr lang="en-US" altLang="en-US" sz="1600" b="1">
                <a:solidFill>
                  <a:srgbClr val="0000FF"/>
                </a:solidFill>
              </a:rPr>
              <a:t>ligamentum teres </a:t>
            </a:r>
            <a:r>
              <a:rPr lang="en-US" altLang="en-US" sz="1600">
                <a:solidFill>
                  <a:srgbClr val="0000FF"/>
                </a:solidFill>
              </a:rPr>
              <a:t>connecting the fovea capitis to the acetabulum</a:t>
            </a:r>
          </a:p>
        </p:txBody>
      </p:sp>
    </p:spTree>
    <p:extLst>
      <p:ext uri="{BB962C8B-B14F-4D97-AF65-F5344CB8AC3E}">
        <p14:creationId xmlns:p14="http://schemas.microsoft.com/office/powerpoint/2010/main" val="1552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10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&#10;09-11ad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3338"/>
            <a:ext cx="9039225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0" y="381000"/>
            <a:ext cx="168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Hip Joint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33350" y="6572250"/>
            <a:ext cx="3590925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5468"/>
      </p:ext>
    </p:extLst>
  </p:cSld>
  <p:clrMapOvr>
    <a:masterClrMapping/>
  </p:clrMapOvr>
  <p:transition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90600"/>
            <a:ext cx="898683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971800" y="6299200"/>
            <a:ext cx="3649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Hip Replacement Procedure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211138" y="258763"/>
            <a:ext cx="870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 ‘Hip Fracture’ is the breaking of which structure?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859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23" y="1042192"/>
            <a:ext cx="1688738" cy="2194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18" y="1327419"/>
            <a:ext cx="1655158" cy="1900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126" y="4243281"/>
            <a:ext cx="2641838" cy="18575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1646" y="728379"/>
            <a:ext cx="433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Synchondrosis </a:t>
            </a:r>
            <a:r>
              <a:rPr lang="en-US" dirty="0">
                <a:latin typeface="Calibri" panose="020F0502020204030204" pitchFamily="34" charset="0"/>
              </a:rPr>
              <a:t>– joined by hyaline cartilage.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2081" y="5916157"/>
            <a:ext cx="218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1</a:t>
            </a:r>
            <a:r>
              <a:rPr lang="en-US" b="1" baseline="30000" dirty="0">
                <a:latin typeface="Calibri" panose="020F0502020204030204" pitchFamily="34" charset="0"/>
              </a:rPr>
              <a:t>st</a:t>
            </a:r>
            <a:r>
              <a:rPr lang="en-US" b="1" dirty="0">
                <a:latin typeface="Calibri" panose="020F0502020204030204" pitchFamily="34" charset="0"/>
              </a:rPr>
              <a:t> sternocostal joint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5280" y="6381249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Pubic symphysis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24566" y="3280721"/>
            <a:ext cx="21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intervertebral joints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4459" y="2109573"/>
            <a:ext cx="179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Epiphyseal plate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940" y="95896"/>
            <a:ext cx="38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Calibri" panose="020F0502020204030204" pitchFamily="34" charset="0"/>
              </a:rPr>
              <a:t>Cartilaginous Joints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7943" y="720485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Symphysis </a:t>
            </a:r>
            <a:r>
              <a:rPr lang="en-US" dirty="0">
                <a:latin typeface="Calibri" panose="020F0502020204030204" pitchFamily="34" charset="0"/>
              </a:rPr>
              <a:t>– joined by Fibrocartilage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36416" y="1680221"/>
            <a:ext cx="423529" cy="3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44370" r="13737"/>
          <a:stretch/>
        </p:blipFill>
        <p:spPr>
          <a:xfrm>
            <a:off x="874734" y="3416526"/>
            <a:ext cx="2998454" cy="236136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3014505" y="5265336"/>
            <a:ext cx="924449" cy="59691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383295">
            <a:off x="1209042" y="1284565"/>
            <a:ext cx="1346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libri" panose="020F0502020204030204" pitchFamily="34" charset="0"/>
              </a:rPr>
              <a:t>Epiphysis</a:t>
            </a:r>
          </a:p>
        </p:txBody>
      </p:sp>
      <p:sp>
        <p:nvSpPr>
          <p:cNvPr id="28" name="TextBox 27"/>
          <p:cNvSpPr txBox="1"/>
          <p:nvPr/>
        </p:nvSpPr>
        <p:spPr>
          <a:xfrm rot="1379598">
            <a:off x="732521" y="1952605"/>
            <a:ext cx="1346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libri" panose="020F0502020204030204" pitchFamily="34" charset="0"/>
              </a:rPr>
              <a:t>Diaphysis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563411" y="1975828"/>
            <a:ext cx="535061" cy="53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563410" y="2545763"/>
            <a:ext cx="535061" cy="53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6696045" y="6011917"/>
            <a:ext cx="0" cy="3693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897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9-09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8"/>
            <a:ext cx="52451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205163" y="98425"/>
            <a:ext cx="295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Shoulder Joint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438275" y="6610350"/>
            <a:ext cx="367665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53520"/>
      </p:ext>
    </p:extLst>
  </p:cSld>
  <p:clrMapOvr>
    <a:masterClrMapping/>
  </p:clrMapOvr>
  <p:transition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http://www.medscope.co.uk/images/Functional_Shoulder_J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04800"/>
            <a:ext cx="6554788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752600" y="381000"/>
            <a:ext cx="838200" cy="477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87313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Acromioclavicular ligament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67000" y="1524000"/>
            <a:ext cx="1600200" cy="2381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3213" y="392906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Coracoacromial ligament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24200" y="1219200"/>
            <a:ext cx="2408238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73438" y="1143000"/>
            <a:ext cx="2159000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29718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Coracoclavicular ligaments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(n =2)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19200" y="1447800"/>
            <a:ext cx="3581400" cy="3733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171700" y="2173288"/>
            <a:ext cx="2628900" cy="3008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992313" y="1746250"/>
            <a:ext cx="2808287" cy="3435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29200" y="4857750"/>
            <a:ext cx="251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Segments of articular (joint) capsule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485900" y="2495550"/>
            <a:ext cx="3314700" cy="36004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22825" y="5954713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Tendon for long head of biceps brachii</a:t>
            </a:r>
          </a:p>
        </p:txBody>
      </p:sp>
      <p:sp>
        <p:nvSpPr>
          <p:cNvPr id="63504" name="TextBox 32"/>
          <p:cNvSpPr txBox="1">
            <a:spLocks noChangeArrowheads="1"/>
          </p:cNvSpPr>
          <p:nvPr/>
        </p:nvSpPr>
        <p:spPr bwMode="auto">
          <a:xfrm>
            <a:off x="5486400" y="87313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The Ligaments of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Shoulder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Joint</a:t>
            </a:r>
          </a:p>
        </p:txBody>
      </p:sp>
      <p:sp>
        <p:nvSpPr>
          <p:cNvPr id="63505" name="TextBox 35"/>
          <p:cNvSpPr txBox="1">
            <a:spLocks noChangeArrowheads="1"/>
          </p:cNvSpPr>
          <p:nvPr/>
        </p:nvSpPr>
        <p:spPr bwMode="auto">
          <a:xfrm>
            <a:off x="25400" y="5124450"/>
            <a:ext cx="340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u="sng">
                <a:solidFill>
                  <a:srgbClr val="C00000"/>
                </a:solidFill>
              </a:rPr>
              <a:t>Pattern</a:t>
            </a:r>
            <a:r>
              <a:rPr lang="en-US" altLang="en-US" sz="1800">
                <a:solidFill>
                  <a:srgbClr val="C00000"/>
                </a:solidFill>
              </a:rPr>
              <a:t>: The coracoid is a big shot and always gets named  1</a:t>
            </a:r>
            <a:r>
              <a:rPr lang="en-US" altLang="en-US" sz="1800" baseline="30000">
                <a:solidFill>
                  <a:srgbClr val="C00000"/>
                </a:solidFill>
              </a:rPr>
              <a:t>st</a:t>
            </a:r>
            <a:r>
              <a:rPr lang="en-US" altLang="en-US" sz="1800">
                <a:solidFill>
                  <a:srgbClr val="C00000"/>
                </a:solidFill>
              </a:rPr>
              <a:t> ; then the acromion; the poor clavicle is always last.</a:t>
            </a:r>
          </a:p>
        </p:txBody>
      </p:sp>
    </p:spTree>
    <p:extLst>
      <p:ext uri="{BB962C8B-B14F-4D97-AF65-F5344CB8AC3E}">
        <p14:creationId xmlns:p14="http://schemas.microsoft.com/office/powerpoint/2010/main" val="5314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22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0500"/>
            <a:ext cx="44624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81200" y="38100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7175" y="2616200"/>
            <a:ext cx="86407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Osteoarthritis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“Wear and tear” age-related arthritis, due to use of the joint.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52413" y="1250950"/>
            <a:ext cx="83867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Arthritis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Inflammation of a synovial joint, that is often painful and restricts movement at that joint.</a:t>
            </a:r>
            <a:endParaRPr lang="en-US" altLang="en-US" sz="2800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39713" y="3886200"/>
            <a:ext cx="837406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Rheumatoid Arthritis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Autoimmune disease, in which the body’s defense cells attack synovial joints.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305050" y="198438"/>
            <a:ext cx="451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Disorders of Articulations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47650" y="5235575"/>
            <a:ext cx="83740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Ankylosis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Abnormal fusion of a joint, restricting normal movement.</a:t>
            </a:r>
          </a:p>
        </p:txBody>
      </p:sp>
    </p:spTree>
    <p:extLst>
      <p:ext uri="{BB962C8B-B14F-4D97-AF65-F5344CB8AC3E}">
        <p14:creationId xmlns:p14="http://schemas.microsoft.com/office/powerpoint/2010/main" val="27251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/>
      <p:bldP spid="399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7175" y="2493963"/>
            <a:ext cx="83502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Gout (Gouty Arthritis)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Uric acid deposits in synovial joints and crystallizes there, causing pain and restricting movement.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2413" y="1250950"/>
            <a:ext cx="85248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Bursitis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Inflammation of a bursa, causing pain when ever the associated ligament or tendon moves.</a:t>
            </a:r>
            <a:endParaRPr lang="en-US" altLang="en-US" sz="2800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2305050" y="198438"/>
            <a:ext cx="451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Disorders of Articulations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47650" y="4135438"/>
            <a:ext cx="837406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Sprain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When a ligament is stretched beyond normal, to where some collagen fibers are torn.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47650" y="5349875"/>
            <a:ext cx="8350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Luxation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Dislocation, when articulating surfaces are forced out of anatomical position.</a:t>
            </a:r>
          </a:p>
        </p:txBody>
      </p:sp>
    </p:spTree>
    <p:extLst>
      <p:ext uri="{BB962C8B-B14F-4D97-AF65-F5344CB8AC3E}">
        <p14:creationId xmlns:p14="http://schemas.microsoft.com/office/powerpoint/2010/main" val="30998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/>
      <p:bldP spid="409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#10;09-01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9" b="10596"/>
          <a:stretch/>
        </p:blipFill>
        <p:spPr bwMode="auto">
          <a:xfrm>
            <a:off x="747245" y="838201"/>
            <a:ext cx="3816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30323" y="1019176"/>
            <a:ext cx="2961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Generalized Synovial Joint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68419" y="2274888"/>
            <a:ext cx="2892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Articular (joint) Capsule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06532" y="3908425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Inner ‘cellular’ layer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 (synovial membrane)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09707" y="2894013"/>
            <a:ext cx="265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Outer ‘fibrous’ layer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 (dense irregular c.t.)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288" y="143859"/>
            <a:ext cx="266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Synovial Joints</a:t>
            </a:r>
          </a:p>
        </p:txBody>
      </p:sp>
    </p:spTree>
    <p:extLst>
      <p:ext uri="{BB962C8B-B14F-4D97-AF65-F5344CB8AC3E}">
        <p14:creationId xmlns:p14="http://schemas.microsoft.com/office/powerpoint/2010/main" val="74168479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8788"/>
            <a:ext cx="7772400" cy="676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i="1" dirty="0">
                <a:latin typeface="Calibri" panose="020F0502020204030204" pitchFamily="34" charset="0"/>
              </a:rPr>
              <a:t>Functional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i="1" dirty="0">
                <a:latin typeface="Calibri" panose="020F0502020204030204" pitchFamily="34" charset="0"/>
              </a:rPr>
              <a:t>Classification</a:t>
            </a:r>
            <a:r>
              <a:rPr lang="en-US" altLang="en-US" dirty="0">
                <a:latin typeface="Calibri" panose="020F0502020204030204" pitchFamily="34" charset="0"/>
              </a:rPr>
              <a:t> of Articulations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825" y="2447062"/>
            <a:ext cx="86391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Synarthrosis</a:t>
            </a:r>
            <a:r>
              <a:rPr lang="en-US" sz="26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– no movement possible at these joints.</a:t>
            </a:r>
            <a:endParaRPr lang="en-US" sz="26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Amphiarthrosis</a:t>
            </a:r>
            <a:r>
              <a:rPr lang="en-US" sz="26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– slight movement possible at joint.</a:t>
            </a:r>
            <a:endParaRPr lang="en-US" sz="26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Diarthrosis</a:t>
            </a:r>
            <a:r>
              <a:rPr lang="en-US" sz="26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– highly moveable at these joints.</a:t>
            </a:r>
            <a:endParaRPr lang="en-US" sz="26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9199" y="1224324"/>
            <a:ext cx="6800851" cy="10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</a:rPr>
              <a:t>Degree of movement permitted at articulation:</a:t>
            </a:r>
          </a:p>
          <a:p>
            <a:pPr eaLnBrk="1" hangingPunct="1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</a:rPr>
              <a:t>Ranges from: None, to a little bit, to highly movable.</a:t>
            </a:r>
          </a:p>
        </p:txBody>
      </p:sp>
    </p:spTree>
    <p:extLst>
      <p:ext uri="{BB962C8B-B14F-4D97-AF65-F5344CB8AC3E}">
        <p14:creationId xmlns:p14="http://schemas.microsoft.com/office/powerpoint/2010/main" val="18427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04946" y="1240521"/>
            <a:ext cx="330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Gomphoses</a:t>
            </a:r>
            <a:r>
              <a:rPr lang="en-US" dirty="0">
                <a:latin typeface="Calibri" panose="020F0502020204030204" pitchFamily="34" charset="0"/>
              </a:rPr>
              <a:t> – tooth in socket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9" y="2027461"/>
            <a:ext cx="4529333" cy="29221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12960" y="177439"/>
            <a:ext cx="211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Synarthroses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294" y="1240520"/>
            <a:ext cx="4123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Sutures</a:t>
            </a:r>
            <a:r>
              <a:rPr lang="en-US" dirty="0">
                <a:latin typeface="Calibri" panose="020F0502020204030204" pitchFamily="34" charset="0"/>
              </a:rPr>
              <a:t> – immovable joints of the skull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47" y="2339676"/>
            <a:ext cx="2798307" cy="238374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5862415" y="2016806"/>
            <a:ext cx="1016949" cy="105967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83850" y="2948297"/>
            <a:ext cx="692210" cy="5832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0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19808" y="961488"/>
            <a:ext cx="35423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Symphysis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Slight movement with fibrocartilage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1125" y="177439"/>
            <a:ext cx="266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Amphiarthroses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112" y="936289"/>
            <a:ext cx="3052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Syndesmosis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</a:rPr>
              <a:t>Slightly movable fibrous joint.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29128" y="5931220"/>
            <a:ext cx="3123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Pubic symphysis of pelvic girdle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6272" y="3541941"/>
            <a:ext cx="354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Cartilaginous joint uniting bodies </a:t>
            </a:r>
          </a:p>
          <a:p>
            <a:r>
              <a:rPr lang="en-US" dirty="0">
                <a:latin typeface="Calibri" panose="020F0502020204030204" pitchFamily="34" charset="0"/>
              </a:rPr>
              <a:t>of adjacent vertebrae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0" y="1941448"/>
            <a:ext cx="3121894" cy="2797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591" y="3256723"/>
            <a:ext cx="963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latin typeface="Calibri" panose="020F0502020204030204" pitchFamily="34" charset="0"/>
              </a:rPr>
              <a:t>Interosseous </a:t>
            </a:r>
          </a:p>
          <a:p>
            <a:pPr algn="ctr"/>
            <a:r>
              <a:rPr lang="en-US" sz="1050" b="1" dirty="0">
                <a:latin typeface="Calibri" panose="020F0502020204030204" pitchFamily="34" charset="0"/>
              </a:rPr>
              <a:t>membrane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594171" y="3264491"/>
            <a:ext cx="273465" cy="202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8" b="14753"/>
          <a:stretch/>
        </p:blipFill>
        <p:spPr>
          <a:xfrm>
            <a:off x="5741219" y="4372974"/>
            <a:ext cx="2143125" cy="1500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219" y="1903228"/>
            <a:ext cx="2299494" cy="15348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180" y="204508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①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2171" y="497834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②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90852" y="204362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①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083708" y="4983196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6" grpId="0"/>
      <p:bldP spid="16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7261" y="57111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Joints characterized by their high mobility and having a joint cavity within a synovial membrane encased in the joint capsule.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9433" y="177439"/>
            <a:ext cx="1905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Diarthroses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1721" y="1187629"/>
            <a:ext cx="6887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Diarthrotic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joints are also known as </a:t>
            </a:r>
            <a:r>
              <a:rPr lang="en-US" sz="2400" b="1" dirty="0">
                <a:solidFill>
                  <a:srgbClr val="CC3300"/>
                </a:solidFill>
                <a:latin typeface="Calibri" panose="020F0502020204030204" pitchFamily="34" charset="0"/>
              </a:rPr>
              <a:t>Synovial joint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70775" y="1894024"/>
            <a:ext cx="2912579" cy="4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Gliding (Planar)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23163" y="2541307"/>
            <a:ext cx="1965671" cy="5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Hinge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132688" y="3267210"/>
            <a:ext cx="1677849" cy="5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Pivot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124750" y="4032043"/>
            <a:ext cx="3425135" cy="5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Ellipsoidal/Condyloid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148564" y="4843326"/>
            <a:ext cx="194027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Saddle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158088" y="5663099"/>
            <a:ext cx="2974353" cy="47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Ball and Socket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59764" y="3120534"/>
            <a:ext cx="1895201" cy="18230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 kern="0" dirty="0">
                <a:solidFill>
                  <a:srgbClr val="0070C0"/>
                </a:solidFill>
                <a:latin typeface="Calibri" panose="020F0502020204030204" pitchFamily="34" charset="0"/>
              </a:rPr>
              <a:t>6 Types of </a:t>
            </a:r>
          </a:p>
          <a:p>
            <a:pPr algn="ctr" eaLnBrk="1" hangingPunct="1">
              <a:buFontTx/>
              <a:buNone/>
            </a:pPr>
            <a:r>
              <a:rPr lang="en-US" altLang="en-US" b="1" i="1" kern="0" dirty="0">
                <a:solidFill>
                  <a:srgbClr val="0070C0"/>
                </a:solidFill>
                <a:latin typeface="Calibri" panose="020F0502020204030204" pitchFamily="34" charset="0"/>
              </a:rPr>
              <a:t>Synovial </a:t>
            </a:r>
          </a:p>
          <a:p>
            <a:pPr algn="ctr" eaLnBrk="1" hangingPunct="1">
              <a:buFontTx/>
              <a:buNone/>
            </a:pPr>
            <a:r>
              <a:rPr lang="en-US" altLang="en-US" b="1" i="1" kern="0" dirty="0">
                <a:solidFill>
                  <a:srgbClr val="0070C0"/>
                </a:solidFill>
                <a:latin typeface="Calibri" panose="020F0502020204030204" pitchFamily="34" charset="0"/>
              </a:rPr>
              <a:t>Joints</a:t>
            </a:r>
            <a:endParaRPr lang="en-US" altLang="en-US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2" descr="scan0114">
            <a:extLst>
              <a:ext uri="{FF2B5EF4-FFF2-40B4-BE49-F238E27FC236}">
                <a16:creationId xmlns:a16="http://schemas.microsoft.com/office/drawing/2014/main" id="{A496877F-056D-4276-B847-0A685BEF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11" y="2058687"/>
            <a:ext cx="1283150" cy="40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2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86675" y="177439"/>
            <a:ext cx="217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Gliding Joints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675" y="832458"/>
            <a:ext cx="8557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These joints occur as short boxy bone surfaces move past each other. See at wrist, ankles, and spine.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1)</a:t>
            </a:r>
            <a:r>
              <a:rPr lang="en-US" sz="2400" dirty="0">
                <a:latin typeface="Calibri" panose="020F0502020204030204" pitchFamily="34" charset="0"/>
              </a:rPr>
              <a:t> Carpals of the hand </a:t>
            </a:r>
            <a:r>
              <a:rPr lang="en-US" altLang="en-US" sz="2400" b="1" dirty="0">
                <a:latin typeface="Calibri" panose="020F0502020204030204" pitchFamily="34" charset="0"/>
              </a:rPr>
              <a:t>Intercarpal joints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E12D6-63B0-4F59-80DF-7070B615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75" y="3098364"/>
            <a:ext cx="1446699" cy="2045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74833-0D81-447E-B1CE-7E676770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856" y="1456520"/>
            <a:ext cx="1446700" cy="1891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A5C8D-6D54-4543-B873-B0465064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582" y="4455883"/>
            <a:ext cx="1937784" cy="22758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9917C3-56A1-486F-B5D7-9262EB5F2F83}"/>
              </a:ext>
            </a:extLst>
          </p:cNvPr>
          <p:cNvSpPr/>
          <p:nvPr/>
        </p:nvSpPr>
        <p:spPr>
          <a:xfrm>
            <a:off x="2359871" y="5610775"/>
            <a:ext cx="398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3)</a:t>
            </a:r>
            <a:r>
              <a:rPr lang="en-US" sz="2400" dirty="0">
                <a:latin typeface="Calibri" panose="020F0502020204030204" pitchFamily="34" charset="0"/>
              </a:rPr>
              <a:t> Vertebral Column</a:t>
            </a:r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Facets</a:t>
            </a:r>
            <a:r>
              <a:rPr lang="en-US" sz="2400" dirty="0">
                <a:latin typeface="Calibri" panose="020F0502020204030204" pitchFamily="34" charset="0"/>
              </a:rPr>
              <a:t> of intervertebral joints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F1AB9-D3D8-40DB-ACBC-1B0CEB6CE57D}"/>
              </a:ext>
            </a:extLst>
          </p:cNvPr>
          <p:cNvSpPr/>
          <p:nvPr/>
        </p:nvSpPr>
        <p:spPr>
          <a:xfrm>
            <a:off x="278648" y="3406282"/>
            <a:ext cx="3875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2)</a:t>
            </a:r>
            <a:r>
              <a:rPr lang="en-US" sz="2400" dirty="0">
                <a:latin typeface="Calibri" panose="020F0502020204030204" pitchFamily="34" charset="0"/>
              </a:rPr>
              <a:t> Tarsal joints of foot</a:t>
            </a:r>
          </a:p>
          <a:p>
            <a:r>
              <a:rPr lang="en-US" sz="2400" dirty="0">
                <a:latin typeface="Calibri" panose="020F0502020204030204" pitchFamily="34" charset="0"/>
              </a:rPr>
              <a:t>(navicular w/ 2 cuneiforms)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2400" b="1" dirty="0">
                <a:latin typeface="Calibri" panose="020F0502020204030204" pitchFamily="34" charset="0"/>
              </a:rPr>
              <a:t>Intertarsal joints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896</Words>
  <Application>Microsoft Office PowerPoint</Application>
  <PresentationFormat>On-screen Show (4:3)</PresentationFormat>
  <Paragraphs>159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Geneva</vt:lpstr>
      <vt:lpstr>Google Sans</vt:lpstr>
      <vt:lpstr>Times</vt:lpstr>
      <vt:lpstr>Times New Roman</vt:lpstr>
      <vt:lpstr>Blank</vt:lpstr>
      <vt:lpstr>1_Blank</vt:lpstr>
      <vt:lpstr>1_Office Theme</vt:lpstr>
      <vt:lpstr>Articulations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35</cp:revision>
  <dcterms:created xsi:type="dcterms:W3CDTF">2023-09-25T03:39:49Z</dcterms:created>
  <dcterms:modified xsi:type="dcterms:W3CDTF">2025-03-18T00:20:18Z</dcterms:modified>
</cp:coreProperties>
</file>