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98" r:id="rId5"/>
    <p:sldId id="333" r:id="rId6"/>
    <p:sldId id="334" r:id="rId7"/>
    <p:sldId id="335" r:id="rId8"/>
    <p:sldId id="337" r:id="rId9"/>
    <p:sldId id="336" r:id="rId10"/>
    <p:sldId id="31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712" autoAdjust="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outlineViewPr>
    <p:cViewPr>
      <p:scale>
        <a:sx n="33" d="100"/>
        <a:sy n="33" d="100"/>
      </p:scale>
      <p:origin x="0" y="-94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2/12/2025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2/12/2025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57760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4B95064-E6BF-43CD-ACBD-6363E8D9B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114627"/>
            <a:ext cx="5956300" cy="1095056"/>
          </a:xfrm>
          <a:solidFill>
            <a:schemeClr val="tx1">
              <a:alpha val="80000"/>
            </a:schemeClr>
          </a:solidFill>
        </p:spPr>
        <p:txBody>
          <a:bodyPr vert="horz" lIns="252000" tIns="180000" rIns="180000" bIns="180000" rtlCol="0">
            <a:noAutofit/>
          </a:bodyPr>
          <a:lstStyle>
            <a:lvl1pPr marL="0" indent="0" algn="l">
              <a:buNone/>
              <a:defRPr lang="en-US">
                <a:solidFill>
                  <a:schemeClr val="bg1"/>
                </a:solidFill>
              </a:defRPr>
            </a:lvl1pPr>
          </a:lstStyle>
          <a:p>
            <a:pPr marL="266700" lvl="0" indent="-26670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563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08000"/>
            <a:ext cx="11328000" cy="5183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6207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1E0B79-3CC8-4DCF-8AEC-AC43BC9A3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886" y="1007250"/>
            <a:ext cx="5460114" cy="516971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546508-E26C-46CD-8939-D20E71BF4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999" y="1007250"/>
            <a:ext cx="5448115" cy="516971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5553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016231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2" name="Rectangle 11" descr="Accent bar right&#10;">
            <a:extLst>
              <a:ext uri="{FF2B5EF4-FFF2-40B4-BE49-F238E27FC236}">
                <a16:creationId xmlns:a16="http://schemas.microsoft.com/office/drawing/2014/main" id="{3E8A46E0-47C2-4441-B7DD-F621A80F1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1016231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02C307-6561-4E11-9899-1F34830AE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224128"/>
            <a:ext cx="5448115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D73439B-6B1B-47C5-B2B0-409015FB3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086" y="1224128"/>
            <a:ext cx="5447914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2AC6878-44C6-4445-A225-70C0DC482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9886" y="1955731"/>
            <a:ext cx="5447914" cy="423393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6D675DA8-374F-4915-973A-53612A41F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1943031"/>
            <a:ext cx="5447914" cy="424663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5315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5B68CA9-AC4C-4D15-9BA1-A9F1AC56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9B24D8A-D8A5-4F57-A260-A4CF75FCB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432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E50A411-2E68-4F4D-B4BC-62E87C63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FBF39A8-0BD5-48FD-9993-F595D4F72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063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37159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B3A426-6D4A-4D91-ACD6-A2C25BAE44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4370" y="2033588"/>
            <a:ext cx="8863262" cy="2790825"/>
          </a:xfrm>
        </p:spPr>
        <p:txBody>
          <a:bodyPr anchor="ctr"/>
          <a:lstStyle>
            <a:lvl1pPr marL="0" indent="0" algn="ctr">
              <a:buNone/>
              <a:defRPr sz="6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7243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43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er Slid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8285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/>
          <a:lstStyle>
            <a:lvl1pPr algn="r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>
            <a:lvl1pPr algn="l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438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307689"/>
            <a:ext cx="5472000" cy="3600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815037"/>
            <a:ext cx="5472000" cy="33769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2308214"/>
            <a:ext cx="5472000" cy="358775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812214"/>
            <a:ext cx="5472113" cy="3379036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Rectangle 9" descr="Accent block left">
            <a:extLst>
              <a:ext uri="{FF2B5EF4-FFF2-40B4-BE49-F238E27FC236}">
                <a16:creationId xmlns:a16="http://schemas.microsoft.com/office/drawing/2014/main" id="{BBC0CAF5-0DE6-4BEA-824E-124A54A76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2100317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1" name="Rectangle 10" descr="Accent bar right&#10;">
            <a:extLst>
              <a:ext uri="{FF2B5EF4-FFF2-40B4-BE49-F238E27FC236}">
                <a16:creationId xmlns:a16="http://schemas.microsoft.com/office/drawing/2014/main" id="{ED008080-B2F5-441A-8B15-30AE86BBF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2100317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Thank You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96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25DB53-D610-4A40-AFDC-EBC47DB613C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2B9A6A4-83D0-40B1-8B15-964C84BF0705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439820"/>
            <a:ext cx="5664000" cy="29506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1"/>
            <a:ext cx="43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10243100" y="6422491"/>
            <a:ext cx="1053900" cy="38086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2500" b="1" i="0" spc="-100" baseline="0" noProof="0" dirty="0">
                <a:solidFill>
                  <a:schemeClr val="accent1"/>
                </a:solidFill>
                <a:latin typeface="+mj-lt"/>
              </a:rPr>
              <a:t>TREY</a:t>
            </a:r>
            <a:r>
              <a:rPr lang="en-US" sz="1600" b="1" i="0" spc="-100" baseline="0" noProof="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en-US" sz="1600" b="1" i="0" spc="-100" baseline="0" noProof="0" dirty="0">
                <a:solidFill>
                  <a:schemeClr val="accent1"/>
                </a:solidFill>
                <a:latin typeface="+mj-lt"/>
              </a:rPr>
            </a:br>
            <a:r>
              <a:rPr lang="en-US" sz="1200" b="0" i="0" spc="14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6" r:id="rId5"/>
    <p:sldLayoutId id="2147483659" r:id="rId6"/>
    <p:sldLayoutId id="2147483660" r:id="rId7"/>
    <p:sldLayoutId id="2147483664" r:id="rId8"/>
    <p:sldLayoutId id="2147483650" r:id="rId9"/>
    <p:sldLayoutId id="2147483652" r:id="rId10"/>
    <p:sldLayoutId id="2147483656" r:id="rId11"/>
    <p:sldLayoutId id="2147483657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3" r:id="rId18"/>
    <p:sldLayoutId id="2147483674" r:id="rId19"/>
    <p:sldLayoutId id="2147483654" r:id="rId20"/>
    <p:sldLayoutId id="2147483655" r:id="rId21"/>
    <p:sldLayoutId id="2147483675" r:id="rId22"/>
    <p:sldLayoutId id="2147483672" r:id="rId2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 descr="Hands coming together in circle">
            <a:extLst>
              <a:ext uri="{FF2B5EF4-FFF2-40B4-BE49-F238E27FC236}">
                <a16:creationId xmlns:a16="http://schemas.microsoft.com/office/drawing/2014/main" id="{AA8A1CBA-9BB5-2246-9F4B-98EAD7C901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3216442"/>
            <a:ext cx="8991600" cy="855906"/>
          </a:xfrm>
        </p:spPr>
        <p:txBody>
          <a:bodyPr/>
          <a:lstStyle/>
          <a:p>
            <a:r>
              <a:rPr lang="en-US" sz="3600" dirty="0">
                <a:latin typeface="Book Antiqua" panose="02040602050305030304" pitchFamily="18" charset="0"/>
              </a:rPr>
              <a:t>Budget &amp; Resource Development Subcommittee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</p:spPr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February 12, 2025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6C1DE0A-7865-466B-B5D7-781C92357026}"/>
              </a:ext>
            </a:extLst>
          </p:cNvPr>
          <p:cNvSpPr txBox="1"/>
          <p:nvPr/>
        </p:nvSpPr>
        <p:spPr>
          <a:xfrm>
            <a:off x="10284923" y="4241800"/>
            <a:ext cx="1402741" cy="394389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3600" b="1" i="0" spc="-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TREY</a:t>
            </a:r>
            <a:r>
              <a:rPr lang="en-US" sz="2400" b="1" i="0" spc="-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br>
              <a:rPr lang="en-US" sz="2400" b="1" i="0" spc="-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b="0" i="0" spc="14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8D69E1-1929-48EB-9D2B-AED71A386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6441" y="4138864"/>
            <a:ext cx="1979705" cy="94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2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2025-26 Governor's January Budget – January 10,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036575"/>
            <a:ext cx="11328000" cy="5183250"/>
          </a:xfrm>
        </p:spPr>
        <p:txBody>
          <a:bodyPr/>
          <a:lstStyle/>
          <a:p>
            <a:endParaRPr lang="en-US" sz="2000" b="1" dirty="0">
              <a:latin typeface="Book Antiqua" panose="02040602050305030304" pitchFamily="18" charset="0"/>
            </a:endParaRP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California State Budget has a proposed increase of 8% to $322.2B</a:t>
            </a: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The proposed state budget is balanced with a modest surplus of $363M</a:t>
            </a: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California Community College system has proposed increased spending in</a:t>
            </a:r>
          </a:p>
          <a:p>
            <a:pPr lvl="2"/>
            <a:r>
              <a:rPr lang="en-US" dirty="0">
                <a:latin typeface="Book Antiqua" panose="02040602050305030304" pitchFamily="18" charset="0"/>
              </a:rPr>
              <a:t>Apportionment COLA of 2.43% - $230.4M</a:t>
            </a:r>
          </a:p>
          <a:p>
            <a:pPr lvl="2"/>
            <a:r>
              <a:rPr lang="en-US" dirty="0">
                <a:latin typeface="Book Antiqua" panose="02040602050305030304" pitchFamily="18" charset="0"/>
              </a:rPr>
              <a:t>Targeted Categorical COLA – $28.7M</a:t>
            </a:r>
          </a:p>
          <a:p>
            <a:pPr lvl="3"/>
            <a:r>
              <a:rPr lang="en-US" dirty="0">
                <a:latin typeface="Book Antiqua" panose="02040602050305030304" pitchFamily="18" charset="0"/>
              </a:rPr>
              <a:t>EOPS, DSPS, CalWORKs, Apprenticeship, CARE</a:t>
            </a:r>
          </a:p>
          <a:p>
            <a:pPr lvl="2"/>
            <a:r>
              <a:rPr lang="en-US" dirty="0">
                <a:latin typeface="Book Antiqua" panose="02040602050305030304" pitchFamily="18" charset="0"/>
              </a:rPr>
              <a:t>Systemwide enrollment growth of 0.5% - 30.4M</a:t>
            </a: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One-time and ongoing funding to establish a Systemwide Common Data Platform and scaling up Credit for Prior Learning policies</a:t>
            </a: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Scale up CPL - $93M one-time, $7M ongoing</a:t>
            </a: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Base increase to Rising Scholars - $30M</a:t>
            </a: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Allocation to Nursing Infrastructure Grant of $60M will continue to impact SWP</a:t>
            </a: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One-time funding for 3 years for LGBTQ+ Student Support pilot - $10M</a:t>
            </a: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Categorical with no proposed COLA or increase</a:t>
            </a:r>
          </a:p>
          <a:p>
            <a:pPr lvl="2"/>
            <a:r>
              <a:rPr lang="en-US" dirty="0">
                <a:latin typeface="Book Antiqua" panose="02040602050305030304" pitchFamily="18" charset="0"/>
              </a:rPr>
              <a:t>SWP, California Promise, NextUP, Basic Needs Centers, MESA</a:t>
            </a: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Next budget update will be May 15</a:t>
            </a:r>
          </a:p>
          <a:p>
            <a:pPr lvl="1"/>
            <a:r>
              <a:rPr lang="en-US" dirty="0">
                <a:latin typeface="Book Antiqua" panose="02040602050305030304" pitchFamily="18" charset="0"/>
              </a:rPr>
              <a:t>Final budget by June 30</a:t>
            </a:r>
          </a:p>
          <a:p>
            <a:pPr marL="266700" lvl="1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 lvl="2"/>
            <a:endParaRPr lang="en-US" dirty="0">
              <a:latin typeface="Book Antiqua" panose="02040602050305030304" pitchFamily="18" charset="0"/>
            </a:endParaRPr>
          </a:p>
          <a:p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55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0" dirty="0">
              <a:latin typeface="Book Antiqua" panose="0204060205030503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036575"/>
            <a:ext cx="11328000" cy="518325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endParaRPr lang="en-US" dirty="0">
              <a:latin typeface="Book Antiqua" panose="0204060205030503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25FEA3-E43D-494D-B470-3D704AD3C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389" y="153431"/>
            <a:ext cx="6700952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639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2025-26 Tentative Budget Development – Discretionary Reallocation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036575"/>
            <a:ext cx="11328000" cy="5183250"/>
          </a:xfrm>
        </p:spPr>
        <p:txBody>
          <a:bodyPr/>
          <a:lstStyle/>
          <a:p>
            <a:r>
              <a:rPr lang="en-US" sz="2400" dirty="0">
                <a:latin typeface="Book Antiqua" panose="02040602050305030304" pitchFamily="18" charset="0"/>
              </a:rPr>
              <a:t>Worksheets distributed to Managers February 4, 2025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Worksheets due back to Business Office March 4, 2025</a:t>
            </a:r>
            <a:r>
              <a:rPr lang="en-US" dirty="0">
                <a:latin typeface="Book Antiqua" panose="02040602050305030304" pitchFamily="18" charset="0"/>
              </a:rPr>
              <a:t>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Total Discretionary budget remains at 2024-25 amount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Allocated by formula - FTES Target X $100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$1,006,657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Opportunity to reallocate current resources to meet budget objectives for the 2025-26 fiscal year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New Discretionary resources, if any, will be allocated in October</a:t>
            </a:r>
          </a:p>
        </p:txBody>
      </p:sp>
    </p:spTree>
    <p:extLst>
      <p:ext uri="{BB962C8B-B14F-4D97-AF65-F5344CB8AC3E}">
        <p14:creationId xmlns:p14="http://schemas.microsoft.com/office/powerpoint/2010/main" val="167889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2025-26 Tentative Budget Development – Discretionary Reallocation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463357EC-09D9-47A8-86D3-91CE65EA69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3926" y="1691640"/>
            <a:ext cx="10824030" cy="347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37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Process Review – Request for New Resources, Adopted Budget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036575"/>
            <a:ext cx="11328000" cy="518325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sz="2400" b="1" dirty="0">
              <a:latin typeface="Book Antiqua" panose="0204060205030503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Export request for resources from </a:t>
            </a:r>
            <a:r>
              <a:rPr lang="en-US" dirty="0" err="1">
                <a:latin typeface="Book Antiqua" panose="02040602050305030304" pitchFamily="18" charset="0"/>
              </a:rPr>
              <a:t>Nueventive</a:t>
            </a:r>
            <a:endParaRPr lang="en-US" dirty="0">
              <a:latin typeface="Book Antiqua" panose="0204060205030503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Sort for 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ONGOING</a:t>
            </a:r>
            <a:r>
              <a:rPr lang="en-US" dirty="0">
                <a:latin typeface="Book Antiqua" panose="02040602050305030304" pitchFamily="18" charset="0"/>
              </a:rPr>
              <a:t> requests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Sort for Type of Request = 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DEPARTMENT DISCRETIONARY BUDGET INCREASE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Remove 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Title</a:t>
            </a:r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 Duplicates caused by 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Unit Goal Alignment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Sort for </a:t>
            </a:r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PROGRAM</a:t>
            </a:r>
            <a:r>
              <a:rPr lang="en-US" dirty="0">
                <a:latin typeface="Book Antiqua" panose="02040602050305030304" pitchFamily="18" charset="0"/>
              </a:rPr>
              <a:t> combine and send to Dean/Manager/Director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Dean/Manager/Director rank prioritize with Dept Chair / Lead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Dean/Manager/Director select resource request and transfer to Request for New Resource form</a:t>
            </a:r>
          </a:p>
          <a:p>
            <a:pPr marL="1152525" lvl="3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Title</a:t>
            </a:r>
          </a:p>
          <a:p>
            <a:pPr marL="1152525" lvl="3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Amount</a:t>
            </a:r>
          </a:p>
          <a:p>
            <a:pPr marL="1152525" lvl="3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Unit Goal Alignment</a:t>
            </a:r>
          </a:p>
          <a:p>
            <a:pPr marL="1152525" lvl="3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Priority/Rank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Book Antiqua" panose="02040602050305030304" pitchFamily="18" charset="0"/>
              </a:rPr>
              <a:t>Example</a:t>
            </a:r>
          </a:p>
          <a:p>
            <a:pPr marL="809625" lvl="3" indent="0">
              <a:buNone/>
            </a:pP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75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0" dirty="0">
              <a:latin typeface="Book Antiqua" panose="0204060205030503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US" sz="6600" b="1" dirty="0">
                <a:latin typeface="Book Antiqua" panose="02040602050305030304" pitchFamily="18" charset="0"/>
              </a:rPr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111741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9">
      <a:majorFont>
        <a:latin typeface="Corbel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16411250_Bright business presentation_AAS_v3" id="{57D58BC9-3F05-45D4-81CD-7BA898B4CAAD}" vid="{0F92AA19-00D6-4C71-B13F-219D7994A0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1D5947188E334FB3EC625F9C47F031" ma:contentTypeVersion="6" ma:contentTypeDescription="Create a new document." ma:contentTypeScope="" ma:versionID="cec0a56a39736718e02a904b59d593cc">
  <xsd:schema xmlns:xsd="http://www.w3.org/2001/XMLSchema" xmlns:xs="http://www.w3.org/2001/XMLSchema" xmlns:p="http://schemas.microsoft.com/office/2006/metadata/properties" xmlns:ns2="258fd035-55f1-4b09-ba8e-5189adf3c0cb" targetNamespace="http://schemas.microsoft.com/office/2006/metadata/properties" ma:root="true" ma:fieldsID="6e8f912bb1ee33db60301429e7818962" ns2:_="">
    <xsd:import namespace="258fd035-55f1-4b09-ba8e-5189adf3c0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8fd035-55f1-4b09-ba8e-5189adf3c0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258fd035-55f1-4b09-ba8e-5189adf3c0c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6179E9-B932-4164-ADC5-58353672BBA7}"/>
</file>

<file path=customXml/itemProps2.xml><?xml version="1.0" encoding="utf-8"?>
<ds:datastoreItem xmlns:ds="http://schemas.openxmlformats.org/officeDocument/2006/customXml" ds:itemID="{BF90D0D0-7C1D-47FF-A2F0-9937AA567A3D}">
  <ds:schemaRefs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8E15EA0-2F38-456B-B156-038699A5D1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Bright business presentation</Template>
  <TotalTime>0</TotalTime>
  <Words>354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Calibri</vt:lpstr>
      <vt:lpstr>Candara</vt:lpstr>
      <vt:lpstr>Corbel</vt:lpstr>
      <vt:lpstr>Times New Roman</vt:lpstr>
      <vt:lpstr>Office Theme</vt:lpstr>
      <vt:lpstr>Budget &amp; Resource Development Subcommittee</vt:lpstr>
      <vt:lpstr>2025-26 Governor's January Budget – January 10, 2025</vt:lpstr>
      <vt:lpstr>PowerPoint Presentation</vt:lpstr>
      <vt:lpstr>2025-26 Tentative Budget Development – Discretionary Reallocation</vt:lpstr>
      <vt:lpstr>2025-26 Tentative Budget Development – Discretionary Reallocation</vt:lpstr>
      <vt:lpstr>Process Review – Request for New Resources, Adopted Budget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2022-09-13T18:42:24Z</dcterms:created>
  <dcterms:modified xsi:type="dcterms:W3CDTF">2025-02-12T16:08:16Z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0x010100FC1D5947188E334FB3EC625F9C47F031</vt:lpwstr>
  </property>
</Properties>
</file>