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9" r:id="rId2"/>
    <p:sldId id="257" r:id="rId3"/>
    <p:sldId id="258" r:id="rId4"/>
    <p:sldId id="259" r:id="rId5"/>
    <p:sldId id="260" r:id="rId6"/>
    <p:sldId id="262" r:id="rId7"/>
    <p:sldId id="261" r:id="rId8"/>
    <p:sldId id="263" r:id="rId9"/>
    <p:sldId id="264" r:id="rId10"/>
    <p:sldId id="266" r:id="rId11"/>
    <p:sldId id="293" r:id="rId12"/>
    <p:sldId id="283" r:id="rId13"/>
    <p:sldId id="292" r:id="rId14"/>
    <p:sldId id="269" r:id="rId15"/>
    <p:sldId id="270" r:id="rId16"/>
    <p:sldId id="272" r:id="rId17"/>
    <p:sldId id="273" r:id="rId18"/>
    <p:sldId id="274" r:id="rId19"/>
    <p:sldId id="275" r:id="rId20"/>
    <p:sldId id="276" r:id="rId21"/>
    <p:sldId id="278" r:id="rId22"/>
    <p:sldId id="280" r:id="rId23"/>
    <p:sldId id="279" r:id="rId24"/>
    <p:sldId id="268" r:id="rId25"/>
    <p:sldId id="281" r:id="rId26"/>
    <p:sldId id="284" r:id="rId27"/>
    <p:sldId id="285" r:id="rId28"/>
    <p:sldId id="286" r:id="rId29"/>
    <p:sldId id="287" r:id="rId30"/>
    <p:sldId id="288" r:id="rId31"/>
    <p:sldId id="290" r:id="rId32"/>
    <p:sldId id="294" r:id="rId33"/>
    <p:sldId id="291" r:id="rId34"/>
    <p:sldId id="29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543" autoAdjust="0"/>
    <p:restoredTop sz="94660"/>
  </p:normalViewPr>
  <p:slideViewPr>
    <p:cSldViewPr snapToGrid="0" showGuides="1">
      <p:cViewPr>
        <p:scale>
          <a:sx n="98" d="100"/>
          <a:sy n="98" d="100"/>
        </p:scale>
        <p:origin x="1236" y="72"/>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99E4B6-8F71-4CB5-8CE9-711A1A404CB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084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3DF5EF-52CA-46E5-9E59-AD5C729E708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880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577483-AC13-4E04-A283-1ED4744D044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7211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350009-7A73-49B7-ACF8-6C9323E1099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170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3C8CCC-A425-419F-A248-45DCC72DDA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1653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2E7194-9B56-4DF4-B87C-0F6EBC96E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3081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7F06C7-BDBA-4180-BF75-3EAD77FC876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2542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A3FA3E-5BA6-4FAE-8303-3D454E86C6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077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150553-B512-4839-9F8F-E5DB9B2BDB6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099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14827B-EDB9-46D1-96EF-30DD49C97C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5606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998848-5A2E-4887-A0E5-1AD8381B02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0471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5458B642-EBFB-42C9-930F-2EB1ADD8A134}" type="slidenum">
              <a:rPr lang="en-US" altLang="en-US">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890974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usc.edu/hsc/dental/ghisto/epi/d_39.html"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usc.edu/hsc/dental/ghisto/cart/c_6.html"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usc.edu/hsc/dental/ghisto/ct/c_42.htm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3300">
            <a:alpha val="30000"/>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60AED3-D264-E70E-181C-DFDCAAD99D4C}"/>
              </a:ext>
            </a:extLst>
          </p:cNvPr>
          <p:cNvSpPr txBox="1"/>
          <p:nvPr/>
        </p:nvSpPr>
        <p:spPr>
          <a:xfrm>
            <a:off x="606750" y="1683522"/>
            <a:ext cx="7930498" cy="4401205"/>
          </a:xfrm>
          <a:prstGeom prst="rect">
            <a:avLst/>
          </a:prstGeom>
          <a:noFill/>
        </p:spPr>
        <p:txBody>
          <a:bodyPr wrap="square" rtlCol="0">
            <a:spAutoFit/>
          </a:bodyPr>
          <a:lstStyle/>
          <a:p>
            <a:pPr algn="just"/>
            <a:r>
              <a:rPr lang="en-US" sz="2000" dirty="0">
                <a:latin typeface="Calibri" panose="020F0502020204030204" pitchFamily="34" charset="0"/>
                <a:ea typeface="Calibri" panose="020F0502020204030204" pitchFamily="34" charset="0"/>
                <a:cs typeface="Calibri" panose="020F0502020204030204" pitchFamily="34" charset="0"/>
              </a:rPr>
              <a:t>Examples of many of the histological slides from </a:t>
            </a:r>
            <a:r>
              <a:rPr lang="en-US" sz="2000" b="1" dirty="0">
                <a:latin typeface="Calibri" panose="020F0502020204030204" pitchFamily="34" charset="0"/>
                <a:ea typeface="Calibri" panose="020F0502020204030204" pitchFamily="34" charset="0"/>
                <a:cs typeface="Calibri" panose="020F0502020204030204" pitchFamily="34" charset="0"/>
              </a:rPr>
              <a:t>Lab Unit 1 </a:t>
            </a:r>
            <a:r>
              <a:rPr lang="en-US" sz="2000" dirty="0">
                <a:latin typeface="Calibri" panose="020F0502020204030204" pitchFamily="34" charset="0"/>
                <a:ea typeface="Calibri" panose="020F0502020204030204" pitchFamily="34" charset="0"/>
                <a:cs typeface="Calibri" panose="020F0502020204030204" pitchFamily="34" charset="0"/>
              </a:rPr>
              <a:t>are shown here </a:t>
            </a:r>
            <a:r>
              <a:rPr lang="en-US" sz="2000" u="sng" dirty="0">
                <a:latin typeface="Calibri" panose="020F0502020204030204" pitchFamily="34" charset="0"/>
                <a:ea typeface="Calibri" panose="020F0502020204030204" pitchFamily="34" charset="0"/>
                <a:cs typeface="Calibri" panose="020F0502020204030204" pitchFamily="34" charset="0"/>
              </a:rPr>
              <a:t>unlabeled</a:t>
            </a:r>
            <a:r>
              <a:rPr lang="en-US" sz="2000" dirty="0">
                <a:latin typeface="Calibri" panose="020F0502020204030204" pitchFamily="34" charset="0"/>
                <a:ea typeface="Calibri" panose="020F0502020204030204" pitchFamily="34" charset="0"/>
                <a:cs typeface="Calibri" panose="020F0502020204030204" pitchFamily="34" charset="0"/>
              </a:rPr>
              <a:t>, and in a random order. Some images have arrows to point out specific regions, but most do not. </a:t>
            </a:r>
          </a:p>
          <a:p>
            <a:pPr algn="just"/>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Examine each slide and first determine whether it is </a:t>
            </a:r>
            <a:r>
              <a:rPr lang="en-US" sz="2000" b="1" dirty="0">
                <a:latin typeface="Calibri" panose="020F0502020204030204" pitchFamily="34" charset="0"/>
                <a:ea typeface="Calibri" panose="020F0502020204030204" pitchFamily="34" charset="0"/>
                <a:cs typeface="Calibri" panose="020F0502020204030204" pitchFamily="34" charset="0"/>
              </a:rPr>
              <a:t>epithelial</a:t>
            </a:r>
            <a:r>
              <a:rPr lang="en-US" sz="2000" dirty="0">
                <a:latin typeface="Calibri" panose="020F0502020204030204" pitchFamily="34" charset="0"/>
                <a:ea typeface="Calibri" panose="020F0502020204030204" pitchFamily="34" charset="0"/>
                <a:cs typeface="Calibri" panose="020F0502020204030204" pitchFamily="34" charset="0"/>
              </a:rPr>
              <a:t> tissue or </a:t>
            </a:r>
            <a:r>
              <a:rPr lang="en-US" sz="2000" b="1" dirty="0">
                <a:latin typeface="Calibri" panose="020F0502020204030204" pitchFamily="34" charset="0"/>
                <a:ea typeface="Calibri" panose="020F0502020204030204" pitchFamily="34" charset="0"/>
                <a:cs typeface="Calibri" panose="020F0502020204030204" pitchFamily="34" charset="0"/>
              </a:rPr>
              <a:t>connective</a:t>
            </a:r>
            <a:r>
              <a:rPr lang="en-US" sz="2000" dirty="0">
                <a:latin typeface="Calibri" panose="020F0502020204030204" pitchFamily="34" charset="0"/>
                <a:ea typeface="Calibri" panose="020F0502020204030204" pitchFamily="34" charset="0"/>
                <a:cs typeface="Calibri" panose="020F0502020204030204" pitchFamily="34" charset="0"/>
              </a:rPr>
              <a:t> tissue. </a:t>
            </a:r>
          </a:p>
          <a:p>
            <a:pPr algn="just"/>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Look closely at the image in order to identify all of the elements that are listed in the lab manual regarding that tissue. This will help you narrow down what the specific tissue is.</a:t>
            </a:r>
          </a:p>
          <a:p>
            <a:pPr algn="just"/>
            <a:endParaRPr lang="en-US" sz="2000" dirty="0">
              <a:latin typeface="Calibri" panose="020F0502020204030204" pitchFamily="34" charset="0"/>
              <a:ea typeface="Calibri" panose="020F0502020204030204" pitchFamily="34" charset="0"/>
              <a:cs typeface="Calibri" panose="020F0502020204030204" pitchFamily="34" charset="0"/>
            </a:endParaRPr>
          </a:p>
          <a:p>
            <a:pPr algn="just"/>
            <a:r>
              <a:rPr lang="en-US" sz="2000" dirty="0">
                <a:latin typeface="Calibri" panose="020F0502020204030204" pitchFamily="34" charset="0"/>
                <a:ea typeface="Calibri" panose="020F0502020204030204" pitchFamily="34" charset="0"/>
                <a:cs typeface="Calibri" panose="020F0502020204030204" pitchFamily="34" charset="0"/>
              </a:rPr>
              <a:t>When you believe you may know what the specific tissue is, write it down. Then suggest the specific location in the body where that tissue is found, there may be several.</a:t>
            </a:r>
          </a:p>
        </p:txBody>
      </p:sp>
      <p:sp>
        <p:nvSpPr>
          <p:cNvPr id="4" name="TextBox 3">
            <a:extLst>
              <a:ext uri="{FF2B5EF4-FFF2-40B4-BE49-F238E27FC236}">
                <a16:creationId xmlns:a16="http://schemas.microsoft.com/office/drawing/2014/main" id="{2468ABF8-8DEC-67F7-0B6C-A48481A9C01C}"/>
              </a:ext>
            </a:extLst>
          </p:cNvPr>
          <p:cNvSpPr txBox="1"/>
          <p:nvPr/>
        </p:nvSpPr>
        <p:spPr>
          <a:xfrm>
            <a:off x="1959123" y="286091"/>
            <a:ext cx="5225753" cy="1077218"/>
          </a:xfrm>
          <a:prstGeom prst="rect">
            <a:avLst/>
          </a:prstGeom>
          <a:noFill/>
        </p:spPr>
        <p:txBody>
          <a:bodyPr wrap="square">
            <a:sp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Practice Histological Slides Anatomy Lab Unit 1</a:t>
            </a:r>
          </a:p>
        </p:txBody>
      </p:sp>
    </p:spTree>
    <p:extLst>
      <p:ext uri="{BB962C8B-B14F-4D97-AF65-F5344CB8AC3E}">
        <p14:creationId xmlns:p14="http://schemas.microsoft.com/office/powerpoint/2010/main" val="683117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ell&#10;&#10;Description automatically generated">
            <a:extLst>
              <a:ext uri="{FF2B5EF4-FFF2-40B4-BE49-F238E27FC236}">
                <a16:creationId xmlns:a16="http://schemas.microsoft.com/office/drawing/2014/main" id="{AB6512AA-6E7A-A533-A59F-A64A40463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919" y="912861"/>
            <a:ext cx="7426220" cy="5062013"/>
          </a:xfrm>
          <a:prstGeom prst="rect">
            <a:avLst/>
          </a:prstGeom>
        </p:spPr>
      </p:pic>
    </p:spTree>
    <p:extLst>
      <p:ext uri="{BB962C8B-B14F-4D97-AF65-F5344CB8AC3E}">
        <p14:creationId xmlns:p14="http://schemas.microsoft.com/office/powerpoint/2010/main" val="288450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C3BD0106-2FB0-BC24-CA06-31C8244F7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83" y="640544"/>
            <a:ext cx="7246434" cy="5576912"/>
          </a:xfrm>
          <a:prstGeom prst="rect">
            <a:avLst/>
          </a:prstGeom>
        </p:spPr>
      </p:pic>
    </p:spTree>
    <p:extLst>
      <p:ext uri="{BB962C8B-B14F-4D97-AF65-F5344CB8AC3E}">
        <p14:creationId xmlns:p14="http://schemas.microsoft.com/office/powerpoint/2010/main" val="430860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icroscopic view of a cell&#10;&#10;Description automatically generated">
            <a:extLst>
              <a:ext uri="{FF2B5EF4-FFF2-40B4-BE49-F238E27FC236}">
                <a16:creationId xmlns:a16="http://schemas.microsoft.com/office/drawing/2014/main" id="{CC4D0126-ED62-9191-9A0F-C8FD4EF29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052" y="1427148"/>
            <a:ext cx="6511895" cy="4341263"/>
          </a:xfrm>
          <a:prstGeom prst="rect">
            <a:avLst/>
          </a:prstGeom>
        </p:spPr>
      </p:pic>
    </p:spTree>
    <p:extLst>
      <p:ext uri="{BB962C8B-B14F-4D97-AF65-F5344CB8AC3E}">
        <p14:creationId xmlns:p14="http://schemas.microsoft.com/office/powerpoint/2010/main" val="1749421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culty.sdmiramar.edu/faculty/sdccd/mmcmahon/images/histology/Connective_Tissue/supporting%20CT/Bone/Spongy%20Bone%204x.JPG">
            <a:extLst>
              <a:ext uri="{FF2B5EF4-FFF2-40B4-BE49-F238E27FC236}">
                <a16:creationId xmlns:a16="http://schemas.microsoft.com/office/drawing/2014/main" id="{9E78401D-C4E1-353D-4B41-B3B6E3816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606" y="939013"/>
            <a:ext cx="6700688" cy="502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948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4F3781-B544-4494-8CD4-44EA1F6CC499}"/>
              </a:ext>
            </a:extLst>
          </p:cNvPr>
          <p:cNvPicPr>
            <a:picLocks noChangeAspect="1"/>
          </p:cNvPicPr>
          <p:nvPr/>
        </p:nvPicPr>
        <p:blipFill>
          <a:blip r:embed="rId2"/>
          <a:stretch>
            <a:fillRect/>
          </a:stretch>
        </p:blipFill>
        <p:spPr>
          <a:xfrm>
            <a:off x="761670" y="780641"/>
            <a:ext cx="7620660" cy="5316173"/>
          </a:xfrm>
          <a:prstGeom prst="rect">
            <a:avLst/>
          </a:prstGeom>
        </p:spPr>
      </p:pic>
    </p:spTree>
    <p:extLst>
      <p:ext uri="{BB962C8B-B14F-4D97-AF65-F5344CB8AC3E}">
        <p14:creationId xmlns:p14="http://schemas.microsoft.com/office/powerpoint/2010/main" val="1216887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2AEEEE-E801-4953-8FD2-AD74DA45C8FB}"/>
              </a:ext>
            </a:extLst>
          </p:cNvPr>
          <p:cNvPicPr>
            <a:picLocks noChangeAspect="1"/>
          </p:cNvPicPr>
          <p:nvPr/>
        </p:nvPicPr>
        <p:blipFill>
          <a:blip r:embed="rId2"/>
          <a:stretch>
            <a:fillRect/>
          </a:stretch>
        </p:blipFill>
        <p:spPr>
          <a:xfrm>
            <a:off x="357218" y="670321"/>
            <a:ext cx="8461981" cy="5517358"/>
          </a:xfrm>
          <a:prstGeom prst="rect">
            <a:avLst/>
          </a:prstGeom>
        </p:spPr>
      </p:pic>
    </p:spTree>
    <p:extLst>
      <p:ext uri="{BB962C8B-B14F-4D97-AF65-F5344CB8AC3E}">
        <p14:creationId xmlns:p14="http://schemas.microsoft.com/office/powerpoint/2010/main" val="926228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normal_Esophagus_pat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3" y="268288"/>
            <a:ext cx="5400675" cy="63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071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7807325"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618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910162-1451-458A-A679-33F055822AF0}"/>
              </a:ext>
            </a:extLst>
          </p:cNvPr>
          <p:cNvPicPr>
            <a:picLocks noChangeAspect="1"/>
          </p:cNvPicPr>
          <p:nvPr/>
        </p:nvPicPr>
        <p:blipFill>
          <a:blip r:embed="rId2"/>
          <a:stretch>
            <a:fillRect/>
          </a:stretch>
        </p:blipFill>
        <p:spPr>
          <a:xfrm>
            <a:off x="816538" y="713580"/>
            <a:ext cx="7510923" cy="5450296"/>
          </a:xfrm>
          <a:prstGeom prst="rect">
            <a:avLst/>
          </a:prstGeom>
        </p:spPr>
      </p:pic>
    </p:spTree>
    <p:extLst>
      <p:ext uri="{BB962C8B-B14F-4D97-AF65-F5344CB8AC3E}">
        <p14:creationId xmlns:p14="http://schemas.microsoft.com/office/powerpoint/2010/main" val="2905203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9B22F-2D91-42A5-9A92-413F032A3897}"/>
              </a:ext>
            </a:extLst>
          </p:cNvPr>
          <p:cNvPicPr>
            <a:picLocks noChangeAspect="1"/>
          </p:cNvPicPr>
          <p:nvPr/>
        </p:nvPicPr>
        <p:blipFill>
          <a:blip r:embed="rId2"/>
          <a:stretch>
            <a:fillRect/>
          </a:stretch>
        </p:blipFill>
        <p:spPr>
          <a:xfrm>
            <a:off x="813490" y="679465"/>
            <a:ext cx="7517019" cy="5499069"/>
          </a:xfrm>
          <a:prstGeom prst="rect">
            <a:avLst/>
          </a:prstGeom>
        </p:spPr>
      </p:pic>
    </p:spTree>
    <p:extLst>
      <p:ext uri="{BB962C8B-B14F-4D97-AF65-F5344CB8AC3E}">
        <p14:creationId xmlns:p14="http://schemas.microsoft.com/office/powerpoint/2010/main" val="606356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A8E2E9-6F62-47D9-9539-FBE5B426DC1C}"/>
              </a:ext>
            </a:extLst>
          </p:cNvPr>
          <p:cNvPicPr>
            <a:picLocks noChangeAspect="1"/>
          </p:cNvPicPr>
          <p:nvPr/>
        </p:nvPicPr>
        <p:blipFill>
          <a:blip r:embed="rId2"/>
          <a:stretch>
            <a:fillRect/>
          </a:stretch>
        </p:blipFill>
        <p:spPr>
          <a:xfrm>
            <a:off x="582403" y="429509"/>
            <a:ext cx="7998645" cy="5998984"/>
          </a:xfrm>
          <a:prstGeom prst="rect">
            <a:avLst/>
          </a:prstGeom>
        </p:spPr>
      </p:pic>
    </p:spTree>
    <p:extLst>
      <p:ext uri="{BB962C8B-B14F-4D97-AF65-F5344CB8AC3E}">
        <p14:creationId xmlns:p14="http://schemas.microsoft.com/office/powerpoint/2010/main" val="3214462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6A757A-EA29-40F4-95BD-F53C5E015F06}"/>
              </a:ext>
            </a:extLst>
          </p:cNvPr>
          <p:cNvPicPr>
            <a:picLocks noChangeAspect="1"/>
          </p:cNvPicPr>
          <p:nvPr/>
        </p:nvPicPr>
        <p:blipFill>
          <a:blip r:embed="rId2"/>
          <a:stretch>
            <a:fillRect/>
          </a:stretch>
        </p:blipFill>
        <p:spPr>
          <a:xfrm>
            <a:off x="680336" y="548390"/>
            <a:ext cx="7815749" cy="5761219"/>
          </a:xfrm>
          <a:prstGeom prst="rect">
            <a:avLst/>
          </a:prstGeom>
        </p:spPr>
      </p:pic>
    </p:spTree>
    <p:extLst>
      <p:ext uri="{BB962C8B-B14F-4D97-AF65-F5344CB8AC3E}">
        <p14:creationId xmlns:p14="http://schemas.microsoft.com/office/powerpoint/2010/main" val="3676842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3" y="1360488"/>
            <a:ext cx="6977062"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a:extLst>
              <a:ext uri="{FF2B5EF4-FFF2-40B4-BE49-F238E27FC236}">
                <a16:creationId xmlns:a16="http://schemas.microsoft.com/office/drawing/2014/main" id="{34508488-C2A4-70D8-0A67-5CE9F6F25EA8}"/>
              </a:ext>
            </a:extLst>
          </p:cNvPr>
          <p:cNvCxnSpPr/>
          <p:nvPr/>
        </p:nvCxnSpPr>
        <p:spPr bwMode="auto">
          <a:xfrm flipV="1">
            <a:off x="2074127" y="3538654"/>
            <a:ext cx="557561" cy="193287"/>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99227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B14E0-EF1C-4179-BF6F-799C46B9B2B9}"/>
              </a:ext>
            </a:extLst>
          </p:cNvPr>
          <p:cNvPicPr>
            <a:picLocks noChangeAspect="1"/>
          </p:cNvPicPr>
          <p:nvPr/>
        </p:nvPicPr>
        <p:blipFill>
          <a:blip r:embed="rId2"/>
          <a:stretch>
            <a:fillRect/>
          </a:stretch>
        </p:blipFill>
        <p:spPr>
          <a:xfrm>
            <a:off x="1032772" y="892656"/>
            <a:ext cx="7071973" cy="5066215"/>
          </a:xfrm>
          <a:prstGeom prst="rect">
            <a:avLst/>
          </a:prstGeom>
        </p:spPr>
      </p:pic>
    </p:spTree>
    <p:extLst>
      <p:ext uri="{BB962C8B-B14F-4D97-AF65-F5344CB8AC3E}">
        <p14:creationId xmlns:p14="http://schemas.microsoft.com/office/powerpoint/2010/main" val="3190602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26A832-3D80-4B0E-9353-FF35E57CF9C7}"/>
              </a:ext>
            </a:extLst>
          </p:cNvPr>
          <p:cNvPicPr>
            <a:picLocks noChangeAspect="1"/>
          </p:cNvPicPr>
          <p:nvPr/>
        </p:nvPicPr>
        <p:blipFill>
          <a:blip r:embed="rId2"/>
          <a:stretch>
            <a:fillRect/>
          </a:stretch>
        </p:blipFill>
        <p:spPr>
          <a:xfrm>
            <a:off x="1353033" y="1072695"/>
            <a:ext cx="6437934" cy="4712616"/>
          </a:xfrm>
          <a:prstGeom prst="rect">
            <a:avLst/>
          </a:prstGeom>
        </p:spPr>
      </p:pic>
    </p:spTree>
    <p:extLst>
      <p:ext uri="{BB962C8B-B14F-4D97-AF65-F5344CB8AC3E}">
        <p14:creationId xmlns:p14="http://schemas.microsoft.com/office/powerpoint/2010/main" val="3679544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nk and white cell&#10;&#10;Description automatically generated">
            <a:extLst>
              <a:ext uri="{FF2B5EF4-FFF2-40B4-BE49-F238E27FC236}">
                <a16:creationId xmlns:a16="http://schemas.microsoft.com/office/drawing/2014/main" id="{E2E993F0-BE99-174D-A68A-FD964E88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506" y="988740"/>
            <a:ext cx="7613106" cy="4891513"/>
          </a:xfrm>
          <a:prstGeom prst="rect">
            <a:avLst/>
          </a:prstGeom>
        </p:spPr>
      </p:pic>
    </p:spTree>
    <p:extLst>
      <p:ext uri="{BB962C8B-B14F-4D97-AF65-F5344CB8AC3E}">
        <p14:creationId xmlns:p14="http://schemas.microsoft.com/office/powerpoint/2010/main" val="1727260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E2FA99-A193-49C6-9483-0D4C815C96FD}"/>
              </a:ext>
            </a:extLst>
          </p:cNvPr>
          <p:cNvPicPr>
            <a:picLocks noChangeAspect="1"/>
          </p:cNvPicPr>
          <p:nvPr/>
        </p:nvPicPr>
        <p:blipFill>
          <a:blip r:embed="rId2"/>
          <a:stretch>
            <a:fillRect/>
          </a:stretch>
        </p:blipFill>
        <p:spPr>
          <a:xfrm>
            <a:off x="1188426" y="917230"/>
            <a:ext cx="6767147" cy="5023539"/>
          </a:xfrm>
          <a:prstGeom prst="rect">
            <a:avLst/>
          </a:prstGeom>
        </p:spPr>
      </p:pic>
    </p:spTree>
    <p:extLst>
      <p:ext uri="{BB962C8B-B14F-4D97-AF65-F5344CB8AC3E}">
        <p14:creationId xmlns:p14="http://schemas.microsoft.com/office/powerpoint/2010/main" val="3125116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564" y="939130"/>
            <a:ext cx="6474871" cy="497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13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39_b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88" y="1100137"/>
            <a:ext cx="6688137"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30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Stratified%20cuboidal%2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31" y="912019"/>
            <a:ext cx="7551738"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69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Stratified%20squamous%20w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056" y="887140"/>
            <a:ext cx="6719887"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272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941" y="743626"/>
            <a:ext cx="8130117" cy="534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906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Stratified%20squamous%20dry%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446" y="920962"/>
            <a:ext cx="6657975"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340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C05076-9644-FC1C-7333-DC6E52761410}"/>
              </a:ext>
            </a:extLst>
          </p:cNvPr>
          <p:cNvPicPr>
            <a:picLocks noChangeAspect="1"/>
          </p:cNvPicPr>
          <p:nvPr/>
        </p:nvPicPr>
        <p:blipFill>
          <a:blip r:embed="rId2"/>
          <a:stretch>
            <a:fillRect/>
          </a:stretch>
        </p:blipFill>
        <p:spPr>
          <a:xfrm>
            <a:off x="1903142" y="931222"/>
            <a:ext cx="5337716" cy="4995555"/>
          </a:xfrm>
          <a:prstGeom prst="rect">
            <a:avLst/>
          </a:prstGeom>
        </p:spPr>
      </p:pic>
    </p:spTree>
    <p:extLst>
      <p:ext uri="{BB962C8B-B14F-4D97-AF65-F5344CB8AC3E}">
        <p14:creationId xmlns:p14="http://schemas.microsoft.com/office/powerpoint/2010/main" val="4148652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nk surface with black arrows&#10;&#10;Description automatically generated">
            <a:extLst>
              <a:ext uri="{FF2B5EF4-FFF2-40B4-BE49-F238E27FC236}">
                <a16:creationId xmlns:a16="http://schemas.microsoft.com/office/drawing/2014/main" id="{DE835BB2-22AD-566C-C124-AFA36441E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003" y="890114"/>
            <a:ext cx="7238526" cy="5077772"/>
          </a:xfrm>
          <a:prstGeom prst="rect">
            <a:avLst/>
          </a:prstGeom>
        </p:spPr>
      </p:pic>
    </p:spTree>
    <p:extLst>
      <p:ext uri="{BB962C8B-B14F-4D97-AF65-F5344CB8AC3E}">
        <p14:creationId xmlns:p14="http://schemas.microsoft.com/office/powerpoint/2010/main" val="3922526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kin08">
            <a:extLst>
              <a:ext uri="{FF2B5EF4-FFF2-40B4-BE49-F238E27FC236}">
                <a16:creationId xmlns:a16="http://schemas.microsoft.com/office/drawing/2014/main" id="{57F71D98-7783-E7D4-EE8F-6919A4A8F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600" y="968548"/>
            <a:ext cx="6738069" cy="492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1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ell&#10;&#10;Description automatically generated">
            <a:extLst>
              <a:ext uri="{FF2B5EF4-FFF2-40B4-BE49-F238E27FC236}">
                <a16:creationId xmlns:a16="http://schemas.microsoft.com/office/drawing/2014/main" id="{B7E3FBBC-03C6-B5CE-F3E1-A775E5B3D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47" y="993885"/>
            <a:ext cx="8332502" cy="4879991"/>
          </a:xfrm>
          <a:prstGeom prst="rect">
            <a:avLst/>
          </a:prstGeom>
        </p:spPr>
      </p:pic>
    </p:spTree>
    <p:extLst>
      <p:ext uri="{BB962C8B-B14F-4D97-AF65-F5344CB8AC3E}">
        <p14:creationId xmlns:p14="http://schemas.microsoft.com/office/powerpoint/2010/main" val="3334402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3" y="806450"/>
            <a:ext cx="7888287"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512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2164371" y="345331"/>
            <a:ext cx="4797425" cy="6248400"/>
            <a:chOff x="1392" y="0"/>
            <a:chExt cx="3022" cy="3936"/>
          </a:xfrm>
        </p:grpSpPr>
        <p:pic>
          <p:nvPicPr>
            <p:cNvPr id="5127" name="Picture 3"/>
            <p:cNvPicPr>
              <a:picLocks noChangeAspect="1" noChangeArrowheads="1"/>
            </p:cNvPicPr>
            <p:nvPr/>
          </p:nvPicPr>
          <p:blipFill>
            <a:blip r:embed="rId2">
              <a:extLst>
                <a:ext uri="{28A0092B-C50C-407E-A947-70E740481C1C}">
                  <a14:useLocalDpi xmlns:a14="http://schemas.microsoft.com/office/drawing/2010/main" val="0"/>
                </a:ext>
              </a:extLst>
            </a:blip>
            <a:srcRect t="5139" b="10921"/>
            <a:stretch>
              <a:fillRect/>
            </a:stretch>
          </p:blipFill>
          <p:spPr bwMode="auto">
            <a:xfrm>
              <a:off x="1392" y="0"/>
              <a:ext cx="3022"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8" name="Line 7"/>
            <p:cNvSpPr>
              <a:spLocks noChangeShapeType="1"/>
            </p:cNvSpPr>
            <p:nvPr/>
          </p:nvSpPr>
          <p:spPr bwMode="auto">
            <a:xfrm flipH="1">
              <a:off x="3744" y="2352"/>
              <a:ext cx="624" cy="4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129" name="Line 8"/>
            <p:cNvSpPr>
              <a:spLocks noChangeShapeType="1"/>
            </p:cNvSpPr>
            <p:nvPr/>
          </p:nvSpPr>
          <p:spPr bwMode="auto">
            <a:xfrm>
              <a:off x="1488" y="1632"/>
              <a:ext cx="1056" cy="38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130" name="Line 9"/>
            <p:cNvSpPr>
              <a:spLocks noChangeShapeType="1"/>
            </p:cNvSpPr>
            <p:nvPr/>
          </p:nvSpPr>
          <p:spPr bwMode="auto">
            <a:xfrm flipH="1">
              <a:off x="3504" y="864"/>
              <a:ext cx="672" cy="24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131" name="Line 10"/>
            <p:cNvSpPr>
              <a:spLocks noChangeShapeType="1"/>
            </p:cNvSpPr>
            <p:nvPr/>
          </p:nvSpPr>
          <p:spPr bwMode="auto">
            <a:xfrm flipH="1" flipV="1">
              <a:off x="2352" y="2928"/>
              <a:ext cx="192" cy="96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grpSp>
      <p:sp>
        <p:nvSpPr>
          <p:cNvPr id="5123" name="Text Box 12"/>
          <p:cNvSpPr txBox="1">
            <a:spLocks noChangeArrowheads="1"/>
          </p:cNvSpPr>
          <p:nvPr/>
        </p:nvSpPr>
        <p:spPr bwMode="auto">
          <a:xfrm>
            <a:off x="2667000" y="19812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r>
              <a:rPr lang="en-US" altLang="en-US" sz="4400">
                <a:solidFill>
                  <a:srgbClr val="FF3300"/>
                </a:solidFill>
              </a:rPr>
              <a:t>A</a:t>
            </a:r>
            <a:endParaRPr lang="en-US" altLang="en-US" sz="2400">
              <a:solidFill>
                <a:srgbClr val="000000"/>
              </a:solidFill>
            </a:endParaRPr>
          </a:p>
        </p:txBody>
      </p:sp>
      <p:sp>
        <p:nvSpPr>
          <p:cNvPr id="5124" name="Text Box 13"/>
          <p:cNvSpPr txBox="1">
            <a:spLocks noChangeArrowheads="1"/>
          </p:cNvSpPr>
          <p:nvPr/>
        </p:nvSpPr>
        <p:spPr bwMode="auto">
          <a:xfrm>
            <a:off x="6934200" y="33528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r>
              <a:rPr lang="en-US" altLang="en-US" sz="4400">
                <a:solidFill>
                  <a:srgbClr val="FFFFFF"/>
                </a:solidFill>
              </a:rPr>
              <a:t>C</a:t>
            </a:r>
            <a:endParaRPr lang="en-US" altLang="en-US" sz="2400">
              <a:solidFill>
                <a:srgbClr val="000000"/>
              </a:solidFill>
            </a:endParaRPr>
          </a:p>
        </p:txBody>
      </p:sp>
      <p:sp>
        <p:nvSpPr>
          <p:cNvPr id="5125" name="Text Box 14"/>
          <p:cNvSpPr txBox="1">
            <a:spLocks noChangeArrowheads="1"/>
          </p:cNvSpPr>
          <p:nvPr/>
        </p:nvSpPr>
        <p:spPr bwMode="auto">
          <a:xfrm>
            <a:off x="4267200" y="54102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r>
              <a:rPr lang="en-US" altLang="en-US" sz="4400">
                <a:solidFill>
                  <a:srgbClr val="FF3300"/>
                </a:solidFill>
              </a:rPr>
              <a:t>D</a:t>
            </a:r>
            <a:endParaRPr lang="en-US" altLang="en-US" sz="2400">
              <a:solidFill>
                <a:srgbClr val="000000"/>
              </a:solidFill>
            </a:endParaRPr>
          </a:p>
        </p:txBody>
      </p:sp>
      <p:sp>
        <p:nvSpPr>
          <p:cNvPr id="5126" name="Text Box 15"/>
          <p:cNvSpPr txBox="1">
            <a:spLocks noChangeArrowheads="1"/>
          </p:cNvSpPr>
          <p:nvPr/>
        </p:nvSpPr>
        <p:spPr bwMode="auto">
          <a:xfrm>
            <a:off x="6248400" y="1600200"/>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50000"/>
              </a:spcBef>
              <a:spcAft>
                <a:spcPct val="0"/>
              </a:spcAft>
              <a:buFontTx/>
              <a:buNone/>
            </a:pPr>
            <a:r>
              <a:rPr lang="en-US" altLang="en-US" sz="4400">
                <a:solidFill>
                  <a:srgbClr val="FF3300"/>
                </a:solidFill>
              </a:rPr>
              <a:t>B</a:t>
            </a:r>
            <a:endParaRPr lang="en-US" altLang="en-US" sz="2400">
              <a:solidFill>
                <a:srgbClr val="000000"/>
              </a:solidFill>
            </a:endParaRPr>
          </a:p>
        </p:txBody>
      </p:sp>
    </p:spTree>
    <p:extLst>
      <p:ext uri="{BB962C8B-B14F-4D97-AF65-F5344CB8AC3E}">
        <p14:creationId xmlns:p14="http://schemas.microsoft.com/office/powerpoint/2010/main" val="52016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4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44" y="957060"/>
            <a:ext cx="7519256" cy="495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523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B08355-A068-1746-8E84-685064CF3E8D}"/>
              </a:ext>
            </a:extLst>
          </p:cNvPr>
          <p:cNvSpPr txBox="1"/>
          <p:nvPr/>
        </p:nvSpPr>
        <p:spPr>
          <a:xfrm>
            <a:off x="-661639" y="3218934"/>
            <a:ext cx="2750634" cy="369332"/>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Cross section</a:t>
            </a:r>
          </a:p>
        </p:txBody>
      </p:sp>
      <p:sp>
        <p:nvSpPr>
          <p:cNvPr id="3" name="TextBox 2">
            <a:extLst>
              <a:ext uri="{FF2B5EF4-FFF2-40B4-BE49-F238E27FC236}">
                <a16:creationId xmlns:a16="http://schemas.microsoft.com/office/drawing/2014/main" id="{9603825A-5235-BDC3-3EF7-64B568D67034}"/>
              </a:ext>
            </a:extLst>
          </p:cNvPr>
          <p:cNvSpPr txBox="1"/>
          <p:nvPr/>
        </p:nvSpPr>
        <p:spPr>
          <a:xfrm>
            <a:off x="4423319" y="6488668"/>
            <a:ext cx="2750634" cy="369332"/>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Longitudinal section</a:t>
            </a:r>
          </a:p>
        </p:txBody>
      </p:sp>
      <p:pic>
        <p:nvPicPr>
          <p:cNvPr id="4" name="Picture 3">
            <a:extLst>
              <a:ext uri="{FF2B5EF4-FFF2-40B4-BE49-F238E27FC236}">
                <a16:creationId xmlns:a16="http://schemas.microsoft.com/office/drawing/2014/main" id="{27F9DBAE-9E46-48BE-91C1-327F50EE12FE}"/>
              </a:ext>
            </a:extLst>
          </p:cNvPr>
          <p:cNvPicPr>
            <a:picLocks noChangeAspect="1"/>
          </p:cNvPicPr>
          <p:nvPr/>
        </p:nvPicPr>
        <p:blipFill>
          <a:blip r:embed="rId2"/>
          <a:stretch>
            <a:fillRect/>
          </a:stretch>
        </p:blipFill>
        <p:spPr>
          <a:xfrm>
            <a:off x="69290" y="33740"/>
            <a:ext cx="5328366" cy="3218967"/>
          </a:xfrm>
          <a:prstGeom prst="rect">
            <a:avLst/>
          </a:prstGeom>
        </p:spPr>
      </p:pic>
      <p:pic>
        <p:nvPicPr>
          <p:cNvPr id="5" name="Picture 4">
            <a:extLst>
              <a:ext uri="{FF2B5EF4-FFF2-40B4-BE49-F238E27FC236}">
                <a16:creationId xmlns:a16="http://schemas.microsoft.com/office/drawing/2014/main" id="{53AFEE13-6852-4C74-B928-AA483E83E9B0}"/>
              </a:ext>
            </a:extLst>
          </p:cNvPr>
          <p:cNvPicPr>
            <a:picLocks noChangeAspect="1"/>
          </p:cNvPicPr>
          <p:nvPr/>
        </p:nvPicPr>
        <p:blipFill>
          <a:blip r:embed="rId3"/>
          <a:stretch>
            <a:fillRect/>
          </a:stretch>
        </p:blipFill>
        <p:spPr>
          <a:xfrm>
            <a:off x="4567144" y="3262435"/>
            <a:ext cx="4426080" cy="3340898"/>
          </a:xfrm>
          <a:prstGeom prst="rect">
            <a:avLst/>
          </a:prstGeom>
        </p:spPr>
      </p:pic>
    </p:spTree>
    <p:extLst>
      <p:ext uri="{BB962C8B-B14F-4D97-AF65-F5344CB8AC3E}">
        <p14:creationId xmlns:p14="http://schemas.microsoft.com/office/powerpoint/2010/main" val="1461292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7312A2-94DA-405E-877D-B6F56FA5A092}"/>
              </a:ext>
            </a:extLst>
          </p:cNvPr>
          <p:cNvPicPr>
            <a:picLocks noChangeAspect="1"/>
          </p:cNvPicPr>
          <p:nvPr/>
        </p:nvPicPr>
        <p:blipFill>
          <a:blip r:embed="rId2"/>
          <a:stretch>
            <a:fillRect/>
          </a:stretch>
        </p:blipFill>
        <p:spPr>
          <a:xfrm>
            <a:off x="545243" y="898940"/>
            <a:ext cx="8053514" cy="5060119"/>
          </a:xfrm>
          <a:prstGeom prst="rect">
            <a:avLst/>
          </a:prstGeom>
        </p:spPr>
      </p:pic>
    </p:spTree>
    <p:extLst>
      <p:ext uri="{BB962C8B-B14F-4D97-AF65-F5344CB8AC3E}">
        <p14:creationId xmlns:p14="http://schemas.microsoft.com/office/powerpoint/2010/main" val="1571881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6560FA-6465-4CF6-8122-895E8B636EC4}"/>
              </a:ext>
            </a:extLst>
          </p:cNvPr>
          <p:cNvPicPr>
            <a:picLocks noChangeAspect="1"/>
          </p:cNvPicPr>
          <p:nvPr/>
        </p:nvPicPr>
        <p:blipFill>
          <a:blip r:embed="rId2"/>
          <a:stretch>
            <a:fillRect/>
          </a:stretch>
        </p:blipFill>
        <p:spPr>
          <a:xfrm>
            <a:off x="206857" y="3208326"/>
            <a:ext cx="4499238" cy="3499407"/>
          </a:xfrm>
          <a:prstGeom prst="rect">
            <a:avLst/>
          </a:prstGeom>
        </p:spPr>
      </p:pic>
      <p:pic>
        <p:nvPicPr>
          <p:cNvPr id="3" name="Picture 2">
            <a:extLst>
              <a:ext uri="{FF2B5EF4-FFF2-40B4-BE49-F238E27FC236}">
                <a16:creationId xmlns:a16="http://schemas.microsoft.com/office/drawing/2014/main" id="{00A96144-68EA-4FEA-9FB8-B9FF4167B777}"/>
              </a:ext>
            </a:extLst>
          </p:cNvPr>
          <p:cNvPicPr>
            <a:picLocks noChangeAspect="1"/>
          </p:cNvPicPr>
          <p:nvPr/>
        </p:nvPicPr>
        <p:blipFill>
          <a:blip r:embed="rId3"/>
          <a:stretch>
            <a:fillRect/>
          </a:stretch>
        </p:blipFill>
        <p:spPr>
          <a:xfrm>
            <a:off x="5270739" y="3610696"/>
            <a:ext cx="3426249" cy="2694666"/>
          </a:xfrm>
          <a:prstGeom prst="rect">
            <a:avLst/>
          </a:prstGeom>
        </p:spPr>
      </p:pic>
      <p:pic>
        <p:nvPicPr>
          <p:cNvPr id="4" name="Picture 3">
            <a:extLst>
              <a:ext uri="{FF2B5EF4-FFF2-40B4-BE49-F238E27FC236}">
                <a16:creationId xmlns:a16="http://schemas.microsoft.com/office/drawing/2014/main" id="{AF1CEBAF-DC67-4755-8010-75F58962B6F3}"/>
              </a:ext>
            </a:extLst>
          </p:cNvPr>
          <p:cNvPicPr>
            <a:picLocks noChangeAspect="1"/>
          </p:cNvPicPr>
          <p:nvPr/>
        </p:nvPicPr>
        <p:blipFill>
          <a:blip r:embed="rId4"/>
          <a:stretch>
            <a:fillRect/>
          </a:stretch>
        </p:blipFill>
        <p:spPr>
          <a:xfrm>
            <a:off x="5537613" y="660980"/>
            <a:ext cx="3438442" cy="2286198"/>
          </a:xfrm>
          <a:prstGeom prst="rect">
            <a:avLst/>
          </a:prstGeom>
        </p:spPr>
      </p:pic>
      <p:pic>
        <p:nvPicPr>
          <p:cNvPr id="5" name="Picture 4">
            <a:extLst>
              <a:ext uri="{FF2B5EF4-FFF2-40B4-BE49-F238E27FC236}">
                <a16:creationId xmlns:a16="http://schemas.microsoft.com/office/drawing/2014/main" id="{2EEC8428-5CE1-4663-BFA5-543DC404F540}"/>
              </a:ext>
            </a:extLst>
          </p:cNvPr>
          <p:cNvPicPr>
            <a:picLocks noChangeAspect="1"/>
          </p:cNvPicPr>
          <p:nvPr/>
        </p:nvPicPr>
        <p:blipFill>
          <a:blip r:embed="rId5"/>
          <a:stretch>
            <a:fillRect/>
          </a:stretch>
        </p:blipFill>
        <p:spPr>
          <a:xfrm>
            <a:off x="167945" y="135124"/>
            <a:ext cx="5102794" cy="2975106"/>
          </a:xfrm>
          <a:prstGeom prst="rect">
            <a:avLst/>
          </a:prstGeom>
        </p:spPr>
      </p:pic>
    </p:spTree>
    <p:extLst>
      <p:ext uri="{BB962C8B-B14F-4D97-AF65-F5344CB8AC3E}">
        <p14:creationId xmlns:p14="http://schemas.microsoft.com/office/powerpoint/2010/main" val="334691673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TotalTime>
  <Words>138</Words>
  <Application>Microsoft Office PowerPoint</Application>
  <PresentationFormat>On-screen Show (4:3)</PresentationFormat>
  <Paragraphs>14</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McMahon</dc:creator>
  <cp:lastModifiedBy>Marie Mc Mahon</cp:lastModifiedBy>
  <cp:revision>11</cp:revision>
  <dcterms:created xsi:type="dcterms:W3CDTF">2024-01-25T06:08:37Z</dcterms:created>
  <dcterms:modified xsi:type="dcterms:W3CDTF">2025-02-07T02:02:22Z</dcterms:modified>
</cp:coreProperties>
</file>