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6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6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9A3D9-0AC0-42DE-AF76-76A7846E43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D9860-736C-412A-A5DE-99A17EB09A3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9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D17CB-4AD9-49C8-AF81-29FE7C542B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4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8C069-6ECD-4B5C-B198-5C86AE06ED4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6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16E23-0B83-4364-BBCC-4D5C949887D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6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95908-97C8-4D50-B104-96B5E4B34C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7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63A0B-BAA9-4DAE-8779-277B7158DE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1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13FB9-3AF4-4BCE-B9CD-DE59AA23745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7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47A94-1C2E-42D8-B802-F6B346A342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6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7AE7A-2E0D-4568-B68F-9E798717176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4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9DC1-2692-4245-9847-2B3D5317D24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0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>
            <a:alpha val="313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B1D348-DB9F-40E7-949B-C7EE06064A9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3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2863" y="2138363"/>
            <a:ext cx="1643062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CC0000"/>
                </a:solidFill>
                <a:latin typeface="Calibri" panose="020F0502020204030204" pitchFamily="34" charset="0"/>
              </a:rPr>
              <a:t>Cutaneous </a:t>
            </a:r>
          </a:p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CC0000"/>
                </a:solidFill>
                <a:latin typeface="Calibri" panose="020F0502020204030204" pitchFamily="34" charset="0"/>
              </a:rPr>
              <a:t>Membrane </a:t>
            </a:r>
          </a:p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CC0000"/>
                </a:solidFill>
                <a:latin typeface="Calibri" panose="020F0502020204030204" pitchFamily="34" charset="0"/>
              </a:rPr>
              <a:t>(Skin)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808163" y="1906588"/>
            <a:ext cx="732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Superficial Epidermis (epithelial tissue)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814513" y="3068638"/>
            <a:ext cx="6367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Deeper Dermis (connective tissue)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385888" y="4491038"/>
            <a:ext cx="701833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>
                <a:solidFill>
                  <a:srgbClr val="CC9900"/>
                </a:solidFill>
                <a:latin typeface="Calibri" panose="020F0502020204030204" pitchFamily="34" charset="0"/>
              </a:rPr>
              <a:t>Accessory Structures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	Hair and Hair Follicles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	Exocrine Glands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	Nails</a:t>
            </a: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893888" y="179388"/>
            <a:ext cx="52330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Integumentary* System</a:t>
            </a:r>
          </a:p>
        </p:txBody>
      </p:sp>
      <p:sp>
        <p:nvSpPr>
          <p:cNvPr id="2058" name="AutoShape 10"/>
          <p:cNvSpPr>
            <a:spLocks/>
          </p:cNvSpPr>
          <p:nvPr/>
        </p:nvSpPr>
        <p:spPr bwMode="auto">
          <a:xfrm>
            <a:off x="1590675" y="2201863"/>
            <a:ext cx="192088" cy="1320800"/>
          </a:xfrm>
          <a:prstGeom prst="leftBrace">
            <a:avLst>
              <a:gd name="adj1" fmla="val 573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49350" y="887413"/>
            <a:ext cx="7839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*From Latin integumentum "a covering," from integere "to cover over“.</a:t>
            </a:r>
          </a:p>
        </p:txBody>
      </p:sp>
    </p:spTree>
    <p:extLst>
      <p:ext uri="{BB962C8B-B14F-4D97-AF65-F5344CB8AC3E}">
        <p14:creationId xmlns:p14="http://schemas.microsoft.com/office/powerpoint/2010/main" val="373740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2055" grpId="0"/>
      <p:bldP spid="2056" grpId="0"/>
      <p:bldP spid="20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9" b="5000"/>
          <a:stretch>
            <a:fillRect/>
          </a:stretch>
        </p:blipFill>
        <p:spPr bwMode="auto">
          <a:xfrm>
            <a:off x="236538" y="1030288"/>
            <a:ext cx="8394700" cy="560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531490" y="99944"/>
            <a:ext cx="20810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The Dermis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391275" y="923925"/>
            <a:ext cx="1524000" cy="447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954213" y="6194425"/>
            <a:ext cx="134461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3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270125" y="309563"/>
            <a:ext cx="460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800000"/>
                </a:solidFill>
              </a:rPr>
              <a:t>Anatomy of a Tattoo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9F0F2B-7916-099C-72E5-8DAC53A92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" y="1117889"/>
            <a:ext cx="2464905" cy="55051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E8E72F-F982-6677-94F3-D3C43EC116D8}"/>
              </a:ext>
            </a:extLst>
          </p:cNvPr>
          <p:cNvSpPr/>
          <p:nvPr/>
        </p:nvSpPr>
        <p:spPr>
          <a:xfrm>
            <a:off x="2386427" y="5091112"/>
            <a:ext cx="300079" cy="1457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kin-CrossSec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t="5909" r="3167" b="3016"/>
          <a:stretch/>
        </p:blipFill>
        <p:spPr bwMode="auto">
          <a:xfrm>
            <a:off x="4572000" y="1117889"/>
            <a:ext cx="2912908" cy="253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926" y="3870448"/>
            <a:ext cx="4712616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5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tattoo-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3935413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 descr="tattoo-fi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457200"/>
            <a:ext cx="402907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tattoo-fi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"/>
            <a:ext cx="3505200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5294313" y="333375"/>
            <a:ext cx="3849687" cy="62928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546350" y="282575"/>
            <a:ext cx="3849688" cy="62928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1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  <p:bldP spid="51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000426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123825"/>
            <a:ext cx="456565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9" descr="pr031-07_p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36538"/>
            <a:ext cx="2592387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a_brown_patch_061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4308475"/>
            <a:ext cx="3036888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323850" y="4210050"/>
            <a:ext cx="5294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Do substances get into your bloodstream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from being in contact with your skin?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349250" y="5229225"/>
            <a:ext cx="4479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</a:rPr>
              <a:t>What factors would be important?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323850" y="5932488"/>
            <a:ext cx="3479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</a:rPr>
              <a:t>What are some examples?</a:t>
            </a:r>
          </a:p>
        </p:txBody>
      </p:sp>
    </p:spTree>
    <p:extLst>
      <p:ext uri="{BB962C8B-B14F-4D97-AF65-F5344CB8AC3E}">
        <p14:creationId xmlns:p14="http://schemas.microsoft.com/office/powerpoint/2010/main" val="810527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509713" y="2395538"/>
            <a:ext cx="628332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400" u="sng">
                <a:solidFill>
                  <a:srgbClr val="000000"/>
                </a:solidFill>
                <a:latin typeface="Calibri" panose="020F0502020204030204" pitchFamily="34" charset="0"/>
              </a:rPr>
              <a:t>Roles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3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400">
                <a:solidFill>
                  <a:srgbClr val="000000"/>
                </a:solidFill>
                <a:latin typeface="Calibri" panose="020F0502020204030204" pitchFamily="34" charset="0"/>
              </a:rPr>
              <a:t> Stabilizes skin’s position.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1579563" y="58738"/>
            <a:ext cx="59848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rgbClr val="FFC000"/>
                </a:solidFill>
                <a:latin typeface="Calibri" panose="020F0502020204030204" pitchFamily="34" charset="0"/>
              </a:rPr>
              <a:t>The Subcutaneous Layer </a:t>
            </a: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1100138" y="1114425"/>
            <a:ext cx="24241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400">
                <a:solidFill>
                  <a:srgbClr val="000000"/>
                </a:solidFill>
                <a:latin typeface="Calibri" panose="020F0502020204030204" pitchFamily="34" charset="0"/>
              </a:rPr>
              <a:t>Hypodermis </a:t>
            </a: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4787900" y="1112838"/>
            <a:ext cx="31924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400">
                <a:solidFill>
                  <a:srgbClr val="000000"/>
                </a:solidFill>
                <a:latin typeface="Calibri" panose="020F0502020204030204" pitchFamily="34" charset="0"/>
              </a:rPr>
              <a:t>Superficial Fascia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522413" y="4267200"/>
            <a:ext cx="76215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400">
                <a:solidFill>
                  <a:srgbClr val="000000"/>
                </a:solidFill>
                <a:latin typeface="Calibri" panose="020F0502020204030204" pitchFamily="34" charset="0"/>
              </a:rPr>
              <a:t>- Permits limited independent movement.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522413" y="5008563"/>
            <a:ext cx="67500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400">
                <a:solidFill>
                  <a:srgbClr val="000000"/>
                </a:solidFill>
                <a:latin typeface="Calibri" panose="020F0502020204030204" pitchFamily="34" charset="0"/>
              </a:rPr>
              <a:t> Provides insulation and protection.</a:t>
            </a:r>
          </a:p>
        </p:txBody>
      </p:sp>
    </p:spTree>
    <p:extLst>
      <p:ext uri="{BB962C8B-B14F-4D97-AF65-F5344CB8AC3E}">
        <p14:creationId xmlns:p14="http://schemas.microsoft.com/office/powerpoint/2010/main" val="70605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21" grpId="0"/>
      <p:bldP spid="133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497263" y="169863"/>
            <a:ext cx="210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996600"/>
                </a:solidFill>
                <a:latin typeface="Calibri" panose="020F0502020204030204" pitchFamily="34" charset="0"/>
              </a:rPr>
              <a:t>Skin </a:t>
            </a:r>
            <a:r>
              <a:rPr lang="en-US" altLang="en-US" sz="3600" b="1">
                <a:solidFill>
                  <a:srgbClr val="CC0000"/>
                </a:solidFill>
                <a:latin typeface="Calibri" panose="020F0502020204030204" pitchFamily="34" charset="0"/>
              </a:rPr>
              <a:t>Color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35050" y="1550988"/>
            <a:ext cx="6097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1. Melanin: amount = darkness.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025525" y="2266950"/>
            <a:ext cx="4437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2. Carotene: from diet.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022350" y="3051175"/>
            <a:ext cx="7535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3. Hemoglobin (Hb) + amount of blood: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028700" y="3875088"/>
            <a:ext cx="19002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>
                <a:solidFill>
                  <a:srgbClr val="000000"/>
                </a:solidFill>
                <a:latin typeface="Calibri" panose="020F0502020204030204" pitchFamily="34" charset="0"/>
              </a:rPr>
              <a:t>HbO</a:t>
            </a:r>
            <a:r>
              <a:rPr lang="en-US" altLang="en-US" sz="3000" baseline="-20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3000">
                <a:solidFill>
                  <a:srgbClr val="000000"/>
                </a:solidFill>
                <a:latin typeface="Calibri" panose="020F0502020204030204" pitchFamily="34" charset="0"/>
              </a:rPr>
              <a:t> = </a:t>
            </a:r>
            <a:r>
              <a:rPr lang="en-US" altLang="en-US" sz="3000">
                <a:solidFill>
                  <a:srgbClr val="CC0000"/>
                </a:solidFill>
                <a:latin typeface="Calibri" panose="020F0502020204030204" pitchFamily="34" charset="0"/>
              </a:rPr>
              <a:t>red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328738" y="4727575"/>
            <a:ext cx="7069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i="1">
                <a:solidFill>
                  <a:srgbClr val="000000"/>
                </a:solidFill>
                <a:latin typeface="Calibri" panose="020F0502020204030204" pitchFamily="34" charset="0"/>
              </a:rPr>
              <a:t>*If skin is thin, blood supply deep to it can be seen.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61988" y="784225"/>
            <a:ext cx="4203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u="sng">
                <a:solidFill>
                  <a:srgbClr val="000000"/>
                </a:solidFill>
                <a:latin typeface="Calibri" panose="020F0502020204030204" pitchFamily="34" charset="0"/>
              </a:rPr>
              <a:t>Depends on 3 Things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952875" y="3867150"/>
            <a:ext cx="46291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>
                <a:solidFill>
                  <a:srgbClr val="000000"/>
                </a:solidFill>
                <a:latin typeface="Calibri" panose="020F0502020204030204" pitchFamily="34" charset="0"/>
              </a:rPr>
              <a:t>Hb without O</a:t>
            </a:r>
            <a:r>
              <a:rPr lang="en-US" altLang="en-US" sz="3000" baseline="-20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3000">
                <a:solidFill>
                  <a:srgbClr val="000000"/>
                </a:solidFill>
                <a:latin typeface="Calibri" panose="020F0502020204030204" pitchFamily="34" charset="0"/>
              </a:rPr>
              <a:t> = </a:t>
            </a:r>
            <a:r>
              <a:rPr lang="en-US" altLang="en-US" sz="3000">
                <a:solidFill>
                  <a:srgbClr val="333399"/>
                </a:solidFill>
                <a:latin typeface="Calibri" panose="020F0502020204030204" pitchFamily="34" charset="0"/>
              </a:rPr>
              <a:t>blue</a:t>
            </a:r>
            <a:r>
              <a:rPr lang="en-US" altLang="en-US" sz="300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n-US" altLang="en-US" sz="3000">
                <a:solidFill>
                  <a:srgbClr val="993366"/>
                </a:solidFill>
                <a:latin typeface="Calibri" panose="020F0502020204030204" pitchFamily="34" charset="0"/>
              </a:rPr>
              <a:t>purple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17703" y="5608638"/>
            <a:ext cx="81310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i="1" dirty="0">
                <a:solidFill>
                  <a:srgbClr val="808000"/>
                </a:solidFill>
                <a:latin typeface="Calibri" panose="020F0502020204030204" pitchFamily="34" charset="0"/>
              </a:rPr>
              <a:t>Jaundice</a:t>
            </a:r>
            <a:r>
              <a:rPr lang="en-US" altLang="en-US" sz="2600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2600" i="1" dirty="0">
                <a:solidFill>
                  <a:srgbClr val="CCCC00"/>
                </a:solidFill>
                <a:latin typeface="Calibri" panose="020F0502020204030204" pitchFamily="34" charset="0"/>
              </a:rPr>
              <a:t>Pallor</a:t>
            </a:r>
            <a:r>
              <a:rPr lang="en-US" altLang="en-US" sz="2600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2600" i="1" dirty="0">
                <a:solidFill>
                  <a:srgbClr val="3399FF"/>
                </a:solidFill>
                <a:latin typeface="Calibri" panose="020F0502020204030204" pitchFamily="34" charset="0"/>
              </a:rPr>
              <a:t>Cyanosis</a:t>
            </a:r>
            <a:r>
              <a:rPr lang="en-US" altLang="en-US" sz="2600" i="1" dirty="0">
                <a:solidFill>
                  <a:srgbClr val="000000"/>
                </a:solidFill>
                <a:latin typeface="Calibri" panose="020F0502020204030204" pitchFamily="34" charset="0"/>
              </a:rPr>
              <a:t>, Albinism, </a:t>
            </a:r>
            <a:r>
              <a:rPr lang="en-US" altLang="en-US" sz="2600" i="1" dirty="0" err="1">
                <a:solidFill>
                  <a:srgbClr val="FF5050"/>
                </a:solidFill>
                <a:latin typeface="Calibri" panose="020F0502020204030204" pitchFamily="34" charset="0"/>
              </a:rPr>
              <a:t>Erythemia</a:t>
            </a:r>
            <a:r>
              <a:rPr lang="en-US" altLang="en-US" sz="2600" i="1" dirty="0">
                <a:solidFill>
                  <a:srgbClr val="000000"/>
                </a:solidFill>
                <a:latin typeface="Calibri" panose="020F0502020204030204" pitchFamily="34" charset="0"/>
              </a:rPr>
              <a:t>, Hematoma</a:t>
            </a:r>
          </a:p>
        </p:txBody>
      </p:sp>
    </p:spTree>
    <p:extLst>
      <p:ext uri="{BB962C8B-B14F-4D97-AF65-F5344CB8AC3E}">
        <p14:creationId xmlns:p14="http://schemas.microsoft.com/office/powerpoint/2010/main" val="219038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  <p:bldP spid="30725" grpId="0"/>
      <p:bldP spid="30726" grpId="0"/>
      <p:bldP spid="30727" grpId="0"/>
      <p:bldP spid="30729" grpId="0"/>
      <p:bldP spid="307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651000" y="249238"/>
            <a:ext cx="5624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Accessory Structures of the Skin</a:t>
            </a: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0" t="2667" r="25125" b="8812"/>
          <a:stretch/>
        </p:blipFill>
        <p:spPr bwMode="auto">
          <a:xfrm>
            <a:off x="2740804" y="833438"/>
            <a:ext cx="3662391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09931" y="4111169"/>
            <a:ext cx="2123338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800" u="sng" dirty="0">
                <a:solidFill>
                  <a:srgbClr val="000000"/>
                </a:solidFill>
                <a:latin typeface="Calibri" panose="020F0502020204030204" pitchFamily="34" charset="0"/>
              </a:rPr>
              <a:t>Roles of Hair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- Protection</a:t>
            </a:r>
          </a:p>
          <a:p>
            <a:pPr fontAlgn="base"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- Insulation</a:t>
            </a:r>
          </a:p>
          <a:p>
            <a:pPr fontAlgn="base"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- Sensation?</a:t>
            </a:r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182880" y="1348919"/>
            <a:ext cx="247856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a) Hair</a:t>
            </a:r>
          </a:p>
          <a:p>
            <a:pPr marL="514350" indent="-51435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b) Hair Follicle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	- medulla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	- cortex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371600" y="1166813"/>
            <a:ext cx="425450" cy="357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5" name="TextBox 3"/>
          <p:cNvSpPr txBox="1">
            <a:spLocks noChangeArrowheads="1"/>
          </p:cNvSpPr>
          <p:nvPr/>
        </p:nvSpPr>
        <p:spPr bwMode="auto">
          <a:xfrm>
            <a:off x="1797050" y="982663"/>
            <a:ext cx="78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Shaft </a:t>
            </a:r>
          </a:p>
        </p:txBody>
      </p:sp>
      <p:sp>
        <p:nvSpPr>
          <p:cNvPr id="22536" name="TextBox 4"/>
          <p:cNvSpPr txBox="1">
            <a:spLocks noChangeArrowheads="1"/>
          </p:cNvSpPr>
          <p:nvPr/>
        </p:nvSpPr>
        <p:spPr bwMode="auto">
          <a:xfrm>
            <a:off x="2020888" y="1460500"/>
            <a:ext cx="671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Root</a:t>
            </a:r>
          </a:p>
        </p:txBody>
      </p:sp>
      <p:sp>
        <p:nvSpPr>
          <p:cNvPr id="22537" name="TextBox 5"/>
          <p:cNvSpPr txBox="1">
            <a:spLocks noChangeArrowheads="1"/>
          </p:cNvSpPr>
          <p:nvPr/>
        </p:nvSpPr>
        <p:spPr bwMode="auto">
          <a:xfrm>
            <a:off x="1938338" y="1941513"/>
            <a:ext cx="64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Bulb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371600" y="1647825"/>
            <a:ext cx="6016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71600" y="1733550"/>
            <a:ext cx="601663" cy="3619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7" t="25388" r="791" b="25125"/>
          <a:stretch/>
        </p:blipFill>
        <p:spPr bwMode="auto">
          <a:xfrm>
            <a:off x="6476478" y="5013325"/>
            <a:ext cx="264448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011776" y="4419351"/>
            <a:ext cx="1573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Hair Root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Cross Section (</a:t>
            </a:r>
            <a:r>
              <a:rPr lang="en-US" altLang="en-US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x.s</a:t>
            </a:r>
            <a:r>
              <a:rPr lang="en-US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.)</a:t>
            </a:r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465192" y="5318780"/>
            <a:ext cx="2213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Hair shaft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Longitudinal Section (</a:t>
            </a:r>
            <a:r>
              <a:rPr lang="en-US" altLang="en-US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l.s</a:t>
            </a:r>
            <a:r>
              <a:rPr lang="en-US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.)</a:t>
            </a:r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0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64" y="279538"/>
            <a:ext cx="3209925" cy="34858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5738" y="3351213"/>
            <a:ext cx="8064500" cy="18764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sz="2400" b="1" dirty="0">
                <a:solidFill>
                  <a:srgbClr val="996633"/>
                </a:solidFill>
                <a:latin typeface="Calibri" panose="020F0502020204030204" pitchFamily="34" charset="0"/>
              </a:rPr>
              <a:t>Hair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996600"/>
                </a:solidFill>
                <a:latin typeface="Calibri" panose="020F0502020204030204" pitchFamily="34" charset="0"/>
              </a:rPr>
              <a:t>shaft</a:t>
            </a:r>
            <a:r>
              <a:rPr lang="en-US" sz="2400" dirty="0">
                <a:solidFill>
                  <a:srgbClr val="9966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has 3 layers: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Medulla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-  innermost layer, has large cells.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Cortex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- layer between cuticle and medulla, contains keratin and pigment, the bulk of hair.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581025" y="88900"/>
            <a:ext cx="38511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996633"/>
                </a:solidFill>
                <a:latin typeface="Calibri" panose="020F0502020204030204" pitchFamily="34" charset="0"/>
              </a:rPr>
              <a:t>Hair and the Hair Follicle</a:t>
            </a:r>
          </a:p>
        </p:txBody>
      </p:sp>
      <p:pic>
        <p:nvPicPr>
          <p:cNvPr id="24583" name="Picture 7" descr="hair_cuti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835525"/>
            <a:ext cx="32099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5738" y="5378450"/>
            <a:ext cx="5915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Cuticle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- the outermost layer; transparent and protects the inner layers. A healthy cuticle can give hair a shiny appearance.</a:t>
            </a:r>
          </a:p>
        </p:txBody>
      </p:sp>
      <p:pic>
        <p:nvPicPr>
          <p:cNvPr id="3" name="Picture 6" descr="http://micro.magnet.fsu.edu/primer/techniques/polarized/gallery/images/humanlarge.jpg">
            <a:extLst>
              <a:ext uri="{FF2B5EF4-FFF2-40B4-BE49-F238E27FC236}">
                <a16:creationId xmlns:a16="http://schemas.microsoft.com/office/drawing/2014/main" id="{E2878D70-8ECD-CC92-F03E-A254FCD9B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03262"/>
            <a:ext cx="3760387" cy="251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08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13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ypes of Scalp 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39" y="446111"/>
            <a:ext cx="4270632" cy="311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 descr="World Hair Research» Blog Archive » Types of H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41" y="3829422"/>
            <a:ext cx="4028559" cy="269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4716462" y="238976"/>
            <a:ext cx="442753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Vellus Hair -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short, fine, lightly-colored hairs on a large % of body as a child. This hair helps regulate T</a:t>
            </a:r>
            <a:r>
              <a:rPr lang="en-US" altLang="en-US" sz="18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. Only 0.5 cm long.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Terminal Hair - 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thick, long, darker hair, e.g. scalp hair. Can be many feet long.</a:t>
            </a: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Lanugo Hair –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thin, soft, unpigmented baby hair covering unborn and newborn babies.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444357" y="2982104"/>
            <a:ext cx="13884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Hair Removal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by Electrolysis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6593FBDE-2C92-BA56-5F47-096FD5A4A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620" y="106547"/>
            <a:ext cx="29290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996600"/>
                </a:solidFill>
                <a:latin typeface="Calibri" panose="020F0502020204030204" pitchFamily="34" charset="0"/>
              </a:rPr>
              <a:t>Basic types of Hair</a:t>
            </a:r>
          </a:p>
        </p:txBody>
      </p:sp>
      <p:pic>
        <p:nvPicPr>
          <p:cNvPr id="8" name="Picture 7" descr="A diagram of hair growth&#10;&#10;Description automatically generated">
            <a:extLst>
              <a:ext uri="{FF2B5EF4-FFF2-40B4-BE49-F238E27FC236}">
                <a16:creationId xmlns:a16="http://schemas.microsoft.com/office/drawing/2014/main" id="{7421F51E-9A79-DC59-0A82-48BCD5682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280" y="3636055"/>
            <a:ext cx="2544609" cy="28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7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2230438" y="219075"/>
            <a:ext cx="4565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Hair Color and Texture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63600" y="1819275"/>
            <a:ext cx="7648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Determined by the amount of </a:t>
            </a: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melanin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in hair bulb.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854075" y="2630488"/>
            <a:ext cx="426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More Melanin – Darker Hair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850900" y="3395663"/>
            <a:ext cx="4110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Less Melanin – Lighter Hair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857250" y="4179888"/>
            <a:ext cx="5507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Air Bubbles in Medulla – White Hair!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44475" y="5151438"/>
            <a:ext cx="87391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i="1" dirty="0">
                <a:solidFill>
                  <a:srgbClr val="CC3300"/>
                </a:solidFill>
                <a:latin typeface="Calibri" panose="020F0502020204030204" pitchFamily="34" charset="0"/>
              </a:rPr>
              <a:t>*If hair is Red, this is another iron (Fe) containing pigment,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i="1" dirty="0">
                <a:solidFill>
                  <a:srgbClr val="CC3300"/>
                </a:solidFill>
                <a:latin typeface="Calibri" panose="020F0502020204030204" pitchFamily="34" charset="0"/>
              </a:rPr>
              <a:t> called </a:t>
            </a:r>
            <a:r>
              <a:rPr lang="en-US" altLang="en-US" sz="2800" i="1" dirty="0" err="1">
                <a:solidFill>
                  <a:srgbClr val="CC3300"/>
                </a:solidFill>
                <a:latin typeface="Calibri" panose="020F0502020204030204" pitchFamily="34" charset="0"/>
              </a:rPr>
              <a:t>trichosiderin</a:t>
            </a:r>
            <a:r>
              <a:rPr lang="en-US" altLang="en-US" sz="2800" i="1" dirty="0">
                <a:solidFill>
                  <a:srgbClr val="CC33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585788" y="955675"/>
            <a:ext cx="2187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u="sng">
                <a:solidFill>
                  <a:srgbClr val="000000"/>
                </a:solidFill>
                <a:latin typeface="Calibri" panose="020F0502020204030204" pitchFamily="34" charset="0"/>
              </a:rPr>
              <a:t>Hair Color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E154A-0D35-E6BD-D59A-14276D29F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714" y="2271106"/>
            <a:ext cx="3489303" cy="198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5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79" grpId="0"/>
      <p:bldP spid="28680" grpId="0"/>
      <p:bldP spid="286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7" b="11667"/>
          <a:stretch>
            <a:fillRect/>
          </a:stretch>
        </p:blipFill>
        <p:spPr bwMode="auto">
          <a:xfrm>
            <a:off x="285750" y="1066800"/>
            <a:ext cx="8653463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203018" y="228600"/>
            <a:ext cx="4737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996633"/>
                </a:solidFill>
                <a:latin typeface="Calibri" panose="020F0502020204030204" pitchFamily="34" charset="0"/>
              </a:rPr>
              <a:t>The Integumentary System</a:t>
            </a:r>
          </a:p>
        </p:txBody>
      </p:sp>
    </p:spTree>
    <p:extLst>
      <p:ext uri="{BB962C8B-B14F-4D97-AF65-F5344CB8AC3E}">
        <p14:creationId xmlns:p14="http://schemas.microsoft.com/office/powerpoint/2010/main" val="2620435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289175" y="179388"/>
            <a:ext cx="4565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Hair Color and Texture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71094" y="1750944"/>
            <a:ext cx="85669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Mostly determined by cross section of hair shaft.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35115" y="2687638"/>
            <a:ext cx="3800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Round – Straight Hair.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31940" y="3969566"/>
            <a:ext cx="3025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Oval – Curly Hair.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38290" y="5133880"/>
            <a:ext cx="47622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Flat (Elliptical) –  Kinky Hair.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585788" y="1155700"/>
            <a:ext cx="24431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400" u="sng">
                <a:solidFill>
                  <a:srgbClr val="000000"/>
                </a:solidFill>
                <a:latin typeface="Calibri" panose="020F0502020204030204" pitchFamily="34" charset="0"/>
              </a:rPr>
              <a:t>Hair Texture</a:t>
            </a:r>
            <a:r>
              <a:rPr lang="en-US" altLang="en-US" sz="34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4203865" y="2744788"/>
            <a:ext cx="388938" cy="3556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3427578" y="4074341"/>
            <a:ext cx="328612" cy="436562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4991485" y="5330730"/>
            <a:ext cx="398463" cy="219075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7A9BC-1C59-4653-AA55-6EFAF6F60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789" y="2744788"/>
            <a:ext cx="3214921" cy="296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07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2767013" y="0"/>
            <a:ext cx="4289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2. Exocrine Glands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93725" y="1049338"/>
            <a:ext cx="7229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Calibri" panose="020F0502020204030204" pitchFamily="34" charset="0"/>
              </a:rPr>
              <a:t>- Sebaceous </a:t>
            </a:r>
            <a:r>
              <a:rPr lang="en-US" altLang="en-US" sz="2600" b="1" i="1">
                <a:solidFill>
                  <a:srgbClr val="008080"/>
                </a:solidFill>
                <a:latin typeface="Calibri" panose="020F0502020204030204" pitchFamily="34" charset="0"/>
              </a:rPr>
              <a:t>Glands</a:t>
            </a:r>
            <a:r>
              <a:rPr lang="en-US" altLang="en-US" sz="2600">
                <a:solidFill>
                  <a:srgbClr val="00808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600">
                <a:solidFill>
                  <a:srgbClr val="000000"/>
                </a:solidFill>
                <a:latin typeface="Calibri" panose="020F0502020204030204" pitchFamily="34" charset="0"/>
              </a:rPr>
              <a:t>secret sebum onto hairs.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93725" y="1547813"/>
            <a:ext cx="78565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600">
                <a:solidFill>
                  <a:srgbClr val="000000"/>
                </a:solidFill>
                <a:latin typeface="Calibri" panose="020F0502020204030204" pitchFamily="34" charset="0"/>
              </a:rPr>
              <a:t> Sebaceous </a:t>
            </a:r>
            <a:r>
              <a:rPr lang="en-US" altLang="en-US" sz="2600" b="1" i="1">
                <a:solidFill>
                  <a:srgbClr val="008080"/>
                </a:solidFill>
                <a:latin typeface="Calibri" panose="020F0502020204030204" pitchFamily="34" charset="0"/>
              </a:rPr>
              <a:t>Follicles</a:t>
            </a:r>
            <a:r>
              <a:rPr lang="en-US" altLang="en-US" sz="2600">
                <a:solidFill>
                  <a:srgbClr val="000000"/>
                </a:solidFill>
                <a:latin typeface="Calibri" panose="020F0502020204030204" pitchFamily="34" charset="0"/>
              </a:rPr>
              <a:t> are large sebaceous glands not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Calibri" panose="020F0502020204030204" pitchFamily="34" charset="0"/>
              </a:rPr>
              <a:t>  associated with hair.</a:t>
            </a:r>
          </a:p>
        </p:txBody>
      </p:sp>
      <p:sp>
        <p:nvSpPr>
          <p:cNvPr id="28677" name="Rectangle 14"/>
          <p:cNvSpPr>
            <a:spLocks noChangeArrowheads="1"/>
          </p:cNvSpPr>
          <p:nvPr/>
        </p:nvSpPr>
        <p:spPr bwMode="auto">
          <a:xfrm>
            <a:off x="593725" y="500063"/>
            <a:ext cx="3594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Sebaceous (Oil) Glands</a:t>
            </a:r>
          </a:p>
        </p:txBody>
      </p:sp>
      <p:pic>
        <p:nvPicPr>
          <p:cNvPr id="28678" name="Picture 15" descr="Skin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427288"/>
            <a:ext cx="6480175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Line 16"/>
          <p:cNvSpPr>
            <a:spLocks noChangeShapeType="1"/>
          </p:cNvSpPr>
          <p:nvPr/>
        </p:nvSpPr>
        <p:spPr bwMode="auto">
          <a:xfrm flipH="1">
            <a:off x="3924299" y="2876550"/>
            <a:ext cx="4525963" cy="3629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680" name="Line 18"/>
          <p:cNvSpPr>
            <a:spLocks noChangeShapeType="1"/>
          </p:cNvSpPr>
          <p:nvPr/>
        </p:nvSpPr>
        <p:spPr bwMode="auto">
          <a:xfrm>
            <a:off x="723900" y="5448300"/>
            <a:ext cx="1774825" cy="92154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681" name="Line 19"/>
          <p:cNvSpPr>
            <a:spLocks noChangeShapeType="1"/>
          </p:cNvSpPr>
          <p:nvPr/>
        </p:nvSpPr>
        <p:spPr bwMode="auto">
          <a:xfrm flipH="1">
            <a:off x="6572250" y="4495800"/>
            <a:ext cx="1695450" cy="1171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723900" y="3933825"/>
            <a:ext cx="2581275" cy="1514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9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 b="23500"/>
          <a:stretch>
            <a:fillRect/>
          </a:stretch>
        </p:blipFill>
        <p:spPr bwMode="auto">
          <a:xfrm>
            <a:off x="104775" y="2176463"/>
            <a:ext cx="8839200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2646363" y="676275"/>
            <a:ext cx="3813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Sebaceous Glands</a:t>
            </a:r>
          </a:p>
        </p:txBody>
      </p:sp>
    </p:spTree>
    <p:extLst>
      <p:ext uri="{BB962C8B-B14F-4D97-AF65-F5344CB8AC3E}">
        <p14:creationId xmlns:p14="http://schemas.microsoft.com/office/powerpoint/2010/main" val="3586922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17525" y="2305050"/>
            <a:ext cx="818356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b="1">
                <a:solidFill>
                  <a:srgbClr val="000000"/>
                </a:solidFill>
                <a:latin typeface="Calibri" panose="020F0502020204030204" pitchFamily="34" charset="0"/>
              </a:rPr>
              <a:t>2) </a:t>
            </a:r>
            <a:r>
              <a:rPr lang="en-US" altLang="en-US" sz="2600" b="1" u="sng">
                <a:solidFill>
                  <a:srgbClr val="000000"/>
                </a:solidFill>
                <a:latin typeface="Calibri" panose="020F0502020204030204" pitchFamily="34" charset="0"/>
              </a:rPr>
              <a:t>Apocrine Sweat Glands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Calibri" panose="020F0502020204030204" pitchFamily="34" charset="0"/>
              </a:rPr>
              <a:t>Thicker, lipid rich secretion, only in specific regions of the body, e.g., axillary and inguinal regions.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04825" y="898525"/>
            <a:ext cx="79708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b="1">
                <a:solidFill>
                  <a:srgbClr val="000000"/>
                </a:solidFill>
                <a:latin typeface="Calibri" panose="020F0502020204030204" pitchFamily="34" charset="0"/>
              </a:rPr>
              <a:t>1) </a:t>
            </a:r>
            <a:r>
              <a:rPr lang="en-US" altLang="en-US" sz="2600" b="1" u="sng">
                <a:solidFill>
                  <a:srgbClr val="000000"/>
                </a:solidFill>
                <a:latin typeface="Calibri" panose="020F0502020204030204" pitchFamily="34" charset="0"/>
              </a:rPr>
              <a:t>Merocrine Sweat Glands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Calibri" panose="020F0502020204030204" pitchFamily="34" charset="0"/>
              </a:rPr>
              <a:t>Thin, watery, sensible perspiration, more numerous than apocrine, highest density on palms and soles.</a:t>
            </a:r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2066925" y="127000"/>
            <a:ext cx="5010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Sudoriferous (Sweat) Glands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1371600" y="4237038"/>
            <a:ext cx="7772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b="1" dirty="0">
                <a:solidFill>
                  <a:srgbClr val="000000"/>
                </a:solidFill>
                <a:latin typeface="Calibri" panose="020F0502020204030204" pitchFamily="34" charset="0"/>
              </a:rPr>
              <a:t>Mammary Glands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Large, complex apocrine sweat glands, produce milk as nourishment for babies.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1355725" y="5514975"/>
            <a:ext cx="74644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b="1">
                <a:solidFill>
                  <a:srgbClr val="000000"/>
                </a:solidFill>
                <a:latin typeface="Calibri" panose="020F0502020204030204" pitchFamily="34" charset="0"/>
              </a:rPr>
              <a:t>Ceruminous Glands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Calibri" panose="020F0502020204030204" pitchFamily="34" charset="0"/>
              </a:rPr>
              <a:t>Produces waxy cerumen (ear wax), found in ear canal to keep eardrum protection and pliable.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863600" y="3683000"/>
            <a:ext cx="47259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b="1" u="sng">
                <a:solidFill>
                  <a:srgbClr val="CC0000"/>
                </a:solidFill>
                <a:latin typeface="Calibri" panose="020F0502020204030204" pitchFamily="34" charset="0"/>
              </a:rPr>
              <a:t>Modified Apocrine Sweat Glands</a:t>
            </a:r>
          </a:p>
        </p:txBody>
      </p:sp>
    </p:spTree>
    <p:extLst>
      <p:ext uri="{BB962C8B-B14F-4D97-AF65-F5344CB8AC3E}">
        <p14:creationId xmlns:p14="http://schemas.microsoft.com/office/powerpoint/2010/main" val="38614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  <p:bldP spid="24586" grpId="0"/>
      <p:bldP spid="24587" grpId="0"/>
      <p:bldP spid="245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4385" r="15750" b="4187"/>
          <a:stretch>
            <a:fillRect/>
          </a:stretch>
        </p:blipFill>
        <p:spPr bwMode="auto">
          <a:xfrm>
            <a:off x="1917700" y="442913"/>
            <a:ext cx="5595938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896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kin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187450"/>
            <a:ext cx="78676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2001838" y="241300"/>
            <a:ext cx="5191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Sudoriferous (Sweat) Gland</a:t>
            </a:r>
          </a:p>
        </p:txBody>
      </p:sp>
    </p:spTree>
    <p:extLst>
      <p:ext uri="{BB962C8B-B14F-4D97-AF65-F5344CB8AC3E}">
        <p14:creationId xmlns:p14="http://schemas.microsoft.com/office/powerpoint/2010/main" val="1947429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355850" y="90488"/>
            <a:ext cx="4400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3. Finger and Toe Nails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D0ABC2-F11B-B013-0A2D-497324A65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68" y="669925"/>
            <a:ext cx="8669263" cy="568806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7D789E-B594-6A47-3702-A253D52EC0BC}"/>
              </a:ext>
            </a:extLst>
          </p:cNvPr>
          <p:cNvSpPr/>
          <p:nvPr/>
        </p:nvSpPr>
        <p:spPr>
          <a:xfrm>
            <a:off x="896924" y="3700422"/>
            <a:ext cx="314325" cy="2381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E2CD6CE-E479-B85C-0418-855631592372}"/>
              </a:ext>
            </a:extLst>
          </p:cNvPr>
          <p:cNvSpPr/>
          <p:nvPr/>
        </p:nvSpPr>
        <p:spPr>
          <a:xfrm>
            <a:off x="4373217" y="2902226"/>
            <a:ext cx="389614" cy="3101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6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" b="7167"/>
          <a:stretch>
            <a:fillRect/>
          </a:stretch>
        </p:blipFill>
        <p:spPr bwMode="auto">
          <a:xfrm>
            <a:off x="152400" y="730250"/>
            <a:ext cx="8839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2152650" y="90488"/>
            <a:ext cx="4813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Aging of the Integumentary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272213" y="765175"/>
            <a:ext cx="1768475" cy="1273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648075" y="795338"/>
            <a:ext cx="2374900" cy="795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17500" y="1262063"/>
            <a:ext cx="2316163" cy="1133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88913" y="3729038"/>
            <a:ext cx="1439862" cy="974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7375525" y="2813050"/>
            <a:ext cx="1530350" cy="1033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7186613" y="4700588"/>
            <a:ext cx="1539875" cy="1054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4154488" y="5824538"/>
            <a:ext cx="2286000" cy="765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1033463" y="5626100"/>
            <a:ext cx="2544762" cy="963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3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1" grpId="0" animBg="1"/>
      <p:bldP spid="21512" grpId="0" animBg="1"/>
      <p:bldP spid="21513" grpId="0" animBg="1"/>
      <p:bldP spid="21514" grpId="0" animBg="1"/>
      <p:bldP spid="21515" grpId="0" animBg="1"/>
      <p:bldP spid="21516" grpId="0" animBg="1"/>
      <p:bldP spid="215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690688" y="73025"/>
            <a:ext cx="575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Burns and the Integument</a:t>
            </a:r>
            <a:endParaRPr lang="en-US" altLang="en-US" sz="4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892300" y="952500"/>
            <a:ext cx="13795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Tissue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Damage</a:t>
            </a:r>
          </a:p>
        </p:txBody>
      </p:sp>
      <p:sp>
        <p:nvSpPr>
          <p:cNvPr id="35844" name="Text Box 8"/>
          <p:cNvSpPr txBox="1">
            <a:spLocks noChangeArrowheads="1"/>
          </p:cNvSpPr>
          <p:nvPr/>
        </p:nvSpPr>
        <p:spPr bwMode="auto">
          <a:xfrm>
            <a:off x="174625" y="2036763"/>
            <a:ext cx="145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u="sng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400" u="sng" baseline="30000">
                <a:solidFill>
                  <a:srgbClr val="000000"/>
                </a:solidFill>
                <a:latin typeface="Calibri" panose="020F0502020204030204" pitchFamily="34" charset="0"/>
              </a:rPr>
              <a:t>st</a:t>
            </a:r>
            <a:r>
              <a:rPr lang="en-US" altLang="en-US" sz="2400" u="sng">
                <a:solidFill>
                  <a:srgbClr val="000000"/>
                </a:solidFill>
                <a:latin typeface="Calibri" panose="020F0502020204030204" pitchFamily="34" charset="0"/>
              </a:rPr>
              <a:t> Degree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174625" y="3597275"/>
            <a:ext cx="1522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u="sng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400" u="sng" baseline="30000">
                <a:solidFill>
                  <a:srgbClr val="000000"/>
                </a:solidFill>
                <a:latin typeface="Calibri" panose="020F0502020204030204" pitchFamily="34" charset="0"/>
              </a:rPr>
              <a:t>nd</a:t>
            </a:r>
            <a:r>
              <a:rPr lang="en-US" altLang="en-US" sz="2400" u="sng">
                <a:solidFill>
                  <a:srgbClr val="000000"/>
                </a:solidFill>
                <a:latin typeface="Calibri" panose="020F0502020204030204" pitchFamily="34" charset="0"/>
              </a:rPr>
              <a:t> Degree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5846" name="Text Box 10"/>
          <p:cNvSpPr txBox="1">
            <a:spLocks noChangeArrowheads="1"/>
          </p:cNvSpPr>
          <p:nvPr/>
        </p:nvSpPr>
        <p:spPr bwMode="auto">
          <a:xfrm>
            <a:off x="174625" y="4941888"/>
            <a:ext cx="1484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u="sng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altLang="en-US" sz="2400" u="sng" baseline="30000">
                <a:solidFill>
                  <a:srgbClr val="000000"/>
                </a:solidFill>
                <a:latin typeface="Calibri" panose="020F0502020204030204" pitchFamily="34" charset="0"/>
              </a:rPr>
              <a:t>rd</a:t>
            </a:r>
            <a:r>
              <a:rPr lang="en-US" altLang="en-US" sz="2400" u="sng">
                <a:solidFill>
                  <a:srgbClr val="000000"/>
                </a:solidFill>
                <a:latin typeface="Calibri" panose="020F0502020204030204" pitchFamily="34" charset="0"/>
              </a:rPr>
              <a:t> Degree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5847" name="Text Box 11"/>
          <p:cNvSpPr txBox="1">
            <a:spLocks noChangeArrowheads="1"/>
          </p:cNvSpPr>
          <p:nvPr/>
        </p:nvSpPr>
        <p:spPr bwMode="auto">
          <a:xfrm>
            <a:off x="4357688" y="952500"/>
            <a:ext cx="19288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Tissue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Appearance</a:t>
            </a:r>
          </a:p>
        </p:txBody>
      </p:sp>
      <p:sp>
        <p:nvSpPr>
          <p:cNvPr id="35848" name="Text Box 12"/>
          <p:cNvSpPr txBox="1">
            <a:spLocks noChangeArrowheads="1"/>
          </p:cNvSpPr>
          <p:nvPr/>
        </p:nvSpPr>
        <p:spPr bwMode="auto">
          <a:xfrm>
            <a:off x="6726238" y="952500"/>
            <a:ext cx="15954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Recovery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and Risks</a:t>
            </a:r>
          </a:p>
        </p:txBody>
      </p:sp>
      <p:sp>
        <p:nvSpPr>
          <p:cNvPr id="35849" name="Line 13"/>
          <p:cNvSpPr>
            <a:spLocks noChangeShapeType="1"/>
          </p:cNvSpPr>
          <p:nvPr/>
        </p:nvSpPr>
        <p:spPr bwMode="auto">
          <a:xfrm>
            <a:off x="1663700" y="1004888"/>
            <a:ext cx="0" cy="5675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850" name="Line 14"/>
          <p:cNvSpPr>
            <a:spLocks noChangeShapeType="1"/>
          </p:cNvSpPr>
          <p:nvPr/>
        </p:nvSpPr>
        <p:spPr bwMode="auto">
          <a:xfrm>
            <a:off x="4357688" y="1009650"/>
            <a:ext cx="0" cy="56753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851" name="Line 15"/>
          <p:cNvSpPr>
            <a:spLocks noChangeShapeType="1"/>
          </p:cNvSpPr>
          <p:nvPr/>
        </p:nvSpPr>
        <p:spPr bwMode="auto">
          <a:xfrm>
            <a:off x="6689725" y="1030288"/>
            <a:ext cx="0" cy="5675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852" name="Line 16"/>
          <p:cNvSpPr>
            <a:spLocks noChangeShapeType="1"/>
          </p:cNvSpPr>
          <p:nvPr/>
        </p:nvSpPr>
        <p:spPr bwMode="auto">
          <a:xfrm>
            <a:off x="1241425" y="1960563"/>
            <a:ext cx="7902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853" name="Line 17"/>
          <p:cNvSpPr>
            <a:spLocks noChangeShapeType="1"/>
          </p:cNvSpPr>
          <p:nvPr/>
        </p:nvSpPr>
        <p:spPr bwMode="auto">
          <a:xfrm>
            <a:off x="1204913" y="3533775"/>
            <a:ext cx="7902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854" name="Line 18"/>
          <p:cNvSpPr>
            <a:spLocks noChangeShapeType="1"/>
          </p:cNvSpPr>
          <p:nvPr/>
        </p:nvSpPr>
        <p:spPr bwMode="auto">
          <a:xfrm>
            <a:off x="1241425" y="4875213"/>
            <a:ext cx="7902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1717675" y="2012950"/>
            <a:ext cx="2713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 panose="020F0502020204030204" pitchFamily="34" charset="0"/>
              </a:rPr>
              <a:t>Epidermis is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 panose="020F0502020204030204" pitchFamily="34" charset="0"/>
              </a:rPr>
              <a:t>Damaged (or destroyed)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1762125" y="3551238"/>
            <a:ext cx="1497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</a:rPr>
              <a:t>Epidermis is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</a:rPr>
              <a:t>Destroyed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1800225" y="4987925"/>
            <a:ext cx="1928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</a:rPr>
              <a:t>Epi &amp; Dermis 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</a:rPr>
              <a:t>both Destroyed</a:t>
            </a: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1714500" y="2740025"/>
            <a:ext cx="2147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</a:rPr>
              <a:t>Papillary of Dermis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</a:rPr>
              <a:t>May be damaged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1766888" y="4171950"/>
            <a:ext cx="257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</a:rPr>
              <a:t>Dermis is Damaged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</a:rPr>
              <a:t>+ assoc. structures (=?)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4462463" y="2055813"/>
            <a:ext cx="1417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</a:rPr>
              <a:t>Red in color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4465638" y="3594100"/>
            <a:ext cx="84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</a:rPr>
              <a:t>Blister</a:t>
            </a: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4465638" y="5006975"/>
            <a:ext cx="2022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</a:rPr>
              <a:t>Charred, black or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</a:rPr>
              <a:t>white in color</a:t>
            </a: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4446588" y="2486025"/>
            <a:ext cx="1814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</a:rPr>
              <a:t>Painful (tender)</a:t>
            </a: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4483100" y="3998913"/>
            <a:ext cx="900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</a:rPr>
              <a:t>Painful</a:t>
            </a: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6829425" y="2047875"/>
            <a:ext cx="1047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</a:rPr>
              <a:t>2-3 days</a:t>
            </a: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6813550" y="3660775"/>
            <a:ext cx="1233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</a:rPr>
              <a:t>1-2 weeks</a:t>
            </a: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6861175" y="5065713"/>
            <a:ext cx="1166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</a:rPr>
              <a:t>6 months</a:t>
            </a:r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6821488" y="2644775"/>
            <a:ext cx="1925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</a:rPr>
              <a:t>Skin cancer from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</a:rPr>
              <a:t>Repeated burn</a:t>
            </a:r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6834188" y="4122738"/>
            <a:ext cx="2146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</a:rPr>
              <a:t>Typically don’t pop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</a:rPr>
              <a:t>blister (infection)</a:t>
            </a: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1804988" y="5713413"/>
            <a:ext cx="1809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</a:rPr>
              <a:t>Deeper tissue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</a:rPr>
              <a:t>Damage (e.g. ?)</a:t>
            </a:r>
          </a:p>
        </p:txBody>
      </p: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4462463" y="5724525"/>
            <a:ext cx="1373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 panose="020F0502020204030204" pitchFamily="34" charset="0"/>
              </a:rPr>
              <a:t>May not be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 panose="020F0502020204030204" pitchFamily="34" charset="0"/>
              </a:rPr>
              <a:t>painful</a:t>
            </a:r>
          </a:p>
        </p:txBody>
      </p: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6819900" y="5470525"/>
            <a:ext cx="1243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</a:rPr>
              <a:t>- Infection</a:t>
            </a:r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6826250" y="5999163"/>
            <a:ext cx="160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</a:rPr>
              <a:t>- Dehydration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4465638" y="2952750"/>
            <a:ext cx="1435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</a:rPr>
              <a:t>Mild edema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4495800" y="4438650"/>
            <a:ext cx="898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</a:rPr>
              <a:t>Edema</a:t>
            </a:r>
          </a:p>
        </p:txBody>
      </p:sp>
    </p:spTree>
    <p:extLst>
      <p:ext uri="{BB962C8B-B14F-4D97-AF65-F5344CB8AC3E}">
        <p14:creationId xmlns:p14="http://schemas.microsoft.com/office/powerpoint/2010/main" val="27399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7" grpId="0"/>
      <p:bldP spid="32788" grpId="0"/>
      <p:bldP spid="32789" grpId="0"/>
      <p:bldP spid="32790" grpId="0"/>
      <p:bldP spid="32791" grpId="0"/>
      <p:bldP spid="32792" grpId="0"/>
      <p:bldP spid="32793" grpId="0"/>
      <p:bldP spid="32794" grpId="0"/>
      <p:bldP spid="32795" grpId="0"/>
      <p:bldP spid="32796" grpId="0"/>
      <p:bldP spid="32797" grpId="0"/>
      <p:bldP spid="32798" grpId="0"/>
      <p:bldP spid="32799" grpId="0"/>
      <p:bldP spid="32800" grpId="0"/>
      <p:bldP spid="32801" grpId="0"/>
      <p:bldP spid="32802" grpId="0"/>
      <p:bldP spid="32803" grpId="0"/>
      <p:bldP spid="32804" grpId="0"/>
      <p:bldP spid="32805" grpId="0"/>
      <p:bldP spid="34" grpId="0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203200" y="222927"/>
            <a:ext cx="4768850" cy="19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Lines of cleavage follow lines of tension in the skin.</a:t>
            </a:r>
          </a:p>
          <a:p>
            <a:pPr fontAlgn="base"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Created by fiber patterns within the skin.</a:t>
            </a: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0" t="841" r="32130" b="3000"/>
          <a:stretch>
            <a:fillRect/>
          </a:stretch>
        </p:blipFill>
        <p:spPr bwMode="auto">
          <a:xfrm>
            <a:off x="5332413" y="295275"/>
            <a:ext cx="3157537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7" descr="line_cleav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84425"/>
            <a:ext cx="31527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61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231265" y="1409700"/>
            <a:ext cx="630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1) Physical Barrier from Environment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229678" y="2206625"/>
            <a:ext cx="66822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2) Regulation of Body Temperature (T</a:t>
            </a:r>
            <a:r>
              <a:rPr lang="en-US" altLang="en-US" baseline="-20000" dirty="0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659765" y="212725"/>
            <a:ext cx="7704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3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Functions of the Integumentary System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232853" y="3028950"/>
            <a:ext cx="48635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3) Secretions and Excretions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231265" y="3760788"/>
            <a:ext cx="39026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4) Vitamin D Synthesis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229678" y="4514850"/>
            <a:ext cx="6055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5) Sensations (receive sensory info)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1220153" y="5302250"/>
            <a:ext cx="4527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6) Immunological Defense</a:t>
            </a:r>
          </a:p>
        </p:txBody>
      </p:sp>
    </p:spTree>
    <p:extLst>
      <p:ext uri="{BB962C8B-B14F-4D97-AF65-F5344CB8AC3E}">
        <p14:creationId xmlns:p14="http://schemas.microsoft.com/office/powerpoint/2010/main" val="330192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32" grpId="0"/>
      <p:bldP spid="26633" grpId="0"/>
      <p:bldP spid="26634" grpId="0"/>
      <p:bldP spid="266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ie\Desktop\Vit D Synthesis 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0"/>
            <a:ext cx="626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Brace 2"/>
          <p:cNvSpPr/>
          <p:nvPr/>
        </p:nvSpPr>
        <p:spPr>
          <a:xfrm>
            <a:off x="2163763" y="1306513"/>
            <a:ext cx="192087" cy="61595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4" name="TextBox 19"/>
          <p:cNvSpPr txBox="1">
            <a:spLocks noChangeArrowheads="1"/>
          </p:cNvSpPr>
          <p:nvPr/>
        </p:nvSpPr>
        <p:spPr bwMode="auto">
          <a:xfrm>
            <a:off x="514350" y="1476375"/>
            <a:ext cx="153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</a:rPr>
              <a:t>Epidermis of Skin</a:t>
            </a:r>
          </a:p>
        </p:txBody>
      </p:sp>
      <p:sp>
        <p:nvSpPr>
          <p:cNvPr id="5" name="Left Brace 4"/>
          <p:cNvSpPr/>
          <p:nvPr/>
        </p:nvSpPr>
        <p:spPr>
          <a:xfrm>
            <a:off x="2046288" y="1941513"/>
            <a:ext cx="185737" cy="7207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TextBox 23"/>
          <p:cNvSpPr txBox="1">
            <a:spLocks noChangeArrowheads="1"/>
          </p:cNvSpPr>
          <p:nvPr/>
        </p:nvSpPr>
        <p:spPr bwMode="auto">
          <a:xfrm>
            <a:off x="720725" y="2152650"/>
            <a:ext cx="1262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</a:rPr>
              <a:t>Dermis of Skin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2690812" y="723901"/>
            <a:ext cx="581025" cy="234950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3718719" y="902494"/>
            <a:ext cx="481012" cy="25400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664075" y="641350"/>
            <a:ext cx="534988" cy="319088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TextBox 13"/>
          <p:cNvSpPr txBox="1">
            <a:spLocks noChangeArrowheads="1"/>
          </p:cNvSpPr>
          <p:nvPr/>
        </p:nvSpPr>
        <p:spPr bwMode="auto">
          <a:xfrm>
            <a:off x="6119813" y="1593850"/>
            <a:ext cx="1749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CC6600"/>
                </a:solidFill>
              </a:rPr>
              <a:t>7-dehydrocholesterol</a:t>
            </a:r>
          </a:p>
        </p:txBody>
      </p:sp>
      <p:sp>
        <p:nvSpPr>
          <p:cNvPr id="5131" name="TextBox 14"/>
          <p:cNvSpPr txBox="1">
            <a:spLocks noChangeArrowheads="1"/>
          </p:cNvSpPr>
          <p:nvPr/>
        </p:nvSpPr>
        <p:spPr bwMode="auto">
          <a:xfrm>
            <a:off x="6572250" y="1250950"/>
            <a:ext cx="93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B0F0"/>
                </a:solidFill>
              </a:rPr>
              <a:t>UVB Light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B0F0"/>
                </a:solidFill>
              </a:rPr>
              <a:t>+</a:t>
            </a:r>
          </a:p>
        </p:txBody>
      </p:sp>
      <p:sp>
        <p:nvSpPr>
          <p:cNvPr id="5132" name="TextBox 15"/>
          <p:cNvSpPr txBox="1">
            <a:spLocks noChangeArrowheads="1"/>
          </p:cNvSpPr>
          <p:nvPr/>
        </p:nvSpPr>
        <p:spPr bwMode="auto">
          <a:xfrm>
            <a:off x="4937125" y="2246313"/>
            <a:ext cx="1516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srgbClr val="CC3300"/>
                </a:solidFill>
              </a:rPr>
              <a:t>Cholecalciferol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srgbClr val="CC3300"/>
                </a:solidFill>
              </a:rPr>
              <a:t>(Vit D</a:t>
            </a:r>
            <a:r>
              <a:rPr lang="en-US" altLang="en-US" sz="1400" b="1" baseline="-25000">
                <a:solidFill>
                  <a:srgbClr val="CC3300"/>
                </a:solidFill>
              </a:rPr>
              <a:t>3</a:t>
            </a:r>
            <a:r>
              <a:rPr lang="en-US" altLang="en-US" sz="1400" b="1">
                <a:solidFill>
                  <a:srgbClr val="CC3300"/>
                </a:solidFill>
              </a:rPr>
              <a:t>)</a:t>
            </a:r>
          </a:p>
        </p:txBody>
      </p:sp>
      <p:cxnSp>
        <p:nvCxnSpPr>
          <p:cNvPr id="13" name="Elbow Connector 12"/>
          <p:cNvCxnSpPr/>
          <p:nvPr/>
        </p:nvCxnSpPr>
        <p:spPr>
          <a:xfrm rot="10800000" flipV="1">
            <a:off x="6392863" y="1906588"/>
            <a:ext cx="673100" cy="590550"/>
          </a:xfrm>
          <a:prstGeom prst="bentConnector3">
            <a:avLst>
              <a:gd name="adj1" fmla="val 943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4" name="TextBox 15"/>
          <p:cNvSpPr txBox="1">
            <a:spLocks noChangeArrowheads="1"/>
          </p:cNvSpPr>
          <p:nvPr/>
        </p:nvSpPr>
        <p:spPr bwMode="auto">
          <a:xfrm>
            <a:off x="4383088" y="2822575"/>
            <a:ext cx="3238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8000"/>
                </a:solidFill>
              </a:rPr>
              <a:t>Your cells only make </a:t>
            </a:r>
            <a:r>
              <a:rPr lang="en-US" altLang="en-US" sz="1400" b="1">
                <a:solidFill>
                  <a:srgbClr val="008000"/>
                </a:solidFill>
              </a:rPr>
              <a:t>Vitamin D</a:t>
            </a:r>
            <a:r>
              <a:rPr lang="en-US" altLang="en-US" sz="1400">
                <a:solidFill>
                  <a:srgbClr val="008000"/>
                </a:solidFill>
              </a:rPr>
              <a:t> if UV stimulation is adequate (~20 min/day)</a:t>
            </a:r>
            <a:endParaRPr lang="en-US" altLang="en-US" sz="1400" b="1">
              <a:solidFill>
                <a:srgbClr val="008000"/>
              </a:solidFill>
            </a:endParaRPr>
          </a:p>
        </p:txBody>
      </p:sp>
      <p:sp>
        <p:nvSpPr>
          <p:cNvPr id="5135" name="TextBox 15"/>
          <p:cNvSpPr txBox="1">
            <a:spLocks noChangeArrowheads="1"/>
          </p:cNvSpPr>
          <p:nvPr/>
        </p:nvSpPr>
        <p:spPr bwMode="auto">
          <a:xfrm>
            <a:off x="5713413" y="3533775"/>
            <a:ext cx="2284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srgbClr val="C00000"/>
                </a:solidFill>
              </a:rPr>
              <a:t>“Calcidiol”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C00000"/>
                </a:solidFill>
              </a:rPr>
              <a:t>25-Hydroxycholecalciferol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C00000"/>
                </a:solidFill>
              </a:rPr>
              <a:t>(25-Hydroxy Vit D</a:t>
            </a:r>
            <a:r>
              <a:rPr lang="en-US" altLang="en-US" sz="1400" baseline="-25000">
                <a:solidFill>
                  <a:srgbClr val="C00000"/>
                </a:solidFill>
              </a:rPr>
              <a:t>3</a:t>
            </a:r>
            <a:r>
              <a:rPr lang="en-US" altLang="en-US" sz="1400">
                <a:solidFill>
                  <a:srgbClr val="C00000"/>
                </a:solidFill>
              </a:rPr>
              <a:t>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6518275" y="4581525"/>
            <a:ext cx="211138" cy="793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TextBox 15"/>
          <p:cNvSpPr txBox="1">
            <a:spLocks noChangeArrowheads="1"/>
          </p:cNvSpPr>
          <p:nvPr/>
        </p:nvSpPr>
        <p:spPr bwMode="auto">
          <a:xfrm>
            <a:off x="190500" y="4064000"/>
            <a:ext cx="2487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CC3300"/>
                </a:solidFill>
              </a:rPr>
              <a:t>Allow your healthy Liver to process Vit D</a:t>
            </a:r>
            <a:r>
              <a:rPr lang="en-US" altLang="en-US" sz="1400" baseline="-25000">
                <a:solidFill>
                  <a:srgbClr val="CC3300"/>
                </a:solidFill>
              </a:rPr>
              <a:t>3</a:t>
            </a:r>
            <a:r>
              <a:rPr lang="en-US" altLang="en-US" sz="1400">
                <a:solidFill>
                  <a:srgbClr val="CC3300"/>
                </a:solidFill>
              </a:rPr>
              <a:t> into </a:t>
            </a:r>
            <a:r>
              <a:rPr lang="en-US" altLang="en-US" sz="1400" b="1">
                <a:solidFill>
                  <a:srgbClr val="CC3300"/>
                </a:solidFill>
              </a:rPr>
              <a:t>Calcidiol.</a:t>
            </a:r>
          </a:p>
        </p:txBody>
      </p:sp>
      <p:sp>
        <p:nvSpPr>
          <p:cNvPr id="5138" name="TextBox 15"/>
          <p:cNvSpPr txBox="1">
            <a:spLocks noChangeArrowheads="1"/>
          </p:cNvSpPr>
          <p:nvPr/>
        </p:nvSpPr>
        <p:spPr bwMode="auto">
          <a:xfrm>
            <a:off x="6383338" y="6053138"/>
            <a:ext cx="24336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srgbClr val="FF0066"/>
                </a:solidFill>
              </a:rPr>
              <a:t>“Calcitriol”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0066"/>
                </a:solidFill>
              </a:rPr>
              <a:t>1,25-Hydroxycholecalciferol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0066"/>
                </a:solidFill>
              </a:rPr>
              <a:t>(1,25-Hydroxy Vit D</a:t>
            </a:r>
            <a:r>
              <a:rPr lang="en-US" altLang="en-US" sz="1400" baseline="-25000">
                <a:solidFill>
                  <a:srgbClr val="FF0066"/>
                </a:solidFill>
              </a:rPr>
              <a:t>3</a:t>
            </a:r>
            <a:r>
              <a:rPr lang="en-US" altLang="en-US" sz="1400">
                <a:solidFill>
                  <a:srgbClr val="FF0066"/>
                </a:solidFill>
              </a:rPr>
              <a:t>)</a:t>
            </a:r>
          </a:p>
        </p:txBody>
      </p:sp>
      <p:sp>
        <p:nvSpPr>
          <p:cNvPr id="5139" name="Rectangle 44"/>
          <p:cNvSpPr>
            <a:spLocks noChangeArrowheads="1"/>
          </p:cNvSpPr>
          <p:nvPr/>
        </p:nvSpPr>
        <p:spPr bwMode="auto">
          <a:xfrm>
            <a:off x="6761163" y="5568950"/>
            <a:ext cx="1860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u="sng">
                <a:solidFill>
                  <a:srgbClr val="33CC33"/>
                </a:solidFill>
                <a:latin typeface="Chiller" panose="04020404031007020602" pitchFamily="82" charset="0"/>
              </a:rPr>
              <a:t>ACTIVE FORM</a:t>
            </a:r>
          </a:p>
        </p:txBody>
      </p:sp>
      <p:sp>
        <p:nvSpPr>
          <p:cNvPr id="5140" name="TextBox 15"/>
          <p:cNvSpPr txBox="1">
            <a:spLocks noChangeArrowheads="1"/>
          </p:cNvSpPr>
          <p:nvPr/>
        </p:nvSpPr>
        <p:spPr bwMode="auto">
          <a:xfrm>
            <a:off x="157163" y="5195888"/>
            <a:ext cx="17875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3399FF"/>
                </a:solidFill>
              </a:rPr>
              <a:t>Allow your healthy Kidneys to process Calcidiol into the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3399FF"/>
                </a:solidFill>
              </a:rPr>
              <a:t>most active form, </a:t>
            </a:r>
            <a:r>
              <a:rPr lang="en-US" altLang="en-US" sz="1400" b="1">
                <a:solidFill>
                  <a:srgbClr val="3399FF"/>
                </a:solidFill>
              </a:rPr>
              <a:t>Calcitriol</a:t>
            </a:r>
            <a:r>
              <a:rPr lang="en-US" altLang="en-US" sz="1400">
                <a:solidFill>
                  <a:srgbClr val="3399FF"/>
                </a:solidFill>
              </a:rPr>
              <a:t>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816350" y="6530975"/>
            <a:ext cx="2263775" cy="635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5400000">
            <a:off x="6561931" y="4309269"/>
            <a:ext cx="293688" cy="1651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3" name="TextBox 14"/>
          <p:cNvSpPr txBox="1">
            <a:spLocks noChangeArrowheads="1"/>
          </p:cNvSpPr>
          <p:nvPr/>
        </p:nvSpPr>
        <p:spPr bwMode="auto">
          <a:xfrm>
            <a:off x="4175125" y="635000"/>
            <a:ext cx="563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B0F0"/>
                </a:solidFill>
              </a:rPr>
              <a:t>UVB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B0F0"/>
                </a:solidFill>
              </a:rPr>
              <a:t>Light</a:t>
            </a:r>
          </a:p>
        </p:txBody>
      </p:sp>
      <p:sp>
        <p:nvSpPr>
          <p:cNvPr id="5144" name="TextBox 14"/>
          <p:cNvSpPr txBox="1">
            <a:spLocks noChangeArrowheads="1"/>
          </p:cNvSpPr>
          <p:nvPr/>
        </p:nvSpPr>
        <p:spPr bwMode="auto">
          <a:xfrm>
            <a:off x="3127375" y="655638"/>
            <a:ext cx="563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B0F0"/>
                </a:solidFill>
              </a:rPr>
              <a:t>UVB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B0F0"/>
                </a:solidFill>
              </a:rPr>
              <a:t>Light</a:t>
            </a:r>
          </a:p>
        </p:txBody>
      </p:sp>
      <p:sp>
        <p:nvSpPr>
          <p:cNvPr id="5145" name="TextBox 25"/>
          <p:cNvSpPr txBox="1">
            <a:spLocks noChangeArrowheads="1"/>
          </p:cNvSpPr>
          <p:nvPr/>
        </p:nvSpPr>
        <p:spPr bwMode="auto">
          <a:xfrm>
            <a:off x="695325" y="233363"/>
            <a:ext cx="13466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u="sng" dirty="0">
                <a:solidFill>
                  <a:srgbClr val="000000"/>
                </a:solidFill>
                <a:latin typeface="Calibri" panose="020F0502020204030204" pitchFamily="34" charset="0"/>
              </a:rPr>
              <a:t>The story</a:t>
            </a:r>
          </a:p>
        </p:txBody>
      </p:sp>
      <p:sp>
        <p:nvSpPr>
          <p:cNvPr id="5146" name="TextBox 26"/>
          <p:cNvSpPr txBox="1">
            <a:spLocks noChangeArrowheads="1"/>
          </p:cNvSpPr>
          <p:nvPr/>
        </p:nvSpPr>
        <p:spPr bwMode="auto">
          <a:xfrm>
            <a:off x="6129338" y="211138"/>
            <a:ext cx="1737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u="sng">
                <a:solidFill>
                  <a:srgbClr val="000000"/>
                </a:solidFill>
                <a:latin typeface="Calibri" panose="020F0502020204030204" pitchFamily="34" charset="0"/>
              </a:rPr>
              <a:t>of Vitamin D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00" y="3324225"/>
            <a:ext cx="8805863" cy="1366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5425" y="4656138"/>
            <a:ext cx="8805863" cy="2219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6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144838" y="215900"/>
            <a:ext cx="2911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FFC000"/>
                </a:solidFill>
                <a:latin typeface="Calibri" panose="020F0502020204030204" pitchFamily="34" charset="0"/>
              </a:rPr>
              <a:t>Integument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089025" y="1965325"/>
            <a:ext cx="2247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1. Epidermis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81000" y="1152525"/>
            <a:ext cx="3970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Cutaneous Membrane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098550" y="2433638"/>
            <a:ext cx="1773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2. Dermis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1209675" y="2511425"/>
            <a:ext cx="2143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593725" y="2101850"/>
            <a:ext cx="422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=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146050" y="3351213"/>
            <a:ext cx="353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1. Stratified squamous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- Protection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- 4 or 5 layers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149225" y="5094288"/>
            <a:ext cx="42243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2. Areolar and Dense Irreg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Papillary – superficial 1/5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Reticular – deep 4/5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5622925" y="1120775"/>
            <a:ext cx="19319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Accessory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Structures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4889500" y="2746375"/>
            <a:ext cx="305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Hair and Follicles</a:t>
            </a:r>
            <a:endParaRPr lang="en-US" altLang="en-US" sz="2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4902200" y="3775075"/>
            <a:ext cx="29146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2. Exocrine Glands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Sebaceous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Sweat (2 types)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899025" y="5308600"/>
            <a:ext cx="3529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3. Finger and Toe Nails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827588" y="1222375"/>
            <a:ext cx="414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C00000"/>
                </a:solidFill>
                <a:latin typeface="Calibri" panose="020F050202020403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895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0" grpId="0"/>
      <p:bldP spid="36871" grpId="0"/>
      <p:bldP spid="36872" grpId="0" animBg="1"/>
      <p:bldP spid="36873" grpId="0"/>
      <p:bldP spid="36875" grpId="0"/>
      <p:bldP spid="36877" grpId="0"/>
      <p:bldP spid="36878" grpId="0"/>
      <p:bldP spid="36879" grpId="0"/>
      <p:bldP spid="36880" grpId="0"/>
      <p:bldP spid="3688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3" b="30000"/>
          <a:stretch>
            <a:fillRect/>
          </a:stretch>
        </p:blipFill>
        <p:spPr bwMode="auto">
          <a:xfrm>
            <a:off x="152400" y="2562225"/>
            <a:ext cx="88265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282575" y="231775"/>
            <a:ext cx="8340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Epidermis = Stratified Squamous Epithelium. 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1800225" y="962025"/>
            <a:ext cx="530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The thickness of the epidermis varies.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465263" y="5703888"/>
            <a:ext cx="192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Thin skin = ?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632325" y="5707063"/>
            <a:ext cx="2055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Thick skin = ?</a:t>
            </a:r>
          </a:p>
        </p:txBody>
      </p:sp>
    </p:spTree>
    <p:extLst>
      <p:ext uri="{BB962C8B-B14F-4D97-AF65-F5344CB8AC3E}">
        <p14:creationId xmlns:p14="http://schemas.microsoft.com/office/powerpoint/2010/main" val="127774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304800" y="582613"/>
            <a:ext cx="851852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1.</a:t>
            </a:r>
            <a:r>
              <a:rPr lang="en-US" altLang="en-US" sz="2800" b="1">
                <a:solidFill>
                  <a:srgbClr val="0070C0"/>
                </a:solidFill>
                <a:latin typeface="Calibri" panose="020F0502020204030204" pitchFamily="34" charset="0"/>
              </a:rPr>
              <a:t> Keratinocytes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Most abundant cell (80-90 % of cells in epidermis).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Produces </a:t>
            </a:r>
            <a:r>
              <a:rPr lang="en-US" altLang="en-US" sz="2400" i="1">
                <a:solidFill>
                  <a:srgbClr val="000000"/>
                </a:solidFill>
                <a:latin typeface="Calibri" panose="020F0502020204030204" pitchFamily="34" charset="0"/>
              </a:rPr>
              <a:t>keratin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, a hydrophobic lipoprotein,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guards against water loss.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69888" y="2322513"/>
            <a:ext cx="86995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2.</a:t>
            </a:r>
            <a:r>
              <a:rPr lang="en-US" altLang="en-US" sz="2800" b="1" dirty="0">
                <a:solidFill>
                  <a:srgbClr val="92D05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Melanocytes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Produce the dark pigment </a:t>
            </a:r>
            <a:r>
              <a:rPr lang="en-US" altLang="en-US" sz="2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melanin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For protection against UVA rays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(10-20% of cells in epidermis).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66713" y="4052888"/>
            <a:ext cx="872331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3.</a:t>
            </a:r>
            <a:r>
              <a:rPr lang="en-US" altLang="en-US" sz="2800" b="1">
                <a:solidFill>
                  <a:srgbClr val="996600"/>
                </a:solidFill>
                <a:latin typeface="Calibri" panose="020F0502020204030204" pitchFamily="34" charset="0"/>
              </a:rPr>
              <a:t> Merkel cells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Cells for nervous sensation in the epidermis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Coupled with ‘nerve ending’ discs.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69888" y="5481638"/>
            <a:ext cx="84709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4.</a:t>
            </a:r>
            <a:r>
              <a:rPr lang="en-US" altLang="en-US" sz="2800" b="1">
                <a:solidFill>
                  <a:srgbClr val="9999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>
                <a:solidFill>
                  <a:srgbClr val="6666FF"/>
                </a:solidFill>
                <a:latin typeface="Calibri" panose="020F0502020204030204" pitchFamily="34" charset="0"/>
              </a:rPr>
              <a:t>Langerhans cells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Large </a:t>
            </a: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defense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cells in the epidermis;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phagocytose substances.</a:t>
            </a: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2343150" y="71438"/>
            <a:ext cx="3865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Cells of the Epidermis</a:t>
            </a:r>
          </a:p>
        </p:txBody>
      </p:sp>
      <p:pic>
        <p:nvPicPr>
          <p:cNvPr id="8199" name="Picture 7" descr="Epidermal Cells Color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95885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Epidermal Cells Color (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2441575"/>
            <a:ext cx="131286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Epidermal Cells Color (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3998913"/>
            <a:ext cx="122078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Epidermal Cells Color (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5148263"/>
            <a:ext cx="129698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36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2"/>
          <a:stretch>
            <a:fillRect/>
          </a:stretch>
        </p:blipFill>
        <p:spPr bwMode="auto">
          <a:xfrm>
            <a:off x="2593975" y="1016000"/>
            <a:ext cx="6818313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00025" y="431800"/>
            <a:ext cx="28495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Stratum Corneum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Most superficial layer,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many layers of dead cells.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90500" y="1733550"/>
            <a:ext cx="3124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Stratum Lucidum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Translucent layer,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only in thick skin.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00025" y="3136900"/>
            <a:ext cx="3028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Stratum Granulosum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Has dark staining granules. 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00025" y="4194175"/>
            <a:ext cx="2339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Stratum Spinosum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Can appear “spiny”.  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90500" y="5295900"/>
            <a:ext cx="5029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Stratum Basale or Germinativum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Division of basal cells, produces new keratinocytes (+ the other cells).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 rot="-936765">
            <a:off x="4775200" y="241300"/>
            <a:ext cx="187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Chiller" panose="04020404031007020602" pitchFamily="82" charset="0"/>
              </a:rPr>
              <a:t>The Epidermis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918200" y="830263"/>
            <a:ext cx="1041400" cy="158273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0"/>
          <p:cNvSpPr txBox="1">
            <a:spLocks noChangeArrowheads="1"/>
          </p:cNvSpPr>
          <p:nvPr/>
        </p:nvSpPr>
        <p:spPr bwMode="auto">
          <a:xfrm rot="-936765">
            <a:off x="5930900" y="6089650"/>
            <a:ext cx="1522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Chiller" panose="04020404031007020602" pitchFamily="82" charset="0"/>
              </a:rPr>
              <a:t>The Dermis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488238" y="4748213"/>
            <a:ext cx="1028700" cy="135096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85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3" grpId="0"/>
      <p:bldP spid="9224" grpId="0"/>
      <p:bldP spid="9225" grpId="0"/>
      <p:bldP spid="92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3000" r="12625" b="9166"/>
          <a:stretch>
            <a:fillRect/>
          </a:stretch>
        </p:blipFill>
        <p:spPr bwMode="auto">
          <a:xfrm>
            <a:off x="392113" y="1285875"/>
            <a:ext cx="5884862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076575" y="228600"/>
            <a:ext cx="2822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996600"/>
                </a:solidFill>
                <a:latin typeface="Calibri" panose="020F0502020204030204" pitchFamily="34" charset="0"/>
              </a:rPr>
              <a:t>Role of Fingerprints?</a:t>
            </a: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63271">
            <a:off x="7418388" y="4213225"/>
            <a:ext cx="833437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01600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2540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36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14350" y="2359025"/>
            <a:ext cx="700723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Reticular Layer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(Dense </a:t>
            </a:r>
            <a:r>
              <a:rPr lang="en-US" alt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Irreg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C.T.)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	– attaches skin to deeper tissues.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	– restrict spread of pathogens (defense).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98475" y="1031875"/>
            <a:ext cx="70647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Papillary Layer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(areolar C.T.)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	– nourishes and supports the epidermis. 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15938" y="4438650"/>
            <a:ext cx="76220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	– sensory perception (touch, pressure, pain).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	– thermoregulation via blood vessels. 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081338" y="177800"/>
            <a:ext cx="26003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The Dermis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15938" y="6062663"/>
            <a:ext cx="72958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	– many accessory structures located here. </a:t>
            </a:r>
          </a:p>
        </p:txBody>
      </p:sp>
    </p:spTree>
    <p:extLst>
      <p:ext uri="{BB962C8B-B14F-4D97-AF65-F5344CB8AC3E}">
        <p14:creationId xmlns:p14="http://schemas.microsoft.com/office/powerpoint/2010/main" val="211332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  <p:bldP spid="2765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1150</Words>
  <Application>Microsoft Office PowerPoint</Application>
  <PresentationFormat>On-screen Show (4:3)</PresentationFormat>
  <Paragraphs>237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Chiller</vt:lpstr>
      <vt:lpstr>Courier New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McMahon</dc:creator>
  <cp:lastModifiedBy>Ian Moore</cp:lastModifiedBy>
  <cp:revision>9</cp:revision>
  <dcterms:created xsi:type="dcterms:W3CDTF">2024-01-25T06:00:35Z</dcterms:created>
  <dcterms:modified xsi:type="dcterms:W3CDTF">2025-02-01T07:36:41Z</dcterms:modified>
</cp:coreProperties>
</file>