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sldIdLst>
    <p:sldId id="257" r:id="rId3"/>
    <p:sldId id="290" r:id="rId4"/>
    <p:sldId id="293" r:id="rId5"/>
    <p:sldId id="262" r:id="rId6"/>
    <p:sldId id="294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14" y="258"/>
      </p:cViewPr>
      <p:guideLst>
        <p:guide orient="horz" pos="720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EE700-4DAE-4557-BBF0-D43E8C0E2E8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1077F-51F4-4F4E-B6B6-1E873D31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A2B1F-D422-4D47-9AB3-A3C1D0B59E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7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1B999-69F0-44E1-B8D6-D62E0BCD05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1D1E-B0FC-4E80-B185-E52A6C4499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71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F27D6-87F0-4ED5-9EDA-9BBAB36480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6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2B0-9D0E-446F-93C7-AE8FA61329E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01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5F95F-5D33-4DB4-BD88-0656DB72C9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79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66A87-DBBA-499A-91C9-410C5B0C8D0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8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188D-6C27-4516-A8D1-D84C64F211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3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9FFF3-4458-4589-9701-48964CA308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68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EDEB-99AC-4EB0-8760-25226E1242E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7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A1601-BBB0-40A2-B020-CE2FBE9C57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1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58444-80B9-4300-8FE0-D30351EDE7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64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F3FB1-A736-4D46-AA42-AC999F7549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30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342E1-ADC8-4B28-BD83-8D54E0DDD6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19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B9BFB-AFC3-427B-B8EB-FD3803F56D6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14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660B-5EE6-44B3-84D9-F821BA5C88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4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64530-AED0-45A6-A51B-9FE1DC4823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2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DF66A-1F48-4295-8A15-FFA3601CAE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0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93DEF-E5CF-464A-A283-51C8388A86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B57BB-1FCA-4F83-B3AC-BF4E72160F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3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7E80B-652C-4B53-9C5D-0AC4D31E74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2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305D2-C576-4B82-B1E1-C2B218F5F7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9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3172-3A17-4977-B1F5-8DDE01EDC4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6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7E82F6-AFF0-47BF-B4FB-1765E9AD395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1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BC80C6-1EB5-4D5B-B69B-AA39805AC7B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39700" y="79375"/>
            <a:ext cx="8820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Glandular Epithelia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9700" y="4814187"/>
            <a:ext cx="60960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b="1" u="sng" dirty="0">
                <a:solidFill>
                  <a:srgbClr val="CC6600"/>
                </a:solidFill>
                <a:latin typeface="Calibri" panose="020F0502020204030204" pitchFamily="34" charset="0"/>
              </a:rPr>
              <a:t>Exocrine</a:t>
            </a:r>
            <a:r>
              <a:rPr lang="en-US" altLang="en-US" sz="2800" b="1" dirty="0">
                <a:solidFill>
                  <a:srgbClr val="CC6600"/>
                </a:solidFill>
                <a:latin typeface="Calibri" panose="020F0502020204030204" pitchFamily="34" charset="0"/>
              </a:rPr>
              <a:t> Glands can be Classified by: 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Structure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of gland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Type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of secretion produced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Mode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of secretion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8532" y="547820"/>
            <a:ext cx="6720613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b="1" dirty="0">
                <a:solidFill>
                  <a:srgbClr val="0033CC"/>
                </a:solidFill>
                <a:latin typeface="Calibri" panose="020F0502020204030204" pitchFamily="34" charset="0"/>
              </a:rPr>
              <a:t>Endocrine Glands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Secretes hormones directly into interstitium then </a:t>
            </a:r>
            <a:r>
              <a:rPr lang="en-US" altLang="en-US" sz="2600" u="sng" dirty="0">
                <a:solidFill>
                  <a:srgbClr val="000000"/>
                </a:solidFill>
                <a:latin typeface="Calibri" panose="020F0502020204030204" pitchFamily="34" charset="0"/>
              </a:rPr>
              <a:t>into blood stream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. These glands have </a:t>
            </a:r>
            <a:r>
              <a:rPr lang="en-US" altLang="en-US" sz="2600" u="sng" dirty="0">
                <a:solidFill>
                  <a:srgbClr val="000000"/>
                </a:solidFill>
                <a:latin typeface="Calibri" panose="020F0502020204030204" pitchFamily="34" charset="0"/>
              </a:rPr>
              <a:t>no ducts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. Hormones travel via blood stream all over body, only have effect on tissues with </a:t>
            </a:r>
            <a:r>
              <a:rPr lang="en-US" altLang="en-US" sz="2600" u="sng" dirty="0">
                <a:solidFill>
                  <a:srgbClr val="000000"/>
                </a:solidFill>
                <a:latin typeface="Calibri" panose="020F0502020204030204" pitchFamily="34" charset="0"/>
              </a:rPr>
              <a:t>receptors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 for that hormone = “target tissue”.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943" y="3256351"/>
            <a:ext cx="651161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Exocrine Glands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Secretions made by cells and discharged through </a:t>
            </a:r>
            <a:r>
              <a:rPr lang="en-US" altLang="en-US" sz="2600" u="sng" dirty="0">
                <a:solidFill>
                  <a:srgbClr val="000000"/>
                </a:solidFill>
                <a:latin typeface="Calibri" panose="020F0502020204030204" pitchFamily="34" charset="0"/>
              </a:rPr>
              <a:t>ducts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 onto an </a:t>
            </a:r>
            <a:r>
              <a:rPr lang="en-US" altLang="en-US" sz="2600" u="sng" dirty="0">
                <a:solidFill>
                  <a:srgbClr val="000000"/>
                </a:solidFill>
                <a:latin typeface="Calibri" panose="020F0502020204030204" pitchFamily="34" charset="0"/>
              </a:rPr>
              <a:t>exposed surface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90CB8-60C4-4DB0-B464-4599C8A3B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4" y="4091596"/>
            <a:ext cx="2009231" cy="2427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7ECDF3-5245-4399-B556-3BF6D187A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433" y="1039945"/>
            <a:ext cx="2405567" cy="22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0813" y="79375"/>
            <a:ext cx="8820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Serous Membranes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23863" y="704850"/>
            <a:ext cx="734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Lines internal body cavities.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19100" y="4113213"/>
            <a:ext cx="2595563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Role: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Reduce friction of two surfaces moving across 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each other.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22275" y="1246188"/>
            <a:ext cx="7699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Thin, watery, serous fluid (transduate).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34975" y="1785938"/>
            <a:ext cx="82232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2 layers: 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Simple Squamous Epithelium (</a:t>
            </a:r>
            <a:r>
              <a:rPr lang="en-US" altLang="en-US" sz="2400" i="1">
                <a:solidFill>
                  <a:srgbClr val="000000"/>
                </a:solidFill>
                <a:latin typeface="Calibri" panose="020F0502020204030204" pitchFamily="34" charset="0"/>
              </a:rPr>
              <a:t>Mesothelium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Thin areolar C.T. (subserous fascia).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349625" y="5864225"/>
            <a:ext cx="579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2400">
                <a:solidFill>
                  <a:srgbClr val="CC0000"/>
                </a:solidFill>
                <a:latin typeface="Calibri" panose="020F0502020204030204" pitchFamily="34" charset="0"/>
              </a:rPr>
              <a:t> Pleura, </a:t>
            </a:r>
            <a:r>
              <a:rPr lang="en-US" altLang="en-US" sz="2400" b="1">
                <a:solidFill>
                  <a:srgbClr val="CC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2400">
                <a:solidFill>
                  <a:srgbClr val="CC0000"/>
                </a:solidFill>
                <a:latin typeface="Calibri" panose="020F0502020204030204" pitchFamily="34" charset="0"/>
              </a:rPr>
              <a:t> Pericardium and </a:t>
            </a:r>
            <a:r>
              <a:rPr lang="en-US" altLang="en-US" sz="2400" b="1">
                <a:solidFill>
                  <a:srgbClr val="CC0000"/>
                </a:solidFill>
                <a:latin typeface="Calibri" panose="020F0502020204030204" pitchFamily="34" charset="0"/>
              </a:rPr>
              <a:t>3)</a:t>
            </a:r>
            <a:r>
              <a:rPr lang="en-US" altLang="en-US" sz="2400">
                <a:solidFill>
                  <a:srgbClr val="CC0000"/>
                </a:solidFill>
                <a:latin typeface="Calibri" panose="020F0502020204030204" pitchFamily="34" charset="0"/>
              </a:rPr>
              <a:t> Peritoneum</a:t>
            </a:r>
          </a:p>
        </p:txBody>
      </p:sp>
      <p:pic>
        <p:nvPicPr>
          <p:cNvPr id="2458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3319463"/>
            <a:ext cx="609282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7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6" grpId="0"/>
      <p:bldP spid="30727" grpId="0"/>
      <p:bldP spid="307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7859712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72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pbrwww5.apsu.edu/thompsonj/Anatomy%20&amp;%20Physiology/2010/2010%20Exam%20Reviews/Exam%201%20Review/mesothel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446338"/>
            <a:ext cx="545147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203200" y="993775"/>
            <a:ext cx="8661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Internal body cavities are lined with membranes that produce serous secretions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174625" y="79375"/>
            <a:ext cx="8820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Serous Membranes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7538" y="5267325"/>
            <a:ext cx="5451475" cy="1387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630" name="TextBox 3"/>
          <p:cNvSpPr txBox="1">
            <a:spLocks noChangeArrowheads="1"/>
          </p:cNvSpPr>
          <p:nvPr/>
        </p:nvSpPr>
        <p:spPr bwMode="auto">
          <a:xfrm>
            <a:off x="1793875" y="5732463"/>
            <a:ext cx="1311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Simple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Squamous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Epithelium</a:t>
            </a:r>
          </a:p>
        </p:txBody>
      </p:sp>
      <p:sp>
        <p:nvSpPr>
          <p:cNvPr id="26631" name="TextBox 4"/>
          <p:cNvSpPr txBox="1">
            <a:spLocks noChangeArrowheads="1"/>
          </p:cNvSpPr>
          <p:nvPr/>
        </p:nvSpPr>
        <p:spPr bwMode="auto">
          <a:xfrm>
            <a:off x="3019425" y="5514975"/>
            <a:ext cx="1357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Areolar C.T.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19325" y="5095875"/>
            <a:ext cx="28575" cy="636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89200" y="5018088"/>
            <a:ext cx="215900" cy="714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05100" y="5732463"/>
            <a:ext cx="3143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27475" y="4565650"/>
            <a:ext cx="996950" cy="1033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991225" y="4778375"/>
            <a:ext cx="862013" cy="820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7" name="TextBox 18"/>
          <p:cNvSpPr txBox="1">
            <a:spLocks noChangeArrowheads="1"/>
          </p:cNvSpPr>
          <p:nvPr/>
        </p:nvSpPr>
        <p:spPr bwMode="auto">
          <a:xfrm>
            <a:off x="4754563" y="5418138"/>
            <a:ext cx="1597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Various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deeper tissue</a:t>
            </a:r>
          </a:p>
        </p:txBody>
      </p:sp>
    </p:spTree>
    <p:extLst>
      <p:ext uri="{BB962C8B-B14F-4D97-AF65-F5344CB8AC3E}">
        <p14:creationId xmlns:p14="http://schemas.microsoft.com/office/powerpoint/2010/main" val="247912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47638" y="90488"/>
            <a:ext cx="8820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</a:rPr>
              <a:t>Cutaneous </a:t>
            </a: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Membranes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06400" y="717550"/>
            <a:ext cx="731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Covers external surface of body.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09575" y="1068388"/>
            <a:ext cx="814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 “dry” membrane, preventing dehydration.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06400" y="1511300"/>
            <a:ext cx="808196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2 Main Layers: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Epithelium (Keratinized Stratified Squamous), this is called the Epidermis.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Areolar and Dense Irregular CT make up the Dermis.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813" y="4306888"/>
            <a:ext cx="2817812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</a:t>
            </a:r>
          </a:p>
          <a:p>
            <a:pPr algn="just" eaLnBrk="0" fontAlgn="base" hangingPunct="0"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protection</a:t>
            </a:r>
          </a:p>
          <a:p>
            <a:pPr algn="just" eaLnBrk="0" fontAlgn="base" hangingPunct="0"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Prevents water loss</a:t>
            </a:r>
          </a:p>
          <a:p>
            <a:pPr algn="just" eaLnBrk="0" fontAlgn="base" hangingPunct="0"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Detection of sensations</a:t>
            </a:r>
          </a:p>
          <a:p>
            <a:pPr algn="just" eaLnBrk="0" fontAlgn="base" hangingPunct="0"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Thermoregulation</a:t>
            </a:r>
          </a:p>
          <a:p>
            <a:pPr algn="just" eaLnBrk="0" fontAlgn="base" hangingPunct="0"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of vitamin D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114675"/>
            <a:ext cx="52292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334" r="12083" b="3398"/>
          <a:stretch>
            <a:fillRect/>
          </a:stretch>
        </p:blipFill>
        <p:spPr bwMode="auto">
          <a:xfrm>
            <a:off x="215900" y="165100"/>
            <a:ext cx="6818313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7407275" y="619125"/>
            <a:ext cx="944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>
                <a:solidFill>
                  <a:srgbClr val="800000"/>
                </a:solidFill>
                <a:latin typeface="Calibri" panose="020F0502020204030204" pitchFamily="34" charset="0"/>
              </a:rPr>
              <a:t>Mucous</a:t>
            </a:r>
            <a:endParaRPr lang="en-US" altLang="en-US" sz="1800" b="1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7483475" y="2047875"/>
            <a:ext cx="827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>
                <a:solidFill>
                  <a:srgbClr val="800000"/>
                </a:solidFill>
                <a:latin typeface="Calibri" panose="020F0502020204030204" pitchFamily="34" charset="0"/>
              </a:rPr>
              <a:t>Serous</a:t>
            </a:r>
            <a:endParaRPr lang="en-US" altLang="en-US" sz="1800" b="1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7292975" y="3502025"/>
            <a:ext cx="120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>
                <a:solidFill>
                  <a:srgbClr val="800000"/>
                </a:solidFill>
                <a:latin typeface="Calibri" panose="020F0502020204030204" pitchFamily="34" charset="0"/>
              </a:rPr>
              <a:t>Cutaneous</a:t>
            </a:r>
            <a:endParaRPr lang="en-US" altLang="en-US" sz="1800" b="1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6945313" y="5232400"/>
            <a:ext cx="1868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Calibri" panose="020F0502020204030204" pitchFamily="34" charset="0"/>
              </a:rPr>
              <a:t>Connective Tissue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>
                <a:solidFill>
                  <a:srgbClr val="800000"/>
                </a:solidFill>
                <a:latin typeface="Calibri" panose="020F0502020204030204" pitchFamily="34" charset="0"/>
              </a:rPr>
              <a:t>Synovial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>
                <a:solidFill>
                  <a:srgbClr val="800000"/>
                </a:solidFill>
                <a:latin typeface="Calibri" panose="020F0502020204030204" pitchFamily="34" charset="0"/>
              </a:rPr>
              <a:t>Membrane</a:t>
            </a:r>
            <a:endParaRPr lang="en-US" altLang="en-US" sz="1800" b="1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11200" y="2147888"/>
            <a:ext cx="4287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600" u="sng">
                <a:solidFill>
                  <a:srgbClr val="000000"/>
                </a:solidFill>
                <a:latin typeface="Calibri" panose="020F0502020204030204" pitchFamily="34" charset="0"/>
              </a:rPr>
              <a:t>Roles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279400" y="814388"/>
            <a:ext cx="8559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3400" b="1">
                <a:solidFill>
                  <a:srgbClr val="000000"/>
                </a:solidFill>
                <a:latin typeface="Calibri" panose="020F0502020204030204" pitchFamily="34" charset="0"/>
              </a:rPr>
              <a:t>Composed of Layers of fibrous C.T. in between various tissues.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3400425" y="63500"/>
            <a:ext cx="1717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Calibri" panose="020F0502020204030204" pitchFamily="34" charset="0"/>
              </a:rPr>
              <a:t>Fasciae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425450" y="2835275"/>
            <a:ext cx="7369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 Provides stability, maintains relative positions of organs.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19100" y="4430713"/>
            <a:ext cx="7369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 Allows for distribution of blood, lymph vessels and nerves.</a:t>
            </a:r>
          </a:p>
        </p:txBody>
      </p:sp>
    </p:spTree>
    <p:extLst>
      <p:ext uri="{BB962C8B-B14F-4D97-AF65-F5344CB8AC3E}">
        <p14:creationId xmlns:p14="http://schemas.microsoft.com/office/powerpoint/2010/main" val="110165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52" grpId="0"/>
      <p:bldP spid="317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" y="247650"/>
            <a:ext cx="88201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All organ systems are interconnected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17738" y="4022725"/>
            <a:ext cx="44735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Calibri" panose="020F0502020204030204" pitchFamily="34" charset="0"/>
              </a:rPr>
              <a:t>2. Deep Fascia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62088" y="1090613"/>
            <a:ext cx="5953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There are 3 types of </a:t>
            </a:r>
            <a:r>
              <a:rPr lang="en-US" altLang="en-US" sz="4000" b="1" u="sng">
                <a:solidFill>
                  <a:srgbClr val="0033CC"/>
                </a:solidFill>
                <a:latin typeface="Calibri" panose="020F0502020204030204" pitchFamily="34" charset="0"/>
              </a:rPr>
              <a:t>Fasciae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209800" y="2730500"/>
            <a:ext cx="460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Calibri" panose="020F0502020204030204" pitchFamily="34" charset="0"/>
              </a:rPr>
              <a:t>1. Superficial Fascia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211388" y="5222875"/>
            <a:ext cx="44735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Calibri" panose="020F0502020204030204" pitchFamily="34" charset="0"/>
              </a:rPr>
              <a:t>3. Subserous Fascia</a:t>
            </a:r>
          </a:p>
        </p:txBody>
      </p:sp>
    </p:spTree>
    <p:extLst>
      <p:ext uri="{BB962C8B-B14F-4D97-AF65-F5344CB8AC3E}">
        <p14:creationId xmlns:p14="http://schemas.microsoft.com/office/powerpoint/2010/main" val="111867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1" grpId="0"/>
      <p:bldP spid="348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417513" y="447675"/>
            <a:ext cx="8634412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u="sng">
                <a:solidFill>
                  <a:srgbClr val="000000"/>
                </a:solidFill>
                <a:latin typeface="Calibri" panose="020F0502020204030204" pitchFamily="34" charset="0"/>
              </a:rPr>
              <a:t>Superficial Fascia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(hypodermis)</a:t>
            </a:r>
          </a:p>
          <a:p>
            <a:pPr lvl="1"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Subcutaneous layer (adipose and dense irreg).</a:t>
            </a:r>
          </a:p>
          <a:p>
            <a:pPr lvl="1"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Insulation, padding, allows movement.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20688" y="2611438"/>
            <a:ext cx="796607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u="sng">
                <a:solidFill>
                  <a:srgbClr val="000000"/>
                </a:solidFill>
                <a:latin typeface="Calibri" panose="020F0502020204030204" pitchFamily="34" charset="0"/>
              </a:rPr>
              <a:t>Deep Fascia</a:t>
            </a:r>
          </a:p>
          <a:p>
            <a:pPr lvl="1"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Dense connective tissue, lots of collagen.</a:t>
            </a:r>
          </a:p>
          <a:p>
            <a:pPr lvl="1"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Many layers with varying orientations.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23863" y="4105275"/>
            <a:ext cx="83693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spcAft>
                <a:spcPct val="0"/>
              </a:spcAft>
              <a:buFontTx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altLang="en-US" u="sng">
                <a:solidFill>
                  <a:srgbClr val="000000"/>
                </a:solidFill>
                <a:latin typeface="Calibri" panose="020F0502020204030204" pitchFamily="34" charset="0"/>
              </a:rPr>
              <a:t>Subserous Fascia</a:t>
            </a:r>
          </a:p>
          <a:p>
            <a:pPr lvl="1"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Areolar connective tissue.</a:t>
            </a:r>
          </a:p>
          <a:p>
            <a:pPr lvl="1"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 between deep fascia and serous membrane.</a:t>
            </a:r>
          </a:p>
        </p:txBody>
      </p:sp>
    </p:spTree>
    <p:extLst>
      <p:ext uri="{BB962C8B-B14F-4D97-AF65-F5344CB8AC3E}">
        <p14:creationId xmlns:p14="http://schemas.microsoft.com/office/powerpoint/2010/main" val="8891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6140450" y="346075"/>
            <a:ext cx="186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i="1">
                <a:solidFill>
                  <a:srgbClr val="0000FF"/>
                </a:solidFill>
              </a:rPr>
              <a:t>Fasciae</a:t>
            </a:r>
          </a:p>
        </p:txBody>
      </p:sp>
    </p:spTree>
    <p:extLst>
      <p:ext uri="{BB962C8B-B14F-4D97-AF65-F5344CB8AC3E}">
        <p14:creationId xmlns:p14="http://schemas.microsoft.com/office/powerpoint/2010/main" val="3224711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as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-125413"/>
            <a:ext cx="4953000" cy="698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52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89876B-80D2-45CB-BE43-2D1C05F05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906" y="1148383"/>
            <a:ext cx="2442639" cy="2380007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76978" y="134938"/>
            <a:ext cx="52011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Classifications of Exocrine Glands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5113" y="681990"/>
            <a:ext cx="7816295" cy="6112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How many cells</a:t>
            </a:r>
            <a:r>
              <a:rPr lang="en-US" dirty="0">
                <a:latin typeface="Calibri" panose="020F0502020204030204" pitchFamily="34" charset="0"/>
              </a:rPr>
              <a:t>? One cell = Unicellular.       Many cells = Multicellular.</a:t>
            </a:r>
          </a:p>
          <a:p>
            <a:pPr marL="342900" indent="-342900">
              <a:buAutoNum type="arabicPeriod"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1. </a:t>
            </a:r>
            <a:r>
              <a:rPr lang="en-US" b="1" u="sng" dirty="0">
                <a:latin typeface="Calibri" panose="020F0502020204030204" pitchFamily="34" charset="0"/>
              </a:rPr>
              <a:t>Structure</a:t>
            </a:r>
            <a:r>
              <a:rPr lang="en-US" u="sng" dirty="0">
                <a:latin typeface="Calibri" panose="020F0502020204030204" pitchFamily="34" charset="0"/>
              </a:rPr>
              <a:t> (of multicellular) glands</a:t>
            </a:r>
            <a:r>
              <a:rPr lang="en-US" dirty="0">
                <a:latin typeface="Calibri" panose="020F0502020204030204" pitchFamily="34" charset="0"/>
              </a:rPr>
              <a:t>:</a:t>
            </a:r>
          </a:p>
          <a:p>
            <a:r>
              <a:rPr lang="en-US" b="1" dirty="0">
                <a:latin typeface="Calibri" panose="020F0502020204030204" pitchFamily="34" charset="0"/>
              </a:rPr>
              <a:t>       1) Simple </a:t>
            </a:r>
            <a:r>
              <a:rPr lang="en-US" dirty="0">
                <a:latin typeface="Calibri" panose="020F0502020204030204" pitchFamily="34" charset="0"/>
              </a:rPr>
              <a:t>(one duct) or </a:t>
            </a:r>
            <a:r>
              <a:rPr lang="en-US" b="1" dirty="0">
                <a:latin typeface="Calibri" panose="020F0502020204030204" pitchFamily="34" charset="0"/>
              </a:rPr>
              <a:t>Compound </a:t>
            </a:r>
            <a:r>
              <a:rPr lang="en-US" dirty="0">
                <a:latin typeface="Calibri" panose="020F0502020204030204" pitchFamily="34" charset="0"/>
              </a:rPr>
              <a:t>(many ducts).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       2)</a:t>
            </a:r>
            <a:r>
              <a:rPr lang="en-US" dirty="0">
                <a:latin typeface="Calibri" panose="020F0502020204030204" pitchFamily="34" charset="0"/>
              </a:rPr>
              <a:t> Shape od Secretory portion:</a:t>
            </a:r>
          </a:p>
          <a:p>
            <a:r>
              <a:rPr lang="en-US" b="1" dirty="0">
                <a:latin typeface="Calibri" panose="020F0502020204030204" pitchFamily="34" charset="0"/>
              </a:rPr>
              <a:t>           Tubular</a:t>
            </a:r>
            <a:r>
              <a:rPr lang="en-US" dirty="0">
                <a:latin typeface="Calibri" panose="020F0502020204030204" pitchFamily="34" charset="0"/>
              </a:rPr>
              <a:t> (tube shaped) or </a:t>
            </a:r>
            <a:r>
              <a:rPr lang="en-US" b="1" dirty="0">
                <a:latin typeface="Calibri" panose="020F0502020204030204" pitchFamily="34" charset="0"/>
              </a:rPr>
              <a:t>Acinar</a:t>
            </a:r>
            <a:r>
              <a:rPr lang="en-US" dirty="0">
                <a:latin typeface="Calibri" panose="020F0502020204030204" pitchFamily="34" charset="0"/>
              </a:rPr>
              <a:t> (Alveolar) (bag shaped).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</a:rPr>
              <a:t>2. </a:t>
            </a:r>
            <a:r>
              <a:rPr lang="en-US" b="1" u="sng" dirty="0">
                <a:latin typeface="Calibri" panose="020F0502020204030204" pitchFamily="34" charset="0"/>
              </a:rPr>
              <a:t>Mode </a:t>
            </a:r>
            <a:r>
              <a:rPr lang="en-US" u="sng" dirty="0">
                <a:latin typeface="Calibri" panose="020F0502020204030204" pitchFamily="34" charset="0"/>
              </a:rPr>
              <a:t>of Secretion</a:t>
            </a:r>
            <a:r>
              <a:rPr lang="en-US" dirty="0"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</a:rPr>
              <a:t>	1) Merocrine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libri" panose="020F0502020204030204" pitchFamily="34" charset="0"/>
              </a:rPr>
              <a:t>	2) Apocrine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libri" panose="020F0502020204030204" pitchFamily="34" charset="0"/>
              </a:rPr>
              <a:t>	3) Holocrine</a:t>
            </a:r>
          </a:p>
          <a:p>
            <a:pPr>
              <a:lnSpc>
                <a:spcPct val="200000"/>
              </a:lnSpc>
            </a:pPr>
            <a:endParaRPr lang="en-US" sz="8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</a:rPr>
              <a:t>3. </a:t>
            </a:r>
            <a:r>
              <a:rPr lang="en-US" b="1" u="sng" dirty="0">
                <a:latin typeface="Calibri" panose="020F0502020204030204" pitchFamily="34" charset="0"/>
              </a:rPr>
              <a:t>Type</a:t>
            </a:r>
            <a:r>
              <a:rPr lang="en-US" u="sng" dirty="0">
                <a:latin typeface="Calibri" panose="020F0502020204030204" pitchFamily="34" charset="0"/>
              </a:rPr>
              <a:t> of Secretion</a:t>
            </a:r>
            <a:r>
              <a:rPr lang="en-US" dirty="0">
                <a:latin typeface="Calibri" panose="020F050202020403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</a:rPr>
              <a:t>	1) Serous – sweat glands, parotid salivary gland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</a:rPr>
              <a:t>	2) Mucous – sublingual salivary gland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</a:rPr>
              <a:t>	3) Mixed – submandibular salivary gland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4108" y="5508695"/>
            <a:ext cx="1435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*Sebum</a:t>
            </a:r>
          </a:p>
          <a:p>
            <a:r>
              <a:rPr lang="en-US" sz="1400" dirty="0">
                <a:latin typeface="Calibri" panose="020F0502020204030204" pitchFamily="34" charset="0"/>
              </a:rPr>
              <a:t>*Apocrine sweat</a:t>
            </a:r>
            <a:endParaRPr lang="en-US" sz="1400" dirty="0"/>
          </a:p>
          <a:p>
            <a:r>
              <a:rPr lang="en-US" sz="1400" dirty="0">
                <a:latin typeface="Calibri" panose="020F0502020204030204" pitchFamily="34" charset="0"/>
              </a:rPr>
              <a:t>*Cerumen</a:t>
            </a:r>
          </a:p>
          <a:p>
            <a:r>
              <a:rPr lang="en-US" sz="1400" dirty="0">
                <a:latin typeface="Calibri" panose="020F0502020204030204" pitchFamily="34" charset="0"/>
              </a:rPr>
              <a:t>*Milk</a:t>
            </a:r>
          </a:p>
        </p:txBody>
      </p:sp>
    </p:spTree>
    <p:extLst>
      <p:ext uri="{BB962C8B-B14F-4D97-AF65-F5344CB8AC3E}">
        <p14:creationId xmlns:p14="http://schemas.microsoft.com/office/powerpoint/2010/main" val="5537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layers of abdominal wall latera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250950"/>
            <a:ext cx="72977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1482725" y="177800"/>
            <a:ext cx="617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CC0000"/>
                </a:solidFill>
              </a:rPr>
              <a:t>Locations of the 3 Fasciae</a:t>
            </a:r>
          </a:p>
        </p:txBody>
      </p:sp>
    </p:spTree>
    <p:extLst>
      <p:ext uri="{BB962C8B-B14F-4D97-AF65-F5344CB8AC3E}">
        <p14:creationId xmlns:p14="http://schemas.microsoft.com/office/powerpoint/2010/main" val="311451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1072"/>
          <a:stretch/>
        </p:blipFill>
        <p:spPr>
          <a:xfrm>
            <a:off x="657444" y="1221420"/>
            <a:ext cx="7735986" cy="1250643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63650" y="0"/>
            <a:ext cx="6397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993300"/>
                </a:solidFill>
                <a:latin typeface="Calibri" panose="020F0502020204030204" pitchFamily="34" charset="0"/>
              </a:rPr>
              <a:t>Structural Classification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993300"/>
                </a:solidFill>
                <a:latin typeface="Calibri" panose="020F0502020204030204" pitchFamily="34" charset="0"/>
              </a:rPr>
              <a:t>of </a:t>
            </a:r>
            <a:r>
              <a:rPr lang="en-US" altLang="en-US" sz="2800" b="1" u="sng" dirty="0">
                <a:solidFill>
                  <a:srgbClr val="993300"/>
                </a:solidFill>
                <a:latin typeface="Calibri" panose="020F0502020204030204" pitchFamily="34" charset="0"/>
              </a:rPr>
              <a:t>Simple</a:t>
            </a:r>
            <a:r>
              <a:rPr lang="en-US" altLang="en-US" sz="2800" b="1" dirty="0">
                <a:solidFill>
                  <a:srgbClr val="9933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800" b="1" u="sng" dirty="0">
                <a:solidFill>
                  <a:srgbClr val="993300"/>
                </a:solidFill>
                <a:latin typeface="Calibri" panose="020F0502020204030204" pitchFamily="34" charset="0"/>
              </a:rPr>
              <a:t>Compound</a:t>
            </a:r>
            <a:r>
              <a:rPr lang="en-US" altLang="en-US" sz="2800" b="1" dirty="0">
                <a:solidFill>
                  <a:srgbClr val="993300"/>
                </a:solidFill>
                <a:latin typeface="Calibri" panose="020F0502020204030204" pitchFamily="34" charset="0"/>
              </a:rPr>
              <a:t> Exocrine Glands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5374" y="2461743"/>
            <a:ext cx="15711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Unicellular</a:t>
            </a:r>
          </a:p>
          <a:p>
            <a:r>
              <a:rPr lang="en-US" sz="135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(goblets cells of GI, respiratory tract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E470EF-182A-5078-B4B6-17FD2D40089E}"/>
              </a:ext>
            </a:extLst>
          </p:cNvPr>
          <p:cNvSpPr txBox="1"/>
          <p:nvPr/>
        </p:nvSpPr>
        <p:spPr>
          <a:xfrm>
            <a:off x="7013505" y="2460700"/>
            <a:ext cx="15711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e) Simple acinar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DBE3C-C2CB-C2ED-C57F-8E60B9B8D06A}"/>
              </a:ext>
            </a:extLst>
          </p:cNvPr>
          <p:cNvSpPr txBox="1"/>
          <p:nvPr/>
        </p:nvSpPr>
        <p:spPr>
          <a:xfrm>
            <a:off x="2251171" y="2463859"/>
            <a:ext cx="15711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Simple tubular</a:t>
            </a:r>
          </a:p>
          <a:p>
            <a:r>
              <a:rPr lang="en-US" sz="135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(stomach, colon)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CA1B1-3674-3857-6683-105BB645CBD6}"/>
              </a:ext>
            </a:extLst>
          </p:cNvPr>
          <p:cNvSpPr txBox="1"/>
          <p:nvPr/>
        </p:nvSpPr>
        <p:spPr>
          <a:xfrm>
            <a:off x="3813580" y="2445020"/>
            <a:ext cx="16470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Simple branched tubular (stomach)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AFAE4-3283-12B8-17AD-FC7C47F7D2EC}"/>
              </a:ext>
            </a:extLst>
          </p:cNvPr>
          <p:cNvSpPr txBox="1"/>
          <p:nvPr/>
        </p:nvSpPr>
        <p:spPr>
          <a:xfrm>
            <a:off x="5420066" y="2439705"/>
            <a:ext cx="164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Simple coiled tubular (merocrine, apocrine sweat glands)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F283EFC-F344-5811-420C-D5562514E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89" y="3639247"/>
            <a:ext cx="7524570" cy="19204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3BD65A5-269C-4462-82A0-51CBED7DEC39}"/>
              </a:ext>
            </a:extLst>
          </p:cNvPr>
          <p:cNvSpPr/>
          <p:nvPr/>
        </p:nvSpPr>
        <p:spPr>
          <a:xfrm>
            <a:off x="453154" y="5293415"/>
            <a:ext cx="3835625" cy="445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94F7D4-58BF-736E-DC47-9203F87452CC}"/>
              </a:ext>
            </a:extLst>
          </p:cNvPr>
          <p:cNvSpPr/>
          <p:nvPr/>
        </p:nvSpPr>
        <p:spPr>
          <a:xfrm>
            <a:off x="6845862" y="5300350"/>
            <a:ext cx="1714999" cy="454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7F6E77-A72B-5D1A-9A82-DB6BF6DC1409}"/>
              </a:ext>
            </a:extLst>
          </p:cNvPr>
          <p:cNvSpPr txBox="1"/>
          <p:nvPr/>
        </p:nvSpPr>
        <p:spPr>
          <a:xfrm>
            <a:off x="3012869" y="5420747"/>
            <a:ext cx="15711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g) Compound tubular (mucous glands duodenum)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9EDA01-A06D-CB70-A7F4-C1BA6B25598A}"/>
              </a:ext>
            </a:extLst>
          </p:cNvPr>
          <p:cNvSpPr txBox="1"/>
          <p:nvPr/>
        </p:nvSpPr>
        <p:spPr>
          <a:xfrm>
            <a:off x="5177570" y="5437035"/>
            <a:ext cx="15711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h) Compound acinar (mammary glands)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940122-A0F2-6CDF-ED47-3F880488F1B5}"/>
              </a:ext>
            </a:extLst>
          </p:cNvPr>
          <p:cNvSpPr txBox="1"/>
          <p:nvPr/>
        </p:nvSpPr>
        <p:spPr>
          <a:xfrm>
            <a:off x="1060125" y="5425411"/>
            <a:ext cx="15711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f) Simple branched acinar (sebaceous glands)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180EC7-8AFB-F5C7-B1B3-2188E27D8F90}"/>
              </a:ext>
            </a:extLst>
          </p:cNvPr>
          <p:cNvSpPr txBox="1"/>
          <p:nvPr/>
        </p:nvSpPr>
        <p:spPr>
          <a:xfrm>
            <a:off x="7169927" y="5421146"/>
            <a:ext cx="141476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35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Compound tubuloacinar (pancreas)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40072C-A0B7-973F-54FA-32F416FAFDD6}"/>
              </a:ext>
            </a:extLst>
          </p:cNvPr>
          <p:cNvSpPr/>
          <p:nvPr/>
        </p:nvSpPr>
        <p:spPr>
          <a:xfrm>
            <a:off x="833480" y="2098376"/>
            <a:ext cx="1719220" cy="39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99E359-F495-0941-98F7-B681BB4A61F8}"/>
              </a:ext>
            </a:extLst>
          </p:cNvPr>
          <p:cNvSpPr/>
          <p:nvPr/>
        </p:nvSpPr>
        <p:spPr>
          <a:xfrm rot="1490461">
            <a:off x="756138" y="1936444"/>
            <a:ext cx="590718" cy="155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7B1214-E636-64F2-5E91-EF45CF6AD0DD}"/>
              </a:ext>
            </a:extLst>
          </p:cNvPr>
          <p:cNvCxnSpPr/>
          <p:nvPr/>
        </p:nvCxnSpPr>
        <p:spPr>
          <a:xfrm flipV="1">
            <a:off x="1116768" y="1832962"/>
            <a:ext cx="0" cy="514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4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850" y="74613"/>
            <a:ext cx="82756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Modes of Secretion from</a:t>
            </a:r>
            <a:b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Exocrine Glands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1204913"/>
            <a:ext cx="84645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C00000"/>
                </a:solidFill>
                <a:latin typeface="Calibri" panose="020F0502020204030204" pitchFamily="34" charset="0"/>
              </a:rPr>
              <a:t>Merocrine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(eccrine) Secretion</a:t>
            </a:r>
          </a:p>
          <a:p>
            <a:pPr lvl="1"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Exocytosis (vesicles fuse with PM and release contents from cell.</a:t>
            </a:r>
          </a:p>
          <a:p>
            <a:pPr lvl="1"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Most common mode of secretion.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90513" y="3314700"/>
            <a:ext cx="8326437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C00000"/>
                </a:solidFill>
                <a:latin typeface="Calibri" panose="020F0502020204030204" pitchFamily="34" charset="0"/>
              </a:rPr>
              <a:t>Apocrine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Secretion</a:t>
            </a:r>
          </a:p>
          <a:p>
            <a:pPr lvl="1"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Exocytosis but lipid rich content and can function as pheromones (‘scent glands’).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5913" y="5046663"/>
            <a:ext cx="882808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C00000"/>
                </a:solidFill>
                <a:latin typeface="Calibri" panose="020F0502020204030204" pitchFamily="34" charset="0"/>
              </a:rPr>
              <a:t>Holocrine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Secretion</a:t>
            </a:r>
          </a:p>
          <a:p>
            <a:pPr lvl="1"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Involves entire cell, fills with vesicles and bursts, destroys the cell. Cell debris part of product.</a:t>
            </a:r>
          </a:p>
        </p:txBody>
      </p:sp>
    </p:spTree>
    <p:extLst>
      <p:ext uri="{BB962C8B-B14F-4D97-AF65-F5344CB8AC3E}">
        <p14:creationId xmlns:p14="http://schemas.microsoft.com/office/powerpoint/2010/main" val="6862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016138" y="30978"/>
            <a:ext cx="307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Modes of Secretion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4CED2-ED33-7D34-AFC8-A686EF04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017" y="554853"/>
            <a:ext cx="4751966" cy="60348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A8268C-7009-7216-D9F3-F54088B0888A}"/>
              </a:ext>
            </a:extLst>
          </p:cNvPr>
          <p:cNvSpPr/>
          <p:nvPr/>
        </p:nvSpPr>
        <p:spPr>
          <a:xfrm>
            <a:off x="2136297" y="2977179"/>
            <a:ext cx="485522" cy="263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F5959-9D22-C192-EFDC-7F0C44FF273E}"/>
              </a:ext>
            </a:extLst>
          </p:cNvPr>
          <p:cNvSpPr/>
          <p:nvPr/>
        </p:nvSpPr>
        <p:spPr>
          <a:xfrm>
            <a:off x="2136297" y="5073706"/>
            <a:ext cx="938676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9967" y="2133585"/>
            <a:ext cx="19012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1) Merocrine secretion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6293" y="4158026"/>
            <a:ext cx="20003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2) Apocrine secretion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6256" y="6433988"/>
            <a:ext cx="20003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3) Holocrine secretion</a:t>
            </a:r>
          </a:p>
        </p:txBody>
      </p:sp>
    </p:spTree>
    <p:extLst>
      <p:ext uri="{BB962C8B-B14F-4D97-AF65-F5344CB8AC3E}">
        <p14:creationId xmlns:p14="http://schemas.microsoft.com/office/powerpoint/2010/main" val="53746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99209" y="688890"/>
            <a:ext cx="8493125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336600"/>
                </a:solidFill>
                <a:latin typeface="Calibri" panose="020F0502020204030204" pitchFamily="34" charset="0"/>
              </a:rPr>
              <a:t>Mucous</a:t>
            </a:r>
            <a:r>
              <a:rPr lang="en-US" alt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 –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thick, sticky, viscous solution.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336600"/>
                </a:solidFill>
                <a:latin typeface="Calibri" panose="020F0502020204030204" pitchFamily="34" charset="0"/>
              </a:rPr>
              <a:t>Serous</a:t>
            </a:r>
            <a:r>
              <a:rPr lang="en-US" alt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 –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watery, slippery, thin solution.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336600"/>
                </a:solidFill>
                <a:latin typeface="Calibri" panose="020F0502020204030204" pitchFamily="34" charset="0"/>
              </a:rPr>
              <a:t>Mixed</a:t>
            </a:r>
            <a:r>
              <a:rPr lang="en-US" alt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 –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contains elements of both mucous 			 and serous solutions.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9992" y="148674"/>
            <a:ext cx="8820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Secretion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54AB3-5E2C-4620-8344-2C6206427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" t="4650" r="2010" b="7520"/>
          <a:stretch/>
        </p:blipFill>
        <p:spPr>
          <a:xfrm>
            <a:off x="3437059" y="1401416"/>
            <a:ext cx="2186606" cy="1789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583C76-1224-41A1-9BDA-533609B18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486" y="3895477"/>
            <a:ext cx="2307298" cy="17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2875" y="79375"/>
            <a:ext cx="8820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800000"/>
                </a:solidFill>
              </a:rPr>
              <a:t>Tissue Membranes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05025" y="1049338"/>
            <a:ext cx="435133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=        Epithelial Tissue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        Connective Tissue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868363" y="3514725"/>
            <a:ext cx="7011987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</a:rPr>
              <a:t>3 Types of Epithelial Membranes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800" dirty="0">
                <a:solidFill>
                  <a:srgbClr val="000000"/>
                </a:solidFill>
              </a:rPr>
              <a:t>Cutaneous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800" dirty="0">
                <a:solidFill>
                  <a:srgbClr val="000000"/>
                </a:solidFill>
              </a:rPr>
              <a:t>Mucous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800" dirty="0">
                <a:solidFill>
                  <a:srgbClr val="000000"/>
                </a:solidFill>
              </a:rPr>
              <a:t>Serous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08025" y="2424113"/>
            <a:ext cx="7929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CC0000"/>
                </a:solidFill>
              </a:rPr>
              <a:t>Membranes function to cover and protect body.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2979738" y="1562100"/>
            <a:ext cx="3359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7638" y="141288"/>
            <a:ext cx="8820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Mucous</a:t>
            </a:r>
            <a:r>
              <a:rPr lang="en-US" altLang="en-US" sz="3600" b="1" u="sng">
                <a:solidFill>
                  <a:srgbClr val="000000"/>
                </a:solidFill>
              </a:rPr>
              <a:t> </a:t>
            </a: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Membranes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06400" y="860425"/>
            <a:ext cx="731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Line passageways that open to exterior.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09575" y="1236663"/>
            <a:ext cx="7402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Moistened by mucous (mucin + H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O).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22275" y="1765300"/>
            <a:ext cx="79327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3 Layers: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Epithelium (simple or stratified)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Areolar CT called ‘Lamina Propria’ 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Smooth Muscle called ‘Muscularis Mucosae’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22275" y="3987800"/>
            <a:ext cx="29876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Roles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Protection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Absorption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Secretion</a:t>
            </a:r>
          </a:p>
        </p:txBody>
      </p:sp>
      <p:pic>
        <p:nvPicPr>
          <p:cNvPr id="225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800475"/>
            <a:ext cx="43529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12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790575"/>
            <a:ext cx="56864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38342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744</Words>
  <Application>Microsoft Office PowerPoint</Application>
  <PresentationFormat>On-screen Show (4:3)</PresentationFormat>
  <Paragraphs>143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Marie Mc Mahon</cp:lastModifiedBy>
  <cp:revision>9</cp:revision>
  <dcterms:created xsi:type="dcterms:W3CDTF">2024-01-25T06:02:12Z</dcterms:created>
  <dcterms:modified xsi:type="dcterms:W3CDTF">2025-02-07T01:45:48Z</dcterms:modified>
</cp:coreProperties>
</file>