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5" r:id="rId2"/>
  </p:sldMasterIdLst>
  <p:notesMasterIdLst>
    <p:notesMasterId r:id="rId33"/>
  </p:notesMasterIdLst>
  <p:sldIdLst>
    <p:sldId id="294" r:id="rId3"/>
    <p:sldId id="295" r:id="rId4"/>
    <p:sldId id="296" r:id="rId5"/>
    <p:sldId id="297" r:id="rId6"/>
    <p:sldId id="257" r:id="rId7"/>
    <p:sldId id="258" r:id="rId8"/>
    <p:sldId id="298" r:id="rId9"/>
    <p:sldId id="299" r:id="rId10"/>
    <p:sldId id="261" r:id="rId11"/>
    <p:sldId id="262" r:id="rId12"/>
    <p:sldId id="263" r:id="rId13"/>
    <p:sldId id="259" r:id="rId14"/>
    <p:sldId id="264" r:id="rId15"/>
    <p:sldId id="300" r:id="rId16"/>
    <p:sldId id="268" r:id="rId17"/>
    <p:sldId id="269" r:id="rId18"/>
    <p:sldId id="290" r:id="rId19"/>
    <p:sldId id="293" r:id="rId20"/>
    <p:sldId id="273" r:id="rId21"/>
    <p:sldId id="292" r:id="rId22"/>
    <p:sldId id="276" r:id="rId23"/>
    <p:sldId id="274" r:id="rId24"/>
    <p:sldId id="275" r:id="rId25"/>
    <p:sldId id="277" r:id="rId26"/>
    <p:sldId id="278" r:id="rId27"/>
    <p:sldId id="279" r:id="rId28"/>
    <p:sldId id="301" r:id="rId29"/>
    <p:sldId id="287" r:id="rId30"/>
    <p:sldId id="286" r:id="rId31"/>
    <p:sldId id="289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8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6600"/>
    <a:srgbClr val="FF9900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5127" autoAdjust="0"/>
    <p:restoredTop sz="94660"/>
  </p:normalViewPr>
  <p:slideViewPr>
    <p:cSldViewPr snapToGrid="0" showGuides="1">
      <p:cViewPr>
        <p:scale>
          <a:sx n="100" d="100"/>
          <a:sy n="100" d="100"/>
        </p:scale>
        <p:origin x="1512" y="528"/>
      </p:cViewPr>
      <p:guideLst>
        <p:guide orient="horz" pos="48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DB6244-E07B-439A-9004-661CE657EF35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4B790F-C149-41BE-AB74-3EFAEA952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1631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1B85E4-A0CE-43F3-8F99-63A0564235C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46415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2F27D6-87F0-4ED5-9EDA-9BBAB364806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6569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0342E1-ADC8-4B28-BD83-8D54E0DDD65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18690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1B9BFB-AFC3-427B-B8EB-FD3803F56D6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94173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BE660B-5EE6-44B3-84D9-F821BA5C883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4645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5C8E4D5-490D-49C1-9721-57DF7EB0F6B0}" type="datetimeFigureOut">
              <a:rPr lang="en-US"/>
              <a:pPr>
                <a:defRPr/>
              </a:pPr>
              <a:t>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C6B3A1A-0AD9-44A0-9532-5E784806B2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4187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4F7052B-59CA-4C7E-8884-89F86A4ABBE7}" type="datetimeFigureOut">
              <a:rPr lang="en-US"/>
              <a:pPr>
                <a:defRPr/>
              </a:pPr>
              <a:t>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D64826F-A450-4540-A3C1-9D979811C9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8367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C0CEBA5-AC5D-49B5-A44B-29F14FDC088A}" type="datetimeFigureOut">
              <a:rPr lang="en-US"/>
              <a:pPr>
                <a:defRPr/>
              </a:pPr>
              <a:t>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FFCF46A-B94A-41D4-BF0B-565A86ABD1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2149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98D00ED-323D-47D7-A45D-B9DB55FEF009}" type="datetimeFigureOut">
              <a:rPr lang="en-US"/>
              <a:pPr>
                <a:defRPr/>
              </a:pPr>
              <a:t>2/2/2025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C59E1C1-5936-4946-88B5-53A80A96D4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8710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DB7E73F-A516-44C4-9EBC-A2690E215B23}" type="datetimeFigureOut">
              <a:rPr lang="en-US"/>
              <a:pPr>
                <a:defRPr/>
              </a:pPr>
              <a:t>2/2/2025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905DDA8-B1D6-4B82-A67C-2FD1343884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3051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4D1C80E-AC89-4D62-AD75-631E8C6B8D1C}" type="datetimeFigureOut">
              <a:rPr lang="en-US"/>
              <a:pPr>
                <a:defRPr/>
              </a:pPr>
              <a:t>2/2/2025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20B0B0C-5C35-4D4E-8ACA-93CF4C8F7F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7182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10F31C9-AA39-4FAF-BE2F-BC9CD818DEBA}" type="datetimeFigureOut">
              <a:rPr lang="en-US"/>
              <a:pPr>
                <a:defRPr/>
              </a:pPr>
              <a:t>2/2/2025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68ED25E-BFFE-4016-808C-55B32DE321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9365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09C2B0-9D0E-446F-93C7-AE8FA61329E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9220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D89F6BC-DA73-4A92-BA06-56DBC0CB852E}" type="datetimeFigureOut">
              <a:rPr lang="en-US"/>
              <a:pPr>
                <a:defRPr/>
              </a:pPr>
              <a:t>2/2/2025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3D598B2-D5F5-4233-9692-0A678F0F82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5997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31A7F10-C11C-4D24-ADF8-88592CCCA997}" type="datetimeFigureOut">
              <a:rPr lang="en-US"/>
              <a:pPr>
                <a:defRPr/>
              </a:pPr>
              <a:t>2/2/2025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B736D56-5491-4A20-A9B4-D20639567F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5993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0110C2A-8A11-4E34-8501-86CB3FC2C9CE}" type="datetimeFigureOut">
              <a:rPr lang="en-US"/>
              <a:pPr>
                <a:defRPr/>
              </a:pPr>
              <a:t>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CD20037-E6BA-4EA2-AA61-5724DE887B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4723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E998602-3911-4B00-90DD-73C9FC8D206F}" type="datetimeFigureOut">
              <a:rPr lang="en-US"/>
              <a:pPr>
                <a:defRPr/>
              </a:pPr>
              <a:t>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08C486C-A60A-44DF-A49A-5A52D395B7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8262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85F95F-5D33-4DB4-BD88-0656DB72C9F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512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C66A87-DBBA-499A-91C9-410C5B0C8D0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0630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66188D-6C27-4516-A8D1-D84C64F211E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4805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29FFF3-4458-4589-9701-48964CA3081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4265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ECEDEB-99AC-4EB0-8760-25226E1242EC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6130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6A1601-BBB0-40A2-B020-CE2FBE9C579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2652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0F3FB1-A736-4D46-AA42-AC999F75499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13830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CBC80C6-1EB5-4D5B-B69B-AA39805AC7BD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659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424DE58C-281E-48DB-8167-8359D8ADDFE6}" type="datetimeFigureOut">
              <a:rPr lang="en-US"/>
              <a:pPr>
                <a:defRPr/>
              </a:pPr>
              <a:t>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B2506E96-A81C-4A87-BEBF-F69A0C9030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993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"/>
          <p:cNvSpPr>
            <a:spLocks noChangeArrowheads="1"/>
          </p:cNvSpPr>
          <p:nvPr/>
        </p:nvSpPr>
        <p:spPr bwMode="auto">
          <a:xfrm>
            <a:off x="1981200" y="304800"/>
            <a:ext cx="5105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Primary Germ Layers</a:t>
            </a:r>
            <a:endParaRPr kumimoji="0" lang="en-US" altLang="en-US" sz="40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04800" y="1012825"/>
            <a:ext cx="8839200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Germ layer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a collection of cells formed during embryogenesis (reproductive) development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Humans have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 primary germ layers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called the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endoderm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mesoderm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ectoderm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(triploblastic).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dirty="0">
                <a:solidFill>
                  <a:srgbClr val="984807"/>
                </a:solidFill>
                <a:cs typeface="Times New Roman" panose="02020603050405020304" pitchFamily="18" charset="0"/>
              </a:rPr>
              <a:t>They are named from where they derive from. </a:t>
            </a:r>
            <a:endParaRPr lang="en-US" altLang="en-US" dirty="0">
              <a:solidFill>
                <a:srgbClr val="984807"/>
              </a:solidFill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Germ layers give rise to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 tissues 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organs.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2564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4"/>
          <p:cNvSpPr>
            <a:spLocks noChangeArrowheads="1"/>
          </p:cNvSpPr>
          <p:nvPr/>
        </p:nvSpPr>
        <p:spPr bwMode="auto">
          <a:xfrm>
            <a:off x="2552700" y="212725"/>
            <a:ext cx="4038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2400" b="1" u="sng" dirty="0">
                <a:solidFill>
                  <a:srgbClr val="000000"/>
                </a:solidFill>
              </a:rPr>
              <a:t>Classification of Epithelia</a:t>
            </a:r>
          </a:p>
        </p:txBody>
      </p:sp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914400" y="4291013"/>
            <a:ext cx="64119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Cuboidal epithelium - Short cube-shaped hexagonal boxes.</a:t>
            </a:r>
          </a:p>
        </p:txBody>
      </p:sp>
      <p:sp>
        <p:nvSpPr>
          <p:cNvPr id="4102" name="Rectangle 6"/>
          <p:cNvSpPr>
            <a:spLocks noChangeArrowheads="1"/>
          </p:cNvSpPr>
          <p:nvPr/>
        </p:nvSpPr>
        <p:spPr bwMode="auto">
          <a:xfrm>
            <a:off x="465138" y="977900"/>
            <a:ext cx="2749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>
                <a:solidFill>
                  <a:srgbClr val="000000"/>
                </a:solidFill>
              </a:rPr>
              <a:t>1. </a:t>
            </a:r>
            <a:r>
              <a:rPr lang="en-US" altLang="en-US" sz="1800" b="1">
                <a:solidFill>
                  <a:srgbClr val="CC0000"/>
                </a:solidFill>
              </a:rPr>
              <a:t>Number</a:t>
            </a:r>
            <a:r>
              <a:rPr lang="en-US" altLang="en-US" sz="1800" b="1">
                <a:solidFill>
                  <a:srgbClr val="000000"/>
                </a:solidFill>
              </a:rPr>
              <a:t> of cell layers</a:t>
            </a:r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492125" y="3224213"/>
            <a:ext cx="3854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>
                <a:solidFill>
                  <a:srgbClr val="000000"/>
                </a:solidFill>
              </a:rPr>
              <a:t>2. </a:t>
            </a:r>
            <a:r>
              <a:rPr lang="en-US" altLang="en-US" sz="1800" b="1">
                <a:solidFill>
                  <a:srgbClr val="CC0000"/>
                </a:solidFill>
              </a:rPr>
              <a:t>Shape</a:t>
            </a:r>
            <a:r>
              <a:rPr lang="en-US" altLang="en-US" sz="1800" b="1">
                <a:solidFill>
                  <a:srgbClr val="000000"/>
                </a:solidFill>
              </a:rPr>
              <a:t> of Exposed (apical) cells</a:t>
            </a:r>
          </a:p>
        </p:txBody>
      </p:sp>
      <p:sp>
        <p:nvSpPr>
          <p:cNvPr id="4104" name="Rectangle 8"/>
          <p:cNvSpPr>
            <a:spLocks noChangeArrowheads="1"/>
          </p:cNvSpPr>
          <p:nvPr/>
        </p:nvSpPr>
        <p:spPr bwMode="auto">
          <a:xfrm>
            <a:off x="893763" y="1484313"/>
            <a:ext cx="542131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>
                <a:solidFill>
                  <a:srgbClr val="000000"/>
                </a:solidFill>
              </a:rPr>
              <a:t>A)</a:t>
            </a:r>
            <a:r>
              <a:rPr lang="en-US" altLang="en-US" sz="1800">
                <a:solidFill>
                  <a:srgbClr val="000000"/>
                </a:solidFill>
              </a:rPr>
              <a:t> Single layer of cells = </a:t>
            </a:r>
            <a:r>
              <a:rPr lang="en-US" altLang="en-US" sz="1800" b="1">
                <a:solidFill>
                  <a:srgbClr val="0000FF"/>
                </a:solidFill>
              </a:rPr>
              <a:t>Simple Epithelium</a:t>
            </a:r>
          </a:p>
        </p:txBody>
      </p:sp>
      <p:sp>
        <p:nvSpPr>
          <p:cNvPr id="4105" name="Rectangle 9"/>
          <p:cNvSpPr>
            <a:spLocks noChangeArrowheads="1"/>
          </p:cNvSpPr>
          <p:nvPr/>
        </p:nvSpPr>
        <p:spPr bwMode="auto">
          <a:xfrm>
            <a:off x="881063" y="2173288"/>
            <a:ext cx="73310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>
                <a:solidFill>
                  <a:srgbClr val="000000"/>
                </a:solidFill>
              </a:rPr>
              <a:t>B)</a:t>
            </a:r>
            <a:r>
              <a:rPr lang="en-US" altLang="en-US" sz="1800">
                <a:solidFill>
                  <a:srgbClr val="000000"/>
                </a:solidFill>
              </a:rPr>
              <a:t> Several layers of cells (more than one) = </a:t>
            </a:r>
            <a:r>
              <a:rPr lang="en-US" altLang="en-US" sz="1800" b="1">
                <a:solidFill>
                  <a:srgbClr val="0000FF"/>
                </a:solidFill>
              </a:rPr>
              <a:t>Stratified Epithelium</a:t>
            </a:r>
          </a:p>
        </p:txBody>
      </p:sp>
      <p:sp>
        <p:nvSpPr>
          <p:cNvPr id="4106" name="Rectangle 10"/>
          <p:cNvSpPr>
            <a:spLocks noChangeArrowheads="1"/>
          </p:cNvSpPr>
          <p:nvPr/>
        </p:nvSpPr>
        <p:spPr bwMode="auto">
          <a:xfrm>
            <a:off x="906463" y="3709988"/>
            <a:ext cx="43307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Squamous epithelium - Thin and flat.</a:t>
            </a:r>
          </a:p>
        </p:txBody>
      </p:sp>
      <p:sp>
        <p:nvSpPr>
          <p:cNvPr id="4107" name="Rectangle 11"/>
          <p:cNvSpPr>
            <a:spLocks noChangeArrowheads="1"/>
          </p:cNvSpPr>
          <p:nvPr/>
        </p:nvSpPr>
        <p:spPr bwMode="auto">
          <a:xfrm>
            <a:off x="898525" y="4883150"/>
            <a:ext cx="49434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Columnar epithelium - Taller than it is wide.</a:t>
            </a:r>
          </a:p>
        </p:txBody>
      </p:sp>
      <p:sp>
        <p:nvSpPr>
          <p:cNvPr id="4108" name="Rectangle 12"/>
          <p:cNvSpPr>
            <a:spLocks noChangeArrowheads="1"/>
          </p:cNvSpPr>
          <p:nvPr/>
        </p:nvSpPr>
        <p:spPr bwMode="auto">
          <a:xfrm>
            <a:off x="914400" y="5448300"/>
            <a:ext cx="78851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Transitional epithelium - Changes shapes (from squamous to cuboidal).</a:t>
            </a:r>
          </a:p>
        </p:txBody>
      </p:sp>
    </p:spTree>
    <p:extLst>
      <p:ext uri="{BB962C8B-B14F-4D97-AF65-F5344CB8AC3E}">
        <p14:creationId xmlns:p14="http://schemas.microsoft.com/office/powerpoint/2010/main" val="4125864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1" grpId="0"/>
      <p:bldP spid="4102" grpId="0"/>
      <p:bldP spid="4103" grpId="0"/>
      <p:bldP spid="4104" grpId="0"/>
      <p:bldP spid="4105" grpId="0"/>
      <p:bldP spid="4106" grpId="0"/>
      <p:bldP spid="4107" grpId="0"/>
      <p:bldP spid="410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4"/>
          <p:cNvSpPr txBox="1">
            <a:spLocks noChangeArrowheads="1"/>
          </p:cNvSpPr>
          <p:nvPr/>
        </p:nvSpPr>
        <p:spPr bwMode="auto">
          <a:xfrm>
            <a:off x="922338" y="663575"/>
            <a:ext cx="27463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  <a:latin typeface="Calibri" panose="020F0502020204030204" pitchFamily="34" charset="0"/>
              </a:rPr>
              <a:t>Simple</a:t>
            </a:r>
            <a:r>
              <a:rPr lang="en-US" altLang="en-US" sz="2400" b="1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1800" b="1">
                <a:solidFill>
                  <a:srgbClr val="000000"/>
                </a:solidFill>
                <a:latin typeface="Calibri" panose="020F0502020204030204" pitchFamily="34" charset="0"/>
              </a:rPr>
              <a:t>(</a:t>
            </a:r>
            <a:r>
              <a:rPr lang="en-US" altLang="en-US" sz="1800" b="1">
                <a:solidFill>
                  <a:srgbClr val="CC0000"/>
                </a:solidFill>
                <a:latin typeface="Calibri" panose="020F0502020204030204" pitchFamily="34" charset="0"/>
              </a:rPr>
              <a:t>only 1 cell layer</a:t>
            </a:r>
            <a:r>
              <a:rPr lang="en-US" altLang="en-US" sz="1800" b="1">
                <a:solidFill>
                  <a:srgbClr val="000000"/>
                </a:solidFill>
                <a:latin typeface="Calibri" panose="020F0502020204030204" pitchFamily="34" charset="0"/>
              </a:rPr>
              <a:t>)</a:t>
            </a:r>
          </a:p>
        </p:txBody>
      </p:sp>
      <p:sp>
        <p:nvSpPr>
          <p:cNvPr id="8195" name="Text Box 5"/>
          <p:cNvSpPr txBox="1">
            <a:spLocks noChangeArrowheads="1"/>
          </p:cNvSpPr>
          <p:nvPr/>
        </p:nvSpPr>
        <p:spPr bwMode="auto">
          <a:xfrm>
            <a:off x="4795838" y="677863"/>
            <a:ext cx="37004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  <a:latin typeface="Calibri" panose="020F0502020204030204" pitchFamily="34" charset="0"/>
              </a:rPr>
              <a:t>Stratified</a:t>
            </a:r>
            <a:r>
              <a:rPr lang="en-US" altLang="en-US" sz="2400" b="1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1800" b="1">
                <a:solidFill>
                  <a:srgbClr val="000000"/>
                </a:solidFill>
                <a:latin typeface="Calibri" panose="020F0502020204030204" pitchFamily="34" charset="0"/>
              </a:rPr>
              <a:t>(</a:t>
            </a:r>
            <a:r>
              <a:rPr lang="en-US" altLang="en-US" sz="1800" b="1">
                <a:solidFill>
                  <a:srgbClr val="CC0000"/>
                </a:solidFill>
                <a:latin typeface="Calibri" panose="020F0502020204030204" pitchFamily="34" charset="0"/>
              </a:rPr>
              <a:t>more than 1 cell layer</a:t>
            </a:r>
            <a:r>
              <a:rPr lang="en-US" altLang="en-US" sz="1800" b="1">
                <a:solidFill>
                  <a:srgbClr val="000000"/>
                </a:solidFill>
                <a:latin typeface="Calibri" panose="020F0502020204030204" pitchFamily="34" charset="0"/>
              </a:rPr>
              <a:t>) </a:t>
            </a:r>
          </a:p>
        </p:txBody>
      </p:sp>
      <p:sp>
        <p:nvSpPr>
          <p:cNvPr id="7172" name="Text Box 6"/>
          <p:cNvSpPr txBox="1">
            <a:spLocks noChangeArrowheads="1"/>
          </p:cNvSpPr>
          <p:nvPr/>
        </p:nvSpPr>
        <p:spPr bwMode="auto">
          <a:xfrm>
            <a:off x="71438" y="1384300"/>
            <a:ext cx="41354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Calibri" panose="020F0502020204030204" pitchFamily="34" charset="0"/>
              </a:rPr>
              <a:t>1) Simple Squamous Epithelium</a:t>
            </a:r>
          </a:p>
        </p:txBody>
      </p:sp>
      <p:sp>
        <p:nvSpPr>
          <p:cNvPr id="7173" name="Text Box 7"/>
          <p:cNvSpPr txBox="1">
            <a:spLocks noChangeArrowheads="1"/>
          </p:cNvSpPr>
          <p:nvPr/>
        </p:nvSpPr>
        <p:spPr bwMode="auto">
          <a:xfrm>
            <a:off x="71438" y="2605088"/>
            <a:ext cx="39322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Calibri" panose="020F0502020204030204" pitchFamily="34" charset="0"/>
              </a:rPr>
              <a:t>2) Simple Cuboidal Epithelium</a:t>
            </a:r>
          </a:p>
        </p:txBody>
      </p:sp>
      <p:sp>
        <p:nvSpPr>
          <p:cNvPr id="7174" name="Text Box 8"/>
          <p:cNvSpPr txBox="1">
            <a:spLocks noChangeArrowheads="1"/>
          </p:cNvSpPr>
          <p:nvPr/>
        </p:nvSpPr>
        <p:spPr bwMode="auto">
          <a:xfrm>
            <a:off x="73025" y="4038600"/>
            <a:ext cx="40528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3) Simple Columnar Epithelium</a:t>
            </a:r>
          </a:p>
        </p:txBody>
      </p:sp>
      <p:sp>
        <p:nvSpPr>
          <p:cNvPr id="7175" name="Text Box 9"/>
          <p:cNvSpPr txBox="1">
            <a:spLocks noChangeArrowheads="1"/>
          </p:cNvSpPr>
          <p:nvPr/>
        </p:nvSpPr>
        <p:spPr bwMode="auto">
          <a:xfrm>
            <a:off x="71438" y="5133975"/>
            <a:ext cx="360838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Calibri" panose="020F0502020204030204" pitchFamily="34" charset="0"/>
              </a:rPr>
              <a:t>4) Pseudostratified Ciliated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Calibri" panose="020F0502020204030204" pitchFamily="34" charset="0"/>
              </a:rPr>
              <a:t>    Columnar Epithelium</a:t>
            </a:r>
          </a:p>
        </p:txBody>
      </p:sp>
      <p:sp>
        <p:nvSpPr>
          <p:cNvPr id="7176" name="Text Box 10"/>
          <p:cNvSpPr txBox="1">
            <a:spLocks noChangeArrowheads="1"/>
          </p:cNvSpPr>
          <p:nvPr/>
        </p:nvSpPr>
        <p:spPr bwMode="auto">
          <a:xfrm>
            <a:off x="4527550" y="1384300"/>
            <a:ext cx="44354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Calibri" panose="020F0502020204030204" pitchFamily="34" charset="0"/>
              </a:rPr>
              <a:t>5) Stratified Squamous Epithelium</a:t>
            </a:r>
          </a:p>
        </p:txBody>
      </p:sp>
      <p:sp>
        <p:nvSpPr>
          <p:cNvPr id="7177" name="Text Box 11"/>
          <p:cNvSpPr txBox="1">
            <a:spLocks noChangeArrowheads="1"/>
          </p:cNvSpPr>
          <p:nvPr/>
        </p:nvSpPr>
        <p:spPr bwMode="auto">
          <a:xfrm>
            <a:off x="4518025" y="2605088"/>
            <a:ext cx="42338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6) Stratified Cuboidal Epithelium</a:t>
            </a:r>
          </a:p>
        </p:txBody>
      </p:sp>
      <p:sp>
        <p:nvSpPr>
          <p:cNvPr id="7178" name="Text Box 12"/>
          <p:cNvSpPr txBox="1">
            <a:spLocks noChangeArrowheads="1"/>
          </p:cNvSpPr>
          <p:nvPr/>
        </p:nvSpPr>
        <p:spPr bwMode="auto">
          <a:xfrm>
            <a:off x="4519613" y="4029075"/>
            <a:ext cx="43529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7) Stratified Columnar Epithelium</a:t>
            </a:r>
          </a:p>
        </p:txBody>
      </p:sp>
      <p:sp>
        <p:nvSpPr>
          <p:cNvPr id="7179" name="Text Box 13"/>
          <p:cNvSpPr txBox="1">
            <a:spLocks noChangeArrowheads="1"/>
          </p:cNvSpPr>
          <p:nvPr/>
        </p:nvSpPr>
        <p:spPr bwMode="auto">
          <a:xfrm>
            <a:off x="4518025" y="5133975"/>
            <a:ext cx="33686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Calibri" panose="020F0502020204030204" pitchFamily="34" charset="0"/>
              </a:rPr>
              <a:t>8) Transitional Epithelium</a:t>
            </a:r>
          </a:p>
        </p:txBody>
      </p:sp>
      <p:sp>
        <p:nvSpPr>
          <p:cNvPr id="8204" name="Line 14"/>
          <p:cNvSpPr>
            <a:spLocks noChangeShapeType="1"/>
          </p:cNvSpPr>
          <p:nvPr/>
        </p:nvSpPr>
        <p:spPr bwMode="auto">
          <a:xfrm flipH="1">
            <a:off x="4414770" y="636588"/>
            <a:ext cx="46038" cy="62214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205" name="Rectangle 15"/>
          <p:cNvSpPr>
            <a:spLocks noChangeArrowheads="1"/>
          </p:cNvSpPr>
          <p:nvPr/>
        </p:nvSpPr>
        <p:spPr bwMode="auto">
          <a:xfrm>
            <a:off x="2486025" y="23813"/>
            <a:ext cx="4038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Aft>
                <a:spcPct val="0"/>
              </a:spcAft>
              <a:buFontTx/>
              <a:buNone/>
            </a:pPr>
            <a:r>
              <a:rPr lang="en-US" altLang="en-US" sz="2800" b="1" u="sng" dirty="0">
                <a:solidFill>
                  <a:srgbClr val="000000"/>
                </a:solidFill>
                <a:latin typeface="Calibri" panose="020F0502020204030204" pitchFamily="34" charset="0"/>
              </a:rPr>
              <a:t>Classification of Epithelia</a:t>
            </a:r>
          </a:p>
        </p:txBody>
      </p:sp>
      <p:sp>
        <p:nvSpPr>
          <p:cNvPr id="7182" name="TextBox 15"/>
          <p:cNvSpPr txBox="1">
            <a:spLocks noChangeArrowheads="1"/>
          </p:cNvSpPr>
          <p:nvPr/>
        </p:nvSpPr>
        <p:spPr bwMode="auto">
          <a:xfrm>
            <a:off x="511175" y="1897063"/>
            <a:ext cx="291623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>
                <a:solidFill>
                  <a:srgbClr val="FF0000"/>
                </a:solidFill>
                <a:latin typeface="Calibri" panose="020F0502020204030204" pitchFamily="34" charset="0"/>
              </a:rPr>
              <a:t>Glomerular capsule; Alveolus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>
                <a:solidFill>
                  <a:srgbClr val="FF0000"/>
                </a:solidFill>
                <a:latin typeface="Calibri" panose="020F0502020204030204" pitchFamily="34" charset="0"/>
              </a:rPr>
              <a:t>Mesothelium; Endothelium</a:t>
            </a:r>
          </a:p>
        </p:txBody>
      </p:sp>
      <p:sp>
        <p:nvSpPr>
          <p:cNvPr id="7183" name="TextBox 16"/>
          <p:cNvSpPr txBox="1">
            <a:spLocks noChangeArrowheads="1"/>
          </p:cNvSpPr>
          <p:nvPr/>
        </p:nvSpPr>
        <p:spPr bwMode="auto">
          <a:xfrm>
            <a:off x="508000" y="3060700"/>
            <a:ext cx="28940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>
                <a:solidFill>
                  <a:srgbClr val="FF0000"/>
                </a:solidFill>
                <a:latin typeface="Calibri" panose="020F0502020204030204" pitchFamily="34" charset="0"/>
              </a:rPr>
              <a:t>Renal tubules;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>
                <a:solidFill>
                  <a:srgbClr val="FF0000"/>
                </a:solidFill>
                <a:latin typeface="Calibri" panose="020F0502020204030204" pitchFamily="34" charset="0"/>
              </a:rPr>
              <a:t>Thecal follicle (thyroid gland)</a:t>
            </a:r>
          </a:p>
        </p:txBody>
      </p:sp>
      <p:sp>
        <p:nvSpPr>
          <p:cNvPr id="7184" name="TextBox 17"/>
          <p:cNvSpPr txBox="1">
            <a:spLocks noChangeArrowheads="1"/>
          </p:cNvSpPr>
          <p:nvPr/>
        </p:nvSpPr>
        <p:spPr bwMode="auto">
          <a:xfrm>
            <a:off x="512763" y="4513263"/>
            <a:ext cx="35496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>
                <a:solidFill>
                  <a:srgbClr val="FF0000"/>
                </a:solidFill>
                <a:latin typeface="Calibri" panose="020F0502020204030204" pitchFamily="34" charset="0"/>
              </a:rPr>
              <a:t>Stomach, Small and Large Intestines</a:t>
            </a:r>
          </a:p>
        </p:txBody>
      </p:sp>
      <p:sp>
        <p:nvSpPr>
          <p:cNvPr id="7185" name="TextBox 18"/>
          <p:cNvSpPr txBox="1">
            <a:spLocks noChangeArrowheads="1"/>
          </p:cNvSpPr>
          <p:nvPr/>
        </p:nvSpPr>
        <p:spPr bwMode="auto">
          <a:xfrm>
            <a:off x="511175" y="5967413"/>
            <a:ext cx="24717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>
                <a:solidFill>
                  <a:srgbClr val="FF0000"/>
                </a:solidFill>
                <a:latin typeface="Calibri" panose="020F0502020204030204" pitchFamily="34" charset="0"/>
              </a:rPr>
              <a:t>Trachea, larynx, bronchi </a:t>
            </a:r>
          </a:p>
        </p:txBody>
      </p:sp>
      <p:sp>
        <p:nvSpPr>
          <p:cNvPr id="7186" name="TextBox 19"/>
          <p:cNvSpPr txBox="1">
            <a:spLocks noChangeArrowheads="1"/>
          </p:cNvSpPr>
          <p:nvPr/>
        </p:nvSpPr>
        <p:spPr bwMode="auto">
          <a:xfrm>
            <a:off x="4960938" y="1868488"/>
            <a:ext cx="30464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>
                <a:solidFill>
                  <a:srgbClr val="FF0000"/>
                </a:solidFill>
                <a:latin typeface="Calibri" panose="020F0502020204030204" pitchFamily="34" charset="0"/>
              </a:rPr>
              <a:t>Keratinized = Epidermis of skin</a:t>
            </a:r>
          </a:p>
        </p:txBody>
      </p:sp>
      <p:sp>
        <p:nvSpPr>
          <p:cNvPr id="7187" name="TextBox 20"/>
          <p:cNvSpPr txBox="1">
            <a:spLocks noChangeArrowheads="1"/>
          </p:cNvSpPr>
          <p:nvPr/>
        </p:nvSpPr>
        <p:spPr bwMode="auto">
          <a:xfrm>
            <a:off x="4965700" y="2176463"/>
            <a:ext cx="35591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>
                <a:solidFill>
                  <a:srgbClr val="FF0000"/>
                </a:solidFill>
                <a:latin typeface="Calibri" panose="020F0502020204030204" pitchFamily="34" charset="0"/>
              </a:rPr>
              <a:t>Non-keratinized = esophagus, cheek</a:t>
            </a:r>
          </a:p>
        </p:txBody>
      </p:sp>
      <p:sp>
        <p:nvSpPr>
          <p:cNvPr id="7188" name="TextBox 21"/>
          <p:cNvSpPr txBox="1">
            <a:spLocks noChangeArrowheads="1"/>
          </p:cNvSpPr>
          <p:nvPr/>
        </p:nvSpPr>
        <p:spPr bwMode="auto">
          <a:xfrm>
            <a:off x="4973638" y="3062288"/>
            <a:ext cx="22240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>
                <a:solidFill>
                  <a:srgbClr val="FF0000"/>
                </a:solidFill>
                <a:latin typeface="Calibri" panose="020F0502020204030204" pitchFamily="34" charset="0"/>
              </a:rPr>
              <a:t>Ducts of sweat glands</a:t>
            </a:r>
          </a:p>
        </p:txBody>
      </p:sp>
      <p:sp>
        <p:nvSpPr>
          <p:cNvPr id="7189" name="TextBox 22"/>
          <p:cNvSpPr txBox="1">
            <a:spLocks noChangeArrowheads="1"/>
          </p:cNvSpPr>
          <p:nvPr/>
        </p:nvSpPr>
        <p:spPr bwMode="auto">
          <a:xfrm>
            <a:off x="4986338" y="3360738"/>
            <a:ext cx="23733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>
                <a:solidFill>
                  <a:srgbClr val="FF0000"/>
                </a:solidFill>
                <a:latin typeface="Calibri" panose="020F0502020204030204" pitchFamily="34" charset="0"/>
              </a:rPr>
              <a:t>Ducts of salivary glands</a:t>
            </a:r>
          </a:p>
        </p:txBody>
      </p:sp>
      <p:sp>
        <p:nvSpPr>
          <p:cNvPr id="7190" name="TextBox 23"/>
          <p:cNvSpPr txBox="1">
            <a:spLocks noChangeArrowheads="1"/>
          </p:cNvSpPr>
          <p:nvPr/>
        </p:nvSpPr>
        <p:spPr bwMode="auto">
          <a:xfrm>
            <a:off x="4981575" y="4502150"/>
            <a:ext cx="233781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>
                <a:solidFill>
                  <a:srgbClr val="FF0000"/>
                </a:solidFill>
                <a:latin typeface="Calibri" panose="020F0502020204030204" pitchFamily="34" charset="0"/>
              </a:rPr>
              <a:t>Male urethra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>
                <a:solidFill>
                  <a:srgbClr val="FF0000"/>
                </a:solidFill>
                <a:latin typeface="Calibri" panose="020F0502020204030204" pitchFamily="34" charset="0"/>
              </a:rPr>
              <a:t>Conjunctiva of the eye </a:t>
            </a:r>
          </a:p>
        </p:txBody>
      </p:sp>
      <p:sp>
        <p:nvSpPr>
          <p:cNvPr id="7191" name="TextBox 24"/>
          <p:cNvSpPr txBox="1">
            <a:spLocks noChangeArrowheads="1"/>
          </p:cNvSpPr>
          <p:nvPr/>
        </p:nvSpPr>
        <p:spPr bwMode="auto">
          <a:xfrm>
            <a:off x="4992688" y="5692775"/>
            <a:ext cx="175137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>
                <a:solidFill>
                  <a:srgbClr val="FF0000"/>
                </a:solidFill>
                <a:latin typeface="Calibri" panose="020F0502020204030204" pitchFamily="34" charset="0"/>
              </a:rPr>
              <a:t>Ureter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>
                <a:solidFill>
                  <a:srgbClr val="FF0000"/>
                </a:solidFill>
                <a:latin typeface="Calibri" panose="020F0502020204030204" pitchFamily="34" charset="0"/>
              </a:rPr>
              <a:t>Urinary bladder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>
                <a:solidFill>
                  <a:srgbClr val="FF0000"/>
                </a:solidFill>
                <a:latin typeface="Calibri" panose="020F0502020204030204" pitchFamily="34" charset="0"/>
              </a:rPr>
              <a:t>Urethra</a:t>
            </a:r>
          </a:p>
        </p:txBody>
      </p:sp>
    </p:spTree>
    <p:extLst>
      <p:ext uri="{BB962C8B-B14F-4D97-AF65-F5344CB8AC3E}">
        <p14:creationId xmlns:p14="http://schemas.microsoft.com/office/powerpoint/2010/main" val="1857137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2" grpId="0"/>
      <p:bldP spid="7173" grpId="0"/>
      <p:bldP spid="7174" grpId="0"/>
      <p:bldP spid="7175" grpId="0"/>
      <p:bldP spid="7176" grpId="0"/>
      <p:bldP spid="7177" grpId="0"/>
      <p:bldP spid="7178" grpId="0"/>
      <p:bldP spid="7179" grpId="0"/>
      <p:bldP spid="7182" grpId="0"/>
      <p:bldP spid="7183" grpId="0"/>
      <p:bldP spid="7184" grpId="0"/>
      <p:bldP spid="7185" grpId="0"/>
      <p:bldP spid="7186" grpId="0"/>
      <p:bldP spid="7187" grpId="0"/>
      <p:bldP spid="7188" grpId="0"/>
      <p:bldP spid="7189" grpId="0"/>
      <p:bldP spid="7190" grpId="0"/>
      <p:bldP spid="719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5"/>
          <p:cNvSpPr txBox="1">
            <a:spLocks noChangeArrowheads="1"/>
          </p:cNvSpPr>
          <p:nvPr/>
        </p:nvSpPr>
        <p:spPr bwMode="auto">
          <a:xfrm>
            <a:off x="709863" y="162580"/>
            <a:ext cx="311816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</a:rPr>
              <a:t>3-D Epithelial Tissue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0BFA680-5BF4-4CB8-BA01-2301F5B586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116" y="608370"/>
            <a:ext cx="8663167" cy="4938188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5D9EE8ED-E68C-4E1D-B717-6636EDFBE5D4}"/>
              </a:ext>
            </a:extLst>
          </p:cNvPr>
          <p:cNvSpPr/>
          <p:nvPr/>
        </p:nvSpPr>
        <p:spPr>
          <a:xfrm>
            <a:off x="540558" y="3077464"/>
            <a:ext cx="385010" cy="38501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AA2B5831-E9AD-4A4C-999C-8783B94C8EDA}"/>
              </a:ext>
            </a:extLst>
          </p:cNvPr>
          <p:cNvSpPr/>
          <p:nvPr/>
        </p:nvSpPr>
        <p:spPr>
          <a:xfrm>
            <a:off x="2212947" y="5339401"/>
            <a:ext cx="502294" cy="39704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A585249-6E3B-432D-AD7A-414F907431D0}"/>
              </a:ext>
            </a:extLst>
          </p:cNvPr>
          <p:cNvSpPr/>
          <p:nvPr/>
        </p:nvSpPr>
        <p:spPr>
          <a:xfrm>
            <a:off x="6749200" y="4645193"/>
            <a:ext cx="336884" cy="36094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3B382F46-C54A-4E82-8D38-8C51C31E8D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813789"/>
            <a:ext cx="452559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</a:rPr>
              <a:t>Epithelial histology (top View)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9D6DFB-F316-D864-B959-3A471D10956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-1068" b="-1"/>
          <a:stretch/>
        </p:blipFill>
        <p:spPr>
          <a:xfrm>
            <a:off x="4572000" y="4991101"/>
            <a:ext cx="4144399" cy="167715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C7F34B8-F509-0B2D-3714-552585E67144}"/>
              </a:ext>
            </a:extLst>
          </p:cNvPr>
          <p:cNvSpPr/>
          <p:nvPr/>
        </p:nvSpPr>
        <p:spPr>
          <a:xfrm>
            <a:off x="4571999" y="4991101"/>
            <a:ext cx="2309201" cy="2095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id="{85B855F8-9CF8-ED02-13D8-2B41BEAE70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4307" y="5738293"/>
            <a:ext cx="228299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 b="1" dirty="0">
                <a:solidFill>
                  <a:srgbClr val="000000"/>
                </a:solidFill>
                <a:latin typeface="Calibri" panose="020F0502020204030204" pitchFamily="34" charset="0"/>
              </a:rPr>
              <a:t>Types of Epithelium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3A8FD6C-79AA-83ED-958C-0743A6EF3034}"/>
              </a:ext>
            </a:extLst>
          </p:cNvPr>
          <p:cNvCxnSpPr/>
          <p:nvPr/>
        </p:nvCxnSpPr>
        <p:spPr>
          <a:xfrm>
            <a:off x="4048125" y="5907350"/>
            <a:ext cx="40957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37833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4"/>
          <p:cNvSpPr>
            <a:spLocks noChangeArrowheads="1"/>
          </p:cNvSpPr>
          <p:nvPr/>
        </p:nvSpPr>
        <p:spPr bwMode="auto">
          <a:xfrm>
            <a:off x="203200" y="3352800"/>
            <a:ext cx="4013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240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9220" name="Rectangle 6"/>
          <p:cNvSpPr>
            <a:spLocks noChangeArrowheads="1"/>
          </p:cNvSpPr>
          <p:nvPr/>
        </p:nvSpPr>
        <p:spPr bwMode="auto">
          <a:xfrm>
            <a:off x="278606" y="29042"/>
            <a:ext cx="44243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</a:rPr>
              <a:t>Simple Squamous Epithelium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6A8566D-9A64-9976-92D7-0F8EA36B22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181" y="552917"/>
            <a:ext cx="3954701" cy="2794635"/>
          </a:xfrm>
          <a:prstGeom prst="rect">
            <a:avLst/>
          </a:prstGeom>
        </p:spPr>
      </p:pic>
      <p:sp>
        <p:nvSpPr>
          <p:cNvPr id="10243" name="Rectangle 7"/>
          <p:cNvSpPr>
            <a:spLocks noChangeArrowheads="1"/>
          </p:cNvSpPr>
          <p:nvPr/>
        </p:nvSpPr>
        <p:spPr bwMode="auto">
          <a:xfrm>
            <a:off x="4742120" y="3286125"/>
            <a:ext cx="41862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</a:rPr>
              <a:t>Simple Cuboidal Epithelium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4322DB-4D37-3C8D-0621-A6AAED410B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730" y="3817951"/>
            <a:ext cx="4025096" cy="2798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4044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DCC7645-64E4-D7FB-6B34-ADFD4CD197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22" y="646634"/>
            <a:ext cx="4150934" cy="28966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7B309AB-FB44-4E53-49C5-5FAA7D1564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337" y="3776112"/>
            <a:ext cx="4227269" cy="3007976"/>
          </a:xfrm>
          <a:prstGeom prst="rect">
            <a:avLst/>
          </a:prstGeom>
        </p:spPr>
      </p:pic>
      <p:sp>
        <p:nvSpPr>
          <p:cNvPr id="11267" name="Rectangle 6"/>
          <p:cNvSpPr>
            <a:spLocks noChangeArrowheads="1"/>
          </p:cNvSpPr>
          <p:nvPr/>
        </p:nvSpPr>
        <p:spPr bwMode="auto">
          <a:xfrm>
            <a:off x="328400" y="175386"/>
            <a:ext cx="43259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</a:rPr>
              <a:t>Simple Columnar Epithelium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FC1B31B-4F20-8F1F-4DB1-A33E25627F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4192" y="2822005"/>
            <a:ext cx="380552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</a:rPr>
              <a:t>Pseudostratified Ciliated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</a:rPr>
              <a:t>Columnar Epithelium</a:t>
            </a:r>
          </a:p>
        </p:txBody>
      </p:sp>
    </p:spTree>
    <p:extLst>
      <p:ext uri="{BB962C8B-B14F-4D97-AF65-F5344CB8AC3E}">
        <p14:creationId xmlns:p14="http://schemas.microsoft.com/office/powerpoint/2010/main" val="18202064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6"/>
          <p:cNvSpPr>
            <a:spLocks noChangeArrowheads="1"/>
          </p:cNvSpPr>
          <p:nvPr/>
        </p:nvSpPr>
        <p:spPr bwMode="auto">
          <a:xfrm>
            <a:off x="181149" y="106936"/>
            <a:ext cx="47736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</a:rPr>
              <a:t>Stratified Squamous Epithelium</a:t>
            </a:r>
          </a:p>
        </p:txBody>
      </p:sp>
      <p:sp>
        <p:nvSpPr>
          <p:cNvPr id="14339" name="Rectangle 6"/>
          <p:cNvSpPr>
            <a:spLocks noChangeArrowheads="1"/>
          </p:cNvSpPr>
          <p:nvPr/>
        </p:nvSpPr>
        <p:spPr bwMode="auto">
          <a:xfrm>
            <a:off x="2980958" y="4654055"/>
            <a:ext cx="1757212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</a:rPr>
              <a:t>Stratified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</a:rPr>
              <a:t>Cuboidal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</a:rPr>
              <a:t>Epithelium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0E1593-EFB0-50B0-824E-91F700C563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08" y="503546"/>
            <a:ext cx="3983604" cy="27785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D5B510-656D-0075-DD18-90754973D6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8170" y="3942042"/>
            <a:ext cx="4078703" cy="28090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DFB3C41-EDA5-6AAD-3003-CB4BD9CBCC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4991" y="3573717"/>
            <a:ext cx="1525967" cy="15154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295E4E5-49C0-45B1-897A-0272E479EA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824" y="743110"/>
            <a:ext cx="3462659" cy="2538954"/>
          </a:xfrm>
          <a:prstGeom prst="rect">
            <a:avLst/>
          </a:prstGeom>
        </p:spPr>
      </p:pic>
      <p:sp>
        <p:nvSpPr>
          <p:cNvPr id="9" name="Rectangle 6">
            <a:extLst>
              <a:ext uri="{FF2B5EF4-FFF2-40B4-BE49-F238E27FC236}">
                <a16:creationId xmlns:a16="http://schemas.microsoft.com/office/drawing/2014/main" id="{E75F1D7D-2B1D-53FE-019F-30B9F1D676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6619" y="530840"/>
            <a:ext cx="49282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000000"/>
                </a:solidFill>
                <a:latin typeface="Calibri" panose="020F0502020204030204" pitchFamily="34" charset="0"/>
              </a:rPr>
              <a:t>Wet</a:t>
            </a:r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2D697923-1674-23C7-074E-AC51CBFF9E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21567" y="503546"/>
            <a:ext cx="44832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000000"/>
                </a:solidFill>
                <a:latin typeface="Calibri" panose="020F0502020204030204" pitchFamily="34" charset="0"/>
              </a:rPr>
              <a:t>Dry</a:t>
            </a:r>
          </a:p>
        </p:txBody>
      </p:sp>
    </p:spTree>
    <p:extLst>
      <p:ext uri="{BB962C8B-B14F-4D97-AF65-F5344CB8AC3E}">
        <p14:creationId xmlns:p14="http://schemas.microsoft.com/office/powerpoint/2010/main" val="2638219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232A56D-38A0-E841-737E-FE629E742E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69" y="649315"/>
            <a:ext cx="4094578" cy="27180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C2444B7-3C6E-09B5-3390-25C1CDA9FC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900378"/>
            <a:ext cx="4226866" cy="2832182"/>
          </a:xfrm>
          <a:prstGeom prst="rect">
            <a:avLst/>
          </a:prstGeom>
          <a:noFill/>
        </p:spPr>
      </p:pic>
      <p:sp>
        <p:nvSpPr>
          <p:cNvPr id="15363" name="Rectangle 6"/>
          <p:cNvSpPr>
            <a:spLocks noChangeArrowheads="1"/>
          </p:cNvSpPr>
          <p:nvPr/>
        </p:nvSpPr>
        <p:spPr bwMode="auto">
          <a:xfrm>
            <a:off x="99507" y="125440"/>
            <a:ext cx="46751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</a:rPr>
              <a:t>Stratified Columnar Epithelium</a:t>
            </a:r>
          </a:p>
        </p:txBody>
      </p:sp>
      <p:sp>
        <p:nvSpPr>
          <p:cNvPr id="16387" name="Rectangle 6"/>
          <p:cNvSpPr>
            <a:spLocks noChangeArrowheads="1"/>
          </p:cNvSpPr>
          <p:nvPr/>
        </p:nvSpPr>
        <p:spPr bwMode="auto">
          <a:xfrm>
            <a:off x="4922514" y="3367366"/>
            <a:ext cx="35258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</a:rPr>
              <a:t>Transitional Epithelium</a:t>
            </a:r>
          </a:p>
        </p:txBody>
      </p:sp>
    </p:spTree>
    <p:extLst>
      <p:ext uri="{BB962C8B-B14F-4D97-AF65-F5344CB8AC3E}">
        <p14:creationId xmlns:p14="http://schemas.microsoft.com/office/powerpoint/2010/main" val="30742311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1976978" y="134938"/>
            <a:ext cx="520116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dirty="0">
                <a:solidFill>
                  <a:srgbClr val="0070C0"/>
                </a:solidFill>
                <a:latin typeface="Calibri" panose="020F0502020204030204" pitchFamily="34" charset="0"/>
              </a:rPr>
              <a:t>Classifications of Exocrine Glands </a:t>
            </a:r>
          </a:p>
        </p:txBody>
      </p:sp>
      <p:sp>
        <p:nvSpPr>
          <p:cNvPr id="5" name="Rectangle 4"/>
          <p:cNvSpPr/>
          <p:nvPr/>
        </p:nvSpPr>
        <p:spPr>
          <a:xfrm>
            <a:off x="555113" y="681990"/>
            <a:ext cx="7816295" cy="58355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</a:rPr>
              <a:t>How many cells</a:t>
            </a:r>
            <a:r>
              <a:rPr lang="en-US" dirty="0">
                <a:latin typeface="Calibri" panose="020F0502020204030204" pitchFamily="34" charset="0"/>
              </a:rPr>
              <a:t>? One cell = Unicellular.       Many cells = Multicellular.</a:t>
            </a:r>
          </a:p>
          <a:p>
            <a:pPr marL="342900" indent="-342900">
              <a:buAutoNum type="arabicPeriod"/>
            </a:pPr>
            <a:endParaRPr lang="en-US" dirty="0">
              <a:latin typeface="Calibri" panose="020F0502020204030204" pitchFamily="34" charset="0"/>
            </a:endParaRPr>
          </a:p>
          <a:p>
            <a:r>
              <a:rPr lang="en-US" b="1" dirty="0">
                <a:latin typeface="Calibri" panose="020F0502020204030204" pitchFamily="34" charset="0"/>
              </a:rPr>
              <a:t>1. </a:t>
            </a:r>
            <a:r>
              <a:rPr lang="en-US" b="1" u="sng" dirty="0">
                <a:latin typeface="Calibri" panose="020F0502020204030204" pitchFamily="34" charset="0"/>
              </a:rPr>
              <a:t>Structure</a:t>
            </a:r>
            <a:r>
              <a:rPr lang="en-US" u="sng" dirty="0">
                <a:latin typeface="Calibri" panose="020F0502020204030204" pitchFamily="34" charset="0"/>
              </a:rPr>
              <a:t> (of multicellular) glands</a:t>
            </a:r>
            <a:r>
              <a:rPr lang="en-US" dirty="0">
                <a:latin typeface="Calibri" panose="020F0502020204030204" pitchFamily="34" charset="0"/>
              </a:rPr>
              <a:t>:</a:t>
            </a:r>
          </a:p>
          <a:p>
            <a:r>
              <a:rPr lang="en-US" dirty="0">
                <a:latin typeface="Calibri" panose="020F0502020204030204" pitchFamily="34" charset="0"/>
              </a:rPr>
              <a:t>	</a:t>
            </a:r>
            <a:r>
              <a:rPr lang="en-US" b="1" dirty="0">
                <a:latin typeface="Calibri" panose="020F0502020204030204" pitchFamily="34" charset="0"/>
              </a:rPr>
              <a:t>1) Simple </a:t>
            </a:r>
            <a:r>
              <a:rPr lang="en-US" dirty="0">
                <a:latin typeface="Calibri" panose="020F0502020204030204" pitchFamily="34" charset="0"/>
              </a:rPr>
              <a:t>(one duct) or </a:t>
            </a:r>
            <a:r>
              <a:rPr lang="en-US" b="1" dirty="0">
                <a:latin typeface="Calibri" panose="020F0502020204030204" pitchFamily="34" charset="0"/>
              </a:rPr>
              <a:t>Compound </a:t>
            </a:r>
            <a:r>
              <a:rPr lang="en-US" dirty="0">
                <a:latin typeface="Calibri" panose="020F0502020204030204" pitchFamily="34" charset="0"/>
              </a:rPr>
              <a:t>(many ducts).</a:t>
            </a:r>
          </a:p>
          <a:p>
            <a:endParaRPr lang="en-US" dirty="0">
              <a:latin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</a:rPr>
              <a:t>	</a:t>
            </a:r>
            <a:r>
              <a:rPr lang="en-US" b="1" dirty="0">
                <a:latin typeface="Calibri" panose="020F0502020204030204" pitchFamily="34" charset="0"/>
              </a:rPr>
              <a:t>2)</a:t>
            </a:r>
            <a:r>
              <a:rPr lang="en-US" dirty="0">
                <a:latin typeface="Calibri" panose="020F0502020204030204" pitchFamily="34" charset="0"/>
              </a:rPr>
              <a:t> </a:t>
            </a:r>
            <a:r>
              <a:rPr lang="en-US" b="1" dirty="0">
                <a:latin typeface="Calibri" panose="020F0502020204030204" pitchFamily="34" charset="0"/>
              </a:rPr>
              <a:t>Tubular</a:t>
            </a:r>
            <a:r>
              <a:rPr lang="en-US" dirty="0">
                <a:latin typeface="Calibri" panose="020F0502020204030204" pitchFamily="34" charset="0"/>
              </a:rPr>
              <a:t> (tube shaped) or </a:t>
            </a:r>
            <a:r>
              <a:rPr lang="en-US" b="1" dirty="0">
                <a:latin typeface="Calibri" panose="020F0502020204030204" pitchFamily="34" charset="0"/>
              </a:rPr>
              <a:t>Acinar</a:t>
            </a:r>
            <a:r>
              <a:rPr lang="en-US" dirty="0">
                <a:latin typeface="Calibri" panose="020F0502020204030204" pitchFamily="34" charset="0"/>
              </a:rPr>
              <a:t> (Alveolar) (bag shaped).</a:t>
            </a:r>
          </a:p>
          <a:p>
            <a:endParaRPr lang="en-US" dirty="0">
              <a:latin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b="1" dirty="0">
                <a:latin typeface="Calibri" panose="020F0502020204030204" pitchFamily="34" charset="0"/>
              </a:rPr>
              <a:t>2. </a:t>
            </a:r>
            <a:r>
              <a:rPr lang="en-US" b="1" u="sng" dirty="0">
                <a:latin typeface="Calibri" panose="020F0502020204030204" pitchFamily="34" charset="0"/>
              </a:rPr>
              <a:t>Mode </a:t>
            </a:r>
            <a:r>
              <a:rPr lang="en-US" u="sng" dirty="0">
                <a:latin typeface="Calibri" panose="020F0502020204030204" pitchFamily="34" charset="0"/>
              </a:rPr>
              <a:t>of Secretion</a:t>
            </a:r>
            <a:r>
              <a:rPr lang="en-US" dirty="0">
                <a:latin typeface="Calibri" panose="020F0502020204030204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Calibri" panose="020F0502020204030204" pitchFamily="34" charset="0"/>
              </a:rPr>
              <a:t>	1) Merocrine</a:t>
            </a:r>
          </a:p>
          <a:p>
            <a:pPr>
              <a:lnSpc>
                <a:spcPct val="200000"/>
              </a:lnSpc>
            </a:pPr>
            <a:r>
              <a:rPr lang="en-US" dirty="0">
                <a:latin typeface="Calibri" panose="020F0502020204030204" pitchFamily="34" charset="0"/>
              </a:rPr>
              <a:t>	2) Apocrine </a:t>
            </a:r>
          </a:p>
          <a:p>
            <a:pPr>
              <a:lnSpc>
                <a:spcPct val="200000"/>
              </a:lnSpc>
            </a:pPr>
            <a:r>
              <a:rPr lang="en-US" dirty="0">
                <a:latin typeface="Calibri" panose="020F0502020204030204" pitchFamily="34" charset="0"/>
              </a:rPr>
              <a:t>	3) Holocrine</a:t>
            </a:r>
          </a:p>
          <a:p>
            <a:pPr>
              <a:lnSpc>
                <a:spcPct val="200000"/>
              </a:lnSpc>
            </a:pPr>
            <a:endParaRPr lang="en-US" sz="800" dirty="0">
              <a:latin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b="1" dirty="0">
                <a:latin typeface="Calibri" panose="020F0502020204030204" pitchFamily="34" charset="0"/>
              </a:rPr>
              <a:t>3. </a:t>
            </a:r>
            <a:r>
              <a:rPr lang="en-US" b="1" u="sng" dirty="0">
                <a:latin typeface="Calibri" panose="020F0502020204030204" pitchFamily="34" charset="0"/>
              </a:rPr>
              <a:t>Type</a:t>
            </a:r>
            <a:r>
              <a:rPr lang="en-US" u="sng" dirty="0">
                <a:latin typeface="Calibri" panose="020F0502020204030204" pitchFamily="34" charset="0"/>
              </a:rPr>
              <a:t> of Secretion</a:t>
            </a:r>
            <a:r>
              <a:rPr lang="en-US" dirty="0">
                <a:latin typeface="Calibri" panose="020F0502020204030204" pitchFamily="34" charset="0"/>
              </a:rPr>
              <a:t>: 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Calibri" panose="020F0502020204030204" pitchFamily="34" charset="0"/>
              </a:rPr>
              <a:t>	1) Serous – sweat glands, parotid salivary gland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Calibri" panose="020F0502020204030204" pitchFamily="34" charset="0"/>
              </a:rPr>
              <a:t>	2) Mucous – sublingual salivary gland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Calibri" panose="020F0502020204030204" pitchFamily="34" charset="0"/>
              </a:rPr>
              <a:t>	3) Mixed – submandibular salivary gland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484108" y="5508695"/>
            <a:ext cx="14350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</a:rPr>
              <a:t>*Sebum</a:t>
            </a:r>
          </a:p>
          <a:p>
            <a:r>
              <a:rPr lang="en-US" sz="1400" dirty="0">
                <a:latin typeface="Calibri" panose="020F0502020204030204" pitchFamily="34" charset="0"/>
              </a:rPr>
              <a:t>*Apocrine sweat</a:t>
            </a:r>
            <a:endParaRPr lang="en-US" sz="1400" dirty="0"/>
          </a:p>
          <a:p>
            <a:r>
              <a:rPr lang="en-US" sz="1400" dirty="0">
                <a:latin typeface="Calibri" panose="020F0502020204030204" pitchFamily="34" charset="0"/>
              </a:rPr>
              <a:t>*Cerumen</a:t>
            </a:r>
          </a:p>
          <a:p>
            <a:r>
              <a:rPr lang="en-US" sz="1400" dirty="0">
                <a:latin typeface="Calibri" panose="020F0502020204030204" pitchFamily="34" charset="0"/>
              </a:rPr>
              <a:t>*Milk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2617" y="1585259"/>
            <a:ext cx="1816765" cy="1877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784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b="51072"/>
          <a:stretch/>
        </p:blipFill>
        <p:spPr>
          <a:xfrm>
            <a:off x="657444" y="1221420"/>
            <a:ext cx="7735986" cy="1250643"/>
          </a:xfrm>
          <a:prstGeom prst="rect">
            <a:avLst/>
          </a:prstGeom>
        </p:spPr>
      </p:pic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1809478" y="0"/>
            <a:ext cx="550599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 dirty="0">
                <a:solidFill>
                  <a:srgbClr val="CC3300"/>
                </a:solidFill>
                <a:latin typeface="Calibri" panose="020F0502020204030204" pitchFamily="34" charset="0"/>
              </a:rPr>
              <a:t>Structural Classification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 dirty="0">
                <a:solidFill>
                  <a:srgbClr val="CC3300"/>
                </a:solidFill>
                <a:latin typeface="Calibri" panose="020F0502020204030204" pitchFamily="34" charset="0"/>
              </a:rPr>
              <a:t>of </a:t>
            </a:r>
            <a:r>
              <a:rPr lang="en-US" altLang="en-US" sz="2400" b="1" u="sng" dirty="0">
                <a:solidFill>
                  <a:srgbClr val="CC3300"/>
                </a:solidFill>
                <a:latin typeface="Calibri" panose="020F0502020204030204" pitchFamily="34" charset="0"/>
              </a:rPr>
              <a:t>Simple</a:t>
            </a:r>
            <a:r>
              <a:rPr lang="en-US" altLang="en-US" sz="2400" b="1" dirty="0">
                <a:solidFill>
                  <a:srgbClr val="CC3300"/>
                </a:solidFill>
                <a:latin typeface="Calibri" panose="020F0502020204030204" pitchFamily="34" charset="0"/>
              </a:rPr>
              <a:t> and </a:t>
            </a:r>
            <a:r>
              <a:rPr lang="en-US" altLang="en-US" sz="2400" b="1" u="sng" dirty="0">
                <a:solidFill>
                  <a:srgbClr val="CC3300"/>
                </a:solidFill>
                <a:latin typeface="Calibri" panose="020F0502020204030204" pitchFamily="34" charset="0"/>
              </a:rPr>
              <a:t>Compound</a:t>
            </a:r>
            <a:r>
              <a:rPr lang="en-US" altLang="en-US" sz="2400" b="1" dirty="0">
                <a:solidFill>
                  <a:srgbClr val="CC3300"/>
                </a:solidFill>
                <a:latin typeface="Calibri" panose="020F0502020204030204" pitchFamily="34" charset="0"/>
              </a:rPr>
              <a:t> Exocrine Glands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45374" y="2461743"/>
            <a:ext cx="157119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>
                <a:solidFill>
                  <a:schemeClr val="accent4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a) Unicellular</a:t>
            </a:r>
          </a:p>
          <a:p>
            <a:r>
              <a:rPr lang="en-US" sz="1350" b="1" dirty="0">
                <a:solidFill>
                  <a:schemeClr val="accent4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(goblets cells of GI, respiratory tract  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E470EF-182A-5078-B4B6-17FD2D40089E}"/>
              </a:ext>
            </a:extLst>
          </p:cNvPr>
          <p:cNvSpPr txBox="1"/>
          <p:nvPr/>
        </p:nvSpPr>
        <p:spPr>
          <a:xfrm>
            <a:off x="7013505" y="2460700"/>
            <a:ext cx="157119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>
                <a:solidFill>
                  <a:schemeClr val="accent4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e) Simple acinar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D4DBE3C-C2CB-C2ED-C57F-8E60B9B8D06A}"/>
              </a:ext>
            </a:extLst>
          </p:cNvPr>
          <p:cNvSpPr txBox="1"/>
          <p:nvPr/>
        </p:nvSpPr>
        <p:spPr>
          <a:xfrm>
            <a:off x="2251171" y="2463859"/>
            <a:ext cx="157119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>
                <a:solidFill>
                  <a:schemeClr val="accent4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b) Simple tubular</a:t>
            </a:r>
          </a:p>
          <a:p>
            <a:r>
              <a:rPr lang="en-US" sz="1350" b="1" dirty="0">
                <a:solidFill>
                  <a:schemeClr val="accent4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(stomach, colon)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4CA1B1-3674-3857-6683-105BB645CBD6}"/>
              </a:ext>
            </a:extLst>
          </p:cNvPr>
          <p:cNvSpPr txBox="1"/>
          <p:nvPr/>
        </p:nvSpPr>
        <p:spPr>
          <a:xfrm>
            <a:off x="3813580" y="2445020"/>
            <a:ext cx="164701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>
                <a:solidFill>
                  <a:schemeClr val="accent4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c) Simple branched tubular (stomach)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CFAFAE4-3283-12B8-17AD-FC7C47F7D2EC}"/>
              </a:ext>
            </a:extLst>
          </p:cNvPr>
          <p:cNvSpPr txBox="1"/>
          <p:nvPr/>
        </p:nvSpPr>
        <p:spPr>
          <a:xfrm>
            <a:off x="5420066" y="2439705"/>
            <a:ext cx="16470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>
                <a:solidFill>
                  <a:schemeClr val="accent4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d) Simple coiled tubular (merocrine, apocrine sweat glands)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F283EFC-F344-5811-420C-D5562514EA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189" y="3639247"/>
            <a:ext cx="7524570" cy="1920406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13BD65A5-269C-4462-82A0-51CBED7DEC39}"/>
              </a:ext>
            </a:extLst>
          </p:cNvPr>
          <p:cNvSpPr/>
          <p:nvPr/>
        </p:nvSpPr>
        <p:spPr>
          <a:xfrm>
            <a:off x="453154" y="5293415"/>
            <a:ext cx="3835625" cy="4450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E94F7D4-58BF-736E-DC47-9203F87452CC}"/>
              </a:ext>
            </a:extLst>
          </p:cNvPr>
          <p:cNvSpPr/>
          <p:nvPr/>
        </p:nvSpPr>
        <p:spPr>
          <a:xfrm>
            <a:off x="6845862" y="5300350"/>
            <a:ext cx="1714999" cy="4543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F7F6E77-A72B-5D1A-9A82-DB6BF6DC1409}"/>
              </a:ext>
            </a:extLst>
          </p:cNvPr>
          <p:cNvSpPr txBox="1"/>
          <p:nvPr/>
        </p:nvSpPr>
        <p:spPr>
          <a:xfrm>
            <a:off x="3012869" y="5420747"/>
            <a:ext cx="157119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>
                <a:solidFill>
                  <a:schemeClr val="accent4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g) Compound tubular (mucous glands duodenum)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99EDA01-A06D-CB70-A7F4-C1BA6B25598A}"/>
              </a:ext>
            </a:extLst>
          </p:cNvPr>
          <p:cNvSpPr txBox="1"/>
          <p:nvPr/>
        </p:nvSpPr>
        <p:spPr>
          <a:xfrm>
            <a:off x="5177570" y="5437035"/>
            <a:ext cx="157119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>
                <a:solidFill>
                  <a:schemeClr val="accent4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h) Compound acinar (mammary glands)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6940122-A0F2-6CDF-ED47-3F880488F1B5}"/>
              </a:ext>
            </a:extLst>
          </p:cNvPr>
          <p:cNvSpPr txBox="1"/>
          <p:nvPr/>
        </p:nvSpPr>
        <p:spPr>
          <a:xfrm>
            <a:off x="1060125" y="5425411"/>
            <a:ext cx="157119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>
                <a:solidFill>
                  <a:schemeClr val="accent4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f) Simple branched acinar (sebaceous glands)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B180EC7-8AFB-F5C7-B1B3-2188E27D8F90}"/>
              </a:ext>
            </a:extLst>
          </p:cNvPr>
          <p:cNvSpPr txBox="1"/>
          <p:nvPr/>
        </p:nvSpPr>
        <p:spPr>
          <a:xfrm>
            <a:off x="7169927" y="5421146"/>
            <a:ext cx="1414768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 err="1">
                <a:solidFill>
                  <a:schemeClr val="accent4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1350" b="1" dirty="0">
                <a:solidFill>
                  <a:schemeClr val="accent4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Compound tubuloacinar (pancreas)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640072C-A0B7-973F-54FA-32F416FAFDD6}"/>
              </a:ext>
            </a:extLst>
          </p:cNvPr>
          <p:cNvSpPr/>
          <p:nvPr/>
        </p:nvSpPr>
        <p:spPr>
          <a:xfrm>
            <a:off x="833480" y="2098376"/>
            <a:ext cx="1719220" cy="3946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899E359-F495-0941-98F7-B681BB4A61F8}"/>
              </a:ext>
            </a:extLst>
          </p:cNvPr>
          <p:cNvSpPr/>
          <p:nvPr/>
        </p:nvSpPr>
        <p:spPr>
          <a:xfrm rot="1490461">
            <a:off x="756138" y="1936444"/>
            <a:ext cx="590718" cy="1559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77B1214-E636-64F2-5E91-EF45CF6AD0DD}"/>
              </a:ext>
            </a:extLst>
          </p:cNvPr>
          <p:cNvCxnSpPr/>
          <p:nvPr/>
        </p:nvCxnSpPr>
        <p:spPr>
          <a:xfrm flipV="1">
            <a:off x="1116768" y="1832962"/>
            <a:ext cx="0" cy="51464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4455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15" grpId="0"/>
      <p:bldP spid="16" grpId="0"/>
      <p:bldP spid="17" grpId="0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ext Box 5"/>
          <p:cNvSpPr txBox="1">
            <a:spLocks noChangeArrowheads="1"/>
          </p:cNvSpPr>
          <p:nvPr/>
        </p:nvSpPr>
        <p:spPr bwMode="auto">
          <a:xfrm>
            <a:off x="3016138" y="30978"/>
            <a:ext cx="30797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Calibri" panose="020F0502020204030204" pitchFamily="34" charset="0"/>
              </a:rPr>
              <a:t>Modes of Secretion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94CED2-ED33-7D34-AFC8-A686EF042E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6017" y="554853"/>
            <a:ext cx="4751966" cy="603481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AA8268C-7009-7216-D9F3-F54088B0888A}"/>
              </a:ext>
            </a:extLst>
          </p:cNvPr>
          <p:cNvSpPr/>
          <p:nvPr/>
        </p:nvSpPr>
        <p:spPr>
          <a:xfrm>
            <a:off x="2136297" y="2977179"/>
            <a:ext cx="485522" cy="26386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C0F5959-9D22-C192-EFDC-7F0C44FF273E}"/>
              </a:ext>
            </a:extLst>
          </p:cNvPr>
          <p:cNvSpPr/>
          <p:nvPr/>
        </p:nvSpPr>
        <p:spPr>
          <a:xfrm>
            <a:off x="2136297" y="5073706"/>
            <a:ext cx="938676" cy="5238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689967" y="2133585"/>
            <a:ext cx="1901207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C00000"/>
                </a:solidFill>
                <a:latin typeface="Calibri" panose="020F0502020204030204" pitchFamily="34" charset="0"/>
              </a:rPr>
              <a:t>1) Merocrine secretion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06293" y="4158026"/>
            <a:ext cx="200030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C00000"/>
                </a:solidFill>
                <a:latin typeface="Calibri" panose="020F0502020204030204" pitchFamily="34" charset="0"/>
              </a:rPr>
              <a:t>     2) Apocrine secretion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526256" y="6433988"/>
            <a:ext cx="200030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C00000"/>
                </a:solidFill>
                <a:latin typeface="Calibri" panose="020F0502020204030204" pitchFamily="34" charset="0"/>
              </a:rPr>
              <a:t>    3) Holocrine secretion</a:t>
            </a:r>
          </a:p>
        </p:txBody>
      </p:sp>
    </p:spTree>
    <p:extLst>
      <p:ext uri="{BB962C8B-B14F-4D97-AF65-F5344CB8AC3E}">
        <p14:creationId xmlns:p14="http://schemas.microsoft.com/office/powerpoint/2010/main" val="5374682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Users\marie\Desktop\Germ Layers 1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5" y="236538"/>
            <a:ext cx="4113213" cy="229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marie\Desktop\Germ Layers 1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105" y="4052888"/>
            <a:ext cx="8305800" cy="189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Rectangle 5"/>
          <p:cNvSpPr>
            <a:spLocks noChangeArrowheads="1"/>
          </p:cNvSpPr>
          <p:nvPr/>
        </p:nvSpPr>
        <p:spPr bwMode="auto">
          <a:xfrm>
            <a:off x="7088187" y="1348343"/>
            <a:ext cx="236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= a 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zygote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9" name="Right Arrow 8"/>
          <p:cNvSpPr/>
          <p:nvPr/>
        </p:nvSpPr>
        <p:spPr>
          <a:xfrm>
            <a:off x="2531166" y="4805363"/>
            <a:ext cx="7620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5681869" y="4800600"/>
            <a:ext cx="7620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609600" y="5791200"/>
            <a:ext cx="8305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 cells                     4 cells                  8 cells </a:t>
            </a:r>
          </a:p>
        </p:txBody>
      </p:sp>
      <p:sp>
        <p:nvSpPr>
          <p:cNvPr id="36873" name="Rectangle 11"/>
          <p:cNvSpPr>
            <a:spLocks noChangeArrowheads="1"/>
          </p:cNvSpPr>
          <p:nvPr/>
        </p:nvSpPr>
        <p:spPr bwMode="auto">
          <a:xfrm>
            <a:off x="4941402" y="1194455"/>
            <a:ext cx="350678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When the egg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cell is fertilized   </a:t>
            </a:r>
          </a:p>
        </p:txBody>
      </p:sp>
      <p:sp>
        <p:nvSpPr>
          <p:cNvPr id="36874" name="Rectangle 12"/>
          <p:cNvSpPr>
            <a:spLocks noChangeArrowheads="1"/>
          </p:cNvSpPr>
          <p:nvPr/>
        </p:nvSpPr>
        <p:spPr bwMode="auto">
          <a:xfrm>
            <a:off x="2416866" y="2432247"/>
            <a:ext cx="1752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E46C0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egg cell  </a:t>
            </a: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255105" y="3548502"/>
            <a:ext cx="35067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98480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Then the cells begin to multiply</a:t>
            </a:r>
            <a:r>
              <a:rPr kumimoji="0" lang="en-US" altLang="en-US" sz="1800" b="1" i="0" u="none" strike="noStrike" kern="1200" cap="none" spc="0" normalizeH="0" noProof="0" dirty="0">
                <a:ln>
                  <a:noFill/>
                </a:ln>
                <a:solidFill>
                  <a:srgbClr val="98480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. . . 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98480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12" name="Right Arrow 9">
            <a:extLst>
              <a:ext uri="{FF2B5EF4-FFF2-40B4-BE49-F238E27FC236}">
                <a16:creationId xmlns:a16="http://schemas.microsoft.com/office/drawing/2014/main" id="{B085955F-A3E4-4E9F-BBD1-6AA5E8DEE1F3}"/>
              </a:ext>
            </a:extLst>
          </p:cNvPr>
          <p:cNvSpPr/>
          <p:nvPr/>
        </p:nvSpPr>
        <p:spPr>
          <a:xfrm>
            <a:off x="8305800" y="4810539"/>
            <a:ext cx="7620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0AEC55E-8825-B4C3-1D9E-5EB234C07514}"/>
              </a:ext>
            </a:extLst>
          </p:cNvPr>
          <p:cNvSpPr/>
          <p:nvPr/>
        </p:nvSpPr>
        <p:spPr>
          <a:xfrm>
            <a:off x="625501" y="429472"/>
            <a:ext cx="1690315" cy="79678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4ECC1D2-9FFA-0899-3A28-8EFA4BB1019B}"/>
              </a:ext>
            </a:extLst>
          </p:cNvPr>
          <p:cNvSpPr/>
          <p:nvPr/>
        </p:nvSpPr>
        <p:spPr>
          <a:xfrm rot="20809176">
            <a:off x="2591838" y="409207"/>
            <a:ext cx="1275517" cy="82484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869" name="Rectangle 6"/>
          <p:cNvSpPr>
            <a:spLocks noChangeArrowheads="1"/>
          </p:cNvSpPr>
          <p:nvPr/>
        </p:nvSpPr>
        <p:spPr bwMode="auto">
          <a:xfrm>
            <a:off x="210028" y="368466"/>
            <a:ext cx="237214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sperm cell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7774E2F-6B8A-8CA3-D9EF-B5B8C4758BD9}"/>
              </a:ext>
            </a:extLst>
          </p:cNvPr>
          <p:cNvSpPr/>
          <p:nvPr/>
        </p:nvSpPr>
        <p:spPr>
          <a:xfrm>
            <a:off x="2067339" y="4238046"/>
            <a:ext cx="1720795" cy="5546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D7E0EDF-3007-997F-BE61-A228AA1F3FA7}"/>
              </a:ext>
            </a:extLst>
          </p:cNvPr>
          <p:cNvSpPr/>
          <p:nvPr/>
        </p:nvSpPr>
        <p:spPr>
          <a:xfrm>
            <a:off x="2067340" y="5151746"/>
            <a:ext cx="1744648" cy="5546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1B226D4-1ACD-8CA2-F603-52BA99449DA6}"/>
              </a:ext>
            </a:extLst>
          </p:cNvPr>
          <p:cNvSpPr/>
          <p:nvPr/>
        </p:nvSpPr>
        <p:spPr>
          <a:xfrm>
            <a:off x="5190545" y="5236597"/>
            <a:ext cx="1744648" cy="5546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B38B333-97DD-1D1D-7B78-520242D57A12}"/>
              </a:ext>
            </a:extLst>
          </p:cNvPr>
          <p:cNvSpPr/>
          <p:nvPr/>
        </p:nvSpPr>
        <p:spPr>
          <a:xfrm rot="5400000">
            <a:off x="7814305" y="5513898"/>
            <a:ext cx="1315473" cy="5546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48182BC-B620-3E4D-342C-A002946044FD}"/>
              </a:ext>
            </a:extLst>
          </p:cNvPr>
          <p:cNvSpPr/>
          <p:nvPr/>
        </p:nvSpPr>
        <p:spPr>
          <a:xfrm>
            <a:off x="5106063" y="3897872"/>
            <a:ext cx="1829130" cy="797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BC7C345-E9EE-1A71-4E8F-F1B20BABBA6B}"/>
              </a:ext>
            </a:extLst>
          </p:cNvPr>
          <p:cNvSpPr/>
          <p:nvPr/>
        </p:nvSpPr>
        <p:spPr>
          <a:xfrm rot="20556617">
            <a:off x="413053" y="4360529"/>
            <a:ext cx="548640" cy="43892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A6F8636-DF51-ACFE-2187-07B2128FD224}"/>
              </a:ext>
            </a:extLst>
          </p:cNvPr>
          <p:cNvSpPr/>
          <p:nvPr/>
        </p:nvSpPr>
        <p:spPr>
          <a:xfrm rot="20556617">
            <a:off x="1259707" y="4431605"/>
            <a:ext cx="405999" cy="38799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1015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112" y="4724400"/>
            <a:ext cx="1943100" cy="1828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55" t="19322" r="6626" b="6780"/>
          <a:stretch/>
        </p:blipFill>
        <p:spPr>
          <a:xfrm>
            <a:off x="3496827" y="2683451"/>
            <a:ext cx="1919235" cy="145701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20" y="1449670"/>
            <a:ext cx="2152650" cy="2124075"/>
          </a:xfrm>
          <a:prstGeom prst="rect">
            <a:avLst/>
          </a:prstGeom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303119" y="68880"/>
            <a:ext cx="713951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>
                <a:solidFill>
                  <a:srgbClr val="CC6600"/>
                </a:solidFill>
                <a:latin typeface="Calibri" panose="020F0502020204030204" pitchFamily="34" charset="0"/>
              </a:rPr>
              <a:t>The 3 Elements of Connective Tissue</a:t>
            </a:r>
          </a:p>
        </p:txBody>
      </p:sp>
      <p:sp>
        <p:nvSpPr>
          <p:cNvPr id="8" name="Rectangle 13"/>
          <p:cNvSpPr>
            <a:spLocks noChangeArrowheads="1"/>
          </p:cNvSpPr>
          <p:nvPr/>
        </p:nvSpPr>
        <p:spPr bwMode="auto">
          <a:xfrm>
            <a:off x="358964" y="877136"/>
            <a:ext cx="275517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 b="1" dirty="0">
                <a:solidFill>
                  <a:srgbClr val="000000"/>
                </a:solidFill>
                <a:latin typeface="Calibri" panose="020F0502020204030204" pitchFamily="34" charset="0"/>
              </a:rPr>
              <a:t>1. A variety of Cell types</a:t>
            </a:r>
          </a:p>
        </p:txBody>
      </p:sp>
      <p:sp>
        <p:nvSpPr>
          <p:cNvPr id="11" name="Rectangle 13"/>
          <p:cNvSpPr>
            <a:spLocks noChangeArrowheads="1"/>
          </p:cNvSpPr>
          <p:nvPr/>
        </p:nvSpPr>
        <p:spPr bwMode="auto">
          <a:xfrm>
            <a:off x="3362099" y="2164186"/>
            <a:ext cx="325230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 b="1" dirty="0">
                <a:solidFill>
                  <a:srgbClr val="000000"/>
                </a:solidFill>
                <a:latin typeface="Calibri" panose="020F0502020204030204" pitchFamily="34" charset="0"/>
              </a:rPr>
              <a:t>2. A variety of Protein/Fibers</a:t>
            </a:r>
          </a:p>
        </p:txBody>
      </p:sp>
      <p:sp>
        <p:nvSpPr>
          <p:cNvPr id="12" name="Rectangle 13"/>
          <p:cNvSpPr>
            <a:spLocks noChangeArrowheads="1"/>
          </p:cNvSpPr>
          <p:nvPr/>
        </p:nvSpPr>
        <p:spPr bwMode="auto">
          <a:xfrm>
            <a:off x="5428717" y="4140462"/>
            <a:ext cx="334264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 b="1" dirty="0">
                <a:solidFill>
                  <a:srgbClr val="000000"/>
                </a:solidFill>
                <a:latin typeface="Calibri" panose="020F0502020204030204" pitchFamily="34" charset="0"/>
              </a:rPr>
              <a:t>3. Various Ground Substances</a:t>
            </a:r>
          </a:p>
        </p:txBody>
      </p:sp>
    </p:spTree>
    <p:extLst>
      <p:ext uri="{BB962C8B-B14F-4D97-AF65-F5344CB8AC3E}">
        <p14:creationId xmlns:p14="http://schemas.microsoft.com/office/powerpoint/2010/main" val="1196284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99C0588-843A-10DD-2817-C907F877D755}"/>
              </a:ext>
            </a:extLst>
          </p:cNvPr>
          <p:cNvSpPr txBox="1"/>
          <p:nvPr/>
        </p:nvSpPr>
        <p:spPr>
          <a:xfrm>
            <a:off x="405517" y="266700"/>
            <a:ext cx="8595608" cy="547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/>
            <a:r>
              <a:rPr lang="en-US" sz="2000" b="1" u="sng" dirty="0">
                <a:solidFill>
                  <a:srgbClr val="FF99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 Cells of Connective </a:t>
            </a:r>
            <a:r>
              <a:rPr lang="en-US" sz="2000" b="1" u="sng" dirty="0">
                <a:solidFill>
                  <a:srgbClr val="FF99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2000" b="1" u="sng" dirty="0">
                <a:solidFill>
                  <a:srgbClr val="FF99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issue</a:t>
            </a:r>
          </a:p>
          <a:p>
            <a:pPr marL="0" marR="0" algn="just"/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1)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Fixed cells, fibroblasts, adipocytes, chondrocytes, chondroblasts, osteocytes, osteoblast.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algn="just"/>
            <a:r>
              <a: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</a:p>
          <a:p>
            <a:pPr marL="0" marR="0" algn="just"/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2)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Wandering cells, like macrophages, mast cells, erythrocytes and leukocytes.</a:t>
            </a:r>
          </a:p>
          <a:p>
            <a:pPr marL="0" marR="0" algn="just"/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algn="just"/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</a:p>
          <a:p>
            <a:pPr marL="0" marR="0" algn="just"/>
            <a:r>
              <a:rPr lang="en-US" sz="2000" b="1" u="sng" dirty="0">
                <a:solidFill>
                  <a:srgbClr val="CC33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 Fibers in Connective Tissue:</a:t>
            </a:r>
          </a:p>
          <a:p>
            <a:pPr marL="0" marR="0" algn="just"/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1)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Collagen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thick, strong and unbranched (most common is type I collagen). </a:t>
            </a:r>
          </a:p>
          <a:p>
            <a:pPr marL="0" marR="0" algn="just"/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White in body, stains pink and blue in histology. 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algn="just"/>
            <a:r>
              <a:rPr lang="en-US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algn="just"/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2)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Reticular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very thin (type III collagen), fine, branching (‘network’) and flexible. 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algn="just"/>
            <a:r>
              <a:rPr lang="en-US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3)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Elastic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medium thickness,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from elastin, often seen in coils. </a:t>
            </a:r>
          </a:p>
          <a:p>
            <a:pPr marL="0" marR="0" algn="just"/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Yellow in body, stains dark in histology.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algn="just"/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n-US" sz="1600" b="1" u="sng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2000" b="1" u="sng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3. Ground Substance of Connective Tissue:</a:t>
            </a:r>
          </a:p>
          <a:p>
            <a:pPr marL="0" marR="0" algn="just"/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Most common components of connective tissue ground substance are: 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1)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Hyaluronic acid, and 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2)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Glycosaminoglycans (Mucopolysaccharides). Chondroitin sulfate is also found in cartilage, it is the substance that is responsible for the ‘rubbery’ quality of cartilage.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2212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4"/>
          <p:cNvSpPr txBox="1">
            <a:spLocks noChangeArrowheads="1"/>
          </p:cNvSpPr>
          <p:nvPr/>
        </p:nvSpPr>
        <p:spPr bwMode="auto">
          <a:xfrm>
            <a:off x="2840038" y="0"/>
            <a:ext cx="36163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>
                <a:solidFill>
                  <a:srgbClr val="CC6600"/>
                </a:solidFill>
                <a:latin typeface="Calibri" panose="020F0502020204030204" pitchFamily="34" charset="0"/>
              </a:rPr>
              <a:t>Connective Tissue</a:t>
            </a:r>
          </a:p>
        </p:txBody>
      </p:sp>
      <p:sp>
        <p:nvSpPr>
          <p:cNvPr id="19459" name="Rectangle 6"/>
          <p:cNvSpPr>
            <a:spLocks noChangeArrowheads="1"/>
          </p:cNvSpPr>
          <p:nvPr/>
        </p:nvSpPr>
        <p:spPr bwMode="auto">
          <a:xfrm>
            <a:off x="1606550" y="2393950"/>
            <a:ext cx="2870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 b="1" u="sng">
                <a:solidFill>
                  <a:srgbClr val="000000"/>
                </a:solidFill>
                <a:latin typeface="Calibri" panose="020F0502020204030204" pitchFamily="34" charset="0"/>
              </a:rPr>
              <a:t>Connective Tissue Proper</a:t>
            </a:r>
          </a:p>
        </p:txBody>
      </p:sp>
      <p:sp>
        <p:nvSpPr>
          <p:cNvPr id="18442" name="Rectangle 10"/>
          <p:cNvSpPr>
            <a:spLocks noChangeArrowheads="1"/>
          </p:cNvSpPr>
          <p:nvPr/>
        </p:nvSpPr>
        <p:spPr bwMode="auto">
          <a:xfrm>
            <a:off x="646113" y="1404938"/>
            <a:ext cx="19907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AutoNum type="arabicParenR"/>
            </a:pPr>
            <a:r>
              <a:rPr lang="en-US" altLang="en-US" sz="2000">
                <a:solidFill>
                  <a:srgbClr val="000000"/>
                </a:solidFill>
                <a:latin typeface="Calibri" panose="020F0502020204030204" pitchFamily="34" charset="0"/>
              </a:rPr>
              <a:t>Blood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AutoNum type="arabicParenR"/>
            </a:pPr>
            <a:r>
              <a:rPr lang="en-US" altLang="en-US" sz="2000">
                <a:solidFill>
                  <a:srgbClr val="000000"/>
                </a:solidFill>
                <a:latin typeface="Calibri" panose="020F0502020204030204" pitchFamily="34" charset="0"/>
              </a:rPr>
              <a:t>Lymph</a:t>
            </a:r>
          </a:p>
        </p:txBody>
      </p:sp>
      <p:sp>
        <p:nvSpPr>
          <p:cNvPr id="19461" name="Rectangle 12"/>
          <p:cNvSpPr>
            <a:spLocks noChangeArrowheads="1"/>
          </p:cNvSpPr>
          <p:nvPr/>
        </p:nvSpPr>
        <p:spPr bwMode="auto">
          <a:xfrm>
            <a:off x="3286125" y="4498975"/>
            <a:ext cx="33242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 b="1" u="sng">
                <a:solidFill>
                  <a:srgbClr val="000000"/>
                </a:solidFill>
                <a:latin typeface="Calibri" panose="020F0502020204030204" pitchFamily="34" charset="0"/>
              </a:rPr>
              <a:t>Supporting Connective Tissue</a:t>
            </a:r>
          </a:p>
        </p:txBody>
      </p:sp>
      <p:sp>
        <p:nvSpPr>
          <p:cNvPr id="19462" name="Rectangle 13"/>
          <p:cNvSpPr>
            <a:spLocks noChangeArrowheads="1"/>
          </p:cNvSpPr>
          <p:nvPr/>
        </p:nvSpPr>
        <p:spPr bwMode="auto">
          <a:xfrm>
            <a:off x="420688" y="968375"/>
            <a:ext cx="2667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 b="1" u="sng">
                <a:solidFill>
                  <a:srgbClr val="000000"/>
                </a:solidFill>
                <a:latin typeface="Calibri" panose="020F0502020204030204" pitchFamily="34" charset="0"/>
              </a:rPr>
              <a:t>Fluid Connective Tissue</a:t>
            </a:r>
          </a:p>
        </p:txBody>
      </p:sp>
      <p:sp>
        <p:nvSpPr>
          <p:cNvPr id="18446" name="Rectangle 14"/>
          <p:cNvSpPr>
            <a:spLocks noChangeArrowheads="1"/>
          </p:cNvSpPr>
          <p:nvPr/>
        </p:nvSpPr>
        <p:spPr bwMode="auto">
          <a:xfrm>
            <a:off x="1673225" y="2811463"/>
            <a:ext cx="199072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>
                <a:solidFill>
                  <a:srgbClr val="CC0000"/>
                </a:solidFill>
                <a:latin typeface="Calibri" panose="020F0502020204030204" pitchFamily="34" charset="0"/>
              </a:rPr>
              <a:t>Loose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  <a:buFontTx/>
              <a:buAutoNum type="arabicParenR"/>
            </a:pPr>
            <a:r>
              <a:rPr lang="en-US" altLang="en-US" sz="2000">
                <a:solidFill>
                  <a:srgbClr val="000000"/>
                </a:solidFill>
                <a:latin typeface="Calibri" panose="020F0502020204030204" pitchFamily="34" charset="0"/>
              </a:rPr>
              <a:t>Areolar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  <a:buFontTx/>
              <a:buAutoNum type="arabicParenR"/>
            </a:pPr>
            <a:r>
              <a:rPr lang="en-US" altLang="en-US" sz="2000">
                <a:solidFill>
                  <a:srgbClr val="000000"/>
                </a:solidFill>
                <a:latin typeface="Calibri" panose="020F0502020204030204" pitchFamily="34" charset="0"/>
              </a:rPr>
              <a:t>Adipose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  <a:buFontTx/>
              <a:buAutoNum type="arabicParenR"/>
            </a:pPr>
            <a:r>
              <a:rPr lang="en-US" altLang="en-US" sz="2000">
                <a:solidFill>
                  <a:srgbClr val="000000"/>
                </a:solidFill>
                <a:latin typeface="Calibri" panose="020F0502020204030204" pitchFamily="34" charset="0"/>
              </a:rPr>
              <a:t>Reticular</a:t>
            </a:r>
          </a:p>
        </p:txBody>
      </p:sp>
      <p:sp>
        <p:nvSpPr>
          <p:cNvPr id="18447" name="Rectangle 15"/>
          <p:cNvSpPr>
            <a:spLocks noChangeArrowheads="1"/>
          </p:cNvSpPr>
          <p:nvPr/>
        </p:nvSpPr>
        <p:spPr bwMode="auto">
          <a:xfrm>
            <a:off x="3708400" y="2805113"/>
            <a:ext cx="199072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>
                <a:solidFill>
                  <a:srgbClr val="CC0000"/>
                </a:solidFill>
                <a:latin typeface="Calibri" panose="020F0502020204030204" pitchFamily="34" charset="0"/>
              </a:rPr>
              <a:t>Dense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  <a:buFontTx/>
              <a:buAutoNum type="arabicParenR"/>
            </a:pPr>
            <a:r>
              <a:rPr lang="en-US" altLang="en-US" sz="2000">
                <a:solidFill>
                  <a:srgbClr val="000000"/>
                </a:solidFill>
                <a:latin typeface="Calibri" panose="020F0502020204030204" pitchFamily="34" charset="0"/>
              </a:rPr>
              <a:t>Regular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  <a:buFontTx/>
              <a:buAutoNum type="arabicParenR"/>
            </a:pPr>
            <a:r>
              <a:rPr lang="en-US" altLang="en-US" sz="2000">
                <a:solidFill>
                  <a:srgbClr val="000000"/>
                </a:solidFill>
                <a:latin typeface="Calibri" panose="020F0502020204030204" pitchFamily="34" charset="0"/>
              </a:rPr>
              <a:t>Irregular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  <a:buFontTx/>
              <a:buAutoNum type="arabicParenR"/>
            </a:pPr>
            <a:r>
              <a:rPr lang="en-US" altLang="en-US" sz="2000">
                <a:solidFill>
                  <a:srgbClr val="000000"/>
                </a:solidFill>
                <a:latin typeface="Calibri" panose="020F0502020204030204" pitchFamily="34" charset="0"/>
              </a:rPr>
              <a:t>Elastic</a:t>
            </a:r>
          </a:p>
        </p:txBody>
      </p:sp>
      <p:sp>
        <p:nvSpPr>
          <p:cNvPr id="18448" name="Rectangle 16"/>
          <p:cNvSpPr>
            <a:spLocks noChangeArrowheads="1"/>
          </p:cNvSpPr>
          <p:nvPr/>
        </p:nvSpPr>
        <p:spPr bwMode="auto">
          <a:xfrm>
            <a:off x="6232525" y="4913313"/>
            <a:ext cx="24479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>
                <a:solidFill>
                  <a:srgbClr val="CC0000"/>
                </a:solidFill>
                <a:latin typeface="Calibri" panose="020F0502020204030204" pitchFamily="34" charset="0"/>
              </a:rPr>
              <a:t>Bone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  <a:buFontTx/>
              <a:buAutoNum type="arabicParenR"/>
            </a:pPr>
            <a:r>
              <a:rPr lang="en-US" altLang="en-US" sz="2000">
                <a:solidFill>
                  <a:srgbClr val="000000"/>
                </a:solidFill>
                <a:latin typeface="Calibri" panose="020F0502020204030204" pitchFamily="34" charset="0"/>
              </a:rPr>
              <a:t>Spongy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  <a:buFontTx/>
              <a:buAutoNum type="arabicParenR"/>
            </a:pPr>
            <a:r>
              <a:rPr lang="en-US" altLang="en-US" sz="2000">
                <a:solidFill>
                  <a:srgbClr val="000000"/>
                </a:solidFill>
                <a:latin typeface="Calibri" panose="020F0502020204030204" pitchFamily="34" charset="0"/>
              </a:rPr>
              <a:t>Compact</a:t>
            </a:r>
          </a:p>
        </p:txBody>
      </p:sp>
      <p:sp>
        <p:nvSpPr>
          <p:cNvPr id="18450" name="Rectangle 18"/>
          <p:cNvSpPr>
            <a:spLocks noChangeArrowheads="1"/>
          </p:cNvSpPr>
          <p:nvPr/>
        </p:nvSpPr>
        <p:spPr bwMode="auto">
          <a:xfrm>
            <a:off x="3541713" y="4911725"/>
            <a:ext cx="244792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>
                <a:solidFill>
                  <a:srgbClr val="CC0000"/>
                </a:solidFill>
                <a:latin typeface="Calibri" panose="020F0502020204030204" pitchFamily="34" charset="0"/>
              </a:rPr>
              <a:t>Cartilage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  <a:buFontTx/>
              <a:buAutoNum type="arabicParenR"/>
            </a:pPr>
            <a:r>
              <a:rPr lang="en-US" altLang="en-US" sz="2000">
                <a:solidFill>
                  <a:srgbClr val="000000"/>
                </a:solidFill>
                <a:latin typeface="Calibri" panose="020F0502020204030204" pitchFamily="34" charset="0"/>
              </a:rPr>
              <a:t>Hyaline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  <a:buFontTx/>
              <a:buAutoNum type="arabicParenR"/>
            </a:pPr>
            <a:r>
              <a:rPr lang="en-US" altLang="en-US" sz="2000">
                <a:solidFill>
                  <a:srgbClr val="000000"/>
                </a:solidFill>
                <a:latin typeface="Calibri" panose="020F0502020204030204" pitchFamily="34" charset="0"/>
              </a:rPr>
              <a:t>Elastic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  <a:buFontTx/>
              <a:buAutoNum type="arabicParenR"/>
            </a:pPr>
            <a:r>
              <a:rPr lang="en-US" altLang="en-US" sz="2000">
                <a:solidFill>
                  <a:srgbClr val="000000"/>
                </a:solidFill>
                <a:latin typeface="Calibri" panose="020F0502020204030204" pitchFamily="34" charset="0"/>
              </a:rPr>
              <a:t>Fibrocartilage</a:t>
            </a:r>
          </a:p>
        </p:txBody>
      </p:sp>
    </p:spTree>
    <p:extLst>
      <p:ext uri="{BB962C8B-B14F-4D97-AF65-F5344CB8AC3E}">
        <p14:creationId xmlns:p14="http://schemas.microsoft.com/office/powerpoint/2010/main" val="3969242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42" grpId="0"/>
      <p:bldP spid="18446" grpId="0"/>
      <p:bldP spid="18447" grpId="0"/>
      <p:bldP spid="18448" grpId="0"/>
      <p:bldP spid="1845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4"/>
          <p:cNvSpPr txBox="1">
            <a:spLocks noChangeArrowheads="1"/>
          </p:cNvSpPr>
          <p:nvPr/>
        </p:nvSpPr>
        <p:spPr bwMode="auto">
          <a:xfrm>
            <a:off x="3205163" y="9525"/>
            <a:ext cx="28527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Calibri" panose="020F0502020204030204" pitchFamily="34" charset="0"/>
              </a:rPr>
              <a:t>Connective Tissue</a:t>
            </a:r>
          </a:p>
        </p:txBody>
      </p:sp>
      <p:sp>
        <p:nvSpPr>
          <p:cNvPr id="20483" name="Rectangle 6"/>
          <p:cNvSpPr>
            <a:spLocks noChangeArrowheads="1"/>
          </p:cNvSpPr>
          <p:nvPr/>
        </p:nvSpPr>
        <p:spPr bwMode="auto">
          <a:xfrm>
            <a:off x="2227263" y="1862138"/>
            <a:ext cx="340518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  <a:latin typeface="Calibri" panose="020F0502020204030204" pitchFamily="34" charset="0"/>
              </a:rPr>
              <a:t>Connective Tissue Proper</a:t>
            </a:r>
          </a:p>
        </p:txBody>
      </p:sp>
      <p:sp>
        <p:nvSpPr>
          <p:cNvPr id="18442" name="Rectangle 10"/>
          <p:cNvSpPr>
            <a:spLocks noChangeArrowheads="1"/>
          </p:cNvSpPr>
          <p:nvPr/>
        </p:nvSpPr>
        <p:spPr bwMode="auto">
          <a:xfrm>
            <a:off x="614363" y="1049338"/>
            <a:ext cx="51038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 b="1" dirty="0">
                <a:solidFill>
                  <a:srgbClr val="000000"/>
                </a:solidFill>
                <a:latin typeface="Calibri" panose="020F0502020204030204" pitchFamily="34" charset="0"/>
              </a:rPr>
              <a:t>Blood</a:t>
            </a:r>
            <a:r>
              <a:rPr lang="en-US" alt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2000" dirty="0">
                <a:solidFill>
                  <a:srgbClr val="C00000"/>
                </a:solidFill>
                <a:latin typeface="Calibri" panose="020F0502020204030204" pitchFamily="34" charset="0"/>
              </a:rPr>
              <a:t>– in blood vessels and heart.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 b="1" dirty="0">
                <a:solidFill>
                  <a:srgbClr val="000000"/>
                </a:solidFill>
                <a:latin typeface="Calibri" panose="020F0502020204030204" pitchFamily="34" charset="0"/>
              </a:rPr>
              <a:t>Lymph</a:t>
            </a:r>
            <a:r>
              <a:rPr lang="en-US" alt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 – </a:t>
            </a:r>
            <a:r>
              <a:rPr lang="en-US" altLang="en-US" sz="2000" dirty="0">
                <a:solidFill>
                  <a:srgbClr val="C00000"/>
                </a:solidFill>
                <a:latin typeface="Calibri" panose="020F0502020204030204" pitchFamily="34" charset="0"/>
              </a:rPr>
              <a:t>in lymph vessels and lymph nodes.</a:t>
            </a:r>
          </a:p>
        </p:txBody>
      </p:sp>
      <p:sp>
        <p:nvSpPr>
          <p:cNvPr id="20485" name="Rectangle 12"/>
          <p:cNvSpPr>
            <a:spLocks noChangeArrowheads="1"/>
          </p:cNvSpPr>
          <p:nvPr/>
        </p:nvSpPr>
        <p:spPr bwMode="auto">
          <a:xfrm>
            <a:off x="1611313" y="4681538"/>
            <a:ext cx="39497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  <a:latin typeface="Calibri" panose="020F0502020204030204" pitchFamily="34" charset="0"/>
              </a:rPr>
              <a:t>Supporting Connective Tissue</a:t>
            </a:r>
          </a:p>
        </p:txBody>
      </p:sp>
      <p:sp>
        <p:nvSpPr>
          <p:cNvPr id="20486" name="Rectangle 13"/>
          <p:cNvSpPr>
            <a:spLocks noChangeArrowheads="1"/>
          </p:cNvSpPr>
          <p:nvPr/>
        </p:nvSpPr>
        <p:spPr bwMode="auto">
          <a:xfrm>
            <a:off x="500063" y="727075"/>
            <a:ext cx="31638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  <a:latin typeface="Calibri" panose="020F0502020204030204" pitchFamily="34" charset="0"/>
              </a:rPr>
              <a:t>Fluid Connective Tissue</a:t>
            </a:r>
          </a:p>
        </p:txBody>
      </p:sp>
      <p:sp>
        <p:nvSpPr>
          <p:cNvPr id="18446" name="Rectangle 14"/>
          <p:cNvSpPr>
            <a:spLocks noChangeArrowheads="1"/>
          </p:cNvSpPr>
          <p:nvPr/>
        </p:nvSpPr>
        <p:spPr bwMode="auto">
          <a:xfrm>
            <a:off x="25400" y="2232025"/>
            <a:ext cx="5502275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 b="1" dirty="0">
                <a:solidFill>
                  <a:srgbClr val="000000"/>
                </a:solidFill>
                <a:latin typeface="Calibri" panose="020F0502020204030204" pitchFamily="34" charset="0"/>
              </a:rPr>
              <a:t>Loose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1) Areolar - </a:t>
            </a:r>
            <a:r>
              <a:rPr lang="en-US" altLang="en-US" sz="2000" dirty="0">
                <a:solidFill>
                  <a:srgbClr val="C00000"/>
                </a:solidFill>
                <a:latin typeface="Calibri" panose="020F0502020204030204" pitchFamily="34" charset="0"/>
              </a:rPr>
              <a:t>Papillary region of dermis, 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 dirty="0">
                <a:solidFill>
                  <a:srgbClr val="C00000"/>
                </a:solidFill>
                <a:latin typeface="Calibri" panose="020F0502020204030204" pitchFamily="34" charset="0"/>
              </a:rPr>
              <a:t>around blood vessels, C.T. of membranes.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2) Adipose - </a:t>
            </a:r>
            <a:r>
              <a:rPr lang="en-US" altLang="en-US" sz="2000" dirty="0">
                <a:solidFill>
                  <a:srgbClr val="C00000"/>
                </a:solidFill>
                <a:latin typeface="Calibri" panose="020F0502020204030204" pitchFamily="34" charset="0"/>
              </a:rPr>
              <a:t>Hypodermis, eye sockets, 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 dirty="0">
                <a:solidFill>
                  <a:srgbClr val="C00000"/>
                </a:solidFill>
                <a:latin typeface="Calibri" panose="020F0502020204030204" pitchFamily="34" charset="0"/>
              </a:rPr>
              <a:t>renal fat capsule.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3) Reticular - </a:t>
            </a:r>
            <a:r>
              <a:rPr lang="en-US" altLang="en-US" sz="2000" dirty="0">
                <a:solidFill>
                  <a:srgbClr val="C00000"/>
                </a:solidFill>
                <a:latin typeface="Calibri" panose="020F0502020204030204" pitchFamily="34" charset="0"/>
              </a:rPr>
              <a:t>Spleen, lymph node, 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 dirty="0">
                <a:solidFill>
                  <a:srgbClr val="C00000"/>
                </a:solidFill>
                <a:latin typeface="Calibri" panose="020F0502020204030204" pitchFamily="34" charset="0"/>
              </a:rPr>
              <a:t>capsule of liver and kidney.</a:t>
            </a:r>
          </a:p>
        </p:txBody>
      </p:sp>
      <p:sp>
        <p:nvSpPr>
          <p:cNvPr id="18447" name="Rectangle 15"/>
          <p:cNvSpPr>
            <a:spLocks noChangeArrowheads="1"/>
          </p:cNvSpPr>
          <p:nvPr/>
        </p:nvSpPr>
        <p:spPr bwMode="auto">
          <a:xfrm>
            <a:off x="4649788" y="2232025"/>
            <a:ext cx="4452937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2000" b="1" dirty="0">
                <a:solidFill>
                  <a:srgbClr val="000000"/>
                </a:solidFill>
                <a:latin typeface="Calibri" panose="020F0502020204030204" pitchFamily="34" charset="0"/>
              </a:rPr>
              <a:t>Dense</a:t>
            </a:r>
          </a:p>
          <a:p>
            <a:pPr lvl="1" eaLnBrk="1" fontAlgn="base" hangingPunct="1">
              <a:spcBef>
                <a:spcPct val="0"/>
              </a:spcBef>
              <a:spcAft>
                <a:spcPct val="0"/>
              </a:spcAft>
              <a:buFontTx/>
              <a:buAutoNum type="arabicParenR"/>
              <a:defRPr/>
            </a:pPr>
            <a:r>
              <a:rPr lang="en-US" alt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Regular – </a:t>
            </a:r>
            <a:r>
              <a:rPr lang="en-US" altLang="en-US" sz="2000" dirty="0">
                <a:solidFill>
                  <a:srgbClr val="C00000"/>
                </a:solidFill>
                <a:latin typeface="Calibri" panose="020F0502020204030204" pitchFamily="34" charset="0"/>
              </a:rPr>
              <a:t>Tendons, ligaments.</a:t>
            </a:r>
          </a:p>
          <a:p>
            <a:pPr lvl="1" eaLnBrk="1" fontAlgn="base" hangingPunct="1">
              <a:spcBef>
                <a:spcPct val="0"/>
              </a:spcBef>
              <a:spcAft>
                <a:spcPct val="0"/>
              </a:spcAft>
              <a:buFontTx/>
              <a:buAutoNum type="arabicParenR"/>
              <a:defRPr/>
            </a:pPr>
            <a:r>
              <a:rPr lang="en-US" alt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Irregular – </a:t>
            </a:r>
            <a:r>
              <a:rPr lang="en-US" altLang="en-US" sz="2000" dirty="0">
                <a:solidFill>
                  <a:srgbClr val="C00000"/>
                </a:solidFill>
                <a:latin typeface="Calibri" panose="020F0502020204030204" pitchFamily="34" charset="0"/>
              </a:rPr>
              <a:t>Joint capsules</a:t>
            </a:r>
          </a:p>
          <a:p>
            <a:pPr marL="457200" lvl="1" indent="0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2000" dirty="0">
                <a:solidFill>
                  <a:srgbClr val="C00000"/>
                </a:solidFill>
                <a:latin typeface="Calibri" panose="020F0502020204030204" pitchFamily="34" charset="0"/>
              </a:rPr>
              <a:t>Reticular region of dermis.</a:t>
            </a:r>
          </a:p>
          <a:p>
            <a:pPr marL="457200" lvl="1" indent="0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3) Elastic – </a:t>
            </a:r>
            <a:r>
              <a:rPr lang="en-US" altLang="en-US" sz="2000" dirty="0">
                <a:solidFill>
                  <a:srgbClr val="C00000"/>
                </a:solidFill>
                <a:latin typeface="Calibri" panose="020F0502020204030204" pitchFamily="34" charset="0"/>
              </a:rPr>
              <a:t>Elastic ligaments, walls of</a:t>
            </a:r>
          </a:p>
          <a:p>
            <a:pPr marL="457200" lvl="1" indent="0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2000" dirty="0">
                <a:solidFill>
                  <a:srgbClr val="C00000"/>
                </a:solidFill>
                <a:latin typeface="Calibri" panose="020F0502020204030204" pitchFamily="34" charset="0"/>
              </a:rPr>
              <a:t>arteries, penile ligaments. </a:t>
            </a:r>
          </a:p>
        </p:txBody>
      </p:sp>
      <p:sp>
        <p:nvSpPr>
          <p:cNvPr id="18448" name="Rectangle 16"/>
          <p:cNvSpPr>
            <a:spLocks noChangeArrowheads="1"/>
          </p:cNvSpPr>
          <p:nvPr/>
        </p:nvSpPr>
        <p:spPr bwMode="auto">
          <a:xfrm>
            <a:off x="4691063" y="5110163"/>
            <a:ext cx="381476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 b="1" dirty="0">
                <a:solidFill>
                  <a:srgbClr val="000000"/>
                </a:solidFill>
                <a:latin typeface="Calibri" panose="020F0502020204030204" pitchFamily="34" charset="0"/>
              </a:rPr>
              <a:t>Bone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  <a:buFontTx/>
              <a:buAutoNum type="arabicParenR"/>
            </a:pPr>
            <a:r>
              <a:rPr lang="en-US" alt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Spongy – </a:t>
            </a:r>
            <a:r>
              <a:rPr lang="en-US" altLang="en-US" sz="2000" dirty="0">
                <a:solidFill>
                  <a:srgbClr val="C00000"/>
                </a:solidFill>
                <a:latin typeface="Calibri" panose="020F0502020204030204" pitchFamily="34" charset="0"/>
              </a:rPr>
              <a:t>inner portion.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  <a:buFontTx/>
              <a:buAutoNum type="arabicParenR"/>
            </a:pPr>
            <a:r>
              <a:rPr lang="en-US" alt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Compact – </a:t>
            </a:r>
            <a:r>
              <a:rPr lang="en-US" altLang="en-US" sz="2000" dirty="0">
                <a:solidFill>
                  <a:srgbClr val="C00000"/>
                </a:solidFill>
                <a:latin typeface="Calibri" panose="020F0502020204030204" pitchFamily="34" charset="0"/>
              </a:rPr>
              <a:t>outer portion.</a:t>
            </a:r>
          </a:p>
        </p:txBody>
      </p:sp>
      <p:sp>
        <p:nvSpPr>
          <p:cNvPr id="18450" name="Rectangle 18"/>
          <p:cNvSpPr>
            <a:spLocks noChangeArrowheads="1"/>
          </p:cNvSpPr>
          <p:nvPr/>
        </p:nvSpPr>
        <p:spPr bwMode="auto">
          <a:xfrm>
            <a:off x="52388" y="4932363"/>
            <a:ext cx="4710112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2000" b="1" dirty="0">
                <a:solidFill>
                  <a:srgbClr val="000000"/>
                </a:solidFill>
                <a:latin typeface="Calibri" panose="020F0502020204030204" pitchFamily="34" charset="0"/>
              </a:rPr>
              <a:t>Cartilage</a:t>
            </a:r>
          </a:p>
          <a:p>
            <a:pPr lvl="1" eaLnBrk="1" fontAlgn="base" hangingPunct="1">
              <a:spcBef>
                <a:spcPct val="0"/>
              </a:spcBef>
              <a:spcAft>
                <a:spcPct val="0"/>
              </a:spcAft>
              <a:buFontTx/>
              <a:buAutoNum type="arabicParenR"/>
              <a:defRPr/>
            </a:pPr>
            <a:r>
              <a:rPr lang="en-US" alt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Hyaline </a:t>
            </a:r>
            <a:r>
              <a:rPr lang="en-US" altLang="en-US" sz="2000" dirty="0">
                <a:solidFill>
                  <a:srgbClr val="C00000"/>
                </a:solidFill>
                <a:latin typeface="Calibri" panose="020F0502020204030204" pitchFamily="34" charset="0"/>
              </a:rPr>
              <a:t>– nose, trachea, larynx,</a:t>
            </a:r>
          </a:p>
          <a:p>
            <a:pPr marL="457200" lvl="1" indent="0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2000" dirty="0">
                <a:solidFill>
                  <a:srgbClr val="C00000"/>
                </a:solidFill>
                <a:latin typeface="Calibri" panose="020F0502020204030204" pitchFamily="34" charset="0"/>
              </a:rPr>
              <a:t>Costal cartilage, articular cartilage.</a:t>
            </a:r>
          </a:p>
          <a:p>
            <a:pPr lvl="1" eaLnBrk="1" fontAlgn="base" hangingPunct="1">
              <a:spcBef>
                <a:spcPct val="0"/>
              </a:spcBef>
              <a:spcAft>
                <a:spcPct val="0"/>
              </a:spcAft>
              <a:buFontTx/>
              <a:buAutoNum type="arabicParenR"/>
              <a:defRPr/>
            </a:pPr>
            <a:r>
              <a:rPr lang="en-US" alt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Elastic – </a:t>
            </a:r>
            <a:r>
              <a:rPr lang="en-US" altLang="en-US" sz="2000" dirty="0">
                <a:solidFill>
                  <a:srgbClr val="C00000"/>
                </a:solidFill>
                <a:latin typeface="Calibri" panose="020F0502020204030204" pitchFamily="34" charset="0"/>
              </a:rPr>
              <a:t>epiglottis, external ear.</a:t>
            </a:r>
          </a:p>
          <a:p>
            <a:pPr lvl="1" eaLnBrk="1" fontAlgn="base" hangingPunct="1">
              <a:spcBef>
                <a:spcPct val="0"/>
              </a:spcBef>
              <a:spcAft>
                <a:spcPct val="0"/>
              </a:spcAft>
              <a:buFontTx/>
              <a:buAutoNum type="arabicParenR"/>
              <a:defRPr/>
            </a:pPr>
            <a:r>
              <a:rPr lang="en-US" alt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Fibrocartilage – </a:t>
            </a:r>
            <a:r>
              <a:rPr lang="en-US" altLang="en-US" sz="2000" dirty="0">
                <a:solidFill>
                  <a:srgbClr val="C00000"/>
                </a:solidFill>
                <a:latin typeface="Calibri" panose="020F0502020204030204" pitchFamily="34" charset="0"/>
              </a:rPr>
              <a:t>intervertebral disc, pubic symphysis, menisci.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1695450" y="512763"/>
            <a:ext cx="578485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9550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42" grpId="0"/>
      <p:bldP spid="18446" grpId="0"/>
      <p:bldP spid="18447" grpId="0"/>
      <p:bldP spid="18448" grpId="0"/>
      <p:bldP spid="1845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Text Box 5"/>
          <p:cNvSpPr txBox="1">
            <a:spLocks noChangeArrowheads="1"/>
          </p:cNvSpPr>
          <p:nvPr/>
        </p:nvSpPr>
        <p:spPr bwMode="auto">
          <a:xfrm>
            <a:off x="953336" y="4762"/>
            <a:ext cx="22463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</a:rPr>
              <a:t>Areolar Tissue</a:t>
            </a:r>
          </a:p>
        </p:txBody>
      </p:sp>
      <p:sp>
        <p:nvSpPr>
          <p:cNvPr id="2" name="Text Box 5">
            <a:extLst>
              <a:ext uri="{FF2B5EF4-FFF2-40B4-BE49-F238E27FC236}">
                <a16:creationId xmlns:a16="http://schemas.microsoft.com/office/drawing/2014/main" id="{A8C2163F-35A5-3C19-1E8C-D968B1CCEB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1239" y="1193320"/>
            <a:ext cx="23479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</a:rPr>
              <a:t>Adipose Tissue</a:t>
            </a:r>
          </a:p>
        </p:txBody>
      </p:sp>
      <p:pic>
        <p:nvPicPr>
          <p:cNvPr id="3" name="Picture 2" descr="A close-up of a cell&#10;&#10;Description automatically generated">
            <a:extLst>
              <a:ext uri="{FF2B5EF4-FFF2-40B4-BE49-F238E27FC236}">
                <a16:creationId xmlns:a16="http://schemas.microsoft.com/office/drawing/2014/main" id="{3BDE3370-2DB6-C86D-B062-56A55FC16A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57"/>
          <a:stretch/>
        </p:blipFill>
        <p:spPr bwMode="auto">
          <a:xfrm>
            <a:off x="304799" y="467791"/>
            <a:ext cx="3762375" cy="27562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 descr="A microscope view of cells&#10;&#10;Description automatically generated">
            <a:extLst>
              <a:ext uri="{FF2B5EF4-FFF2-40B4-BE49-F238E27FC236}">
                <a16:creationId xmlns:a16="http://schemas.microsoft.com/office/drawing/2014/main" id="{C1AAC5DB-2483-4656-0D58-498E49DC0E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587" y="1665511"/>
            <a:ext cx="3825235" cy="2596389"/>
          </a:xfrm>
          <a:prstGeom prst="rect">
            <a:avLst/>
          </a:prstGeom>
        </p:spPr>
      </p:pic>
      <p:pic>
        <p:nvPicPr>
          <p:cNvPr id="6" name="Picture 5" descr="A close-up of a microscope&#10;&#10;Description automatically generated">
            <a:extLst>
              <a:ext uri="{FF2B5EF4-FFF2-40B4-BE49-F238E27FC236}">
                <a16:creationId xmlns:a16="http://schemas.microsoft.com/office/drawing/2014/main" id="{07019A7D-677C-38F6-86F7-4FAB268D26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30" y="4181475"/>
            <a:ext cx="3825235" cy="2440059"/>
          </a:xfrm>
          <a:prstGeom prst="rect">
            <a:avLst/>
          </a:prstGeom>
        </p:spPr>
      </p:pic>
      <p:sp>
        <p:nvSpPr>
          <p:cNvPr id="24579" name="Text Box 5"/>
          <p:cNvSpPr txBox="1">
            <a:spLocks noChangeArrowheads="1"/>
          </p:cNvSpPr>
          <p:nvPr/>
        </p:nvSpPr>
        <p:spPr bwMode="auto">
          <a:xfrm>
            <a:off x="1321592" y="3738025"/>
            <a:ext cx="24590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</a:rPr>
              <a:t>Reticular Tissue</a:t>
            </a:r>
          </a:p>
        </p:txBody>
      </p:sp>
    </p:spTree>
    <p:extLst>
      <p:ext uri="{BB962C8B-B14F-4D97-AF65-F5344CB8AC3E}">
        <p14:creationId xmlns:p14="http://schemas.microsoft.com/office/powerpoint/2010/main" val="10737211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-up of a blue and white background&#10;&#10;Description automatically generated">
            <a:extLst>
              <a:ext uri="{FF2B5EF4-FFF2-40B4-BE49-F238E27FC236}">
                <a16:creationId xmlns:a16="http://schemas.microsoft.com/office/drawing/2014/main" id="{C89A81F3-A49C-64AA-E1B5-7A19A40625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012" y="531434"/>
            <a:ext cx="3848100" cy="2446020"/>
          </a:xfrm>
          <a:prstGeom prst="rect">
            <a:avLst/>
          </a:prstGeom>
        </p:spPr>
      </p:pic>
      <p:pic>
        <p:nvPicPr>
          <p:cNvPr id="3" name="Picture 2" descr="A close-up of a pink and white background&#10;&#10;Description automatically generated">
            <a:extLst>
              <a:ext uri="{FF2B5EF4-FFF2-40B4-BE49-F238E27FC236}">
                <a16:creationId xmlns:a16="http://schemas.microsoft.com/office/drawing/2014/main" id="{A30D1A9D-966A-A6CD-509B-AE334521CE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038" y="2629470"/>
            <a:ext cx="3917950" cy="2369185"/>
          </a:xfrm>
          <a:prstGeom prst="rect">
            <a:avLst/>
          </a:prstGeom>
        </p:spPr>
      </p:pic>
      <p:pic>
        <p:nvPicPr>
          <p:cNvPr id="4" name="Picture 3" descr="A close-up of a structure&#10;&#10;Description automatically generated">
            <a:extLst>
              <a:ext uri="{FF2B5EF4-FFF2-40B4-BE49-F238E27FC236}">
                <a16:creationId xmlns:a16="http://schemas.microsoft.com/office/drawing/2014/main" id="{3F433953-563A-B931-0EAE-F8A169C7CA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39" y="4417474"/>
            <a:ext cx="3895725" cy="2313305"/>
          </a:xfrm>
          <a:prstGeom prst="rect">
            <a:avLst/>
          </a:prstGeom>
        </p:spPr>
      </p:pic>
      <p:sp>
        <p:nvSpPr>
          <p:cNvPr id="25603" name="Text Box 5"/>
          <p:cNvSpPr txBox="1">
            <a:spLocks noChangeArrowheads="1"/>
          </p:cNvSpPr>
          <p:nvPr/>
        </p:nvSpPr>
        <p:spPr bwMode="auto">
          <a:xfrm>
            <a:off x="866008" y="-4838"/>
            <a:ext cx="272568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</a:rPr>
              <a:t>Dense Regular CT</a:t>
            </a: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53245C6F-A2C2-E44E-5CF5-02710AE327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7267" y="2106250"/>
            <a:ext cx="287149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</a:rPr>
              <a:t>Dense Irregular CT</a:t>
            </a: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FF16691E-10B1-96F1-8EEB-77D03234E2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6732" y="3885258"/>
            <a:ext cx="20907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</a:rPr>
              <a:t>Elastic Tissue</a:t>
            </a:r>
          </a:p>
        </p:txBody>
      </p:sp>
    </p:spTree>
    <p:extLst>
      <p:ext uri="{BB962C8B-B14F-4D97-AF65-F5344CB8AC3E}">
        <p14:creationId xmlns:p14="http://schemas.microsoft.com/office/powerpoint/2010/main" val="23700880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-up of a microscope&#10;&#10;Description automatically generated">
            <a:extLst>
              <a:ext uri="{FF2B5EF4-FFF2-40B4-BE49-F238E27FC236}">
                <a16:creationId xmlns:a16="http://schemas.microsoft.com/office/drawing/2014/main" id="{B29D31D7-2BBA-A980-9B08-093E716298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610" y="585554"/>
            <a:ext cx="3776345" cy="2465705"/>
          </a:xfrm>
          <a:prstGeom prst="rect">
            <a:avLst/>
          </a:prstGeom>
        </p:spPr>
      </p:pic>
      <p:pic>
        <p:nvPicPr>
          <p:cNvPr id="3" name="Picture 2" descr="A close-up of a cell&#10;&#10;Description automatically generated">
            <a:extLst>
              <a:ext uri="{FF2B5EF4-FFF2-40B4-BE49-F238E27FC236}">
                <a16:creationId xmlns:a16="http://schemas.microsoft.com/office/drawing/2014/main" id="{42B74A42-D6EA-21D9-D5C1-B30BFE8248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669" y="2391299"/>
            <a:ext cx="3876083" cy="25651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0EF08D3-91BB-A7CB-6472-C5DC2BA6FF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485" y="4475867"/>
            <a:ext cx="3760470" cy="2249805"/>
          </a:xfrm>
          <a:prstGeom prst="rect">
            <a:avLst/>
          </a:prstGeom>
        </p:spPr>
      </p:pic>
      <p:sp>
        <p:nvSpPr>
          <p:cNvPr id="28675" name="Text Box 5"/>
          <p:cNvSpPr txBox="1">
            <a:spLocks noChangeArrowheads="1"/>
          </p:cNvSpPr>
          <p:nvPr/>
        </p:nvSpPr>
        <p:spPr bwMode="auto">
          <a:xfrm>
            <a:off x="1004157" y="61679"/>
            <a:ext cx="26352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</a:rPr>
              <a:t>Hyaline Cartilage</a:t>
            </a: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7CCAE409-26BB-A542-DA7F-EDDBF522A2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1935" y="1867424"/>
            <a:ext cx="24701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</a:rPr>
              <a:t>Elastic Cartilage</a:t>
            </a: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E27E02C6-ACF9-429B-8BD2-61FBC4CE0F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3524" y="3951992"/>
            <a:ext cx="21732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</a:rPr>
              <a:t>Fibrocartilage</a:t>
            </a:r>
          </a:p>
        </p:txBody>
      </p:sp>
    </p:spTree>
    <p:extLst>
      <p:ext uri="{BB962C8B-B14F-4D97-AF65-F5344CB8AC3E}">
        <p14:creationId xmlns:p14="http://schemas.microsoft.com/office/powerpoint/2010/main" val="2165478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-up of a cross section of a plant&#10;&#10;Description automatically generated">
            <a:extLst>
              <a:ext uri="{FF2B5EF4-FFF2-40B4-BE49-F238E27FC236}">
                <a16:creationId xmlns:a16="http://schemas.microsoft.com/office/drawing/2014/main" id="{EF07AC00-DC13-9851-2644-4BC464EFF0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871" y="660686"/>
            <a:ext cx="4060443" cy="2596863"/>
          </a:xfrm>
          <a:prstGeom prst="rect">
            <a:avLst/>
          </a:prstGeom>
        </p:spPr>
      </p:pic>
      <p:pic>
        <p:nvPicPr>
          <p:cNvPr id="3" name="Picture 2" descr="A close-up of a microscope&#10;&#10;Description automatically generated">
            <a:extLst>
              <a:ext uri="{FF2B5EF4-FFF2-40B4-BE49-F238E27FC236}">
                <a16:creationId xmlns:a16="http://schemas.microsoft.com/office/drawing/2014/main" id="{CEB56D57-EC44-2584-E8C4-D0AC637529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16" y="4090518"/>
            <a:ext cx="4055110" cy="2369185"/>
          </a:xfrm>
          <a:prstGeom prst="rect">
            <a:avLst/>
          </a:prstGeom>
        </p:spPr>
      </p:pic>
      <p:sp>
        <p:nvSpPr>
          <p:cNvPr id="4" name="Text Box 5">
            <a:extLst>
              <a:ext uri="{FF2B5EF4-FFF2-40B4-BE49-F238E27FC236}">
                <a16:creationId xmlns:a16="http://schemas.microsoft.com/office/drawing/2014/main" id="{E8D38387-5B05-AE9A-E408-DF0E5208FA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6016" y="133238"/>
            <a:ext cx="231826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</a:rPr>
              <a:t>Compact Bone</a:t>
            </a: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4AA8FC10-86D6-AC18-AA75-E60B4E6183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7664" y="3468755"/>
            <a:ext cx="208101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</a:rPr>
              <a:t>Spongy Bone</a:t>
            </a:r>
          </a:p>
        </p:txBody>
      </p:sp>
    </p:spTree>
    <p:extLst>
      <p:ext uri="{BB962C8B-B14F-4D97-AF65-F5344CB8AC3E}">
        <p14:creationId xmlns:p14="http://schemas.microsoft.com/office/powerpoint/2010/main" val="25953469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4" b="5000"/>
          <a:stretch>
            <a:fillRect/>
          </a:stretch>
        </p:blipFill>
        <p:spPr bwMode="auto">
          <a:xfrm>
            <a:off x="177800" y="628650"/>
            <a:ext cx="8788400" cy="602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Text Box 5"/>
          <p:cNvSpPr txBox="1">
            <a:spLocks noChangeArrowheads="1"/>
          </p:cNvSpPr>
          <p:nvPr/>
        </p:nvSpPr>
        <p:spPr bwMode="auto">
          <a:xfrm>
            <a:off x="3486150" y="173038"/>
            <a:ext cx="21717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t>Bone Tissue</a:t>
            </a:r>
          </a:p>
        </p:txBody>
      </p:sp>
      <p:sp>
        <p:nvSpPr>
          <p:cNvPr id="32772" name="Text Box 6"/>
          <p:cNvSpPr txBox="1">
            <a:spLocks noChangeArrowheads="1"/>
          </p:cNvSpPr>
          <p:nvPr/>
        </p:nvSpPr>
        <p:spPr bwMode="auto">
          <a:xfrm>
            <a:off x="298450" y="3062288"/>
            <a:ext cx="26257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t>Compact Bone</a:t>
            </a:r>
          </a:p>
        </p:txBody>
      </p:sp>
    </p:spTree>
    <p:extLst>
      <p:ext uri="{BB962C8B-B14F-4D97-AF65-F5344CB8AC3E}">
        <p14:creationId xmlns:p14="http://schemas.microsoft.com/office/powerpoint/2010/main" val="22879430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5" descr="ce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8513" y="981075"/>
            <a:ext cx="4999037" cy="499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Rectangle 6"/>
          <p:cNvSpPr>
            <a:spLocks noChangeArrowheads="1"/>
          </p:cNvSpPr>
          <p:nvPr/>
        </p:nvSpPr>
        <p:spPr bwMode="auto">
          <a:xfrm>
            <a:off x="1493043" y="6153150"/>
            <a:ext cx="62341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 b="1" dirty="0">
                <a:solidFill>
                  <a:srgbClr val="CC0000"/>
                </a:solidFill>
                <a:latin typeface="Calibri" panose="020F0502020204030204" pitchFamily="34" charset="0"/>
              </a:rPr>
              <a:t>Hematopoietic stem cells produce blood and lymph cells </a:t>
            </a:r>
          </a:p>
        </p:txBody>
      </p:sp>
      <p:sp>
        <p:nvSpPr>
          <p:cNvPr id="31748" name="Rectangle 7"/>
          <p:cNvSpPr>
            <a:spLocks noChangeArrowheads="1"/>
          </p:cNvSpPr>
          <p:nvPr/>
        </p:nvSpPr>
        <p:spPr bwMode="auto">
          <a:xfrm>
            <a:off x="629122" y="231775"/>
            <a:ext cx="822960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dirty="0">
                <a:solidFill>
                  <a:srgbClr val="0000FF"/>
                </a:solidFill>
                <a:latin typeface="Calibri" panose="020F0502020204030204" pitchFamily="34" charset="0"/>
              </a:rPr>
              <a:t>Fluid Connective Tissue</a:t>
            </a:r>
          </a:p>
        </p:txBody>
      </p:sp>
    </p:spTree>
    <p:extLst>
      <p:ext uri="{BB962C8B-B14F-4D97-AF65-F5344CB8AC3E}">
        <p14:creationId xmlns:p14="http://schemas.microsoft.com/office/powerpoint/2010/main" val="2587750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Users\marie\Desktop\Germ Layers 2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78" y="119271"/>
            <a:ext cx="2185988" cy="221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C:\Users\marie\Desktop\Germ Layers 1f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5905" y="1547190"/>
            <a:ext cx="2676525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C:\Users\marie\Desktop\Germ Layers 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048000"/>
            <a:ext cx="3033713" cy="290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3" name="TextBox 4"/>
          <p:cNvSpPr txBox="1">
            <a:spLocks noChangeArrowheads="1"/>
          </p:cNvSpPr>
          <p:nvPr/>
        </p:nvSpPr>
        <p:spPr bwMode="auto">
          <a:xfrm>
            <a:off x="806484" y="2337009"/>
            <a:ext cx="13747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Blastula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352800" y="4114800"/>
            <a:ext cx="14414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Gastrula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6629400" y="5953125"/>
            <a:ext cx="13319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Embryo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200400" y="6273800"/>
            <a:ext cx="19573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E46C0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Endoderm</a:t>
            </a:r>
            <a:endParaRPr kumimoji="0" lang="en-US" altLang="en-US" sz="3200" b="0" i="0" u="none" strike="noStrike" kern="1200" cap="none" spc="0" normalizeH="0" baseline="0" noProof="0">
              <a:ln>
                <a:noFill/>
              </a:ln>
              <a:solidFill>
                <a:srgbClr val="E46C0A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3200400" y="5638800"/>
            <a:ext cx="20415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E46C0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Mesoderm</a:t>
            </a:r>
            <a:endParaRPr kumimoji="0" lang="en-US" altLang="en-US" sz="3200" b="0" i="0" u="none" strike="noStrike" kern="1200" cap="none" spc="0" normalizeH="0" baseline="0" noProof="0">
              <a:ln>
                <a:noFill/>
              </a:ln>
              <a:solidFill>
                <a:srgbClr val="E46C0A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3276600" y="5029200"/>
            <a:ext cx="19097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E46C0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Ectoderm</a:t>
            </a: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E46C0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5257800" y="4648200"/>
            <a:ext cx="762000" cy="6731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5257800" y="4800600"/>
            <a:ext cx="1143000" cy="11303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5233988" y="4800600"/>
            <a:ext cx="1776412" cy="17653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ight Arrow 18"/>
          <p:cNvSpPr/>
          <p:nvPr/>
        </p:nvSpPr>
        <p:spPr>
          <a:xfrm rot="1986421">
            <a:off x="2586657" y="1723888"/>
            <a:ext cx="5334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Right Arrow 19"/>
          <p:cNvSpPr/>
          <p:nvPr/>
        </p:nvSpPr>
        <p:spPr>
          <a:xfrm rot="1986421">
            <a:off x="5485572" y="3560417"/>
            <a:ext cx="5334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904" name="Rectangle 20"/>
          <p:cNvSpPr>
            <a:spLocks noChangeArrowheads="1"/>
          </p:cNvSpPr>
          <p:nvPr/>
        </p:nvSpPr>
        <p:spPr bwMode="auto">
          <a:xfrm>
            <a:off x="3994150" y="228600"/>
            <a:ext cx="484505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46C0A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3 Primary Germ Layers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46C0A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 the Embryo (Yolk Sac)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E46C0A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ight Arrow 18">
            <a:extLst>
              <a:ext uri="{FF2B5EF4-FFF2-40B4-BE49-F238E27FC236}">
                <a16:creationId xmlns:a16="http://schemas.microsoft.com/office/drawing/2014/main" id="{5C5B82C3-97DF-4CBB-8FBB-E32744B38DDF}"/>
              </a:ext>
            </a:extLst>
          </p:cNvPr>
          <p:cNvSpPr/>
          <p:nvPr/>
        </p:nvSpPr>
        <p:spPr>
          <a:xfrm rot="1986421">
            <a:off x="38099" y="127117"/>
            <a:ext cx="5334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414E1C2-DDF4-4D65-A746-23E4C77992C0}"/>
              </a:ext>
            </a:extLst>
          </p:cNvPr>
          <p:cNvSpPr/>
          <p:nvPr/>
        </p:nvSpPr>
        <p:spPr>
          <a:xfrm>
            <a:off x="603681" y="367748"/>
            <a:ext cx="1704804" cy="166977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BF23CD7E-9B82-4587-9A53-A2B088DC6A0E}"/>
              </a:ext>
            </a:extLst>
          </p:cNvPr>
          <p:cNvSpPr/>
          <p:nvPr/>
        </p:nvSpPr>
        <p:spPr>
          <a:xfrm>
            <a:off x="7583557" y="2604052"/>
            <a:ext cx="1481674" cy="1610139"/>
          </a:xfrm>
          <a:custGeom>
            <a:avLst/>
            <a:gdLst>
              <a:gd name="connsiteX0" fmla="*/ 0 w 1481674"/>
              <a:gd name="connsiteY0" fmla="*/ 89452 h 1610139"/>
              <a:gd name="connsiteX1" fmla="*/ 327991 w 1481674"/>
              <a:gd name="connsiteY1" fmla="*/ 109331 h 1610139"/>
              <a:gd name="connsiteX2" fmla="*/ 367747 w 1481674"/>
              <a:gd name="connsiteY2" fmla="*/ 119270 h 1610139"/>
              <a:gd name="connsiteX3" fmla="*/ 546652 w 1481674"/>
              <a:gd name="connsiteY3" fmla="*/ 159026 h 1610139"/>
              <a:gd name="connsiteX4" fmla="*/ 616226 w 1481674"/>
              <a:gd name="connsiteY4" fmla="*/ 188844 h 1610139"/>
              <a:gd name="connsiteX5" fmla="*/ 735495 w 1481674"/>
              <a:gd name="connsiteY5" fmla="*/ 248478 h 1610139"/>
              <a:gd name="connsiteX6" fmla="*/ 765313 w 1481674"/>
              <a:gd name="connsiteY6" fmla="*/ 268357 h 1610139"/>
              <a:gd name="connsiteX7" fmla="*/ 844826 w 1481674"/>
              <a:gd name="connsiteY7" fmla="*/ 308113 h 1610139"/>
              <a:gd name="connsiteX8" fmla="*/ 914400 w 1481674"/>
              <a:gd name="connsiteY8" fmla="*/ 337931 h 1610139"/>
              <a:gd name="connsiteX9" fmla="*/ 993913 w 1481674"/>
              <a:gd name="connsiteY9" fmla="*/ 397565 h 1610139"/>
              <a:gd name="connsiteX10" fmla="*/ 1093304 w 1481674"/>
              <a:gd name="connsiteY10" fmla="*/ 487018 h 1610139"/>
              <a:gd name="connsiteX11" fmla="*/ 1133060 w 1481674"/>
              <a:gd name="connsiteY11" fmla="*/ 516835 h 1610139"/>
              <a:gd name="connsiteX12" fmla="*/ 1232452 w 1481674"/>
              <a:gd name="connsiteY12" fmla="*/ 626165 h 1610139"/>
              <a:gd name="connsiteX13" fmla="*/ 1252330 w 1481674"/>
              <a:gd name="connsiteY13" fmla="*/ 646044 h 1610139"/>
              <a:gd name="connsiteX14" fmla="*/ 1272208 w 1481674"/>
              <a:gd name="connsiteY14" fmla="*/ 675861 h 1610139"/>
              <a:gd name="connsiteX15" fmla="*/ 1311965 w 1481674"/>
              <a:gd name="connsiteY15" fmla="*/ 725557 h 1610139"/>
              <a:gd name="connsiteX16" fmla="*/ 1331843 w 1481674"/>
              <a:gd name="connsiteY16" fmla="*/ 755374 h 1610139"/>
              <a:gd name="connsiteX17" fmla="*/ 1381539 w 1481674"/>
              <a:gd name="connsiteY17" fmla="*/ 824948 h 1610139"/>
              <a:gd name="connsiteX18" fmla="*/ 1401417 w 1481674"/>
              <a:gd name="connsiteY18" fmla="*/ 874644 h 1610139"/>
              <a:gd name="connsiteX19" fmla="*/ 1441173 w 1481674"/>
              <a:gd name="connsiteY19" fmla="*/ 944218 h 1610139"/>
              <a:gd name="connsiteX20" fmla="*/ 1461052 w 1481674"/>
              <a:gd name="connsiteY20" fmla="*/ 1003852 h 1610139"/>
              <a:gd name="connsiteX21" fmla="*/ 1480930 w 1481674"/>
              <a:gd name="connsiteY21" fmla="*/ 1073426 h 1610139"/>
              <a:gd name="connsiteX22" fmla="*/ 1461052 w 1481674"/>
              <a:gd name="connsiteY22" fmla="*/ 1282148 h 1610139"/>
              <a:gd name="connsiteX23" fmla="*/ 1441173 w 1481674"/>
              <a:gd name="connsiteY23" fmla="*/ 1311965 h 1610139"/>
              <a:gd name="connsiteX24" fmla="*/ 1421295 w 1481674"/>
              <a:gd name="connsiteY24" fmla="*/ 1371600 h 1610139"/>
              <a:gd name="connsiteX25" fmla="*/ 1411356 w 1481674"/>
              <a:gd name="connsiteY25" fmla="*/ 1401418 h 1610139"/>
              <a:gd name="connsiteX26" fmla="*/ 1381539 w 1481674"/>
              <a:gd name="connsiteY26" fmla="*/ 1461052 h 1610139"/>
              <a:gd name="connsiteX27" fmla="*/ 1371600 w 1481674"/>
              <a:gd name="connsiteY27" fmla="*/ 1500809 h 1610139"/>
              <a:gd name="connsiteX28" fmla="*/ 1361660 w 1481674"/>
              <a:gd name="connsiteY28" fmla="*/ 1550505 h 1610139"/>
              <a:gd name="connsiteX29" fmla="*/ 1292086 w 1481674"/>
              <a:gd name="connsiteY29" fmla="*/ 1580322 h 1610139"/>
              <a:gd name="connsiteX30" fmla="*/ 1182756 w 1481674"/>
              <a:gd name="connsiteY30" fmla="*/ 1610139 h 1610139"/>
              <a:gd name="connsiteX31" fmla="*/ 1143000 w 1481674"/>
              <a:gd name="connsiteY31" fmla="*/ 1550505 h 1610139"/>
              <a:gd name="connsiteX32" fmla="*/ 1123121 w 1481674"/>
              <a:gd name="connsiteY32" fmla="*/ 1530626 h 1610139"/>
              <a:gd name="connsiteX33" fmla="*/ 1063486 w 1481674"/>
              <a:gd name="connsiteY33" fmla="*/ 1451113 h 1610139"/>
              <a:gd name="connsiteX34" fmla="*/ 1023730 w 1481674"/>
              <a:gd name="connsiteY34" fmla="*/ 1361661 h 1610139"/>
              <a:gd name="connsiteX35" fmla="*/ 1003852 w 1481674"/>
              <a:gd name="connsiteY35" fmla="*/ 1282148 h 1610139"/>
              <a:gd name="connsiteX36" fmla="*/ 993913 w 1481674"/>
              <a:gd name="connsiteY36" fmla="*/ 1252331 h 1610139"/>
              <a:gd name="connsiteX37" fmla="*/ 974034 w 1481674"/>
              <a:gd name="connsiteY37" fmla="*/ 1222513 h 1610139"/>
              <a:gd name="connsiteX38" fmla="*/ 934278 w 1481674"/>
              <a:gd name="connsiteY38" fmla="*/ 1172818 h 1610139"/>
              <a:gd name="connsiteX39" fmla="*/ 894521 w 1481674"/>
              <a:gd name="connsiteY39" fmla="*/ 1133061 h 1610139"/>
              <a:gd name="connsiteX40" fmla="*/ 884582 w 1481674"/>
              <a:gd name="connsiteY40" fmla="*/ 1103244 h 1610139"/>
              <a:gd name="connsiteX41" fmla="*/ 834886 w 1481674"/>
              <a:gd name="connsiteY41" fmla="*/ 1063487 h 1610139"/>
              <a:gd name="connsiteX42" fmla="*/ 785191 w 1481674"/>
              <a:gd name="connsiteY42" fmla="*/ 1023731 h 1610139"/>
              <a:gd name="connsiteX43" fmla="*/ 745434 w 1481674"/>
              <a:gd name="connsiteY43" fmla="*/ 983974 h 1610139"/>
              <a:gd name="connsiteX44" fmla="*/ 715617 w 1481674"/>
              <a:gd name="connsiteY44" fmla="*/ 964096 h 1610139"/>
              <a:gd name="connsiteX45" fmla="*/ 675860 w 1481674"/>
              <a:gd name="connsiteY45" fmla="*/ 914400 h 1610139"/>
              <a:gd name="connsiteX46" fmla="*/ 655982 w 1481674"/>
              <a:gd name="connsiteY46" fmla="*/ 884583 h 1610139"/>
              <a:gd name="connsiteX47" fmla="*/ 626165 w 1481674"/>
              <a:gd name="connsiteY47" fmla="*/ 864705 h 1610139"/>
              <a:gd name="connsiteX48" fmla="*/ 586408 w 1481674"/>
              <a:gd name="connsiteY48" fmla="*/ 815009 h 1610139"/>
              <a:gd name="connsiteX49" fmla="*/ 556591 w 1481674"/>
              <a:gd name="connsiteY49" fmla="*/ 795131 h 1610139"/>
              <a:gd name="connsiteX50" fmla="*/ 546652 w 1481674"/>
              <a:gd name="connsiteY50" fmla="*/ 765313 h 1610139"/>
              <a:gd name="connsiteX51" fmla="*/ 487017 w 1481674"/>
              <a:gd name="connsiteY51" fmla="*/ 735496 h 1610139"/>
              <a:gd name="connsiteX52" fmla="*/ 477078 w 1481674"/>
              <a:gd name="connsiteY52" fmla="*/ 705678 h 1610139"/>
              <a:gd name="connsiteX53" fmla="*/ 447260 w 1481674"/>
              <a:gd name="connsiteY53" fmla="*/ 695739 h 1610139"/>
              <a:gd name="connsiteX54" fmla="*/ 417443 w 1481674"/>
              <a:gd name="connsiteY54" fmla="*/ 675861 h 1610139"/>
              <a:gd name="connsiteX55" fmla="*/ 367747 w 1481674"/>
              <a:gd name="connsiteY55" fmla="*/ 636105 h 1610139"/>
              <a:gd name="connsiteX56" fmla="*/ 318052 w 1481674"/>
              <a:gd name="connsiteY56" fmla="*/ 606287 h 1610139"/>
              <a:gd name="connsiteX57" fmla="*/ 268356 w 1481674"/>
              <a:gd name="connsiteY57" fmla="*/ 576470 h 1610139"/>
              <a:gd name="connsiteX58" fmla="*/ 248478 w 1481674"/>
              <a:gd name="connsiteY58" fmla="*/ 556591 h 1610139"/>
              <a:gd name="connsiteX59" fmla="*/ 188843 w 1481674"/>
              <a:gd name="connsiteY59" fmla="*/ 516835 h 1610139"/>
              <a:gd name="connsiteX60" fmla="*/ 178904 w 1481674"/>
              <a:gd name="connsiteY60" fmla="*/ 487018 h 1610139"/>
              <a:gd name="connsiteX61" fmla="*/ 139147 w 1481674"/>
              <a:gd name="connsiteY61" fmla="*/ 447261 h 1610139"/>
              <a:gd name="connsiteX62" fmla="*/ 89452 w 1481674"/>
              <a:gd name="connsiteY62" fmla="*/ 397565 h 1610139"/>
              <a:gd name="connsiteX63" fmla="*/ 49695 w 1481674"/>
              <a:gd name="connsiteY63" fmla="*/ 337931 h 1610139"/>
              <a:gd name="connsiteX64" fmla="*/ 19878 w 1481674"/>
              <a:gd name="connsiteY64" fmla="*/ 248478 h 1610139"/>
              <a:gd name="connsiteX65" fmla="*/ 9939 w 1481674"/>
              <a:gd name="connsiteY65" fmla="*/ 218661 h 1610139"/>
              <a:gd name="connsiteX66" fmla="*/ 0 w 1481674"/>
              <a:gd name="connsiteY66" fmla="*/ 188844 h 1610139"/>
              <a:gd name="connsiteX67" fmla="*/ 0 w 1481674"/>
              <a:gd name="connsiteY67" fmla="*/ 0 h 1610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1481674" h="1610139">
                <a:moveTo>
                  <a:pt x="0" y="89452"/>
                </a:moveTo>
                <a:cubicBezTo>
                  <a:pt x="61323" y="92518"/>
                  <a:pt x="250226" y="100182"/>
                  <a:pt x="327991" y="109331"/>
                </a:cubicBezTo>
                <a:cubicBezTo>
                  <a:pt x="341557" y="110927"/>
                  <a:pt x="354352" y="116591"/>
                  <a:pt x="367747" y="119270"/>
                </a:cubicBezTo>
                <a:cubicBezTo>
                  <a:pt x="501923" y="146105"/>
                  <a:pt x="440737" y="127252"/>
                  <a:pt x="546652" y="159026"/>
                </a:cubicBezTo>
                <a:cubicBezTo>
                  <a:pt x="598449" y="174565"/>
                  <a:pt x="555893" y="162986"/>
                  <a:pt x="616226" y="188844"/>
                </a:cubicBezTo>
                <a:cubicBezTo>
                  <a:pt x="711233" y="229562"/>
                  <a:pt x="529995" y="128604"/>
                  <a:pt x="735495" y="248478"/>
                </a:cubicBezTo>
                <a:cubicBezTo>
                  <a:pt x="745813" y="254497"/>
                  <a:pt x="754826" y="262637"/>
                  <a:pt x="765313" y="268357"/>
                </a:cubicBezTo>
                <a:cubicBezTo>
                  <a:pt x="791327" y="282547"/>
                  <a:pt x="817849" y="295851"/>
                  <a:pt x="844826" y="308113"/>
                </a:cubicBezTo>
                <a:cubicBezTo>
                  <a:pt x="886478" y="327045"/>
                  <a:pt x="868414" y="307274"/>
                  <a:pt x="914400" y="337931"/>
                </a:cubicBezTo>
                <a:cubicBezTo>
                  <a:pt x="941966" y="356308"/>
                  <a:pt x="970487" y="374138"/>
                  <a:pt x="993913" y="397565"/>
                </a:cubicBezTo>
                <a:cubicBezTo>
                  <a:pt x="1032937" y="436591"/>
                  <a:pt x="1028374" y="432909"/>
                  <a:pt x="1093304" y="487018"/>
                </a:cubicBezTo>
                <a:cubicBezTo>
                  <a:pt x="1106030" y="497623"/>
                  <a:pt x="1120679" y="505830"/>
                  <a:pt x="1133060" y="516835"/>
                </a:cubicBezTo>
                <a:cubicBezTo>
                  <a:pt x="1184480" y="562541"/>
                  <a:pt x="1186064" y="573150"/>
                  <a:pt x="1232452" y="626165"/>
                </a:cubicBezTo>
                <a:cubicBezTo>
                  <a:pt x="1238623" y="633217"/>
                  <a:pt x="1246476" y="638727"/>
                  <a:pt x="1252330" y="646044"/>
                </a:cubicBezTo>
                <a:cubicBezTo>
                  <a:pt x="1259792" y="655372"/>
                  <a:pt x="1265041" y="666305"/>
                  <a:pt x="1272208" y="675861"/>
                </a:cubicBezTo>
                <a:cubicBezTo>
                  <a:pt x="1284936" y="692832"/>
                  <a:pt x="1299237" y="708586"/>
                  <a:pt x="1311965" y="725557"/>
                </a:cubicBezTo>
                <a:cubicBezTo>
                  <a:pt x="1319132" y="735113"/>
                  <a:pt x="1324900" y="745654"/>
                  <a:pt x="1331843" y="755374"/>
                </a:cubicBezTo>
                <a:cubicBezTo>
                  <a:pt x="1339338" y="765867"/>
                  <a:pt x="1373736" y="809342"/>
                  <a:pt x="1381539" y="824948"/>
                </a:cubicBezTo>
                <a:cubicBezTo>
                  <a:pt x="1389518" y="840906"/>
                  <a:pt x="1393438" y="858686"/>
                  <a:pt x="1401417" y="874644"/>
                </a:cubicBezTo>
                <a:cubicBezTo>
                  <a:pt x="1437284" y="946379"/>
                  <a:pt x="1406315" y="857075"/>
                  <a:pt x="1441173" y="944218"/>
                </a:cubicBezTo>
                <a:cubicBezTo>
                  <a:pt x="1448955" y="963673"/>
                  <a:pt x="1454426" y="983974"/>
                  <a:pt x="1461052" y="1003852"/>
                </a:cubicBezTo>
                <a:cubicBezTo>
                  <a:pt x="1475308" y="1046619"/>
                  <a:pt x="1468453" y="1023518"/>
                  <a:pt x="1480930" y="1073426"/>
                </a:cubicBezTo>
                <a:cubicBezTo>
                  <a:pt x="1480681" y="1077900"/>
                  <a:pt x="1488077" y="1228101"/>
                  <a:pt x="1461052" y="1282148"/>
                </a:cubicBezTo>
                <a:cubicBezTo>
                  <a:pt x="1455710" y="1292832"/>
                  <a:pt x="1447799" y="1302026"/>
                  <a:pt x="1441173" y="1311965"/>
                </a:cubicBezTo>
                <a:lnTo>
                  <a:pt x="1421295" y="1371600"/>
                </a:lnTo>
                <a:cubicBezTo>
                  <a:pt x="1417982" y="1381539"/>
                  <a:pt x="1417168" y="1392701"/>
                  <a:pt x="1411356" y="1401418"/>
                </a:cubicBezTo>
                <a:cubicBezTo>
                  <a:pt x="1389577" y="1434087"/>
                  <a:pt x="1391826" y="1425047"/>
                  <a:pt x="1381539" y="1461052"/>
                </a:cubicBezTo>
                <a:cubicBezTo>
                  <a:pt x="1377786" y="1474187"/>
                  <a:pt x="1374563" y="1487474"/>
                  <a:pt x="1371600" y="1500809"/>
                </a:cubicBezTo>
                <a:cubicBezTo>
                  <a:pt x="1367935" y="1517300"/>
                  <a:pt x="1370042" y="1535837"/>
                  <a:pt x="1361660" y="1550505"/>
                </a:cubicBezTo>
                <a:cubicBezTo>
                  <a:pt x="1349697" y="1571439"/>
                  <a:pt x="1310016" y="1574943"/>
                  <a:pt x="1292086" y="1580322"/>
                </a:cubicBezTo>
                <a:cubicBezTo>
                  <a:pt x="1191203" y="1610586"/>
                  <a:pt x="1273334" y="1592024"/>
                  <a:pt x="1182756" y="1610139"/>
                </a:cubicBezTo>
                <a:cubicBezTo>
                  <a:pt x="1106933" y="1534316"/>
                  <a:pt x="1186153" y="1622426"/>
                  <a:pt x="1143000" y="1550505"/>
                </a:cubicBezTo>
                <a:cubicBezTo>
                  <a:pt x="1138179" y="1542469"/>
                  <a:pt x="1128744" y="1538123"/>
                  <a:pt x="1123121" y="1530626"/>
                </a:cubicBezTo>
                <a:cubicBezTo>
                  <a:pt x="1055692" y="1440720"/>
                  <a:pt x="1109074" y="1496699"/>
                  <a:pt x="1063486" y="1451113"/>
                </a:cubicBezTo>
                <a:cubicBezTo>
                  <a:pt x="1039831" y="1380146"/>
                  <a:pt x="1055231" y="1408912"/>
                  <a:pt x="1023730" y="1361661"/>
                </a:cubicBezTo>
                <a:cubicBezTo>
                  <a:pt x="1017104" y="1335157"/>
                  <a:pt x="1012491" y="1308066"/>
                  <a:pt x="1003852" y="1282148"/>
                </a:cubicBezTo>
                <a:cubicBezTo>
                  <a:pt x="1000539" y="1272209"/>
                  <a:pt x="998598" y="1261702"/>
                  <a:pt x="993913" y="1252331"/>
                </a:cubicBezTo>
                <a:cubicBezTo>
                  <a:pt x="988571" y="1241647"/>
                  <a:pt x="980660" y="1232452"/>
                  <a:pt x="974034" y="1222513"/>
                </a:cubicBezTo>
                <a:cubicBezTo>
                  <a:pt x="957313" y="1172351"/>
                  <a:pt x="976237" y="1208783"/>
                  <a:pt x="934278" y="1172818"/>
                </a:cubicBezTo>
                <a:cubicBezTo>
                  <a:pt x="920048" y="1160621"/>
                  <a:pt x="894521" y="1133061"/>
                  <a:pt x="894521" y="1133061"/>
                </a:cubicBezTo>
                <a:cubicBezTo>
                  <a:pt x="891208" y="1123122"/>
                  <a:pt x="889972" y="1112228"/>
                  <a:pt x="884582" y="1103244"/>
                </a:cubicBezTo>
                <a:cubicBezTo>
                  <a:pt x="875139" y="1087505"/>
                  <a:pt x="848432" y="1072517"/>
                  <a:pt x="834886" y="1063487"/>
                </a:cubicBezTo>
                <a:cubicBezTo>
                  <a:pt x="786448" y="990831"/>
                  <a:pt x="846292" y="1067375"/>
                  <a:pt x="785191" y="1023731"/>
                </a:cubicBezTo>
                <a:cubicBezTo>
                  <a:pt x="769940" y="1012838"/>
                  <a:pt x="761028" y="994370"/>
                  <a:pt x="745434" y="983974"/>
                </a:cubicBezTo>
                <a:lnTo>
                  <a:pt x="715617" y="964096"/>
                </a:lnTo>
                <a:cubicBezTo>
                  <a:pt x="654442" y="872330"/>
                  <a:pt x="732505" y="985204"/>
                  <a:pt x="675860" y="914400"/>
                </a:cubicBezTo>
                <a:cubicBezTo>
                  <a:pt x="668398" y="905072"/>
                  <a:pt x="664429" y="893030"/>
                  <a:pt x="655982" y="884583"/>
                </a:cubicBezTo>
                <a:cubicBezTo>
                  <a:pt x="647535" y="876136"/>
                  <a:pt x="635493" y="872167"/>
                  <a:pt x="626165" y="864705"/>
                </a:cubicBezTo>
                <a:cubicBezTo>
                  <a:pt x="576983" y="825359"/>
                  <a:pt x="638069" y="866670"/>
                  <a:pt x="586408" y="815009"/>
                </a:cubicBezTo>
                <a:cubicBezTo>
                  <a:pt x="577961" y="806562"/>
                  <a:pt x="566530" y="801757"/>
                  <a:pt x="556591" y="795131"/>
                </a:cubicBezTo>
                <a:cubicBezTo>
                  <a:pt x="553278" y="785192"/>
                  <a:pt x="553197" y="773494"/>
                  <a:pt x="546652" y="765313"/>
                </a:cubicBezTo>
                <a:cubicBezTo>
                  <a:pt x="532640" y="747798"/>
                  <a:pt x="506659" y="742043"/>
                  <a:pt x="487017" y="735496"/>
                </a:cubicBezTo>
                <a:cubicBezTo>
                  <a:pt x="483704" y="725557"/>
                  <a:pt x="484486" y="713086"/>
                  <a:pt x="477078" y="705678"/>
                </a:cubicBezTo>
                <a:cubicBezTo>
                  <a:pt x="469670" y="698270"/>
                  <a:pt x="456631" y="700424"/>
                  <a:pt x="447260" y="695739"/>
                </a:cubicBezTo>
                <a:cubicBezTo>
                  <a:pt x="436576" y="690397"/>
                  <a:pt x="427382" y="682487"/>
                  <a:pt x="417443" y="675861"/>
                </a:cubicBezTo>
                <a:cubicBezTo>
                  <a:pt x="377851" y="616473"/>
                  <a:pt x="421091" y="668112"/>
                  <a:pt x="367747" y="636105"/>
                </a:cubicBezTo>
                <a:cubicBezTo>
                  <a:pt x="299529" y="595174"/>
                  <a:pt x="402521" y="634443"/>
                  <a:pt x="318052" y="606287"/>
                </a:cubicBezTo>
                <a:cubicBezTo>
                  <a:pt x="267678" y="555916"/>
                  <a:pt x="332874" y="615182"/>
                  <a:pt x="268356" y="576470"/>
                </a:cubicBezTo>
                <a:cubicBezTo>
                  <a:pt x="260321" y="571649"/>
                  <a:pt x="255975" y="562214"/>
                  <a:pt x="248478" y="556591"/>
                </a:cubicBezTo>
                <a:cubicBezTo>
                  <a:pt x="229366" y="542257"/>
                  <a:pt x="188843" y="516835"/>
                  <a:pt x="188843" y="516835"/>
                </a:cubicBezTo>
                <a:cubicBezTo>
                  <a:pt x="185530" y="506896"/>
                  <a:pt x="184993" y="495543"/>
                  <a:pt x="178904" y="487018"/>
                </a:cubicBezTo>
                <a:cubicBezTo>
                  <a:pt x="168011" y="471767"/>
                  <a:pt x="149543" y="462855"/>
                  <a:pt x="139147" y="447261"/>
                </a:cubicBezTo>
                <a:cubicBezTo>
                  <a:pt x="112643" y="407505"/>
                  <a:pt x="129208" y="424070"/>
                  <a:pt x="89452" y="397565"/>
                </a:cubicBezTo>
                <a:cubicBezTo>
                  <a:pt x="76200" y="377687"/>
                  <a:pt x="57250" y="360596"/>
                  <a:pt x="49695" y="337931"/>
                </a:cubicBezTo>
                <a:lnTo>
                  <a:pt x="19878" y="248478"/>
                </a:lnTo>
                <a:lnTo>
                  <a:pt x="9939" y="218661"/>
                </a:lnTo>
                <a:cubicBezTo>
                  <a:pt x="6626" y="208722"/>
                  <a:pt x="0" y="199321"/>
                  <a:pt x="0" y="188844"/>
                </a:cubicBezTo>
                <a:lnTo>
                  <a:pt x="0" y="0"/>
                </a:lnTo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176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2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Box 1"/>
          <p:cNvSpPr txBox="1">
            <a:spLocks noChangeArrowheads="1"/>
          </p:cNvSpPr>
          <p:nvPr/>
        </p:nvSpPr>
        <p:spPr bwMode="auto">
          <a:xfrm>
            <a:off x="134938" y="381000"/>
            <a:ext cx="19653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>
                <a:solidFill>
                  <a:srgbClr val="000000"/>
                </a:solidFill>
                <a:latin typeface="Calibri" panose="020F0502020204030204" pitchFamily="34" charset="0"/>
              </a:rPr>
              <a:t>Muscle Tissue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01613" y="3867150"/>
            <a:ext cx="21145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>
                <a:solidFill>
                  <a:srgbClr val="000000"/>
                </a:solidFill>
                <a:latin typeface="Calibri" panose="020F0502020204030204" pitchFamily="34" charset="0"/>
              </a:rPr>
              <a:t>Nervous Tissue</a:t>
            </a:r>
          </a:p>
        </p:txBody>
      </p:sp>
      <p:pic>
        <p:nvPicPr>
          <p:cNvPr id="34820" name="Picture 2" descr="histology review muscle cells are called muscle fibers each musc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3800" y="106363"/>
            <a:ext cx="5492750" cy="353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2" name="Picture 4" descr="http://biology.clc.uc.edu/fankhauser/Labs/Anatomy_&amp;_Physiology/A&amp;P202/Nerve_Histology/neuron_PC231450_labele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4025" y="4003675"/>
            <a:ext cx="3883025" cy="268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41325" y="4883150"/>
            <a:ext cx="14208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Calibri" panose="020F0502020204030204" pitchFamily="34" charset="0"/>
              </a:rPr>
              <a:t>Neurons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Calibri" panose="020F0502020204030204" pitchFamily="34" charset="0"/>
              </a:rPr>
              <a:t>and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Calibri" panose="020F0502020204030204" pitchFamily="34" charset="0"/>
              </a:rPr>
              <a:t>Glial cells </a:t>
            </a:r>
          </a:p>
        </p:txBody>
      </p:sp>
      <p:sp>
        <p:nvSpPr>
          <p:cNvPr id="34823" name="TextBox 6"/>
          <p:cNvSpPr txBox="1">
            <a:spLocks noChangeArrowheads="1"/>
          </p:cNvSpPr>
          <p:nvPr/>
        </p:nvSpPr>
        <p:spPr bwMode="auto">
          <a:xfrm>
            <a:off x="533400" y="1657350"/>
            <a:ext cx="1228725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Calibri" panose="020F0502020204030204" pitchFamily="34" charset="0"/>
              </a:rPr>
              <a:t>Skeletal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240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Calibri" panose="020F0502020204030204" pitchFamily="34" charset="0"/>
              </a:rPr>
              <a:t>Cardiac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240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Calibri" panose="020F0502020204030204" pitchFamily="34" charset="0"/>
              </a:rPr>
              <a:t>Smooth </a:t>
            </a:r>
          </a:p>
        </p:txBody>
      </p:sp>
    </p:spTree>
    <p:extLst>
      <p:ext uri="{BB962C8B-B14F-4D97-AF65-F5344CB8AC3E}">
        <p14:creationId xmlns:p14="http://schemas.microsoft.com/office/powerpoint/2010/main" val="3372715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5190352"/>
              </p:ext>
            </p:extLst>
          </p:nvPr>
        </p:nvGraphicFramePr>
        <p:xfrm>
          <a:off x="874643" y="2057400"/>
          <a:ext cx="7451035" cy="459581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726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89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89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0962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Endoderm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Mesoderm</a:t>
                      </a:r>
                      <a:r>
                        <a:rPr lang="en-US" sz="2000" b="1" u="none" strike="noStrike" dirty="0">
                          <a:effectLst/>
                        </a:rPr>
                        <a:t> 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Ectoderm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8619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effectLst/>
                        </a:rPr>
                        <a:t>Entire G.I. tract,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effectLst/>
                        </a:rPr>
                        <a:t>Respiratory tract (pharynx, larynx, trachea, lungs)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Lining of urinary bladder, 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and urethra 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Lining of auditory canal, tonsils, thyroid, 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parathyroid, thymus, 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Liver and pancreas 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u="none" strike="noStrike" dirty="0">
                          <a:effectLst/>
                        </a:rPr>
                        <a:t> </a:t>
                      </a:r>
                      <a:endParaRPr lang="en-US" sz="1600" dirty="0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All Connective tissue: 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(from blood to bone)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>
                        <a:effectLst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effectLst/>
                        </a:rPr>
                        <a:t>Most all Muscle Tissue: Skeletal, Cardiac, Smooth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Endothelium of blood vessels, lymphatic vessels, body cavities, joint cavities,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Dentin of teeth 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Kidneys and ureters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Adrenal cortex 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Internal reproductive organs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Epidermis of skin and epidermal derivatives: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hair, nails, glands skin; 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Linings of oral, nasal, anal, and vaginal cavities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All Nervous tissue, 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special sense organs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Enamel of teeth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Pituitary gland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Adrenal medulla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Lens of eye 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9952" name="Rectangle 1"/>
          <p:cNvSpPr>
            <a:spLocks noChangeArrowheads="1"/>
          </p:cNvSpPr>
          <p:nvPr/>
        </p:nvSpPr>
        <p:spPr bwMode="auto">
          <a:xfrm>
            <a:off x="190500" y="76200"/>
            <a:ext cx="8763000" cy="1354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The Three Primary Germ Layers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The three 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primary (1</a:t>
            </a:r>
            <a:r>
              <a:rPr kumimoji="0" lang="en-US" altLang="en-US" sz="18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o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) germ layers 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in the body are named depending on where in embryological development they derive from. The cells in each of these layers differentiate into the cells of each of the four (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4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) 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primary tissues 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of the body.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871329" y="1693863"/>
            <a:ext cx="74676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Table below shows some specific tissue generated from the 3 1</a:t>
            </a:r>
            <a:r>
              <a:rPr kumimoji="0" lang="en-US" alt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o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Germ Layers</a:t>
            </a:r>
          </a:p>
        </p:txBody>
      </p:sp>
      <p:sp>
        <p:nvSpPr>
          <p:cNvPr id="5" name="Down Arrow 4"/>
          <p:cNvSpPr/>
          <p:nvPr/>
        </p:nvSpPr>
        <p:spPr>
          <a:xfrm>
            <a:off x="1981200" y="2320925"/>
            <a:ext cx="152400" cy="269875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Down Arrow 5"/>
          <p:cNvSpPr/>
          <p:nvPr/>
        </p:nvSpPr>
        <p:spPr>
          <a:xfrm>
            <a:off x="4495800" y="2324100"/>
            <a:ext cx="152400" cy="271463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Down Arrow 6"/>
          <p:cNvSpPr/>
          <p:nvPr/>
        </p:nvSpPr>
        <p:spPr>
          <a:xfrm>
            <a:off x="7010400" y="2320925"/>
            <a:ext cx="152400" cy="269875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6825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134938" y="273050"/>
            <a:ext cx="8551862" cy="1143000"/>
          </a:xfrm>
        </p:spPr>
        <p:txBody>
          <a:bodyPr/>
          <a:lstStyle/>
          <a:p>
            <a:pPr eaLnBrk="1" hangingPunct="1"/>
            <a:r>
              <a:rPr lang="en-US" altLang="en-US" sz="3200" b="1">
                <a:latin typeface="Calibri" panose="020F0502020204030204" pitchFamily="34" charset="0"/>
              </a:rPr>
              <a:t>Tissue = a group of cells and cell products with similar structure and function.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063625" y="1684338"/>
            <a:ext cx="6929438" cy="598487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z="3400" dirty="0">
                <a:solidFill>
                  <a:srgbClr val="0070C0"/>
                </a:solidFill>
                <a:latin typeface="Calibri" panose="020F0502020204030204" pitchFamily="34" charset="0"/>
              </a:rPr>
              <a:t>There are four 1</a:t>
            </a:r>
            <a:r>
              <a:rPr lang="en-US" altLang="en-US" sz="3400" baseline="30000" dirty="0">
                <a:solidFill>
                  <a:srgbClr val="0070C0"/>
                </a:solidFill>
                <a:latin typeface="Calibri" panose="020F0502020204030204" pitchFamily="34" charset="0"/>
              </a:rPr>
              <a:t>o</a:t>
            </a:r>
            <a:r>
              <a:rPr lang="en-US" altLang="en-US" sz="3400" dirty="0">
                <a:solidFill>
                  <a:srgbClr val="0070C0"/>
                </a:solidFill>
                <a:latin typeface="Calibri" panose="020F0502020204030204" pitchFamily="34" charset="0"/>
              </a:rPr>
              <a:t> tissues in the body:</a:t>
            </a:r>
          </a:p>
        </p:txBody>
      </p:sp>
      <p:sp>
        <p:nvSpPr>
          <p:cNvPr id="2052" name="Text Box 7"/>
          <p:cNvSpPr txBox="1">
            <a:spLocks noChangeArrowheads="1"/>
          </p:cNvSpPr>
          <p:nvPr/>
        </p:nvSpPr>
        <p:spPr bwMode="auto">
          <a:xfrm>
            <a:off x="3059113" y="2417763"/>
            <a:ext cx="2609850" cy="375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AutoNum type="arabicParenR"/>
            </a:pPr>
            <a:r>
              <a:rPr lang="en-US" altLang="en-US" sz="34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3400">
                <a:solidFill>
                  <a:srgbClr val="CC0000"/>
                </a:solidFill>
                <a:latin typeface="Calibri" panose="020F0502020204030204" pitchFamily="34" charset="0"/>
              </a:rPr>
              <a:t>Epithelium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AutoNum type="arabicParenR"/>
            </a:pPr>
            <a:endParaRPr lang="en-US" altLang="en-US" sz="340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AutoNum type="arabicParenR"/>
            </a:pPr>
            <a:r>
              <a:rPr lang="en-US" altLang="en-US" sz="3400">
                <a:solidFill>
                  <a:srgbClr val="000000"/>
                </a:solidFill>
                <a:latin typeface="Calibri" panose="020F0502020204030204" pitchFamily="34" charset="0"/>
              </a:rPr>
              <a:t> Connective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AutoNum type="arabicParenR"/>
            </a:pPr>
            <a:endParaRPr lang="en-US" altLang="en-US" sz="340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AutoNum type="arabicParenR"/>
            </a:pPr>
            <a:r>
              <a:rPr lang="en-US" altLang="en-US" sz="3400">
                <a:solidFill>
                  <a:srgbClr val="000000"/>
                </a:solidFill>
                <a:latin typeface="Calibri" panose="020F0502020204030204" pitchFamily="34" charset="0"/>
              </a:rPr>
              <a:t> Muscular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AutoNum type="arabicParenR"/>
            </a:pPr>
            <a:endParaRPr lang="en-US" altLang="en-US" sz="340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AutoNum type="arabicParenR"/>
            </a:pPr>
            <a:r>
              <a:rPr lang="en-US" altLang="en-US" sz="3400">
                <a:solidFill>
                  <a:srgbClr val="000000"/>
                </a:solidFill>
                <a:latin typeface="Calibri" panose="020F0502020204030204" pitchFamily="34" charset="0"/>
              </a:rPr>
              <a:t> Nervous</a:t>
            </a:r>
          </a:p>
        </p:txBody>
      </p:sp>
    </p:spTree>
    <p:extLst>
      <p:ext uri="{BB962C8B-B14F-4D97-AF65-F5344CB8AC3E}">
        <p14:creationId xmlns:p14="http://schemas.microsoft.com/office/powerpoint/2010/main" val="34665938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1171575" y="254000"/>
            <a:ext cx="6678613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b="1" dirty="0">
                <a:solidFill>
                  <a:srgbClr val="CC0000"/>
                </a:solidFill>
                <a:latin typeface="Calibri" panose="020F0502020204030204" pitchFamily="34" charset="0"/>
              </a:rPr>
              <a:t>Functions of Epithelial Tissue</a:t>
            </a:r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658329" y="980127"/>
            <a:ext cx="5173663" cy="5176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14350" indent="-514350" eaLnBrk="1" fontAlgn="base" hangingPunct="1">
              <a:spcAft>
                <a:spcPct val="0"/>
              </a:spcAft>
              <a:buFont typeface="+mj-lt"/>
              <a:buAutoNum type="arabicParenR"/>
              <a:defRPr/>
            </a:pPr>
            <a:r>
              <a:rPr lang="en-US" altLang="en-US" sz="2800" b="1" dirty="0">
                <a:solidFill>
                  <a:srgbClr val="0070C0"/>
                </a:solidFill>
                <a:latin typeface="Calibri" panose="020F0502020204030204" pitchFamily="34" charset="0"/>
              </a:rPr>
              <a:t>Physical Protection</a:t>
            </a:r>
          </a:p>
          <a:p>
            <a:pPr marL="514350" indent="-514350" eaLnBrk="1" fontAlgn="base" hangingPunct="1">
              <a:spcAft>
                <a:spcPct val="0"/>
              </a:spcAft>
              <a:buFont typeface="+mj-lt"/>
              <a:buAutoNum type="arabicParenR"/>
              <a:defRPr/>
            </a:pPr>
            <a:endParaRPr lang="en-US" altLang="en-US" sz="2800" b="1" dirty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pPr marL="514350" indent="-514350" eaLnBrk="1" fontAlgn="base" hangingPunct="1">
              <a:spcAft>
                <a:spcPct val="0"/>
              </a:spcAft>
              <a:buFont typeface="+mj-lt"/>
              <a:buAutoNum type="arabicParenR"/>
              <a:defRPr/>
            </a:pPr>
            <a:endParaRPr lang="en-US" altLang="en-US" sz="2800" b="1" dirty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pPr marL="514350" indent="-514350" eaLnBrk="1" fontAlgn="base" hangingPunct="1">
              <a:spcAft>
                <a:spcPct val="0"/>
              </a:spcAft>
              <a:buFont typeface="+mj-lt"/>
              <a:buAutoNum type="arabicParenR"/>
              <a:defRPr/>
            </a:pPr>
            <a:r>
              <a:rPr lang="en-US" altLang="en-US" sz="2800" b="1" dirty="0">
                <a:solidFill>
                  <a:srgbClr val="0070C0"/>
                </a:solidFill>
                <a:latin typeface="Calibri" panose="020F0502020204030204" pitchFamily="34" charset="0"/>
              </a:rPr>
              <a:t>Regulate Exchange</a:t>
            </a:r>
          </a:p>
          <a:p>
            <a:pPr marL="514350" indent="-514350" eaLnBrk="1" fontAlgn="base" hangingPunct="1">
              <a:spcAft>
                <a:spcPct val="0"/>
              </a:spcAft>
              <a:buFont typeface="+mj-lt"/>
              <a:buAutoNum type="arabicParenR"/>
              <a:defRPr/>
            </a:pPr>
            <a:endParaRPr lang="en-US" altLang="en-US" sz="2800" b="1" dirty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pPr marL="514350" indent="-514350" eaLnBrk="1" fontAlgn="base" hangingPunct="1">
              <a:spcAft>
                <a:spcPct val="0"/>
              </a:spcAft>
              <a:buFont typeface="+mj-lt"/>
              <a:buAutoNum type="arabicParenR"/>
              <a:defRPr/>
            </a:pPr>
            <a:endParaRPr lang="en-US" altLang="en-US" sz="2800" b="1" dirty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pPr marL="514350" indent="-514350" eaLnBrk="1" fontAlgn="base" hangingPunct="1">
              <a:spcAft>
                <a:spcPct val="0"/>
              </a:spcAft>
              <a:buFont typeface="+mj-lt"/>
              <a:buAutoNum type="arabicParenR"/>
              <a:defRPr/>
            </a:pPr>
            <a:r>
              <a:rPr lang="en-US" altLang="en-US" sz="2800" b="1" dirty="0">
                <a:solidFill>
                  <a:srgbClr val="0070C0"/>
                </a:solidFill>
                <a:latin typeface="Calibri" panose="020F0502020204030204" pitchFamily="34" charset="0"/>
              </a:rPr>
              <a:t>Provides Sensation</a:t>
            </a:r>
          </a:p>
          <a:p>
            <a:pPr marL="514350" indent="-514350" eaLnBrk="1" fontAlgn="base" hangingPunct="1">
              <a:spcAft>
                <a:spcPct val="0"/>
              </a:spcAft>
              <a:buFont typeface="+mj-lt"/>
              <a:buAutoNum type="arabicParenR"/>
              <a:defRPr/>
            </a:pPr>
            <a:endParaRPr lang="en-US" altLang="en-US" sz="2800" b="1" dirty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pPr marL="514350" indent="-514350" eaLnBrk="1" fontAlgn="base" hangingPunct="1">
              <a:spcAft>
                <a:spcPct val="0"/>
              </a:spcAft>
              <a:buFont typeface="+mj-lt"/>
              <a:buAutoNum type="arabicParenR"/>
              <a:defRPr/>
            </a:pPr>
            <a:endParaRPr lang="en-US" altLang="en-US" sz="2800" b="1" dirty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pPr marL="514350" indent="-514350" eaLnBrk="1" fontAlgn="base" hangingPunct="1">
              <a:spcAft>
                <a:spcPct val="0"/>
              </a:spcAft>
              <a:buFont typeface="+mj-lt"/>
              <a:buAutoNum type="arabicParenR"/>
              <a:defRPr/>
            </a:pPr>
            <a:r>
              <a:rPr lang="en-US" altLang="en-US" sz="2800" b="1" dirty="0">
                <a:solidFill>
                  <a:srgbClr val="0070C0"/>
                </a:solidFill>
                <a:latin typeface="Calibri" panose="020F0502020204030204" pitchFamily="34" charset="0"/>
              </a:rPr>
              <a:t>Produce Secretions</a:t>
            </a:r>
          </a:p>
        </p:txBody>
      </p:sp>
    </p:spTree>
    <p:extLst>
      <p:ext uri="{BB962C8B-B14F-4D97-AF65-F5344CB8AC3E}">
        <p14:creationId xmlns:p14="http://schemas.microsoft.com/office/powerpoint/2010/main" val="16526259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C18064C-9A87-4D06-926F-82ED68595DCA}"/>
              </a:ext>
            </a:extLst>
          </p:cNvPr>
          <p:cNvSpPr/>
          <p:nvPr/>
        </p:nvSpPr>
        <p:spPr>
          <a:xfrm>
            <a:off x="318053" y="511945"/>
            <a:ext cx="8289234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u="sng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Cellularity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Most of this tissue is comprised of cells, with very little extracellular material. This tissue looks like a ‘wall of cells’.  </a:t>
            </a:r>
            <a:endParaRPr lang="en-US" dirty="0">
              <a:latin typeface="Geneva"/>
              <a:ea typeface="Times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just"/>
            <a:endParaRPr lang="en-US" dirty="0">
              <a:latin typeface="Calibri" panose="020F0502020204030204" pitchFamily="34" charset="0"/>
              <a:ea typeface="Times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dirty="0">
              <a:latin typeface="Calibri" panose="020F0502020204030204" pitchFamily="34" charset="0"/>
              <a:ea typeface="Times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dirty="0">
              <a:latin typeface="Calibri" panose="020F0502020204030204" pitchFamily="34" charset="0"/>
              <a:ea typeface="Times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dirty="0">
              <a:latin typeface="Calibri" panose="020F0502020204030204" pitchFamily="34" charset="0"/>
              <a:ea typeface="Times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dirty="0">
              <a:latin typeface="Calibri" panose="020F0502020204030204" pitchFamily="34" charset="0"/>
              <a:ea typeface="Times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dirty="0">
              <a:latin typeface="Calibri" panose="020F0502020204030204" pitchFamily="34" charset="0"/>
              <a:ea typeface="Times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dirty="0">
              <a:latin typeface="Calibri" panose="020F0502020204030204" pitchFamily="34" charset="0"/>
              <a:ea typeface="Times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dirty="0">
              <a:latin typeface="Calibri" panose="020F0502020204030204" pitchFamily="34" charset="0"/>
              <a:ea typeface="Times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dirty="0">
              <a:latin typeface="Calibri" panose="020F0502020204030204" pitchFamily="34" charset="0"/>
              <a:ea typeface="Times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dirty="0">
              <a:latin typeface="Calibri" panose="020F0502020204030204" pitchFamily="34" charset="0"/>
              <a:ea typeface="Times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dirty="0">
              <a:latin typeface="Calibri" panose="020F0502020204030204" pitchFamily="34" charset="0"/>
              <a:ea typeface="Times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dirty="0">
              <a:latin typeface="Calibri" panose="020F0502020204030204" pitchFamily="34" charset="0"/>
              <a:ea typeface="Times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dirty="0">
              <a:latin typeface="Calibri" panose="020F0502020204030204" pitchFamily="34" charset="0"/>
              <a:ea typeface="Times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dirty="0">
              <a:latin typeface="Geneva"/>
              <a:ea typeface="Times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2)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u="sng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Polarity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Epithelial tissue has a ‘sidedness’ to it. There is a superficial or </a:t>
            </a:r>
            <a:r>
              <a:rPr lang="en-US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apical 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surface (exposed), and a bottom or </a:t>
            </a:r>
            <a:r>
              <a:rPr lang="en-US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basal 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surface, attached to basement membrane. </a:t>
            </a:r>
            <a:endParaRPr lang="en-US" dirty="0">
              <a:latin typeface="Geneva"/>
              <a:ea typeface="Times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dirty="0">
              <a:latin typeface="Geneva"/>
              <a:ea typeface="Times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Apical end specializations: </a:t>
            </a:r>
            <a:r>
              <a:rPr lang="en-US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a)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rgbClr val="833C0B"/>
                </a:solidFill>
                <a:latin typeface="Calibri" panose="020F0502020204030204" pitchFamily="34" charset="0"/>
                <a:ea typeface="Times" panose="02020603050405020304" pitchFamily="18" charset="0"/>
                <a:cs typeface="Times New Roman" panose="02020603050405020304" pitchFamily="18" charset="0"/>
              </a:rPr>
              <a:t>Cilia</a:t>
            </a:r>
            <a:r>
              <a:rPr lang="en-US" dirty="0">
                <a:solidFill>
                  <a:srgbClr val="833C0B"/>
                </a:solidFill>
                <a:latin typeface="Calibri" panose="020F0502020204030204" pitchFamily="34" charset="0"/>
                <a:ea typeface="Times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Calibri" panose="020F0502020204030204" pitchFamily="34" charset="0"/>
                <a:ea typeface="Times" panose="02020603050405020304" pitchFamily="18" charset="0"/>
                <a:cs typeface="Times New Roman" panose="02020603050405020304" pitchFamily="18" charset="0"/>
              </a:rPr>
              <a:t>or </a:t>
            </a:r>
            <a:r>
              <a:rPr lang="en-US" b="1" dirty="0">
                <a:latin typeface="Calibri" panose="020F0502020204030204" pitchFamily="34" charset="0"/>
                <a:ea typeface="Times" panose="02020603050405020304" pitchFamily="18" charset="0"/>
                <a:cs typeface="Times New Roman" panose="02020603050405020304" pitchFamily="18" charset="0"/>
              </a:rPr>
              <a:t>b)</a:t>
            </a:r>
            <a:r>
              <a:rPr lang="en-US" dirty="0">
                <a:latin typeface="Calibri" panose="020F0502020204030204" pitchFamily="34" charset="0"/>
                <a:ea typeface="Times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rgbClr val="833C0B"/>
                </a:solidFill>
                <a:latin typeface="Calibri" panose="020F0502020204030204" pitchFamily="34" charset="0"/>
                <a:ea typeface="Times" panose="02020603050405020304" pitchFamily="18" charset="0"/>
                <a:cs typeface="Times New Roman" panose="02020603050405020304" pitchFamily="18" charset="0"/>
              </a:rPr>
              <a:t>Microvilli</a:t>
            </a:r>
            <a:r>
              <a:rPr lang="en-US" dirty="0">
                <a:latin typeface="Calibri" panose="020F0502020204030204" pitchFamily="34" charset="0"/>
                <a:ea typeface="Times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dirty="0">
              <a:latin typeface="Geneva"/>
              <a:ea typeface="Times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Box 5">
            <a:extLst>
              <a:ext uri="{FF2B5EF4-FFF2-40B4-BE49-F238E27FC236}">
                <a16:creationId xmlns:a16="http://schemas.microsoft.com/office/drawing/2014/main" id="{D598B5A5-BD34-4A0A-8A5B-940488633A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7988" y="0"/>
            <a:ext cx="582422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</a:rPr>
              <a:t>Characteristics of Epithelial Tissue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07020B-EB09-414A-9AEA-0150DA5F9B8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670" y="1267391"/>
            <a:ext cx="5356860" cy="378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361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1BB08CE-BE28-455D-87A7-5377B5FCB41F}"/>
              </a:ext>
            </a:extLst>
          </p:cNvPr>
          <p:cNvSpPr/>
          <p:nvPr/>
        </p:nvSpPr>
        <p:spPr>
          <a:xfrm>
            <a:off x="228600" y="392674"/>
            <a:ext cx="868680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3)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u="sng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Attachments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Cells in epithelial tissue are physically connected to the cells adjacent to them, including above and below, as well as being attached to the </a:t>
            </a:r>
            <a:r>
              <a:rPr lang="en-US" b="1" dirty="0">
                <a:solidFill>
                  <a:srgbClr val="CC66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basement membrane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dirty="0">
              <a:latin typeface="Geneva"/>
              <a:ea typeface="Times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dirty="0">
              <a:latin typeface="Geneva"/>
              <a:ea typeface="Times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a)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Tight Junctions </a:t>
            </a:r>
          </a:p>
          <a:p>
            <a:pPr algn="just"/>
            <a:endParaRPr lang="en-US" dirty="0">
              <a:latin typeface="Geneva"/>
              <a:ea typeface="Times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b)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Desmosomes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endParaRPr lang="en-US" dirty="0">
              <a:latin typeface="Geneva"/>
              <a:ea typeface="Times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c)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Hemidesmosomes</a:t>
            </a:r>
          </a:p>
          <a:p>
            <a:pPr algn="just"/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>
              <a:latin typeface="Geneva"/>
              <a:ea typeface="Times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b="1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d)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Gap Junctions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>
              <a:solidFill>
                <a:srgbClr val="0070C0"/>
              </a:solidFill>
              <a:latin typeface="Geneva"/>
              <a:ea typeface="Times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just"/>
            <a:endParaRPr lang="en-US" b="1" dirty="0">
              <a:latin typeface="Calibri" panose="020F0502020204030204" pitchFamily="34" charset="0"/>
              <a:ea typeface="Times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b="1" dirty="0">
              <a:latin typeface="Calibri" panose="020F0502020204030204" pitchFamily="34" charset="0"/>
              <a:ea typeface="Times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b="1" dirty="0">
              <a:latin typeface="Calibri" panose="020F0502020204030204" pitchFamily="34" charset="0"/>
              <a:ea typeface="Times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dirty="0">
              <a:latin typeface="Geneva"/>
              <a:ea typeface="Times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4)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u="sng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Avascularity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Epithelial tissue does not have any blood vessels within it, thus it has no direct blood supply of its own. A = without, and vascular = blood, together meaning ‘without a blood supply’.  This limits how many cell layers can living in this tissue. </a:t>
            </a:r>
            <a:endParaRPr lang="en-US" dirty="0">
              <a:latin typeface="Geneva"/>
              <a:ea typeface="Times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just"/>
            <a:endParaRPr lang="en-US" dirty="0">
              <a:latin typeface="Geneva"/>
              <a:ea typeface="Times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5)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u="sng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Highly Regenerative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Epithelial tissue has a high capacity to make more of itself, in other words, it is constantly regenerating to replace itself, as it is continuously </a:t>
            </a:r>
            <a:r>
              <a:rPr lang="en-US" b="1" dirty="0">
                <a:solidFill>
                  <a:srgbClr val="833C0B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sloughed off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Geneva"/>
              <a:ea typeface="Times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860C70-F73B-4DAF-9164-8E4B13C2D5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4794" y="998620"/>
            <a:ext cx="4306206" cy="3476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875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46" y="856665"/>
            <a:ext cx="6952617" cy="4485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2727325" y="411758"/>
            <a:ext cx="36877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CC6600"/>
                </a:solidFill>
                <a:latin typeface="Calibri" panose="020F0502020204030204" pitchFamily="34" charset="0"/>
              </a:rPr>
              <a:t>Exposed (Apical) Surface</a:t>
            </a:r>
          </a:p>
        </p:txBody>
      </p:sp>
      <p:sp>
        <p:nvSpPr>
          <p:cNvPr id="6148" name="TextBox 3"/>
          <p:cNvSpPr txBox="1">
            <a:spLocks noChangeArrowheads="1"/>
          </p:cNvSpPr>
          <p:nvPr/>
        </p:nvSpPr>
        <p:spPr bwMode="auto">
          <a:xfrm>
            <a:off x="2727325" y="5922015"/>
            <a:ext cx="36877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CC0000"/>
                </a:solidFill>
                <a:latin typeface="Calibri" panose="020F0502020204030204" pitchFamily="34" charset="0"/>
              </a:rPr>
              <a:t>Anchored (Basal) Region</a:t>
            </a:r>
          </a:p>
        </p:txBody>
      </p:sp>
      <p:sp>
        <p:nvSpPr>
          <p:cNvPr id="2" name="Right Brace 1">
            <a:extLst>
              <a:ext uri="{FF2B5EF4-FFF2-40B4-BE49-F238E27FC236}">
                <a16:creationId xmlns:a16="http://schemas.microsoft.com/office/drawing/2014/main" id="{621A09DE-CC58-6C0A-5374-9D223CBCAABC}"/>
              </a:ext>
            </a:extLst>
          </p:cNvPr>
          <p:cNvSpPr/>
          <p:nvPr/>
        </p:nvSpPr>
        <p:spPr>
          <a:xfrm>
            <a:off x="6351705" y="3940082"/>
            <a:ext cx="60587" cy="445273"/>
          </a:xfrm>
          <a:prstGeom prst="rightBrac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FF696D3-B431-6028-0790-590D8A6A9169}"/>
              </a:ext>
            </a:extLst>
          </p:cNvPr>
          <p:cNvCxnSpPr>
            <a:cxnSpLocks/>
          </p:cNvCxnSpPr>
          <p:nvPr/>
        </p:nvCxnSpPr>
        <p:spPr>
          <a:xfrm flipV="1">
            <a:off x="6412795" y="3847268"/>
            <a:ext cx="480102" cy="318052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extBox 3">
            <a:extLst>
              <a:ext uri="{FF2B5EF4-FFF2-40B4-BE49-F238E27FC236}">
                <a16:creationId xmlns:a16="http://schemas.microsoft.com/office/drawing/2014/main" id="{BD6B92D1-76DA-1586-ECA4-D653498BC7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2293" y="3620425"/>
            <a:ext cx="24164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latin typeface="Calibri" panose="020F0502020204030204" pitchFamily="34" charset="0"/>
              </a:rPr>
              <a:t>Basement Membrane</a:t>
            </a:r>
          </a:p>
        </p:txBody>
      </p:sp>
    </p:spTree>
    <p:extLst>
      <p:ext uri="{BB962C8B-B14F-4D97-AF65-F5344CB8AC3E}">
        <p14:creationId xmlns:p14="http://schemas.microsoft.com/office/powerpoint/2010/main" val="3420841123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332</TotalTime>
  <Words>1463</Words>
  <Application>Microsoft Office PowerPoint</Application>
  <PresentationFormat>On-screen Show (4:3)</PresentationFormat>
  <Paragraphs>314</Paragraphs>
  <Slides>30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Arial</vt:lpstr>
      <vt:lpstr>Calibri</vt:lpstr>
      <vt:lpstr>Geneva</vt:lpstr>
      <vt:lpstr>Times New Roman</vt:lpstr>
      <vt:lpstr>Default 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Tissue = a group of cells and cell products with similar structure and function.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Tissue = a group of cells and cell products with similar structure and function.</dc:title>
  <dc:creator>Marie McMahon</dc:creator>
  <cp:lastModifiedBy>Ian Moore</cp:lastModifiedBy>
  <cp:revision>47</cp:revision>
  <dcterms:created xsi:type="dcterms:W3CDTF">2024-01-25T05:58:45Z</dcterms:created>
  <dcterms:modified xsi:type="dcterms:W3CDTF">2025-02-03T06:30:17Z</dcterms:modified>
</cp:coreProperties>
</file>