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5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666" y="96"/>
      </p:cViewPr>
      <p:guideLst>
        <p:guide orient="horz" pos="225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874E-BDEA-402A-8B49-6C3DC56B5DC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4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1EFC4-8FF3-4CBC-954D-25992E1364A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4946A-4232-4477-BEDC-E5A89FEF51A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11700-C0E8-45E5-BA32-68EB3DDB48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9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A4BE7-1B99-414E-B102-74C7821DE0F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7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615F4-487A-4EAC-805B-44B2331FC0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65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0CCB6-5632-4A7D-88DF-BB272634A05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8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3EF80-D4BE-4552-BB36-905B6A1B0D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0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33864-4CF9-4DDC-B676-71CB40A5F82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6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0555F-6B42-446A-B9E4-4F169054101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3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1708-6E0A-4002-953B-47AACA22E83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1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>
            <a:alpha val="5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F4EE32-2714-4E6A-8520-618539AB759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5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63"/>
            <a:ext cx="9144000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292475" y="41275"/>
            <a:ext cx="2543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Calibri" panose="020F0502020204030204" pitchFamily="34" charset="0"/>
              </a:rPr>
              <a:t>Human Physiology</a:t>
            </a: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332163" y="6391275"/>
            <a:ext cx="27162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</a:rPr>
              <a:t>Left</a:t>
            </a: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</a:rPr>
              <a:t>                    </a:t>
            </a:r>
            <a:r>
              <a:rPr lang="en-US" altLang="en-US" sz="2400" b="1">
                <a:solidFill>
                  <a:srgbClr val="FF6600"/>
                </a:solidFill>
                <a:latin typeface="Calibri" panose="020F0502020204030204" pitchFamily="34" charset="0"/>
              </a:rPr>
              <a:t>Right</a:t>
            </a:r>
            <a:endParaRPr lang="en-US" altLang="en-US" sz="240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36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300038" y="284163"/>
            <a:ext cx="877252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Calibri" panose="020F0502020204030204" pitchFamily="34" charset="0"/>
              </a:rPr>
              <a:t>THE CHEMISTRY OF PHYSIOLOGY - REVIEW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Levels of Organization</a:t>
            </a: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33CC"/>
                </a:solidFill>
                <a:latin typeface="Calibri" panose="020F0502020204030204" pitchFamily="34" charset="0"/>
              </a:rPr>
              <a:t>atoms &gt; molecules &gt; organelles &gt; </a:t>
            </a:r>
            <a:r>
              <a:rPr lang="en-US" altLang="en-US" sz="1800" b="1">
                <a:solidFill>
                  <a:srgbClr val="0033CC"/>
                </a:solidFill>
                <a:latin typeface="Calibri" panose="020F0502020204030204" pitchFamily="34" charset="0"/>
              </a:rPr>
              <a:t>cells</a:t>
            </a:r>
            <a:r>
              <a:rPr lang="en-US" altLang="en-US" sz="1800">
                <a:solidFill>
                  <a:srgbClr val="0033CC"/>
                </a:solidFill>
                <a:latin typeface="Calibri" panose="020F0502020204030204" pitchFamily="34" charset="0"/>
              </a:rPr>
              <a:t> &gt; tissues &gt; organs &gt; organ systems &gt; organism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Valence e</a:t>
            </a:r>
            <a:r>
              <a:rPr lang="en-US" altLang="en-US" sz="2400" b="1" baseline="3000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en-US" altLang="en-US" sz="2400" baseline="300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–&gt; outer shell electrons = chemical properties of atom.</a:t>
            </a:r>
            <a:endParaRPr lang="en-US" altLang="en-US" sz="1100">
              <a:solidFill>
                <a:srgbClr val="000000"/>
              </a:solidFill>
            </a:endParaRPr>
          </a:p>
        </p:txBody>
      </p:sp>
      <p:pic>
        <p:nvPicPr>
          <p:cNvPr id="717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2601913"/>
            <a:ext cx="11795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4087813"/>
            <a:ext cx="9271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5395913"/>
            <a:ext cx="10318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34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79400" y="182563"/>
            <a:ext cx="877252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u="sng" dirty="0">
                <a:solidFill>
                  <a:srgbClr val="008000"/>
                </a:solidFill>
                <a:latin typeface="Arial"/>
              </a:rPr>
              <a:t>3 Types of Chemical Bonds</a:t>
            </a:r>
            <a:endParaRPr lang="en-US" altLang="en-US" sz="2400" b="1" dirty="0">
              <a:solidFill>
                <a:srgbClr val="000000"/>
              </a:solidFill>
              <a:latin typeface="Arial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Arial"/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</a:rPr>
              <a:t>Covalent</a:t>
            </a: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 bonds – sharing of electrons between atoms; strong bonds.</a:t>
            </a:r>
          </a:p>
          <a:p>
            <a:pPr lvl="1" indent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dirty="0">
              <a:solidFill>
                <a:srgbClr val="000000"/>
              </a:solidFill>
              <a:latin typeface="Arial"/>
            </a:endParaRPr>
          </a:p>
          <a:p>
            <a:pPr marL="1200150" lvl="1" indent="-4572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Non-polar = equal sharing of e</a:t>
            </a:r>
            <a:r>
              <a:rPr lang="en-US" altLang="en-US" sz="2000" baseline="30000" dirty="0">
                <a:solidFill>
                  <a:srgbClr val="000000"/>
                </a:solidFill>
                <a:latin typeface="Arial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s		e.g. lipids</a:t>
            </a:r>
          </a:p>
          <a:p>
            <a:pPr lvl="1" indent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dirty="0">
              <a:solidFill>
                <a:srgbClr val="000000"/>
              </a:solidFill>
              <a:latin typeface="Arial"/>
            </a:endParaRPr>
          </a:p>
          <a:p>
            <a:pPr marL="1200150" lvl="1" indent="-457200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Polar = non-equal sharing of e</a:t>
            </a:r>
            <a:r>
              <a:rPr lang="en-US" altLang="en-US" sz="2000" baseline="30000" dirty="0">
                <a:solidFill>
                  <a:srgbClr val="000000"/>
                </a:solidFill>
                <a:latin typeface="Arial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s		e.g. water	</a:t>
            </a: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1511300"/>
            <a:ext cx="7413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2143125"/>
            <a:ext cx="6445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848100"/>
            <a:ext cx="9286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3773488"/>
            <a:ext cx="1033462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894263" y="4178300"/>
            <a:ext cx="935037" cy="295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20863" y="6051550"/>
            <a:ext cx="5375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u="sng">
                <a:solidFill>
                  <a:srgbClr val="0033CC"/>
                </a:solidFill>
              </a:rPr>
              <a:t>Molecules</a:t>
            </a:r>
            <a:r>
              <a:rPr lang="en-US" altLang="en-US" sz="1800" b="1">
                <a:solidFill>
                  <a:srgbClr val="000000"/>
                </a:solidFill>
              </a:rPr>
              <a:t>:  Inorganic</a:t>
            </a:r>
            <a:r>
              <a:rPr lang="en-US" altLang="en-US" sz="1800">
                <a:solidFill>
                  <a:srgbClr val="000000"/>
                </a:solidFill>
              </a:rPr>
              <a:t> molecules – e.g. H</a:t>
            </a:r>
            <a:r>
              <a:rPr lang="en-US" altLang="en-US" sz="1800" baseline="-25000">
                <a:solidFill>
                  <a:srgbClr val="000000"/>
                </a:solidFill>
              </a:rPr>
              <a:t>2</a:t>
            </a:r>
            <a:r>
              <a:rPr lang="en-US" altLang="en-US" sz="1800">
                <a:solidFill>
                  <a:srgbClr val="000000"/>
                </a:solidFill>
              </a:rPr>
              <a:t>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	       Organic</a:t>
            </a:r>
            <a:r>
              <a:rPr lang="en-US" altLang="en-US" sz="1800">
                <a:solidFill>
                  <a:srgbClr val="000000"/>
                </a:solidFill>
              </a:rPr>
              <a:t> molecules – e.g. C</a:t>
            </a:r>
            <a:r>
              <a:rPr lang="en-US" altLang="en-US" sz="1800" baseline="-25000">
                <a:solidFill>
                  <a:srgbClr val="000000"/>
                </a:solidFill>
              </a:rPr>
              <a:t>6</a:t>
            </a:r>
            <a:r>
              <a:rPr lang="en-US" altLang="en-US" sz="1800">
                <a:solidFill>
                  <a:srgbClr val="000000"/>
                </a:solidFill>
              </a:rPr>
              <a:t>H</a:t>
            </a:r>
            <a:r>
              <a:rPr lang="en-US" altLang="en-US" sz="1800" baseline="-25000">
                <a:solidFill>
                  <a:srgbClr val="000000"/>
                </a:solidFill>
              </a:rPr>
              <a:t>12</a:t>
            </a:r>
            <a:r>
              <a:rPr lang="en-US" altLang="en-US" sz="1800">
                <a:solidFill>
                  <a:srgbClr val="000000"/>
                </a:solidFill>
              </a:rPr>
              <a:t>O</a:t>
            </a:r>
            <a:r>
              <a:rPr lang="en-US" altLang="en-US" sz="1800" baseline="-25000">
                <a:solidFill>
                  <a:srgbClr val="000000"/>
                </a:solidFill>
              </a:rPr>
              <a:t>6</a:t>
            </a:r>
            <a:r>
              <a:rPr lang="en-US" altLang="en-US" sz="180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0038" y="2889250"/>
            <a:ext cx="8772525" cy="7064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dirty="0">
                <a:solidFill>
                  <a:srgbClr val="000000"/>
                </a:solidFill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. Ionic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bonds – complete transfer of electrons, relatively weak bond (though crystals are strong), break in water yielding </a:t>
            </a:r>
            <a:r>
              <a:rPr lang="en-US" alt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ions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(charged particles).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34100" y="4141788"/>
            <a:ext cx="204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Yielding </a:t>
            </a:r>
            <a:r>
              <a:rPr lang="en-US" altLang="en-US" sz="1800" b="1">
                <a:solidFill>
                  <a:srgbClr val="0033CC"/>
                </a:solidFill>
                <a:latin typeface="Calibri" panose="020F0502020204030204" pitchFamily="34" charset="0"/>
              </a:rPr>
              <a:t>Na</a:t>
            </a:r>
            <a:r>
              <a:rPr lang="en-US" altLang="en-US" sz="1800" b="1" baseline="30000">
                <a:solidFill>
                  <a:srgbClr val="0033CC"/>
                </a:solidFill>
                <a:latin typeface="Calibri" panose="020F0502020204030204" pitchFamily="34" charset="0"/>
              </a:rPr>
              <a:t>+</a:t>
            </a: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altLang="en-US" sz="1800" b="1">
                <a:solidFill>
                  <a:srgbClr val="C00000"/>
                </a:solidFill>
                <a:latin typeface="Calibri" panose="020F0502020204030204" pitchFamily="34" charset="0"/>
              </a:rPr>
              <a:t>Cl</a:t>
            </a:r>
            <a:r>
              <a:rPr lang="en-US" altLang="en-US" sz="1800" b="1" baseline="40000">
                <a:solidFill>
                  <a:srgbClr val="C00000"/>
                </a:solidFill>
                <a:latin typeface="Calibri" panose="020F0502020204030204" pitchFamily="34" charset="0"/>
              </a:rPr>
              <a:t>-</a:t>
            </a: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9563" y="5084763"/>
            <a:ext cx="8651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3. Hydrogen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 bonds – weak but sig attractive forces between a H atom in one molecule and an O or an N atom in another molecule. 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838325" y="3678238"/>
            <a:ext cx="1708150" cy="296862"/>
            <a:chOff x="1838325" y="3678238"/>
            <a:chExt cx="1708150" cy="296862"/>
          </a:xfrm>
        </p:grpSpPr>
        <p:sp>
          <p:nvSpPr>
            <p:cNvPr id="7" name="Freeform 6"/>
            <p:cNvSpPr/>
            <p:nvPr/>
          </p:nvSpPr>
          <p:spPr>
            <a:xfrm>
              <a:off x="1838325" y="3678238"/>
              <a:ext cx="1708150" cy="254000"/>
            </a:xfrm>
            <a:custGeom>
              <a:avLst/>
              <a:gdLst>
                <a:gd name="connsiteX0" fmla="*/ 0 w 1706880"/>
                <a:gd name="connsiteY0" fmla="*/ 203200 h 254000"/>
                <a:gd name="connsiteX1" fmla="*/ 50800 w 1706880"/>
                <a:gd name="connsiteY1" fmla="*/ 162560 h 254000"/>
                <a:gd name="connsiteX2" fmla="*/ 111760 w 1706880"/>
                <a:gd name="connsiteY2" fmla="*/ 111760 h 254000"/>
                <a:gd name="connsiteX3" fmla="*/ 193040 w 1706880"/>
                <a:gd name="connsiteY3" fmla="*/ 81280 h 254000"/>
                <a:gd name="connsiteX4" fmla="*/ 223520 w 1706880"/>
                <a:gd name="connsiteY4" fmla="*/ 50800 h 254000"/>
                <a:gd name="connsiteX5" fmla="*/ 447040 w 1706880"/>
                <a:gd name="connsiteY5" fmla="*/ 20320 h 254000"/>
                <a:gd name="connsiteX6" fmla="*/ 508000 w 1706880"/>
                <a:gd name="connsiteY6" fmla="*/ 10160 h 254000"/>
                <a:gd name="connsiteX7" fmla="*/ 599440 w 1706880"/>
                <a:gd name="connsiteY7" fmla="*/ 0 h 254000"/>
                <a:gd name="connsiteX8" fmla="*/ 995680 w 1706880"/>
                <a:gd name="connsiteY8" fmla="*/ 10160 h 254000"/>
                <a:gd name="connsiteX9" fmla="*/ 1066800 w 1706880"/>
                <a:gd name="connsiteY9" fmla="*/ 30480 h 254000"/>
                <a:gd name="connsiteX10" fmla="*/ 1107440 w 1706880"/>
                <a:gd name="connsiteY10" fmla="*/ 50800 h 254000"/>
                <a:gd name="connsiteX11" fmla="*/ 1168400 w 1706880"/>
                <a:gd name="connsiteY11" fmla="*/ 71120 h 254000"/>
                <a:gd name="connsiteX12" fmla="*/ 1198880 w 1706880"/>
                <a:gd name="connsiteY12" fmla="*/ 81280 h 254000"/>
                <a:gd name="connsiteX13" fmla="*/ 1229360 w 1706880"/>
                <a:gd name="connsiteY13" fmla="*/ 91440 h 254000"/>
                <a:gd name="connsiteX14" fmla="*/ 1270000 w 1706880"/>
                <a:gd name="connsiteY14" fmla="*/ 101600 h 254000"/>
                <a:gd name="connsiteX15" fmla="*/ 1330960 w 1706880"/>
                <a:gd name="connsiteY15" fmla="*/ 121920 h 254000"/>
                <a:gd name="connsiteX16" fmla="*/ 1483360 w 1706880"/>
                <a:gd name="connsiteY16" fmla="*/ 142240 h 254000"/>
                <a:gd name="connsiteX17" fmla="*/ 1544320 w 1706880"/>
                <a:gd name="connsiteY17" fmla="*/ 162560 h 254000"/>
                <a:gd name="connsiteX18" fmla="*/ 1574800 w 1706880"/>
                <a:gd name="connsiteY18" fmla="*/ 172720 h 254000"/>
                <a:gd name="connsiteX19" fmla="*/ 1605280 w 1706880"/>
                <a:gd name="connsiteY19" fmla="*/ 182880 h 254000"/>
                <a:gd name="connsiteX20" fmla="*/ 1666240 w 1706880"/>
                <a:gd name="connsiteY20" fmla="*/ 223520 h 254000"/>
                <a:gd name="connsiteX21" fmla="*/ 1706880 w 1706880"/>
                <a:gd name="connsiteY21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06880" h="254000">
                  <a:moveTo>
                    <a:pt x="0" y="203200"/>
                  </a:moveTo>
                  <a:cubicBezTo>
                    <a:pt x="16933" y="189653"/>
                    <a:pt x="34480" y="176840"/>
                    <a:pt x="50800" y="162560"/>
                  </a:cubicBezTo>
                  <a:cubicBezTo>
                    <a:pt x="74235" y="142054"/>
                    <a:pt x="82649" y="124236"/>
                    <a:pt x="111760" y="111760"/>
                  </a:cubicBezTo>
                  <a:cubicBezTo>
                    <a:pt x="164940" y="88969"/>
                    <a:pt x="142247" y="117561"/>
                    <a:pt x="193040" y="81280"/>
                  </a:cubicBezTo>
                  <a:cubicBezTo>
                    <a:pt x="204732" y="72929"/>
                    <a:pt x="209989" y="55633"/>
                    <a:pt x="223520" y="50800"/>
                  </a:cubicBezTo>
                  <a:cubicBezTo>
                    <a:pt x="280218" y="30551"/>
                    <a:pt x="388328" y="27227"/>
                    <a:pt x="447040" y="20320"/>
                  </a:cubicBezTo>
                  <a:cubicBezTo>
                    <a:pt x="467499" y="17913"/>
                    <a:pt x="487580" y="12883"/>
                    <a:pt x="508000" y="10160"/>
                  </a:cubicBezTo>
                  <a:cubicBezTo>
                    <a:pt x="538399" y="6107"/>
                    <a:pt x="568960" y="3387"/>
                    <a:pt x="599440" y="0"/>
                  </a:cubicBezTo>
                  <a:cubicBezTo>
                    <a:pt x="731520" y="3387"/>
                    <a:pt x="863699" y="4021"/>
                    <a:pt x="995680" y="10160"/>
                  </a:cubicBezTo>
                  <a:cubicBezTo>
                    <a:pt x="1005319" y="10608"/>
                    <a:pt x="1054818" y="25345"/>
                    <a:pt x="1066800" y="30480"/>
                  </a:cubicBezTo>
                  <a:cubicBezTo>
                    <a:pt x="1080721" y="36446"/>
                    <a:pt x="1093378" y="45175"/>
                    <a:pt x="1107440" y="50800"/>
                  </a:cubicBezTo>
                  <a:cubicBezTo>
                    <a:pt x="1127327" y="58755"/>
                    <a:pt x="1148080" y="64347"/>
                    <a:pt x="1168400" y="71120"/>
                  </a:cubicBezTo>
                  <a:lnTo>
                    <a:pt x="1198880" y="81280"/>
                  </a:lnTo>
                  <a:cubicBezTo>
                    <a:pt x="1209040" y="84667"/>
                    <a:pt x="1218970" y="88843"/>
                    <a:pt x="1229360" y="91440"/>
                  </a:cubicBezTo>
                  <a:cubicBezTo>
                    <a:pt x="1242907" y="94827"/>
                    <a:pt x="1256625" y="97588"/>
                    <a:pt x="1270000" y="101600"/>
                  </a:cubicBezTo>
                  <a:cubicBezTo>
                    <a:pt x="1290516" y="107755"/>
                    <a:pt x="1309647" y="119789"/>
                    <a:pt x="1330960" y="121920"/>
                  </a:cubicBezTo>
                  <a:cubicBezTo>
                    <a:pt x="1379889" y="126813"/>
                    <a:pt x="1434627" y="128949"/>
                    <a:pt x="1483360" y="142240"/>
                  </a:cubicBezTo>
                  <a:cubicBezTo>
                    <a:pt x="1504024" y="147876"/>
                    <a:pt x="1524000" y="155787"/>
                    <a:pt x="1544320" y="162560"/>
                  </a:cubicBezTo>
                  <a:lnTo>
                    <a:pt x="1574800" y="172720"/>
                  </a:lnTo>
                  <a:lnTo>
                    <a:pt x="1605280" y="182880"/>
                  </a:lnTo>
                  <a:cubicBezTo>
                    <a:pt x="1644820" y="242190"/>
                    <a:pt x="1600632" y="190716"/>
                    <a:pt x="1666240" y="223520"/>
                  </a:cubicBezTo>
                  <a:cubicBezTo>
                    <a:pt x="1681386" y="231093"/>
                    <a:pt x="1706880" y="254000"/>
                    <a:pt x="1706880" y="25400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525838" y="3779838"/>
              <a:ext cx="20637" cy="182562"/>
            </a:xfrm>
            <a:custGeom>
              <a:avLst/>
              <a:gdLst>
                <a:gd name="connsiteX0" fmla="*/ 20472 w 20472"/>
                <a:gd name="connsiteY0" fmla="*/ 182880 h 182880"/>
                <a:gd name="connsiteX1" fmla="*/ 152 w 20472"/>
                <a:gd name="connsiteY1" fmla="*/ 132080 h 182880"/>
                <a:gd name="connsiteX2" fmla="*/ 10312 w 20472"/>
                <a:gd name="connsiteY2" fmla="*/ 91440 h 182880"/>
                <a:gd name="connsiteX3" fmla="*/ 10312 w 20472"/>
                <a:gd name="connsiteY3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72" h="182880">
                  <a:moveTo>
                    <a:pt x="20472" y="182880"/>
                  </a:moveTo>
                  <a:cubicBezTo>
                    <a:pt x="13699" y="165947"/>
                    <a:pt x="2166" y="150206"/>
                    <a:pt x="152" y="132080"/>
                  </a:cubicBezTo>
                  <a:cubicBezTo>
                    <a:pt x="-1390" y="118202"/>
                    <a:pt x="9241" y="105362"/>
                    <a:pt x="10312" y="91440"/>
                  </a:cubicBezTo>
                  <a:cubicBezTo>
                    <a:pt x="12650" y="61050"/>
                    <a:pt x="10312" y="30480"/>
                    <a:pt x="10312" y="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373438" y="3941763"/>
              <a:ext cx="161925" cy="33337"/>
            </a:xfrm>
            <a:custGeom>
              <a:avLst/>
              <a:gdLst>
                <a:gd name="connsiteX0" fmla="*/ 162560 w 162560"/>
                <a:gd name="connsiteY0" fmla="*/ 0 h 32634"/>
                <a:gd name="connsiteX1" fmla="*/ 111760 w 162560"/>
                <a:gd name="connsiteY1" fmla="*/ 10160 h 32634"/>
                <a:gd name="connsiteX2" fmla="*/ 81280 w 162560"/>
                <a:gd name="connsiteY2" fmla="*/ 30480 h 32634"/>
                <a:gd name="connsiteX3" fmla="*/ 0 w 162560"/>
                <a:gd name="connsiteY3" fmla="*/ 30480 h 3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560" h="32634">
                  <a:moveTo>
                    <a:pt x="162560" y="0"/>
                  </a:moveTo>
                  <a:cubicBezTo>
                    <a:pt x="145627" y="3387"/>
                    <a:pt x="127929" y="4097"/>
                    <a:pt x="111760" y="10160"/>
                  </a:cubicBezTo>
                  <a:cubicBezTo>
                    <a:pt x="100327" y="14447"/>
                    <a:pt x="93294" y="28296"/>
                    <a:pt x="81280" y="30480"/>
                  </a:cubicBezTo>
                  <a:cubicBezTo>
                    <a:pt x="54624" y="35327"/>
                    <a:pt x="27093" y="30480"/>
                    <a:pt x="0" y="3048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17638" y="4779963"/>
            <a:ext cx="2849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Na atom                                     Cl atom</a:t>
            </a:r>
          </a:p>
        </p:txBody>
      </p:sp>
    </p:spTree>
    <p:extLst>
      <p:ext uri="{BB962C8B-B14F-4D97-AF65-F5344CB8AC3E}">
        <p14:creationId xmlns:p14="http://schemas.microsoft.com/office/powerpoint/2010/main" val="321442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" grpId="0"/>
      <p:bldP spid="3" grpId="0"/>
      <p:bldP spid="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3825"/>
            <a:ext cx="9144000" cy="5908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0033CC"/>
                </a:solidFill>
                <a:latin typeface="Calibri" panose="020F0502020204030204" pitchFamily="34" charset="0"/>
              </a:rPr>
              <a:t>Properties of Water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BBE0E3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1) </a:t>
            </a:r>
            <a:r>
              <a:rPr lang="en-US" sz="3200" u="sng" dirty="0">
                <a:solidFill>
                  <a:srgbClr val="000000"/>
                </a:solidFill>
                <a:latin typeface="Calibri" panose="020F0502020204030204" pitchFamily="34" charset="0"/>
              </a:rPr>
              <a:t>Solvency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- universal solvent.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2) </a:t>
            </a:r>
            <a:r>
              <a:rPr lang="en-US" sz="3200" u="sng" dirty="0">
                <a:solidFill>
                  <a:srgbClr val="000000"/>
                </a:solidFill>
                <a:latin typeface="Calibri" panose="020F0502020204030204" pitchFamily="34" charset="0"/>
              </a:rPr>
              <a:t>Cohesion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- surface tension and adhesion.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3) </a:t>
            </a:r>
            <a:r>
              <a:rPr lang="en-US" sz="3200" u="sng" dirty="0" err="1">
                <a:solidFill>
                  <a:srgbClr val="000000"/>
                </a:solidFill>
                <a:latin typeface="Calibri" panose="020F0502020204030204" pitchFamily="34" charset="0"/>
              </a:rPr>
              <a:t>Thermostability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- high heat capacity, high heat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    vaporization. Define calorie.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4) </a:t>
            </a:r>
            <a:r>
              <a:rPr lang="en-US" sz="3200" u="sng" dirty="0">
                <a:solidFill>
                  <a:srgbClr val="000000"/>
                </a:solidFill>
                <a:latin typeface="Calibri" panose="020F0502020204030204" pitchFamily="34" charset="0"/>
              </a:rPr>
              <a:t>Reactivity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- Water participates in chemical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     reactions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e.g. </a:t>
            </a:r>
            <a:r>
              <a:rPr lang="en-US" sz="2800" dirty="0">
                <a:solidFill>
                  <a:srgbClr val="0033CC"/>
                </a:solidFill>
                <a:latin typeface="Calibri" panose="020F0502020204030204" pitchFamily="34" charset="0"/>
              </a:rPr>
              <a:t>Hydrolysis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sz="2800" dirty="0">
                <a:solidFill>
                  <a:srgbClr val="CC3300"/>
                </a:solidFill>
                <a:latin typeface="Calibri" panose="020F0502020204030204" pitchFamily="34" charset="0"/>
              </a:rPr>
              <a:t>Dehydration Synthesis </a:t>
            </a:r>
          </a:p>
        </p:txBody>
      </p:sp>
    </p:spTree>
    <p:extLst>
      <p:ext uri="{BB962C8B-B14F-4D97-AF65-F5344CB8AC3E}">
        <p14:creationId xmlns:p14="http://schemas.microsoft.com/office/powerpoint/2010/main" val="41081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430213" y="315913"/>
            <a:ext cx="8456612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dirty="0">
                <a:solidFill>
                  <a:srgbClr val="CC3300"/>
                </a:solidFill>
              </a:rPr>
              <a:t>   </a:t>
            </a:r>
            <a:r>
              <a:rPr lang="en-US" altLang="en-US" b="1" dirty="0">
                <a:solidFill>
                  <a:srgbClr val="CC3300"/>
                </a:solidFill>
                <a:latin typeface="Calibri" panose="020F0502020204030204" pitchFamily="34" charset="0"/>
              </a:rPr>
              <a:t>Organic Molecules</a:t>
            </a:r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</a:rPr>
              <a:t>: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b="1" u="sng" dirty="0">
                <a:solidFill>
                  <a:srgbClr val="0033CC"/>
                </a:solidFill>
                <a:latin typeface="Calibri" panose="020F0502020204030204" pitchFamily="34" charset="0"/>
              </a:rPr>
              <a:t>Carbohydrates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Monosaccharides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– simple sugars (monomers).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1. Glucose – </a:t>
            </a:r>
            <a:r>
              <a:rPr lang="en-US" altLang="en-US" sz="2200" i="1" dirty="0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molecule as a source of E in the human body.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2. Fructose – a simple sugar found in fruits (fruit sugar).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3. Galactose – a component of milk sugar.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Disaccharides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– 2 monosaccharides joined by a </a:t>
            </a:r>
            <a:r>
              <a:rPr lang="en-US" altLang="en-US" sz="2200" dirty="0" err="1">
                <a:solidFill>
                  <a:srgbClr val="000000"/>
                </a:solidFill>
                <a:latin typeface="Calibri" panose="020F0502020204030204" pitchFamily="34" charset="0"/>
              </a:rPr>
              <a:t>glycosydic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bond.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1. Sucrose (table sugar) =  glucose + fructose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2. Lactose (milk sugar)  =  glucose + galactose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3. Maltose (grain sugar) =  glucose + glucose	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		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Polysaccharides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–complex carbohydrates – polymers of glucose.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1. Glycogen - E storage for glucose in animal cells, liver, skeletal mus.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2. Starch - E storage for glucose in plant cells, e.g., potatoes!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3. Cellulose – structural component of plant cell walls, e.g., dietary fiber!</a:t>
            </a:r>
          </a:p>
        </p:txBody>
      </p:sp>
    </p:spTree>
    <p:extLst>
      <p:ext uri="{BB962C8B-B14F-4D97-AF65-F5344CB8AC3E}">
        <p14:creationId xmlns:p14="http://schemas.microsoft.com/office/powerpoint/2010/main" val="86181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263" y="120650"/>
            <a:ext cx="8601075" cy="6370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Lipids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In general are non-polar molecules, not solvent in water.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Fatty Acids 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–  fatty acids and glycerol.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Triglycerides –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mono,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di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, tri ... 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3)   Phospholipids –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amphiphilic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(polar and non-polar)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4)   Steroids –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complex and important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Proteins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Contains C, H, O, N, S. most versatile and complex Amino Acids (AA’s) are the monomers of proteins.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Levels of Structures of Proteins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Primary (1</a:t>
            </a:r>
            <a:r>
              <a:rPr lang="en-US" sz="2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)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Secondary (2</a:t>
            </a:r>
            <a:r>
              <a:rPr lang="en-US" sz="2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)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Tertiary (3</a:t>
            </a:r>
            <a:r>
              <a:rPr lang="en-US" sz="2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)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Quaternary (4</a:t>
            </a:r>
            <a:r>
              <a:rPr lang="en-US" sz="2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) –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4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47675" y="544513"/>
            <a:ext cx="845820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THERMODYNAMICS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- How Energy is converted to Work.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1st Law of Thermodynamics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Calibri" panose="020F0502020204030204" pitchFamily="34" charset="0"/>
              </a:rPr>
              <a:t>2nd Law of Thermodynamics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u="sng">
                <a:solidFill>
                  <a:srgbClr val="000000"/>
                </a:solidFill>
                <a:latin typeface="Calibri" panose="020F0502020204030204" pitchFamily="34" charset="0"/>
              </a:rPr>
              <a:t>The Human Body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Food (PE) is used to move and operate (KE) the body.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e.g., 100 Kcal of food is consumed, ~ 60 Kcal lost as heat, ~ 40 Kcal used for movement (chemical, transport and mechanical) of the body.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i.e., Our bodies are ~ 40% efficient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Efficiency changes…</a:t>
            </a:r>
          </a:p>
        </p:txBody>
      </p:sp>
    </p:spTree>
    <p:extLst>
      <p:ext uri="{BB962C8B-B14F-4D97-AF65-F5344CB8AC3E}">
        <p14:creationId xmlns:p14="http://schemas.microsoft.com/office/powerpoint/2010/main" val="764866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414338" y="131763"/>
            <a:ext cx="8553450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What is Energy?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Calibri" panose="020F0502020204030204" pitchFamily="34" charset="0"/>
              </a:rPr>
              <a:t>What is Work?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1) Chemical Work – chemical bonds (invest, store, release E).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2) Transport Work – movement across a gradient.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3) Mechanical Work - movement of a part or 'whole‘.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u="sng">
                <a:solidFill>
                  <a:srgbClr val="000000"/>
                </a:solidFill>
                <a:latin typeface="Calibri" panose="020F0502020204030204" pitchFamily="34" charset="0"/>
              </a:rPr>
              <a:t>Let’s examine 2 forms of Energy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Kinetic Energy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(KE) and </a:t>
            </a: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Potential Energy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(PE)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		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KE and PE can be converted from one form to the other but it is never a 100% efficient conversion.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Work (chemical, transport, mechanical) in body involves inter-conversion of these 2 forms of E. </a:t>
            </a:r>
          </a:p>
        </p:txBody>
      </p:sp>
    </p:spTree>
    <p:extLst>
      <p:ext uri="{BB962C8B-B14F-4D97-AF65-F5344CB8AC3E}">
        <p14:creationId xmlns:p14="http://schemas.microsoft.com/office/powerpoint/2010/main" val="336253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423863" y="252413"/>
            <a:ext cx="8439150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Chemical Reaction in Body -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to Store, Release, or Transfer 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Metabolism = Anabolism + Catabolism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1)</a:t>
            </a: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Endergonic</a:t>
            </a:r>
            <a:r>
              <a:rPr lang="en-US" altLang="en-US" sz="240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Reactions – Require Energy (E) input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	e.g. 	A   +   B   +    </a:t>
            </a:r>
            <a:r>
              <a:rPr lang="en-U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E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  →    C			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i="1" u="sng">
                <a:solidFill>
                  <a:srgbClr val="000000"/>
                </a:solidFill>
                <a:latin typeface="Calibri" panose="020F0502020204030204" pitchFamily="34" charset="0"/>
              </a:rPr>
              <a:t>Dehydration Synthesis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Calibri" panose="020F0502020204030204" pitchFamily="34" charset="0"/>
              </a:rPr>
              <a:t>Anabolic</a:t>
            </a:r>
            <a:r>
              <a:rPr lang="en-US" altLang="en-US" sz="200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Reactions –synthesizing something, building a more complex, larger molecule from simpler, smaller molecules, require input of 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33CC"/>
                </a:solidFill>
                <a:latin typeface="Calibri" panose="020F0502020204030204" pitchFamily="34" charset="0"/>
              </a:rPr>
              <a:t>2)</a:t>
            </a:r>
            <a:r>
              <a:rPr lang="en-US" altLang="en-US" sz="240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>
                <a:solidFill>
                  <a:srgbClr val="0033CC"/>
                </a:solidFill>
                <a:latin typeface="Calibri" panose="020F0502020204030204" pitchFamily="34" charset="0"/>
              </a:rPr>
              <a:t>Exergonic</a:t>
            </a:r>
            <a:r>
              <a:rPr lang="en-US" altLang="en-US" sz="240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Reactions – Release Energy (E)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	e.g. 	C   →     A   +   B   +   </a:t>
            </a:r>
            <a:r>
              <a:rPr lang="en-US" altLang="en-US" sz="2400" b="1">
                <a:solidFill>
                  <a:srgbClr val="0033CC"/>
                </a:solidFill>
                <a:latin typeface="Calibri" panose="020F0502020204030204" pitchFamily="34" charset="0"/>
              </a:rPr>
              <a:t>E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		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i="1" u="sng">
                <a:solidFill>
                  <a:srgbClr val="000000"/>
                </a:solidFill>
                <a:latin typeface="Calibri" panose="020F0502020204030204" pitchFamily="34" charset="0"/>
              </a:rPr>
              <a:t>Hydrolysis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33CC"/>
                </a:solidFill>
                <a:latin typeface="Calibri" panose="020F0502020204030204" pitchFamily="34" charset="0"/>
              </a:rPr>
              <a:t>Catabolic</a:t>
            </a:r>
            <a:r>
              <a:rPr lang="en-US" altLang="en-US" sz="200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Reactions – they are breaking chemical bonds. Large molecules are broken down to produce smaller molecules, release E that can be used for physiological work.</a:t>
            </a:r>
          </a:p>
        </p:txBody>
      </p:sp>
    </p:spTree>
    <p:extLst>
      <p:ext uri="{BB962C8B-B14F-4D97-AF65-F5344CB8AC3E}">
        <p14:creationId xmlns:p14="http://schemas.microsoft.com/office/powerpoint/2010/main" val="26338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22" y="713196"/>
            <a:ext cx="1839074" cy="467820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Analytical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Logical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Precise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Repetitive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Organized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Detailed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Belief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Sequential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Literal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Detached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Verbal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6707" y="713195"/>
            <a:ext cx="1839074" cy="467820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Creative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Imaginative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General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Intuitive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Conceptual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Holistic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Heuristic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Irregular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Figurative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Empathetic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Non-Verbal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066" y="620730"/>
            <a:ext cx="4090771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7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725" y="317500"/>
            <a:ext cx="8682038" cy="62785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990033"/>
                </a:solidFill>
                <a:latin typeface="Calibri" panose="020F0502020204030204" pitchFamily="34" charset="0"/>
              </a:rPr>
              <a:t>Etymology</a:t>
            </a:r>
            <a:r>
              <a:rPr lang="en-US" dirty="0">
                <a:solidFill>
                  <a:srgbClr val="990033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(word origin; derivation of words):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Physiology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From 1560’s, French and directly from Latin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physiologia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“Study and description of natural objects, natural philosophy".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Derived from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physios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= "nature, natural, physical"; and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logia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= "study".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This gives the meaning of "science of the normal function of living things".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Anatomy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From Late 1300’s, Latin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anatomia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Greek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anatome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“Study or knowledge of the structure and function of the human body“.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Derived from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ana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= "up"; and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tomos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(or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temnein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) = "to cut".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Together this gives "a cutting up" involving dissection.</a:t>
            </a:r>
          </a:p>
        </p:txBody>
      </p:sp>
    </p:spTree>
    <p:extLst>
      <p:ext uri="{BB962C8B-B14F-4D97-AF65-F5344CB8AC3E}">
        <p14:creationId xmlns:p14="http://schemas.microsoft.com/office/powerpoint/2010/main" val="151582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528638" y="106363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Compare </a:t>
            </a:r>
            <a:r>
              <a:rPr lang="en-US" altLang="en-US" sz="2800" b="1" dirty="0">
                <a:solidFill>
                  <a:srgbClr val="0033CC"/>
                </a:solidFill>
                <a:latin typeface="Calibri" panose="020F0502020204030204" pitchFamily="34" charset="0"/>
              </a:rPr>
              <a:t>Function</a:t>
            </a:r>
            <a:r>
              <a:rPr lang="en-US" altLang="en-US" sz="2800" dirty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Process</a:t>
            </a:r>
            <a:r>
              <a:rPr lang="en-US" altLang="en-US" sz="28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in terms of </a:t>
            </a: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Physiology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4872038" y="1042988"/>
            <a:ext cx="3581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u="sng">
                <a:solidFill>
                  <a:srgbClr val="C00000"/>
                </a:solidFill>
                <a:latin typeface="Calibri" panose="020F0502020204030204" pitchFamily="34" charset="0"/>
              </a:rPr>
              <a:t>Process </a:t>
            </a:r>
            <a:r>
              <a:rPr lang="en-US" altLang="en-US" sz="2400" b="1" u="sng">
                <a:solidFill>
                  <a:srgbClr val="000000"/>
                </a:solidFill>
                <a:latin typeface="Calibri" panose="020F0502020204030204" pitchFamily="34" charset="0"/>
              </a:rPr>
              <a:t>Questions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How is event achieved?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311525" y="5616575"/>
            <a:ext cx="25209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Integration of both to get the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holistic picture! 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49275" y="1023938"/>
            <a:ext cx="34845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u="sng">
                <a:solidFill>
                  <a:srgbClr val="0000FF"/>
                </a:solidFill>
                <a:latin typeface="Calibri" panose="020F0502020204030204" pitchFamily="34" charset="0"/>
              </a:rPr>
              <a:t>Functional </a:t>
            </a:r>
            <a:r>
              <a:rPr lang="en-US" altLang="en-US" sz="2400" b="1" u="sng">
                <a:solidFill>
                  <a:srgbClr val="000000"/>
                </a:solidFill>
                <a:latin typeface="Calibri" panose="020F0502020204030204" pitchFamily="34" charset="0"/>
              </a:rPr>
              <a:t>Questions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Purpose of event?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49275" y="3201988"/>
            <a:ext cx="3697288" cy="1200329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Why do we breathe?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Why do RBCs transport O</a:t>
            </a:r>
            <a:r>
              <a:rPr lang="en-US" altLang="en-US" sz="24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? Why do people faint? 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668838" y="3201988"/>
            <a:ext cx="3856037" cy="1200329"/>
          </a:xfrm>
          <a:prstGeom prst="rect">
            <a:avLst/>
          </a:prstGeom>
          <a:solidFill>
            <a:srgbClr val="FF92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How do we breathe?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How do RBCs transport O</a:t>
            </a:r>
            <a:r>
              <a:rPr lang="en-US" altLang="en-US" sz="24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? How do people faint?  </a:t>
            </a:r>
          </a:p>
        </p:txBody>
      </p:sp>
      <p:sp>
        <p:nvSpPr>
          <p:cNvPr id="9" name="Down Arrow 8"/>
          <p:cNvSpPr/>
          <p:nvPr/>
        </p:nvSpPr>
        <p:spPr>
          <a:xfrm>
            <a:off x="2062163" y="1871663"/>
            <a:ext cx="334962" cy="849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429375" y="1936750"/>
            <a:ext cx="334963" cy="849313"/>
          </a:xfrm>
          <a:prstGeom prst="downArrow">
            <a:avLst/>
          </a:prstGeom>
          <a:solidFill>
            <a:srgbClr val="FF92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Elbow Connector 12"/>
          <p:cNvCxnSpPr>
            <a:stCxn id="4102" idx="2"/>
            <a:endCxn id="4100" idx="1"/>
          </p:cNvCxnSpPr>
          <p:nvPr/>
        </p:nvCxnSpPr>
        <p:spPr>
          <a:xfrm rot="16200000" flipH="1">
            <a:off x="1947159" y="4853077"/>
            <a:ext cx="1815127" cy="913606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4103" idx="2"/>
            <a:endCxn id="4100" idx="3"/>
          </p:cNvCxnSpPr>
          <p:nvPr/>
        </p:nvCxnSpPr>
        <p:spPr>
          <a:xfrm rot="5400000">
            <a:off x="5307103" y="4927689"/>
            <a:ext cx="1815127" cy="764382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974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565275"/>
            <a:ext cx="6626225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79425" y="735013"/>
            <a:ext cx="8518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The Systems that make up the Body in Human Physiology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953125" y="1406525"/>
            <a:ext cx="2832100" cy="2063750"/>
            <a:chOff x="5618480" y="822960"/>
            <a:chExt cx="3007360" cy="1899920"/>
          </a:xfrm>
        </p:grpSpPr>
        <p:sp>
          <p:nvSpPr>
            <p:cNvPr id="4" name="Freeform 3"/>
            <p:cNvSpPr/>
            <p:nvPr/>
          </p:nvSpPr>
          <p:spPr>
            <a:xfrm>
              <a:off x="5618480" y="822960"/>
              <a:ext cx="3007360" cy="1899920"/>
            </a:xfrm>
            <a:custGeom>
              <a:avLst/>
              <a:gdLst>
                <a:gd name="connsiteX0" fmla="*/ 0 w 3007360"/>
                <a:gd name="connsiteY0" fmla="*/ 0 h 1899920"/>
                <a:gd name="connsiteX1" fmla="*/ 396240 w 3007360"/>
                <a:gd name="connsiteY1" fmla="*/ 20320 h 1899920"/>
                <a:gd name="connsiteX2" fmla="*/ 487680 w 3007360"/>
                <a:gd name="connsiteY2" fmla="*/ 50800 h 1899920"/>
                <a:gd name="connsiteX3" fmla="*/ 518160 w 3007360"/>
                <a:gd name="connsiteY3" fmla="*/ 60960 h 1899920"/>
                <a:gd name="connsiteX4" fmla="*/ 568960 w 3007360"/>
                <a:gd name="connsiteY4" fmla="*/ 81280 h 1899920"/>
                <a:gd name="connsiteX5" fmla="*/ 629920 w 3007360"/>
                <a:gd name="connsiteY5" fmla="*/ 91440 h 1899920"/>
                <a:gd name="connsiteX6" fmla="*/ 690880 w 3007360"/>
                <a:gd name="connsiteY6" fmla="*/ 111760 h 1899920"/>
                <a:gd name="connsiteX7" fmla="*/ 883920 w 3007360"/>
                <a:gd name="connsiteY7" fmla="*/ 132080 h 1899920"/>
                <a:gd name="connsiteX8" fmla="*/ 985520 w 3007360"/>
                <a:gd name="connsiteY8" fmla="*/ 152400 h 1899920"/>
                <a:gd name="connsiteX9" fmla="*/ 1127760 w 3007360"/>
                <a:gd name="connsiteY9" fmla="*/ 172720 h 1899920"/>
                <a:gd name="connsiteX10" fmla="*/ 1188720 w 3007360"/>
                <a:gd name="connsiteY10" fmla="*/ 193040 h 1899920"/>
                <a:gd name="connsiteX11" fmla="*/ 1270000 w 3007360"/>
                <a:gd name="connsiteY11" fmla="*/ 213360 h 1899920"/>
                <a:gd name="connsiteX12" fmla="*/ 1310640 w 3007360"/>
                <a:gd name="connsiteY12" fmla="*/ 223520 h 1899920"/>
                <a:gd name="connsiteX13" fmla="*/ 1341120 w 3007360"/>
                <a:gd name="connsiteY13" fmla="*/ 243840 h 1899920"/>
                <a:gd name="connsiteX14" fmla="*/ 1473200 w 3007360"/>
                <a:gd name="connsiteY14" fmla="*/ 284480 h 1899920"/>
                <a:gd name="connsiteX15" fmla="*/ 1524000 w 3007360"/>
                <a:gd name="connsiteY15" fmla="*/ 294640 h 1899920"/>
                <a:gd name="connsiteX16" fmla="*/ 1574800 w 3007360"/>
                <a:gd name="connsiteY16" fmla="*/ 314960 h 1899920"/>
                <a:gd name="connsiteX17" fmla="*/ 1625600 w 3007360"/>
                <a:gd name="connsiteY17" fmla="*/ 325120 h 1899920"/>
                <a:gd name="connsiteX18" fmla="*/ 1686560 w 3007360"/>
                <a:gd name="connsiteY18" fmla="*/ 355600 h 1899920"/>
                <a:gd name="connsiteX19" fmla="*/ 1717040 w 3007360"/>
                <a:gd name="connsiteY19" fmla="*/ 365760 h 1899920"/>
                <a:gd name="connsiteX20" fmla="*/ 1778000 w 3007360"/>
                <a:gd name="connsiteY20" fmla="*/ 396240 h 1899920"/>
                <a:gd name="connsiteX21" fmla="*/ 1808480 w 3007360"/>
                <a:gd name="connsiteY21" fmla="*/ 426720 h 1899920"/>
                <a:gd name="connsiteX22" fmla="*/ 1889760 w 3007360"/>
                <a:gd name="connsiteY22" fmla="*/ 467360 h 1899920"/>
                <a:gd name="connsiteX23" fmla="*/ 1920240 w 3007360"/>
                <a:gd name="connsiteY23" fmla="*/ 497840 h 1899920"/>
                <a:gd name="connsiteX24" fmla="*/ 1991360 w 3007360"/>
                <a:gd name="connsiteY24" fmla="*/ 528320 h 1899920"/>
                <a:gd name="connsiteX25" fmla="*/ 2052320 w 3007360"/>
                <a:gd name="connsiteY25" fmla="*/ 589280 h 1899920"/>
                <a:gd name="connsiteX26" fmla="*/ 2082800 w 3007360"/>
                <a:gd name="connsiteY26" fmla="*/ 599440 h 1899920"/>
                <a:gd name="connsiteX27" fmla="*/ 2143760 w 3007360"/>
                <a:gd name="connsiteY27" fmla="*/ 650240 h 1899920"/>
                <a:gd name="connsiteX28" fmla="*/ 2184400 w 3007360"/>
                <a:gd name="connsiteY28" fmla="*/ 680720 h 1899920"/>
                <a:gd name="connsiteX29" fmla="*/ 2214880 w 3007360"/>
                <a:gd name="connsiteY29" fmla="*/ 701040 h 1899920"/>
                <a:gd name="connsiteX30" fmla="*/ 2296160 w 3007360"/>
                <a:gd name="connsiteY30" fmla="*/ 762000 h 1899920"/>
                <a:gd name="connsiteX31" fmla="*/ 2367280 w 3007360"/>
                <a:gd name="connsiteY31" fmla="*/ 812800 h 1899920"/>
                <a:gd name="connsiteX32" fmla="*/ 2428240 w 3007360"/>
                <a:gd name="connsiteY32" fmla="*/ 873760 h 1899920"/>
                <a:gd name="connsiteX33" fmla="*/ 2499360 w 3007360"/>
                <a:gd name="connsiteY33" fmla="*/ 934720 h 1899920"/>
                <a:gd name="connsiteX34" fmla="*/ 2590800 w 3007360"/>
                <a:gd name="connsiteY34" fmla="*/ 1005840 h 1899920"/>
                <a:gd name="connsiteX35" fmla="*/ 2611120 w 3007360"/>
                <a:gd name="connsiteY35" fmla="*/ 1036320 h 1899920"/>
                <a:gd name="connsiteX36" fmla="*/ 2672080 w 3007360"/>
                <a:gd name="connsiteY36" fmla="*/ 1076960 h 1899920"/>
                <a:gd name="connsiteX37" fmla="*/ 2712720 w 3007360"/>
                <a:gd name="connsiteY37" fmla="*/ 1127760 h 1899920"/>
                <a:gd name="connsiteX38" fmla="*/ 2733040 w 3007360"/>
                <a:gd name="connsiteY38" fmla="*/ 1188720 h 1899920"/>
                <a:gd name="connsiteX39" fmla="*/ 2773680 w 3007360"/>
                <a:gd name="connsiteY39" fmla="*/ 1280160 h 1899920"/>
                <a:gd name="connsiteX40" fmla="*/ 2783840 w 3007360"/>
                <a:gd name="connsiteY40" fmla="*/ 1310640 h 1899920"/>
                <a:gd name="connsiteX41" fmla="*/ 2804160 w 3007360"/>
                <a:gd name="connsiteY41" fmla="*/ 1412240 h 1899920"/>
                <a:gd name="connsiteX42" fmla="*/ 2814320 w 3007360"/>
                <a:gd name="connsiteY42" fmla="*/ 1442720 h 1899920"/>
                <a:gd name="connsiteX43" fmla="*/ 2834640 w 3007360"/>
                <a:gd name="connsiteY43" fmla="*/ 1524000 h 1899920"/>
                <a:gd name="connsiteX44" fmla="*/ 2854960 w 3007360"/>
                <a:gd name="connsiteY44" fmla="*/ 1554480 h 1899920"/>
                <a:gd name="connsiteX45" fmla="*/ 2865120 w 3007360"/>
                <a:gd name="connsiteY45" fmla="*/ 1595120 h 1899920"/>
                <a:gd name="connsiteX46" fmla="*/ 2885440 w 3007360"/>
                <a:gd name="connsiteY46" fmla="*/ 1656080 h 1899920"/>
                <a:gd name="connsiteX47" fmla="*/ 2905760 w 3007360"/>
                <a:gd name="connsiteY47" fmla="*/ 1717040 h 1899920"/>
                <a:gd name="connsiteX48" fmla="*/ 2915920 w 3007360"/>
                <a:gd name="connsiteY48" fmla="*/ 1747520 h 1899920"/>
                <a:gd name="connsiteX49" fmla="*/ 2926080 w 3007360"/>
                <a:gd name="connsiteY49" fmla="*/ 1778000 h 1899920"/>
                <a:gd name="connsiteX50" fmla="*/ 2946400 w 3007360"/>
                <a:gd name="connsiteY50" fmla="*/ 1899920 h 1899920"/>
                <a:gd name="connsiteX51" fmla="*/ 2956560 w 3007360"/>
                <a:gd name="connsiteY51" fmla="*/ 1869440 h 1899920"/>
                <a:gd name="connsiteX52" fmla="*/ 2976880 w 3007360"/>
                <a:gd name="connsiteY52" fmla="*/ 1818640 h 1899920"/>
                <a:gd name="connsiteX53" fmla="*/ 2987040 w 3007360"/>
                <a:gd name="connsiteY53" fmla="*/ 1767840 h 1899920"/>
                <a:gd name="connsiteX54" fmla="*/ 3007360 w 3007360"/>
                <a:gd name="connsiteY54" fmla="*/ 1696720 h 1899920"/>
                <a:gd name="connsiteX55" fmla="*/ 2987040 w 3007360"/>
                <a:gd name="connsiteY55" fmla="*/ 1635760 h 189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007360" h="1899920">
                  <a:moveTo>
                    <a:pt x="0" y="0"/>
                  </a:moveTo>
                  <a:cubicBezTo>
                    <a:pt x="88575" y="3281"/>
                    <a:pt x="284079" y="6300"/>
                    <a:pt x="396240" y="20320"/>
                  </a:cubicBezTo>
                  <a:cubicBezTo>
                    <a:pt x="430289" y="24576"/>
                    <a:pt x="455633" y="38782"/>
                    <a:pt x="487680" y="50800"/>
                  </a:cubicBezTo>
                  <a:cubicBezTo>
                    <a:pt x="497708" y="54560"/>
                    <a:pt x="508132" y="57200"/>
                    <a:pt x="518160" y="60960"/>
                  </a:cubicBezTo>
                  <a:cubicBezTo>
                    <a:pt x="535237" y="67364"/>
                    <a:pt x="551365" y="76481"/>
                    <a:pt x="568960" y="81280"/>
                  </a:cubicBezTo>
                  <a:cubicBezTo>
                    <a:pt x="588834" y="86700"/>
                    <a:pt x="609935" y="86444"/>
                    <a:pt x="629920" y="91440"/>
                  </a:cubicBezTo>
                  <a:cubicBezTo>
                    <a:pt x="650700" y="96635"/>
                    <a:pt x="669549" y="109821"/>
                    <a:pt x="690880" y="111760"/>
                  </a:cubicBezTo>
                  <a:cubicBezTo>
                    <a:pt x="740619" y="116282"/>
                    <a:pt x="830641" y="123200"/>
                    <a:pt x="883920" y="132080"/>
                  </a:cubicBezTo>
                  <a:cubicBezTo>
                    <a:pt x="917987" y="137758"/>
                    <a:pt x="951194" y="148586"/>
                    <a:pt x="985520" y="152400"/>
                  </a:cubicBezTo>
                  <a:cubicBezTo>
                    <a:pt x="1029494" y="157286"/>
                    <a:pt x="1083280" y="160589"/>
                    <a:pt x="1127760" y="172720"/>
                  </a:cubicBezTo>
                  <a:cubicBezTo>
                    <a:pt x="1148424" y="178356"/>
                    <a:pt x="1167940" y="187845"/>
                    <a:pt x="1188720" y="193040"/>
                  </a:cubicBezTo>
                  <a:lnTo>
                    <a:pt x="1270000" y="213360"/>
                  </a:lnTo>
                  <a:lnTo>
                    <a:pt x="1310640" y="223520"/>
                  </a:lnTo>
                  <a:cubicBezTo>
                    <a:pt x="1320800" y="230293"/>
                    <a:pt x="1329848" y="239144"/>
                    <a:pt x="1341120" y="243840"/>
                  </a:cubicBezTo>
                  <a:cubicBezTo>
                    <a:pt x="1377337" y="258931"/>
                    <a:pt x="1431148" y="275135"/>
                    <a:pt x="1473200" y="284480"/>
                  </a:cubicBezTo>
                  <a:cubicBezTo>
                    <a:pt x="1490057" y="288226"/>
                    <a:pt x="1507460" y="289678"/>
                    <a:pt x="1524000" y="294640"/>
                  </a:cubicBezTo>
                  <a:cubicBezTo>
                    <a:pt x="1541469" y="299881"/>
                    <a:pt x="1557331" y="309719"/>
                    <a:pt x="1574800" y="314960"/>
                  </a:cubicBezTo>
                  <a:cubicBezTo>
                    <a:pt x="1591340" y="319922"/>
                    <a:pt x="1608847" y="320932"/>
                    <a:pt x="1625600" y="325120"/>
                  </a:cubicBezTo>
                  <a:cubicBezTo>
                    <a:pt x="1676675" y="337889"/>
                    <a:pt x="1636895" y="330768"/>
                    <a:pt x="1686560" y="355600"/>
                  </a:cubicBezTo>
                  <a:cubicBezTo>
                    <a:pt x="1696139" y="360389"/>
                    <a:pt x="1707461" y="360971"/>
                    <a:pt x="1717040" y="365760"/>
                  </a:cubicBezTo>
                  <a:cubicBezTo>
                    <a:pt x="1795822" y="405151"/>
                    <a:pt x="1701388" y="370703"/>
                    <a:pt x="1778000" y="396240"/>
                  </a:cubicBezTo>
                  <a:cubicBezTo>
                    <a:pt x="1788160" y="406400"/>
                    <a:pt x="1796985" y="418099"/>
                    <a:pt x="1808480" y="426720"/>
                  </a:cubicBezTo>
                  <a:cubicBezTo>
                    <a:pt x="1846869" y="455512"/>
                    <a:pt x="1852257" y="454859"/>
                    <a:pt x="1889760" y="467360"/>
                  </a:cubicBezTo>
                  <a:cubicBezTo>
                    <a:pt x="1899920" y="477520"/>
                    <a:pt x="1907765" y="490711"/>
                    <a:pt x="1920240" y="497840"/>
                  </a:cubicBezTo>
                  <a:cubicBezTo>
                    <a:pt x="1992170" y="538943"/>
                    <a:pt x="1932259" y="475786"/>
                    <a:pt x="1991360" y="528320"/>
                  </a:cubicBezTo>
                  <a:cubicBezTo>
                    <a:pt x="2012838" y="547412"/>
                    <a:pt x="2025058" y="580193"/>
                    <a:pt x="2052320" y="589280"/>
                  </a:cubicBezTo>
                  <a:cubicBezTo>
                    <a:pt x="2062480" y="592667"/>
                    <a:pt x="2073221" y="594651"/>
                    <a:pt x="2082800" y="599440"/>
                  </a:cubicBezTo>
                  <a:cubicBezTo>
                    <a:pt x="2118728" y="617404"/>
                    <a:pt x="2112302" y="623276"/>
                    <a:pt x="2143760" y="650240"/>
                  </a:cubicBezTo>
                  <a:cubicBezTo>
                    <a:pt x="2156617" y="661260"/>
                    <a:pt x="2170621" y="670878"/>
                    <a:pt x="2184400" y="680720"/>
                  </a:cubicBezTo>
                  <a:cubicBezTo>
                    <a:pt x="2194336" y="687817"/>
                    <a:pt x="2205005" y="693858"/>
                    <a:pt x="2214880" y="701040"/>
                  </a:cubicBezTo>
                  <a:cubicBezTo>
                    <a:pt x="2242269" y="720959"/>
                    <a:pt x="2267981" y="743214"/>
                    <a:pt x="2296160" y="762000"/>
                  </a:cubicBezTo>
                  <a:cubicBezTo>
                    <a:pt x="2317361" y="776134"/>
                    <a:pt x="2349277" y="796597"/>
                    <a:pt x="2367280" y="812800"/>
                  </a:cubicBezTo>
                  <a:cubicBezTo>
                    <a:pt x="2388640" y="832024"/>
                    <a:pt x="2407920" y="853440"/>
                    <a:pt x="2428240" y="873760"/>
                  </a:cubicBezTo>
                  <a:cubicBezTo>
                    <a:pt x="2463321" y="908841"/>
                    <a:pt x="2455914" y="904308"/>
                    <a:pt x="2499360" y="934720"/>
                  </a:cubicBezTo>
                  <a:cubicBezTo>
                    <a:pt x="2544673" y="966439"/>
                    <a:pt x="2559291" y="968029"/>
                    <a:pt x="2590800" y="1005840"/>
                  </a:cubicBezTo>
                  <a:cubicBezTo>
                    <a:pt x="2598617" y="1015221"/>
                    <a:pt x="2601930" y="1028279"/>
                    <a:pt x="2611120" y="1036320"/>
                  </a:cubicBezTo>
                  <a:cubicBezTo>
                    <a:pt x="2629499" y="1052402"/>
                    <a:pt x="2672080" y="1076960"/>
                    <a:pt x="2672080" y="1076960"/>
                  </a:cubicBezTo>
                  <a:cubicBezTo>
                    <a:pt x="2709133" y="1188120"/>
                    <a:pt x="2647068" y="1022718"/>
                    <a:pt x="2712720" y="1127760"/>
                  </a:cubicBezTo>
                  <a:cubicBezTo>
                    <a:pt x="2724072" y="1145923"/>
                    <a:pt x="2721159" y="1170898"/>
                    <a:pt x="2733040" y="1188720"/>
                  </a:cubicBezTo>
                  <a:cubicBezTo>
                    <a:pt x="2765241" y="1237022"/>
                    <a:pt x="2749499" y="1207616"/>
                    <a:pt x="2773680" y="1280160"/>
                  </a:cubicBezTo>
                  <a:cubicBezTo>
                    <a:pt x="2777067" y="1290320"/>
                    <a:pt x="2781740" y="1300138"/>
                    <a:pt x="2783840" y="1310640"/>
                  </a:cubicBezTo>
                  <a:cubicBezTo>
                    <a:pt x="2790613" y="1344507"/>
                    <a:pt x="2793238" y="1379475"/>
                    <a:pt x="2804160" y="1412240"/>
                  </a:cubicBezTo>
                  <a:cubicBezTo>
                    <a:pt x="2807547" y="1422400"/>
                    <a:pt x="2811723" y="1432330"/>
                    <a:pt x="2814320" y="1442720"/>
                  </a:cubicBezTo>
                  <a:cubicBezTo>
                    <a:pt x="2820117" y="1465906"/>
                    <a:pt x="2823028" y="1500776"/>
                    <a:pt x="2834640" y="1524000"/>
                  </a:cubicBezTo>
                  <a:cubicBezTo>
                    <a:pt x="2840101" y="1534922"/>
                    <a:pt x="2848187" y="1544320"/>
                    <a:pt x="2854960" y="1554480"/>
                  </a:cubicBezTo>
                  <a:cubicBezTo>
                    <a:pt x="2858347" y="1568027"/>
                    <a:pt x="2861108" y="1581745"/>
                    <a:pt x="2865120" y="1595120"/>
                  </a:cubicBezTo>
                  <a:cubicBezTo>
                    <a:pt x="2871275" y="1615636"/>
                    <a:pt x="2878667" y="1635760"/>
                    <a:pt x="2885440" y="1656080"/>
                  </a:cubicBezTo>
                  <a:lnTo>
                    <a:pt x="2905760" y="1717040"/>
                  </a:lnTo>
                  <a:lnTo>
                    <a:pt x="2915920" y="1747520"/>
                  </a:lnTo>
                  <a:cubicBezTo>
                    <a:pt x="2919307" y="1757680"/>
                    <a:pt x="2923980" y="1767498"/>
                    <a:pt x="2926080" y="1778000"/>
                  </a:cubicBezTo>
                  <a:cubicBezTo>
                    <a:pt x="2940936" y="1852282"/>
                    <a:pt x="2933798" y="1811705"/>
                    <a:pt x="2946400" y="1899920"/>
                  </a:cubicBezTo>
                  <a:cubicBezTo>
                    <a:pt x="2949787" y="1889760"/>
                    <a:pt x="2952800" y="1879468"/>
                    <a:pt x="2956560" y="1869440"/>
                  </a:cubicBezTo>
                  <a:cubicBezTo>
                    <a:pt x="2962964" y="1852363"/>
                    <a:pt x="2971639" y="1836109"/>
                    <a:pt x="2976880" y="1818640"/>
                  </a:cubicBezTo>
                  <a:cubicBezTo>
                    <a:pt x="2981842" y="1802100"/>
                    <a:pt x="2982852" y="1784593"/>
                    <a:pt x="2987040" y="1767840"/>
                  </a:cubicBezTo>
                  <a:cubicBezTo>
                    <a:pt x="2993020" y="1743921"/>
                    <a:pt x="3000587" y="1720427"/>
                    <a:pt x="3007360" y="1696720"/>
                  </a:cubicBezTo>
                  <a:cubicBezTo>
                    <a:pt x="2995363" y="1648733"/>
                    <a:pt x="3003445" y="1668569"/>
                    <a:pt x="2987040" y="163576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8391523" y="2509504"/>
              <a:ext cx="173631" cy="182685"/>
            </a:xfrm>
            <a:custGeom>
              <a:avLst/>
              <a:gdLst>
                <a:gd name="connsiteX0" fmla="*/ 172720 w 172720"/>
                <a:gd name="connsiteY0" fmla="*/ 182880 h 182880"/>
                <a:gd name="connsiteX1" fmla="*/ 121920 w 172720"/>
                <a:gd name="connsiteY1" fmla="*/ 162560 h 182880"/>
                <a:gd name="connsiteX2" fmla="*/ 101600 w 172720"/>
                <a:gd name="connsiteY2" fmla="*/ 132080 h 182880"/>
                <a:gd name="connsiteX3" fmla="*/ 71120 w 172720"/>
                <a:gd name="connsiteY3" fmla="*/ 101600 h 182880"/>
                <a:gd name="connsiteX4" fmla="*/ 30480 w 172720"/>
                <a:gd name="connsiteY4" fmla="*/ 40640 h 182880"/>
                <a:gd name="connsiteX5" fmla="*/ 0 w 172720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720" h="182880">
                  <a:moveTo>
                    <a:pt x="172720" y="182880"/>
                  </a:moveTo>
                  <a:cubicBezTo>
                    <a:pt x="155787" y="176107"/>
                    <a:pt x="136761" y="173160"/>
                    <a:pt x="121920" y="162560"/>
                  </a:cubicBezTo>
                  <a:cubicBezTo>
                    <a:pt x="111984" y="155463"/>
                    <a:pt x="109417" y="141461"/>
                    <a:pt x="101600" y="132080"/>
                  </a:cubicBezTo>
                  <a:cubicBezTo>
                    <a:pt x="92402" y="121042"/>
                    <a:pt x="81280" y="111760"/>
                    <a:pt x="71120" y="101600"/>
                  </a:cubicBezTo>
                  <a:cubicBezTo>
                    <a:pt x="53838" y="49754"/>
                    <a:pt x="71992" y="89071"/>
                    <a:pt x="30480" y="40640"/>
                  </a:cubicBezTo>
                  <a:cubicBezTo>
                    <a:pt x="19460" y="27783"/>
                    <a:pt x="0" y="0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 rot="-363678">
            <a:off x="7234238" y="4906963"/>
            <a:ext cx="1492250" cy="1350962"/>
            <a:chOff x="6918960" y="4968240"/>
            <a:chExt cx="1636036" cy="1331550"/>
          </a:xfrm>
        </p:grpSpPr>
        <p:sp>
          <p:nvSpPr>
            <p:cNvPr id="6" name="Freeform 5"/>
            <p:cNvSpPr/>
            <p:nvPr/>
          </p:nvSpPr>
          <p:spPr>
            <a:xfrm>
              <a:off x="6912817" y="4967368"/>
              <a:ext cx="1636036" cy="1229846"/>
            </a:xfrm>
            <a:custGeom>
              <a:avLst/>
              <a:gdLst>
                <a:gd name="connsiteX0" fmla="*/ 1615440 w 1636036"/>
                <a:gd name="connsiteY0" fmla="*/ 0 h 1229360"/>
                <a:gd name="connsiteX1" fmla="*/ 1635760 w 1636036"/>
                <a:gd name="connsiteY1" fmla="*/ 50800 h 1229360"/>
                <a:gd name="connsiteX2" fmla="*/ 1605280 w 1636036"/>
                <a:gd name="connsiteY2" fmla="*/ 71120 h 1229360"/>
                <a:gd name="connsiteX3" fmla="*/ 1554480 w 1636036"/>
                <a:gd name="connsiteY3" fmla="*/ 111760 h 1229360"/>
                <a:gd name="connsiteX4" fmla="*/ 1534160 w 1636036"/>
                <a:gd name="connsiteY4" fmla="*/ 142240 h 1229360"/>
                <a:gd name="connsiteX5" fmla="*/ 1493520 w 1636036"/>
                <a:gd name="connsiteY5" fmla="*/ 172720 h 1229360"/>
                <a:gd name="connsiteX6" fmla="*/ 1452880 w 1636036"/>
                <a:gd name="connsiteY6" fmla="*/ 223520 h 1229360"/>
                <a:gd name="connsiteX7" fmla="*/ 1402080 w 1636036"/>
                <a:gd name="connsiteY7" fmla="*/ 284480 h 1229360"/>
                <a:gd name="connsiteX8" fmla="*/ 1381760 w 1636036"/>
                <a:gd name="connsiteY8" fmla="*/ 314960 h 1229360"/>
                <a:gd name="connsiteX9" fmla="*/ 1351280 w 1636036"/>
                <a:gd name="connsiteY9" fmla="*/ 335280 h 1229360"/>
                <a:gd name="connsiteX10" fmla="*/ 1320800 w 1636036"/>
                <a:gd name="connsiteY10" fmla="*/ 365760 h 1229360"/>
                <a:gd name="connsiteX11" fmla="*/ 1259840 w 1636036"/>
                <a:gd name="connsiteY11" fmla="*/ 396240 h 1229360"/>
                <a:gd name="connsiteX12" fmla="*/ 1229360 w 1636036"/>
                <a:gd name="connsiteY12" fmla="*/ 426720 h 1229360"/>
                <a:gd name="connsiteX13" fmla="*/ 1198880 w 1636036"/>
                <a:gd name="connsiteY13" fmla="*/ 447040 h 1229360"/>
                <a:gd name="connsiteX14" fmla="*/ 1137920 w 1636036"/>
                <a:gd name="connsiteY14" fmla="*/ 508000 h 1229360"/>
                <a:gd name="connsiteX15" fmla="*/ 1107440 w 1636036"/>
                <a:gd name="connsiteY15" fmla="*/ 538480 h 1229360"/>
                <a:gd name="connsiteX16" fmla="*/ 1087120 w 1636036"/>
                <a:gd name="connsiteY16" fmla="*/ 568960 h 1229360"/>
                <a:gd name="connsiteX17" fmla="*/ 1046480 w 1636036"/>
                <a:gd name="connsiteY17" fmla="*/ 589280 h 1229360"/>
                <a:gd name="connsiteX18" fmla="*/ 1036320 w 1636036"/>
                <a:gd name="connsiteY18" fmla="*/ 619760 h 1229360"/>
                <a:gd name="connsiteX19" fmla="*/ 965200 w 1636036"/>
                <a:gd name="connsiteY19" fmla="*/ 670560 h 1229360"/>
                <a:gd name="connsiteX20" fmla="*/ 924560 w 1636036"/>
                <a:gd name="connsiteY20" fmla="*/ 701040 h 1229360"/>
                <a:gd name="connsiteX21" fmla="*/ 894080 w 1636036"/>
                <a:gd name="connsiteY21" fmla="*/ 731520 h 1229360"/>
                <a:gd name="connsiteX22" fmla="*/ 833120 w 1636036"/>
                <a:gd name="connsiteY22" fmla="*/ 762000 h 1229360"/>
                <a:gd name="connsiteX23" fmla="*/ 802640 w 1636036"/>
                <a:gd name="connsiteY23" fmla="*/ 792480 h 1229360"/>
                <a:gd name="connsiteX24" fmla="*/ 741680 w 1636036"/>
                <a:gd name="connsiteY24" fmla="*/ 843280 h 1229360"/>
                <a:gd name="connsiteX25" fmla="*/ 711200 w 1636036"/>
                <a:gd name="connsiteY25" fmla="*/ 883920 h 1229360"/>
                <a:gd name="connsiteX26" fmla="*/ 680720 w 1636036"/>
                <a:gd name="connsiteY26" fmla="*/ 904240 h 1229360"/>
                <a:gd name="connsiteX27" fmla="*/ 650240 w 1636036"/>
                <a:gd name="connsiteY27" fmla="*/ 944880 h 1229360"/>
                <a:gd name="connsiteX28" fmla="*/ 619760 w 1636036"/>
                <a:gd name="connsiteY28" fmla="*/ 965200 h 1229360"/>
                <a:gd name="connsiteX29" fmla="*/ 589280 w 1636036"/>
                <a:gd name="connsiteY29" fmla="*/ 995680 h 1229360"/>
                <a:gd name="connsiteX30" fmla="*/ 518160 w 1636036"/>
                <a:gd name="connsiteY30" fmla="*/ 1046480 h 1229360"/>
                <a:gd name="connsiteX31" fmla="*/ 457200 w 1636036"/>
                <a:gd name="connsiteY31" fmla="*/ 1066800 h 1229360"/>
                <a:gd name="connsiteX32" fmla="*/ 386080 w 1636036"/>
                <a:gd name="connsiteY32" fmla="*/ 1087120 h 1229360"/>
                <a:gd name="connsiteX33" fmla="*/ 355600 w 1636036"/>
                <a:gd name="connsiteY33" fmla="*/ 1097280 h 1229360"/>
                <a:gd name="connsiteX34" fmla="*/ 314960 w 1636036"/>
                <a:gd name="connsiteY34" fmla="*/ 1107440 h 1229360"/>
                <a:gd name="connsiteX35" fmla="*/ 254000 w 1636036"/>
                <a:gd name="connsiteY35" fmla="*/ 1127760 h 1229360"/>
                <a:gd name="connsiteX36" fmla="*/ 172720 w 1636036"/>
                <a:gd name="connsiteY36" fmla="*/ 1148080 h 1229360"/>
                <a:gd name="connsiteX37" fmla="*/ 101600 w 1636036"/>
                <a:gd name="connsiteY37" fmla="*/ 1188720 h 1229360"/>
                <a:gd name="connsiteX38" fmla="*/ 30480 w 1636036"/>
                <a:gd name="connsiteY38" fmla="*/ 1209040 h 1229360"/>
                <a:gd name="connsiteX39" fmla="*/ 0 w 1636036"/>
                <a:gd name="connsiteY39" fmla="*/ 1229360 h 1229360"/>
                <a:gd name="connsiteX40" fmla="*/ 20320 w 1636036"/>
                <a:gd name="connsiteY40" fmla="*/ 1178560 h 1229360"/>
                <a:gd name="connsiteX41" fmla="*/ 30480 w 1636036"/>
                <a:gd name="connsiteY41" fmla="*/ 1148080 h 1229360"/>
                <a:gd name="connsiteX42" fmla="*/ 50800 w 1636036"/>
                <a:gd name="connsiteY42" fmla="*/ 1117600 h 1229360"/>
                <a:gd name="connsiteX43" fmla="*/ 71120 w 1636036"/>
                <a:gd name="connsiteY43" fmla="*/ 1056640 h 1229360"/>
                <a:gd name="connsiteX44" fmla="*/ 81280 w 1636036"/>
                <a:gd name="connsiteY44" fmla="*/ 1026160 h 1229360"/>
                <a:gd name="connsiteX45" fmla="*/ 101600 w 1636036"/>
                <a:gd name="connsiteY45" fmla="*/ 995680 h 122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36036" h="1229360">
                  <a:moveTo>
                    <a:pt x="1615440" y="0"/>
                  </a:moveTo>
                  <a:cubicBezTo>
                    <a:pt x="1622213" y="16933"/>
                    <a:pt x="1638339" y="32746"/>
                    <a:pt x="1635760" y="50800"/>
                  </a:cubicBezTo>
                  <a:cubicBezTo>
                    <a:pt x="1634033" y="62888"/>
                    <a:pt x="1613914" y="62486"/>
                    <a:pt x="1605280" y="71120"/>
                  </a:cubicBezTo>
                  <a:cubicBezTo>
                    <a:pt x="1559324" y="117076"/>
                    <a:pt x="1613818" y="91981"/>
                    <a:pt x="1554480" y="111760"/>
                  </a:cubicBezTo>
                  <a:cubicBezTo>
                    <a:pt x="1547707" y="121920"/>
                    <a:pt x="1542794" y="133606"/>
                    <a:pt x="1534160" y="142240"/>
                  </a:cubicBezTo>
                  <a:cubicBezTo>
                    <a:pt x="1522186" y="154214"/>
                    <a:pt x="1504360" y="159711"/>
                    <a:pt x="1493520" y="172720"/>
                  </a:cubicBezTo>
                  <a:cubicBezTo>
                    <a:pt x="1432176" y="246332"/>
                    <a:pt x="1546227" y="161289"/>
                    <a:pt x="1452880" y="223520"/>
                  </a:cubicBezTo>
                  <a:cubicBezTo>
                    <a:pt x="1402429" y="299196"/>
                    <a:pt x="1467271" y="206251"/>
                    <a:pt x="1402080" y="284480"/>
                  </a:cubicBezTo>
                  <a:cubicBezTo>
                    <a:pt x="1394263" y="293861"/>
                    <a:pt x="1390394" y="306326"/>
                    <a:pt x="1381760" y="314960"/>
                  </a:cubicBezTo>
                  <a:cubicBezTo>
                    <a:pt x="1373126" y="323594"/>
                    <a:pt x="1360661" y="327463"/>
                    <a:pt x="1351280" y="335280"/>
                  </a:cubicBezTo>
                  <a:cubicBezTo>
                    <a:pt x="1340242" y="344478"/>
                    <a:pt x="1331838" y="356562"/>
                    <a:pt x="1320800" y="365760"/>
                  </a:cubicBezTo>
                  <a:cubicBezTo>
                    <a:pt x="1294539" y="387644"/>
                    <a:pt x="1290388" y="386057"/>
                    <a:pt x="1259840" y="396240"/>
                  </a:cubicBezTo>
                  <a:cubicBezTo>
                    <a:pt x="1249680" y="406400"/>
                    <a:pt x="1240398" y="417522"/>
                    <a:pt x="1229360" y="426720"/>
                  </a:cubicBezTo>
                  <a:cubicBezTo>
                    <a:pt x="1219979" y="434537"/>
                    <a:pt x="1208006" y="438928"/>
                    <a:pt x="1198880" y="447040"/>
                  </a:cubicBezTo>
                  <a:cubicBezTo>
                    <a:pt x="1177402" y="466132"/>
                    <a:pt x="1158240" y="487680"/>
                    <a:pt x="1137920" y="508000"/>
                  </a:cubicBezTo>
                  <a:cubicBezTo>
                    <a:pt x="1127760" y="518160"/>
                    <a:pt x="1115410" y="526525"/>
                    <a:pt x="1107440" y="538480"/>
                  </a:cubicBezTo>
                  <a:cubicBezTo>
                    <a:pt x="1100667" y="548640"/>
                    <a:pt x="1096501" y="561143"/>
                    <a:pt x="1087120" y="568960"/>
                  </a:cubicBezTo>
                  <a:cubicBezTo>
                    <a:pt x="1075485" y="578656"/>
                    <a:pt x="1060027" y="582507"/>
                    <a:pt x="1046480" y="589280"/>
                  </a:cubicBezTo>
                  <a:cubicBezTo>
                    <a:pt x="1043093" y="599440"/>
                    <a:pt x="1042261" y="610849"/>
                    <a:pt x="1036320" y="619760"/>
                  </a:cubicBezTo>
                  <a:cubicBezTo>
                    <a:pt x="1011418" y="657113"/>
                    <a:pt x="1001523" y="647858"/>
                    <a:pt x="965200" y="670560"/>
                  </a:cubicBezTo>
                  <a:cubicBezTo>
                    <a:pt x="950841" y="679535"/>
                    <a:pt x="937417" y="690020"/>
                    <a:pt x="924560" y="701040"/>
                  </a:cubicBezTo>
                  <a:cubicBezTo>
                    <a:pt x="913651" y="710391"/>
                    <a:pt x="906035" y="723550"/>
                    <a:pt x="894080" y="731520"/>
                  </a:cubicBezTo>
                  <a:cubicBezTo>
                    <a:pt x="802436" y="792616"/>
                    <a:pt x="929041" y="682066"/>
                    <a:pt x="833120" y="762000"/>
                  </a:cubicBezTo>
                  <a:cubicBezTo>
                    <a:pt x="822082" y="771198"/>
                    <a:pt x="813678" y="783282"/>
                    <a:pt x="802640" y="792480"/>
                  </a:cubicBezTo>
                  <a:cubicBezTo>
                    <a:pt x="755608" y="831674"/>
                    <a:pt x="786204" y="791335"/>
                    <a:pt x="741680" y="843280"/>
                  </a:cubicBezTo>
                  <a:cubicBezTo>
                    <a:pt x="730660" y="856137"/>
                    <a:pt x="723174" y="871946"/>
                    <a:pt x="711200" y="883920"/>
                  </a:cubicBezTo>
                  <a:cubicBezTo>
                    <a:pt x="702566" y="892554"/>
                    <a:pt x="689354" y="895606"/>
                    <a:pt x="680720" y="904240"/>
                  </a:cubicBezTo>
                  <a:cubicBezTo>
                    <a:pt x="668746" y="916214"/>
                    <a:pt x="662214" y="932906"/>
                    <a:pt x="650240" y="944880"/>
                  </a:cubicBezTo>
                  <a:cubicBezTo>
                    <a:pt x="641606" y="953514"/>
                    <a:pt x="629141" y="957383"/>
                    <a:pt x="619760" y="965200"/>
                  </a:cubicBezTo>
                  <a:cubicBezTo>
                    <a:pt x="608722" y="974398"/>
                    <a:pt x="600189" y="986329"/>
                    <a:pt x="589280" y="995680"/>
                  </a:cubicBezTo>
                  <a:cubicBezTo>
                    <a:pt x="585239" y="999144"/>
                    <a:pt x="529293" y="1041532"/>
                    <a:pt x="518160" y="1046480"/>
                  </a:cubicBezTo>
                  <a:cubicBezTo>
                    <a:pt x="498587" y="1055179"/>
                    <a:pt x="477520" y="1060027"/>
                    <a:pt x="457200" y="1066800"/>
                  </a:cubicBezTo>
                  <a:cubicBezTo>
                    <a:pt x="384119" y="1091160"/>
                    <a:pt x="475382" y="1061605"/>
                    <a:pt x="386080" y="1087120"/>
                  </a:cubicBezTo>
                  <a:cubicBezTo>
                    <a:pt x="375782" y="1090062"/>
                    <a:pt x="365898" y="1094338"/>
                    <a:pt x="355600" y="1097280"/>
                  </a:cubicBezTo>
                  <a:cubicBezTo>
                    <a:pt x="342174" y="1101116"/>
                    <a:pt x="328335" y="1103428"/>
                    <a:pt x="314960" y="1107440"/>
                  </a:cubicBezTo>
                  <a:cubicBezTo>
                    <a:pt x="294444" y="1113595"/>
                    <a:pt x="274780" y="1122565"/>
                    <a:pt x="254000" y="1127760"/>
                  </a:cubicBezTo>
                  <a:lnTo>
                    <a:pt x="172720" y="1148080"/>
                  </a:lnTo>
                  <a:cubicBezTo>
                    <a:pt x="147454" y="1164924"/>
                    <a:pt x="131064" y="1177671"/>
                    <a:pt x="101600" y="1188720"/>
                  </a:cubicBezTo>
                  <a:cubicBezTo>
                    <a:pt x="75558" y="1198486"/>
                    <a:pt x="55042" y="1196759"/>
                    <a:pt x="30480" y="1209040"/>
                  </a:cubicBezTo>
                  <a:cubicBezTo>
                    <a:pt x="19558" y="1214501"/>
                    <a:pt x="10160" y="1222587"/>
                    <a:pt x="0" y="1229360"/>
                  </a:cubicBezTo>
                  <a:cubicBezTo>
                    <a:pt x="6773" y="1212427"/>
                    <a:pt x="13916" y="1195637"/>
                    <a:pt x="20320" y="1178560"/>
                  </a:cubicBezTo>
                  <a:cubicBezTo>
                    <a:pt x="24080" y="1168532"/>
                    <a:pt x="25691" y="1157659"/>
                    <a:pt x="30480" y="1148080"/>
                  </a:cubicBezTo>
                  <a:cubicBezTo>
                    <a:pt x="35941" y="1137158"/>
                    <a:pt x="45841" y="1128758"/>
                    <a:pt x="50800" y="1117600"/>
                  </a:cubicBezTo>
                  <a:cubicBezTo>
                    <a:pt x="59499" y="1098027"/>
                    <a:pt x="64347" y="1076960"/>
                    <a:pt x="71120" y="1056640"/>
                  </a:cubicBezTo>
                  <a:cubicBezTo>
                    <a:pt x="74507" y="1046480"/>
                    <a:pt x="75339" y="1035071"/>
                    <a:pt x="81280" y="1026160"/>
                  </a:cubicBezTo>
                  <a:lnTo>
                    <a:pt x="101600" y="99568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6933868" y="6195561"/>
              <a:ext cx="294138" cy="101704"/>
            </a:xfrm>
            <a:custGeom>
              <a:avLst/>
              <a:gdLst>
                <a:gd name="connsiteX0" fmla="*/ 0 w 294640"/>
                <a:gd name="connsiteY0" fmla="*/ 0 h 102190"/>
                <a:gd name="connsiteX1" fmla="*/ 50800 w 294640"/>
                <a:gd name="connsiteY1" fmla="*/ 30480 h 102190"/>
                <a:gd name="connsiteX2" fmla="*/ 81280 w 294640"/>
                <a:gd name="connsiteY2" fmla="*/ 40640 h 102190"/>
                <a:gd name="connsiteX3" fmla="*/ 142240 w 294640"/>
                <a:gd name="connsiteY3" fmla="*/ 71120 h 102190"/>
                <a:gd name="connsiteX4" fmla="*/ 203200 w 294640"/>
                <a:gd name="connsiteY4" fmla="*/ 81280 h 102190"/>
                <a:gd name="connsiteX5" fmla="*/ 243840 w 294640"/>
                <a:gd name="connsiteY5" fmla="*/ 91440 h 102190"/>
                <a:gd name="connsiteX6" fmla="*/ 274320 w 294640"/>
                <a:gd name="connsiteY6" fmla="*/ 101600 h 102190"/>
                <a:gd name="connsiteX7" fmla="*/ 294640 w 294640"/>
                <a:gd name="connsiteY7" fmla="*/ 101600 h 102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640" h="102190">
                  <a:moveTo>
                    <a:pt x="0" y="0"/>
                  </a:moveTo>
                  <a:cubicBezTo>
                    <a:pt x="16933" y="10160"/>
                    <a:pt x="33137" y="21649"/>
                    <a:pt x="50800" y="30480"/>
                  </a:cubicBezTo>
                  <a:cubicBezTo>
                    <a:pt x="60379" y="35269"/>
                    <a:pt x="71701" y="35851"/>
                    <a:pt x="81280" y="40640"/>
                  </a:cubicBezTo>
                  <a:cubicBezTo>
                    <a:pt x="125121" y="62561"/>
                    <a:pt x="96273" y="60905"/>
                    <a:pt x="142240" y="71120"/>
                  </a:cubicBezTo>
                  <a:cubicBezTo>
                    <a:pt x="162350" y="75589"/>
                    <a:pt x="183000" y="77240"/>
                    <a:pt x="203200" y="81280"/>
                  </a:cubicBezTo>
                  <a:cubicBezTo>
                    <a:pt x="216892" y="84018"/>
                    <a:pt x="230414" y="87604"/>
                    <a:pt x="243840" y="91440"/>
                  </a:cubicBezTo>
                  <a:cubicBezTo>
                    <a:pt x="254138" y="94382"/>
                    <a:pt x="263818" y="99500"/>
                    <a:pt x="274320" y="101600"/>
                  </a:cubicBezTo>
                  <a:cubicBezTo>
                    <a:pt x="280962" y="102928"/>
                    <a:pt x="287867" y="101600"/>
                    <a:pt x="294640" y="1016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263525" y="173038"/>
            <a:ext cx="873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u="sng">
                <a:solidFill>
                  <a:srgbClr val="000099"/>
                </a:solidFill>
                <a:latin typeface="Calibri" panose="020F0502020204030204" pitchFamily="34" charset="0"/>
              </a:rPr>
              <a:t>Levels of Organization</a:t>
            </a:r>
            <a:r>
              <a:rPr lang="en-US" altLang="en-US" sz="2000" b="1">
                <a:solidFill>
                  <a:srgbClr val="000099"/>
                </a:solidFill>
                <a:latin typeface="Calibri" panose="020F0502020204030204" pitchFamily="34" charset="0"/>
              </a:rPr>
              <a:t>:</a:t>
            </a:r>
            <a:r>
              <a:rPr lang="en-US" altLang="en-US" sz="2000">
                <a:solidFill>
                  <a:srgbClr val="000000"/>
                </a:solidFill>
              </a:rPr>
              <a:t> </a:t>
            </a:r>
            <a:r>
              <a:rPr lang="en-US" altLang="en-US" sz="2000">
                <a:solidFill>
                  <a:srgbClr val="C00000"/>
                </a:solidFill>
                <a:latin typeface="Calibri" panose="020F0502020204030204" pitchFamily="34" charset="0"/>
              </a:rPr>
              <a:t>… </a:t>
            </a:r>
            <a:r>
              <a:rPr lang="en-US" altLang="en-US" sz="2000" b="1">
                <a:solidFill>
                  <a:srgbClr val="C00000"/>
                </a:solidFill>
                <a:latin typeface="Calibri" panose="020F0502020204030204" pitchFamily="34" charset="0"/>
              </a:rPr>
              <a:t>Atoms … → ….  Cells → </a:t>
            </a:r>
            <a:r>
              <a:rPr lang="en-US" altLang="en-US" sz="2000">
                <a:solidFill>
                  <a:srgbClr val="C00000"/>
                </a:solidFill>
                <a:latin typeface="Calibri" panose="020F0502020204030204" pitchFamily="34" charset="0"/>
              </a:rPr>
              <a:t>…  (starting point for Physiology) 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79438" y="4384675"/>
            <a:ext cx="1239837" cy="1985963"/>
            <a:chOff x="579120" y="4384123"/>
            <a:chExt cx="1239520" cy="1986197"/>
          </a:xfrm>
        </p:grpSpPr>
        <p:sp>
          <p:nvSpPr>
            <p:cNvPr id="11" name="Freeform 10"/>
            <p:cNvSpPr/>
            <p:nvPr/>
          </p:nvSpPr>
          <p:spPr>
            <a:xfrm>
              <a:off x="579120" y="4384123"/>
              <a:ext cx="1239520" cy="1986197"/>
            </a:xfrm>
            <a:custGeom>
              <a:avLst/>
              <a:gdLst>
                <a:gd name="connsiteX0" fmla="*/ 1239520 w 1239520"/>
                <a:gd name="connsiteY0" fmla="*/ 1986197 h 1986197"/>
                <a:gd name="connsiteX1" fmla="*/ 1209040 w 1239520"/>
                <a:gd name="connsiteY1" fmla="*/ 1935397 h 1986197"/>
                <a:gd name="connsiteX2" fmla="*/ 1178560 w 1239520"/>
                <a:gd name="connsiteY2" fmla="*/ 1915077 h 1986197"/>
                <a:gd name="connsiteX3" fmla="*/ 1117600 w 1239520"/>
                <a:gd name="connsiteY3" fmla="*/ 1854117 h 1986197"/>
                <a:gd name="connsiteX4" fmla="*/ 1087120 w 1239520"/>
                <a:gd name="connsiteY4" fmla="*/ 1823637 h 1986197"/>
                <a:gd name="connsiteX5" fmla="*/ 1056640 w 1239520"/>
                <a:gd name="connsiteY5" fmla="*/ 1793157 h 1986197"/>
                <a:gd name="connsiteX6" fmla="*/ 1036320 w 1239520"/>
                <a:gd name="connsiteY6" fmla="*/ 1762677 h 1986197"/>
                <a:gd name="connsiteX7" fmla="*/ 1005840 w 1239520"/>
                <a:gd name="connsiteY7" fmla="*/ 1742357 h 1986197"/>
                <a:gd name="connsiteX8" fmla="*/ 975360 w 1239520"/>
                <a:gd name="connsiteY8" fmla="*/ 1711877 h 1986197"/>
                <a:gd name="connsiteX9" fmla="*/ 955040 w 1239520"/>
                <a:gd name="connsiteY9" fmla="*/ 1681397 h 1986197"/>
                <a:gd name="connsiteX10" fmla="*/ 924560 w 1239520"/>
                <a:gd name="connsiteY10" fmla="*/ 1671237 h 1986197"/>
                <a:gd name="connsiteX11" fmla="*/ 883920 w 1239520"/>
                <a:gd name="connsiteY11" fmla="*/ 1640757 h 1986197"/>
                <a:gd name="connsiteX12" fmla="*/ 833120 w 1239520"/>
                <a:gd name="connsiteY12" fmla="*/ 1600117 h 1986197"/>
                <a:gd name="connsiteX13" fmla="*/ 772160 w 1239520"/>
                <a:gd name="connsiteY13" fmla="*/ 1549317 h 1986197"/>
                <a:gd name="connsiteX14" fmla="*/ 741680 w 1239520"/>
                <a:gd name="connsiteY14" fmla="*/ 1518837 h 1986197"/>
                <a:gd name="connsiteX15" fmla="*/ 711200 w 1239520"/>
                <a:gd name="connsiteY15" fmla="*/ 1498517 h 1986197"/>
                <a:gd name="connsiteX16" fmla="*/ 650240 w 1239520"/>
                <a:gd name="connsiteY16" fmla="*/ 1457877 h 1986197"/>
                <a:gd name="connsiteX17" fmla="*/ 629920 w 1239520"/>
                <a:gd name="connsiteY17" fmla="*/ 1427397 h 1986197"/>
                <a:gd name="connsiteX18" fmla="*/ 589280 w 1239520"/>
                <a:gd name="connsiteY18" fmla="*/ 1396917 h 1986197"/>
                <a:gd name="connsiteX19" fmla="*/ 548640 w 1239520"/>
                <a:gd name="connsiteY19" fmla="*/ 1346117 h 1986197"/>
                <a:gd name="connsiteX20" fmla="*/ 508000 w 1239520"/>
                <a:gd name="connsiteY20" fmla="*/ 1285157 h 1986197"/>
                <a:gd name="connsiteX21" fmla="*/ 487680 w 1239520"/>
                <a:gd name="connsiteY21" fmla="*/ 1254677 h 1986197"/>
                <a:gd name="connsiteX22" fmla="*/ 457200 w 1239520"/>
                <a:gd name="connsiteY22" fmla="*/ 1214037 h 1986197"/>
                <a:gd name="connsiteX23" fmla="*/ 426720 w 1239520"/>
                <a:gd name="connsiteY23" fmla="*/ 1153077 h 1986197"/>
                <a:gd name="connsiteX24" fmla="*/ 406400 w 1239520"/>
                <a:gd name="connsiteY24" fmla="*/ 1092117 h 1986197"/>
                <a:gd name="connsiteX25" fmla="*/ 345440 w 1239520"/>
                <a:gd name="connsiteY25" fmla="*/ 949877 h 1986197"/>
                <a:gd name="connsiteX26" fmla="*/ 335280 w 1239520"/>
                <a:gd name="connsiteY26" fmla="*/ 919397 h 1986197"/>
                <a:gd name="connsiteX27" fmla="*/ 325120 w 1239520"/>
                <a:gd name="connsiteY27" fmla="*/ 888917 h 1986197"/>
                <a:gd name="connsiteX28" fmla="*/ 314960 w 1239520"/>
                <a:gd name="connsiteY28" fmla="*/ 848277 h 1986197"/>
                <a:gd name="connsiteX29" fmla="*/ 294640 w 1239520"/>
                <a:gd name="connsiteY29" fmla="*/ 787317 h 1986197"/>
                <a:gd name="connsiteX30" fmla="*/ 284480 w 1239520"/>
                <a:gd name="connsiteY30" fmla="*/ 716197 h 1986197"/>
                <a:gd name="connsiteX31" fmla="*/ 274320 w 1239520"/>
                <a:gd name="connsiteY31" fmla="*/ 614597 h 1986197"/>
                <a:gd name="connsiteX32" fmla="*/ 264160 w 1239520"/>
                <a:gd name="connsiteY32" fmla="*/ 584117 h 1986197"/>
                <a:gd name="connsiteX33" fmla="*/ 254000 w 1239520"/>
                <a:gd name="connsiteY33" fmla="*/ 543477 h 1986197"/>
                <a:gd name="connsiteX34" fmla="*/ 243840 w 1239520"/>
                <a:gd name="connsiteY34" fmla="*/ 441877 h 1986197"/>
                <a:gd name="connsiteX35" fmla="*/ 233680 w 1239520"/>
                <a:gd name="connsiteY35" fmla="*/ 411397 h 1986197"/>
                <a:gd name="connsiteX36" fmla="*/ 223520 w 1239520"/>
                <a:gd name="connsiteY36" fmla="*/ 330117 h 1986197"/>
                <a:gd name="connsiteX37" fmla="*/ 193040 w 1239520"/>
                <a:gd name="connsiteY37" fmla="*/ 147237 h 1986197"/>
                <a:gd name="connsiteX38" fmla="*/ 182880 w 1239520"/>
                <a:gd name="connsiteY38" fmla="*/ 4997 h 1986197"/>
                <a:gd name="connsiteX39" fmla="*/ 121920 w 1239520"/>
                <a:gd name="connsiteY39" fmla="*/ 25317 h 1986197"/>
                <a:gd name="connsiteX40" fmla="*/ 50800 w 1239520"/>
                <a:gd name="connsiteY40" fmla="*/ 116757 h 1986197"/>
                <a:gd name="connsiteX41" fmla="*/ 30480 w 1239520"/>
                <a:gd name="connsiteY41" fmla="*/ 147237 h 1986197"/>
                <a:gd name="connsiteX42" fmla="*/ 20320 w 1239520"/>
                <a:gd name="connsiteY42" fmla="*/ 177717 h 1986197"/>
                <a:gd name="connsiteX43" fmla="*/ 0 w 1239520"/>
                <a:gd name="connsiteY43" fmla="*/ 208197 h 198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39520" h="1986197">
                  <a:moveTo>
                    <a:pt x="1239520" y="1986197"/>
                  </a:moveTo>
                  <a:cubicBezTo>
                    <a:pt x="1229360" y="1969264"/>
                    <a:pt x="1221891" y="1950390"/>
                    <a:pt x="1209040" y="1935397"/>
                  </a:cubicBezTo>
                  <a:cubicBezTo>
                    <a:pt x="1201093" y="1926126"/>
                    <a:pt x="1187686" y="1923189"/>
                    <a:pt x="1178560" y="1915077"/>
                  </a:cubicBezTo>
                  <a:cubicBezTo>
                    <a:pt x="1157082" y="1895985"/>
                    <a:pt x="1137920" y="1874437"/>
                    <a:pt x="1117600" y="1854117"/>
                  </a:cubicBezTo>
                  <a:lnTo>
                    <a:pt x="1087120" y="1823637"/>
                  </a:lnTo>
                  <a:cubicBezTo>
                    <a:pt x="1076960" y="1813477"/>
                    <a:pt x="1064610" y="1805112"/>
                    <a:pt x="1056640" y="1793157"/>
                  </a:cubicBezTo>
                  <a:cubicBezTo>
                    <a:pt x="1049867" y="1782997"/>
                    <a:pt x="1044954" y="1771311"/>
                    <a:pt x="1036320" y="1762677"/>
                  </a:cubicBezTo>
                  <a:cubicBezTo>
                    <a:pt x="1027686" y="1754043"/>
                    <a:pt x="1015221" y="1750174"/>
                    <a:pt x="1005840" y="1742357"/>
                  </a:cubicBezTo>
                  <a:cubicBezTo>
                    <a:pt x="994802" y="1733159"/>
                    <a:pt x="984558" y="1722915"/>
                    <a:pt x="975360" y="1711877"/>
                  </a:cubicBezTo>
                  <a:cubicBezTo>
                    <a:pt x="967543" y="1702496"/>
                    <a:pt x="964575" y="1689025"/>
                    <a:pt x="955040" y="1681397"/>
                  </a:cubicBezTo>
                  <a:cubicBezTo>
                    <a:pt x="946677" y="1674707"/>
                    <a:pt x="934720" y="1674624"/>
                    <a:pt x="924560" y="1671237"/>
                  </a:cubicBezTo>
                  <a:cubicBezTo>
                    <a:pt x="911013" y="1661077"/>
                    <a:pt x="895894" y="1652731"/>
                    <a:pt x="883920" y="1640757"/>
                  </a:cubicBezTo>
                  <a:cubicBezTo>
                    <a:pt x="837964" y="1594801"/>
                    <a:pt x="892458" y="1619896"/>
                    <a:pt x="833120" y="1600117"/>
                  </a:cubicBezTo>
                  <a:cubicBezTo>
                    <a:pt x="744072" y="1511069"/>
                    <a:pt x="857030" y="1620042"/>
                    <a:pt x="772160" y="1549317"/>
                  </a:cubicBezTo>
                  <a:cubicBezTo>
                    <a:pt x="761122" y="1540119"/>
                    <a:pt x="752718" y="1528035"/>
                    <a:pt x="741680" y="1518837"/>
                  </a:cubicBezTo>
                  <a:cubicBezTo>
                    <a:pt x="732299" y="1511020"/>
                    <a:pt x="720581" y="1506334"/>
                    <a:pt x="711200" y="1498517"/>
                  </a:cubicBezTo>
                  <a:cubicBezTo>
                    <a:pt x="660463" y="1456236"/>
                    <a:pt x="703805" y="1475732"/>
                    <a:pt x="650240" y="1457877"/>
                  </a:cubicBezTo>
                  <a:cubicBezTo>
                    <a:pt x="643467" y="1447717"/>
                    <a:pt x="638554" y="1436031"/>
                    <a:pt x="629920" y="1427397"/>
                  </a:cubicBezTo>
                  <a:cubicBezTo>
                    <a:pt x="617946" y="1415423"/>
                    <a:pt x="600120" y="1409926"/>
                    <a:pt x="589280" y="1396917"/>
                  </a:cubicBezTo>
                  <a:cubicBezTo>
                    <a:pt x="527936" y="1323305"/>
                    <a:pt x="641987" y="1408348"/>
                    <a:pt x="548640" y="1346117"/>
                  </a:cubicBezTo>
                  <a:lnTo>
                    <a:pt x="508000" y="1285157"/>
                  </a:lnTo>
                  <a:cubicBezTo>
                    <a:pt x="501227" y="1274997"/>
                    <a:pt x="495006" y="1264446"/>
                    <a:pt x="487680" y="1254677"/>
                  </a:cubicBezTo>
                  <a:lnTo>
                    <a:pt x="457200" y="1214037"/>
                  </a:lnTo>
                  <a:cubicBezTo>
                    <a:pt x="420147" y="1102877"/>
                    <a:pt x="479241" y="1271250"/>
                    <a:pt x="426720" y="1153077"/>
                  </a:cubicBezTo>
                  <a:cubicBezTo>
                    <a:pt x="418021" y="1133504"/>
                    <a:pt x="415979" y="1111275"/>
                    <a:pt x="406400" y="1092117"/>
                  </a:cubicBezTo>
                  <a:cubicBezTo>
                    <a:pt x="356181" y="991679"/>
                    <a:pt x="375339" y="1039574"/>
                    <a:pt x="345440" y="949877"/>
                  </a:cubicBezTo>
                  <a:lnTo>
                    <a:pt x="335280" y="919397"/>
                  </a:lnTo>
                  <a:cubicBezTo>
                    <a:pt x="331893" y="909237"/>
                    <a:pt x="327717" y="899307"/>
                    <a:pt x="325120" y="888917"/>
                  </a:cubicBezTo>
                  <a:cubicBezTo>
                    <a:pt x="321733" y="875370"/>
                    <a:pt x="318972" y="861652"/>
                    <a:pt x="314960" y="848277"/>
                  </a:cubicBezTo>
                  <a:cubicBezTo>
                    <a:pt x="308805" y="827761"/>
                    <a:pt x="294640" y="787317"/>
                    <a:pt x="294640" y="787317"/>
                  </a:cubicBezTo>
                  <a:cubicBezTo>
                    <a:pt x="291253" y="763610"/>
                    <a:pt x="287278" y="739980"/>
                    <a:pt x="284480" y="716197"/>
                  </a:cubicBezTo>
                  <a:cubicBezTo>
                    <a:pt x="280503" y="682395"/>
                    <a:pt x="279495" y="648237"/>
                    <a:pt x="274320" y="614597"/>
                  </a:cubicBezTo>
                  <a:cubicBezTo>
                    <a:pt x="272692" y="604012"/>
                    <a:pt x="267102" y="594415"/>
                    <a:pt x="264160" y="584117"/>
                  </a:cubicBezTo>
                  <a:cubicBezTo>
                    <a:pt x="260324" y="570691"/>
                    <a:pt x="257387" y="557024"/>
                    <a:pt x="254000" y="543477"/>
                  </a:cubicBezTo>
                  <a:cubicBezTo>
                    <a:pt x="250613" y="509610"/>
                    <a:pt x="249015" y="475517"/>
                    <a:pt x="243840" y="441877"/>
                  </a:cubicBezTo>
                  <a:cubicBezTo>
                    <a:pt x="242212" y="431292"/>
                    <a:pt x="235596" y="421934"/>
                    <a:pt x="233680" y="411397"/>
                  </a:cubicBezTo>
                  <a:cubicBezTo>
                    <a:pt x="228796" y="384533"/>
                    <a:pt x="227672" y="357104"/>
                    <a:pt x="223520" y="330117"/>
                  </a:cubicBezTo>
                  <a:cubicBezTo>
                    <a:pt x="214123" y="269035"/>
                    <a:pt x="193040" y="147237"/>
                    <a:pt x="193040" y="147237"/>
                  </a:cubicBezTo>
                  <a:cubicBezTo>
                    <a:pt x="189653" y="99824"/>
                    <a:pt x="206831" y="46056"/>
                    <a:pt x="182880" y="4997"/>
                  </a:cubicBezTo>
                  <a:cubicBezTo>
                    <a:pt x="172088" y="-13504"/>
                    <a:pt x="121920" y="25317"/>
                    <a:pt x="121920" y="25317"/>
                  </a:cubicBezTo>
                  <a:cubicBezTo>
                    <a:pt x="74171" y="73066"/>
                    <a:pt x="99410" y="43842"/>
                    <a:pt x="50800" y="116757"/>
                  </a:cubicBezTo>
                  <a:cubicBezTo>
                    <a:pt x="44027" y="126917"/>
                    <a:pt x="34341" y="135653"/>
                    <a:pt x="30480" y="147237"/>
                  </a:cubicBezTo>
                  <a:cubicBezTo>
                    <a:pt x="27093" y="157397"/>
                    <a:pt x="25109" y="168138"/>
                    <a:pt x="20320" y="177717"/>
                  </a:cubicBezTo>
                  <a:cubicBezTo>
                    <a:pt x="14859" y="188639"/>
                    <a:pt x="0" y="208197"/>
                    <a:pt x="0" y="20819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72745" y="4388887"/>
              <a:ext cx="152361" cy="274669"/>
            </a:xfrm>
            <a:custGeom>
              <a:avLst/>
              <a:gdLst>
                <a:gd name="connsiteX0" fmla="*/ 0 w 152612"/>
                <a:gd name="connsiteY0" fmla="*/ 0 h 274320"/>
                <a:gd name="connsiteX1" fmla="*/ 30480 w 152612"/>
                <a:gd name="connsiteY1" fmla="*/ 50800 h 274320"/>
                <a:gd name="connsiteX2" fmla="*/ 40640 w 152612"/>
                <a:gd name="connsiteY2" fmla="*/ 81280 h 274320"/>
                <a:gd name="connsiteX3" fmla="*/ 71120 w 152612"/>
                <a:gd name="connsiteY3" fmla="*/ 101600 h 274320"/>
                <a:gd name="connsiteX4" fmla="*/ 101600 w 152612"/>
                <a:gd name="connsiteY4" fmla="*/ 162560 h 274320"/>
                <a:gd name="connsiteX5" fmla="*/ 121920 w 152612"/>
                <a:gd name="connsiteY5" fmla="*/ 193040 h 274320"/>
                <a:gd name="connsiteX6" fmla="*/ 132080 w 152612"/>
                <a:gd name="connsiteY6" fmla="*/ 223520 h 274320"/>
                <a:gd name="connsiteX7" fmla="*/ 152400 w 152612"/>
                <a:gd name="connsiteY7" fmla="*/ 27432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612" h="274320">
                  <a:moveTo>
                    <a:pt x="0" y="0"/>
                  </a:moveTo>
                  <a:cubicBezTo>
                    <a:pt x="10160" y="16933"/>
                    <a:pt x="21649" y="33137"/>
                    <a:pt x="30480" y="50800"/>
                  </a:cubicBezTo>
                  <a:cubicBezTo>
                    <a:pt x="35269" y="60379"/>
                    <a:pt x="33950" y="72917"/>
                    <a:pt x="40640" y="81280"/>
                  </a:cubicBezTo>
                  <a:cubicBezTo>
                    <a:pt x="48268" y="90815"/>
                    <a:pt x="60960" y="94827"/>
                    <a:pt x="71120" y="101600"/>
                  </a:cubicBezTo>
                  <a:cubicBezTo>
                    <a:pt x="129354" y="188951"/>
                    <a:pt x="59536" y="78432"/>
                    <a:pt x="101600" y="162560"/>
                  </a:cubicBezTo>
                  <a:cubicBezTo>
                    <a:pt x="107061" y="173482"/>
                    <a:pt x="116459" y="182118"/>
                    <a:pt x="121920" y="193040"/>
                  </a:cubicBezTo>
                  <a:cubicBezTo>
                    <a:pt x="126709" y="202619"/>
                    <a:pt x="127291" y="213941"/>
                    <a:pt x="132080" y="223520"/>
                  </a:cubicBezTo>
                  <a:cubicBezTo>
                    <a:pt x="156157" y="271674"/>
                    <a:pt x="152400" y="235111"/>
                    <a:pt x="152400" y="27432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742950" y="1611313"/>
            <a:ext cx="911225" cy="1858962"/>
            <a:chOff x="583175" y="1950720"/>
            <a:chExt cx="910808" cy="1859280"/>
          </a:xfrm>
        </p:grpSpPr>
        <p:sp>
          <p:nvSpPr>
            <p:cNvPr id="14" name="Freeform 13"/>
            <p:cNvSpPr/>
            <p:nvPr/>
          </p:nvSpPr>
          <p:spPr>
            <a:xfrm>
              <a:off x="583175" y="1971361"/>
              <a:ext cx="899701" cy="1838639"/>
            </a:xfrm>
            <a:custGeom>
              <a:avLst/>
              <a:gdLst>
                <a:gd name="connsiteX0" fmla="*/ 36585 w 900185"/>
                <a:gd name="connsiteY0" fmla="*/ 1838960 h 1838960"/>
                <a:gd name="connsiteX1" fmla="*/ 26425 w 900185"/>
                <a:gd name="connsiteY1" fmla="*/ 1452880 h 1838960"/>
                <a:gd name="connsiteX2" fmla="*/ 46745 w 900185"/>
                <a:gd name="connsiteY2" fmla="*/ 1371600 h 1838960"/>
                <a:gd name="connsiteX3" fmla="*/ 77225 w 900185"/>
                <a:gd name="connsiteY3" fmla="*/ 1290320 h 1838960"/>
                <a:gd name="connsiteX4" fmla="*/ 97545 w 900185"/>
                <a:gd name="connsiteY4" fmla="*/ 1117600 h 1838960"/>
                <a:gd name="connsiteX5" fmla="*/ 107705 w 900185"/>
                <a:gd name="connsiteY5" fmla="*/ 1087120 h 1838960"/>
                <a:gd name="connsiteX6" fmla="*/ 128025 w 900185"/>
                <a:gd name="connsiteY6" fmla="*/ 965200 h 1838960"/>
                <a:gd name="connsiteX7" fmla="*/ 138185 w 900185"/>
                <a:gd name="connsiteY7" fmla="*/ 934720 h 1838960"/>
                <a:gd name="connsiteX8" fmla="*/ 158505 w 900185"/>
                <a:gd name="connsiteY8" fmla="*/ 843280 h 1838960"/>
                <a:gd name="connsiteX9" fmla="*/ 178825 w 900185"/>
                <a:gd name="connsiteY9" fmla="*/ 802640 h 1838960"/>
                <a:gd name="connsiteX10" fmla="*/ 188985 w 900185"/>
                <a:gd name="connsiteY10" fmla="*/ 772160 h 1838960"/>
                <a:gd name="connsiteX11" fmla="*/ 209305 w 900185"/>
                <a:gd name="connsiteY11" fmla="*/ 731520 h 1838960"/>
                <a:gd name="connsiteX12" fmla="*/ 239785 w 900185"/>
                <a:gd name="connsiteY12" fmla="*/ 640080 h 1838960"/>
                <a:gd name="connsiteX13" fmla="*/ 249945 w 900185"/>
                <a:gd name="connsiteY13" fmla="*/ 609600 h 1838960"/>
                <a:gd name="connsiteX14" fmla="*/ 270265 w 900185"/>
                <a:gd name="connsiteY14" fmla="*/ 568960 h 1838960"/>
                <a:gd name="connsiteX15" fmla="*/ 290585 w 900185"/>
                <a:gd name="connsiteY15" fmla="*/ 538480 h 1838960"/>
                <a:gd name="connsiteX16" fmla="*/ 321065 w 900185"/>
                <a:gd name="connsiteY16" fmla="*/ 477520 h 1838960"/>
                <a:gd name="connsiteX17" fmla="*/ 382025 w 900185"/>
                <a:gd name="connsiteY17" fmla="*/ 426720 h 1838960"/>
                <a:gd name="connsiteX18" fmla="*/ 412505 w 900185"/>
                <a:gd name="connsiteY18" fmla="*/ 396240 h 1838960"/>
                <a:gd name="connsiteX19" fmla="*/ 473465 w 900185"/>
                <a:gd name="connsiteY19" fmla="*/ 355600 h 1838960"/>
                <a:gd name="connsiteX20" fmla="*/ 503945 w 900185"/>
                <a:gd name="connsiteY20" fmla="*/ 335280 h 1838960"/>
                <a:gd name="connsiteX21" fmla="*/ 544585 w 900185"/>
                <a:gd name="connsiteY21" fmla="*/ 314960 h 1838960"/>
                <a:gd name="connsiteX22" fmla="*/ 575065 w 900185"/>
                <a:gd name="connsiteY22" fmla="*/ 284480 h 1838960"/>
                <a:gd name="connsiteX23" fmla="*/ 615705 w 900185"/>
                <a:gd name="connsiteY23" fmla="*/ 254000 h 1838960"/>
                <a:gd name="connsiteX24" fmla="*/ 676665 w 900185"/>
                <a:gd name="connsiteY24" fmla="*/ 213360 h 1838960"/>
                <a:gd name="connsiteX25" fmla="*/ 727465 w 900185"/>
                <a:gd name="connsiteY25" fmla="*/ 152400 h 1838960"/>
                <a:gd name="connsiteX26" fmla="*/ 778265 w 900185"/>
                <a:gd name="connsiteY26" fmla="*/ 101600 h 1838960"/>
                <a:gd name="connsiteX27" fmla="*/ 798585 w 900185"/>
                <a:gd name="connsiteY27" fmla="*/ 71120 h 1838960"/>
                <a:gd name="connsiteX28" fmla="*/ 869705 w 900185"/>
                <a:gd name="connsiteY28" fmla="*/ 30480 h 1838960"/>
                <a:gd name="connsiteX29" fmla="*/ 900185 w 900185"/>
                <a:gd name="connsiteY29" fmla="*/ 0 h 183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00185" h="1838960">
                  <a:moveTo>
                    <a:pt x="36585" y="1838960"/>
                  </a:moveTo>
                  <a:cubicBezTo>
                    <a:pt x="-23171" y="1689570"/>
                    <a:pt x="2902" y="1774363"/>
                    <a:pt x="26425" y="1452880"/>
                  </a:cubicBezTo>
                  <a:cubicBezTo>
                    <a:pt x="28463" y="1425027"/>
                    <a:pt x="39972" y="1398693"/>
                    <a:pt x="46745" y="1371600"/>
                  </a:cubicBezTo>
                  <a:cubicBezTo>
                    <a:pt x="60578" y="1316267"/>
                    <a:pt x="50660" y="1343449"/>
                    <a:pt x="77225" y="1290320"/>
                  </a:cubicBezTo>
                  <a:cubicBezTo>
                    <a:pt x="104220" y="1155345"/>
                    <a:pt x="65082" y="1361076"/>
                    <a:pt x="97545" y="1117600"/>
                  </a:cubicBezTo>
                  <a:cubicBezTo>
                    <a:pt x="98960" y="1106984"/>
                    <a:pt x="105108" y="1097510"/>
                    <a:pt x="107705" y="1087120"/>
                  </a:cubicBezTo>
                  <a:cubicBezTo>
                    <a:pt x="125880" y="1014420"/>
                    <a:pt x="110821" y="1051221"/>
                    <a:pt x="128025" y="965200"/>
                  </a:cubicBezTo>
                  <a:cubicBezTo>
                    <a:pt x="130125" y="954698"/>
                    <a:pt x="135588" y="945110"/>
                    <a:pt x="138185" y="934720"/>
                  </a:cubicBezTo>
                  <a:cubicBezTo>
                    <a:pt x="143013" y="915408"/>
                    <a:pt x="150683" y="864140"/>
                    <a:pt x="158505" y="843280"/>
                  </a:cubicBezTo>
                  <a:cubicBezTo>
                    <a:pt x="163823" y="829099"/>
                    <a:pt x="172859" y="816561"/>
                    <a:pt x="178825" y="802640"/>
                  </a:cubicBezTo>
                  <a:cubicBezTo>
                    <a:pt x="183044" y="792796"/>
                    <a:pt x="184766" y="782004"/>
                    <a:pt x="188985" y="772160"/>
                  </a:cubicBezTo>
                  <a:cubicBezTo>
                    <a:pt x="194951" y="758239"/>
                    <a:pt x="203680" y="745582"/>
                    <a:pt x="209305" y="731520"/>
                  </a:cubicBezTo>
                  <a:lnTo>
                    <a:pt x="239785" y="640080"/>
                  </a:lnTo>
                  <a:cubicBezTo>
                    <a:pt x="243172" y="629920"/>
                    <a:pt x="245156" y="619179"/>
                    <a:pt x="249945" y="609600"/>
                  </a:cubicBezTo>
                  <a:cubicBezTo>
                    <a:pt x="256718" y="596053"/>
                    <a:pt x="262751" y="582110"/>
                    <a:pt x="270265" y="568960"/>
                  </a:cubicBezTo>
                  <a:cubicBezTo>
                    <a:pt x="276323" y="558358"/>
                    <a:pt x="285124" y="549402"/>
                    <a:pt x="290585" y="538480"/>
                  </a:cubicBezTo>
                  <a:cubicBezTo>
                    <a:pt x="313496" y="492658"/>
                    <a:pt x="284669" y="521196"/>
                    <a:pt x="321065" y="477520"/>
                  </a:cubicBezTo>
                  <a:cubicBezTo>
                    <a:pt x="361541" y="428948"/>
                    <a:pt x="338432" y="463047"/>
                    <a:pt x="382025" y="426720"/>
                  </a:cubicBezTo>
                  <a:cubicBezTo>
                    <a:pt x="393063" y="417522"/>
                    <a:pt x="401163" y="405061"/>
                    <a:pt x="412505" y="396240"/>
                  </a:cubicBezTo>
                  <a:cubicBezTo>
                    <a:pt x="431782" y="381247"/>
                    <a:pt x="453145" y="369147"/>
                    <a:pt x="473465" y="355600"/>
                  </a:cubicBezTo>
                  <a:cubicBezTo>
                    <a:pt x="483625" y="348827"/>
                    <a:pt x="493023" y="340741"/>
                    <a:pt x="503945" y="335280"/>
                  </a:cubicBezTo>
                  <a:cubicBezTo>
                    <a:pt x="517492" y="328507"/>
                    <a:pt x="532260" y="323763"/>
                    <a:pt x="544585" y="314960"/>
                  </a:cubicBezTo>
                  <a:cubicBezTo>
                    <a:pt x="556277" y="306609"/>
                    <a:pt x="564156" y="293831"/>
                    <a:pt x="575065" y="284480"/>
                  </a:cubicBezTo>
                  <a:cubicBezTo>
                    <a:pt x="587922" y="273460"/>
                    <a:pt x="601833" y="263711"/>
                    <a:pt x="615705" y="254000"/>
                  </a:cubicBezTo>
                  <a:cubicBezTo>
                    <a:pt x="635712" y="239995"/>
                    <a:pt x="676665" y="213360"/>
                    <a:pt x="676665" y="213360"/>
                  </a:cubicBezTo>
                  <a:cubicBezTo>
                    <a:pt x="727116" y="137684"/>
                    <a:pt x="662274" y="230629"/>
                    <a:pt x="727465" y="152400"/>
                  </a:cubicBezTo>
                  <a:cubicBezTo>
                    <a:pt x="769798" y="101600"/>
                    <a:pt x="722385" y="138853"/>
                    <a:pt x="778265" y="101600"/>
                  </a:cubicBezTo>
                  <a:cubicBezTo>
                    <a:pt x="785038" y="91440"/>
                    <a:pt x="789951" y="79754"/>
                    <a:pt x="798585" y="71120"/>
                  </a:cubicBezTo>
                  <a:cubicBezTo>
                    <a:pt x="829340" y="40365"/>
                    <a:pt x="834831" y="42105"/>
                    <a:pt x="869705" y="30480"/>
                  </a:cubicBezTo>
                  <a:lnTo>
                    <a:pt x="900185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279769" y="1950720"/>
              <a:ext cx="214214" cy="212761"/>
            </a:xfrm>
            <a:custGeom>
              <a:avLst/>
              <a:gdLst>
                <a:gd name="connsiteX0" fmla="*/ 0 w 213823"/>
                <a:gd name="connsiteY0" fmla="*/ 30480 h 213360"/>
                <a:gd name="connsiteX1" fmla="*/ 142240 w 213823"/>
                <a:gd name="connsiteY1" fmla="*/ 10160 h 213360"/>
                <a:gd name="connsiteX2" fmla="*/ 193040 w 213823"/>
                <a:gd name="connsiteY2" fmla="*/ 0 h 213360"/>
                <a:gd name="connsiteX3" fmla="*/ 203200 w 213823"/>
                <a:gd name="connsiteY3" fmla="*/ 60960 h 213360"/>
                <a:gd name="connsiteX4" fmla="*/ 193040 w 213823"/>
                <a:gd name="connsiteY4" fmla="*/ 213360 h 213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823" h="213360">
                  <a:moveTo>
                    <a:pt x="0" y="30480"/>
                  </a:moveTo>
                  <a:cubicBezTo>
                    <a:pt x="114846" y="7511"/>
                    <a:pt x="-26698" y="34294"/>
                    <a:pt x="142240" y="10160"/>
                  </a:cubicBezTo>
                  <a:cubicBezTo>
                    <a:pt x="159335" y="7718"/>
                    <a:pt x="176107" y="3387"/>
                    <a:pt x="193040" y="0"/>
                  </a:cubicBezTo>
                  <a:cubicBezTo>
                    <a:pt x="228436" y="53094"/>
                    <a:pt x="209209" y="6877"/>
                    <a:pt x="203200" y="60960"/>
                  </a:cubicBezTo>
                  <a:cubicBezTo>
                    <a:pt x="197578" y="111561"/>
                    <a:pt x="193040" y="213360"/>
                    <a:pt x="193040" y="21336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59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31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757131"/>
              </p:ext>
            </p:extLst>
          </p:nvPr>
        </p:nvGraphicFramePr>
        <p:xfrm>
          <a:off x="1819275" y="985838"/>
          <a:ext cx="5505450" cy="5851525"/>
        </p:xfrm>
        <a:graphic>
          <a:graphicData uri="http://schemas.openxmlformats.org/drawingml/2006/table">
            <a:tbl>
              <a:tblPr/>
              <a:tblGrid>
                <a:gridCol w="278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8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Parameter</a:t>
                      </a:r>
                    </a:p>
                  </a:txBody>
                  <a:tcPr marL="7429" marR="7429" marT="743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Blood Levels </a:t>
                      </a:r>
                    </a:p>
                  </a:txBody>
                  <a:tcPr marL="7429" marR="7429" marT="743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Osmolarity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295-310 mOsM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pH 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7.35-7.45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Arterial blood gas P</a:t>
                      </a:r>
                      <a:r>
                        <a:rPr kumimoji="0" lang="en-US" sz="1600" b="1" i="0" u="none" strike="noStrike" cap="none" normalizeH="0" baseline="-36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CO2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35-46 mmHg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Arterial blood gas P</a:t>
                      </a:r>
                      <a:r>
                        <a:rPr kumimoji="0" lang="en-US" sz="1600" b="1" i="0" u="none" strike="noStrike" cap="none" normalizeH="0" baseline="-36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O2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80-100 mmHg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68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Hematocrit (HCT) 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42-52% Male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6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37-48% Female 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kumimoji="0" 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Blood Sugar Regulation 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Glucose (fasting) 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70-100 mg/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dL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Glucose - 2 hrs post prandial 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 mg/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Insulin (fasting) 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5-25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/mL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Glucagon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50-100 pg/mL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Ions/Minerals 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Sodium (Na</a:t>
                      </a:r>
                      <a:r>
                        <a:rPr kumimoji="0" lang="en-US" sz="1600" b="1" i="0" u="none" strike="noStrike" cap="none" normalizeH="0" baseline="16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135-145 mM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Potassium (K</a:t>
                      </a:r>
                      <a:r>
                        <a:rPr kumimoji="0" lang="en-US" sz="1600" b="1" i="0" u="none" strike="noStrike" cap="none" normalizeH="0" baseline="16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3-5 mM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Calcium (Ca</a:t>
                      </a:r>
                      <a:r>
                        <a:rPr kumimoji="0" lang="en-US" sz="1600" b="1" i="0" u="none" strike="noStrike" cap="none" normalizeH="0" baseline="16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2+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 mM 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Chloride (Cl</a:t>
                      </a:r>
                      <a:r>
                        <a:rPr kumimoji="0" lang="en-US" sz="1600" b="1" i="0" u="none" strike="noStrike" cap="none" normalizeH="0" baseline="16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mM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56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Phosphorus (</a:t>
                      </a:r>
                      <a:r>
                        <a:rPr kumimoji="0" lang="en-US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(PO</a:t>
                      </a:r>
                      <a:r>
                        <a:rPr kumimoji="0" lang="en-US" sz="1600" b="1" i="0" u="none" strike="noStrike" cap="none" normalizeH="0" baseline="-4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16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3-4 mM </a:t>
                      </a:r>
                    </a:p>
                  </a:txBody>
                  <a:tcPr marL="7429" marR="7429" marT="743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227" name="TextBox 2"/>
          <p:cNvSpPr txBox="1">
            <a:spLocks noChangeArrowheads="1"/>
          </p:cNvSpPr>
          <p:nvPr/>
        </p:nvSpPr>
        <p:spPr bwMode="auto">
          <a:xfrm>
            <a:off x="3389313" y="0"/>
            <a:ext cx="2360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u="sng">
                <a:solidFill>
                  <a:srgbClr val="C00000"/>
                </a:solidFill>
                <a:latin typeface="Calibri" panose="020F0502020204030204" pitchFamily="34" charset="0"/>
              </a:rPr>
              <a:t>Homeostasis</a:t>
            </a:r>
            <a:r>
              <a:rPr lang="en-US" altLang="en-US" b="1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722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2878138"/>
            <a:ext cx="138747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2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997200"/>
            <a:ext cx="14049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395413" y="461963"/>
            <a:ext cx="6332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Calibri" panose="020F0502020204030204" pitchFamily="34" charset="0"/>
              </a:rPr>
              <a:t>Typical values of a Metabolic Blood Panel</a:t>
            </a:r>
          </a:p>
        </p:txBody>
      </p:sp>
    </p:spTree>
    <p:extLst>
      <p:ext uri="{BB962C8B-B14F-4D97-AF65-F5344CB8AC3E}">
        <p14:creationId xmlns:p14="http://schemas.microsoft.com/office/powerpoint/2010/main" val="249960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42246"/>
            <a:ext cx="5989637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687513" y="1854531"/>
            <a:ext cx="5989637" cy="1493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687513" y="4762934"/>
            <a:ext cx="5989637" cy="17655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703388" y="3332597"/>
            <a:ext cx="5973762" cy="1430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285419" y="5160654"/>
            <a:ext cx="7690761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Figure 1.</a:t>
            </a: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Circadian rhythms of several physiological variables in a human subject with room lights on (clear bars) for 16 h and lights off (blue bars) for 8 h.</a:t>
            </a:r>
          </a:p>
        </p:txBody>
      </p:sp>
      <p:sp>
        <p:nvSpPr>
          <p:cNvPr id="8199" name="AutoShape 10"/>
          <p:cNvSpPr>
            <a:spLocks/>
          </p:cNvSpPr>
          <p:nvPr/>
        </p:nvSpPr>
        <p:spPr bwMode="auto">
          <a:xfrm rot="5400000">
            <a:off x="3616325" y="-309231"/>
            <a:ext cx="74613" cy="1589087"/>
          </a:xfrm>
          <a:prstGeom prst="leftBracket">
            <a:avLst>
              <a:gd name="adj" fmla="val 11792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3087688" y="244806"/>
            <a:ext cx="11318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</a:rPr>
              <a:t>Lights on (daytime)</a:t>
            </a:r>
          </a:p>
        </p:txBody>
      </p:sp>
      <p:sp>
        <p:nvSpPr>
          <p:cNvPr id="8201" name="AutoShape 12"/>
          <p:cNvSpPr>
            <a:spLocks/>
          </p:cNvSpPr>
          <p:nvPr/>
        </p:nvSpPr>
        <p:spPr bwMode="auto">
          <a:xfrm rot="5400000">
            <a:off x="4785518" y="110663"/>
            <a:ext cx="74613" cy="749300"/>
          </a:xfrm>
          <a:prstGeom prst="leftBracket">
            <a:avLst>
              <a:gd name="adj" fmla="val 6165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202" name="Text Box 13"/>
          <p:cNvSpPr txBox="1">
            <a:spLocks noChangeArrowheads="1"/>
          </p:cNvSpPr>
          <p:nvPr/>
        </p:nvSpPr>
        <p:spPr bwMode="auto">
          <a:xfrm>
            <a:off x="4484688" y="260681"/>
            <a:ext cx="646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800" b="1">
                <a:solidFill>
                  <a:srgbClr val="000000"/>
                </a:solidFill>
              </a:rPr>
              <a:t>Lights off</a:t>
            </a:r>
          </a:p>
        </p:txBody>
      </p:sp>
    </p:spTree>
    <p:extLst>
      <p:ext uri="{BB962C8B-B14F-4D97-AF65-F5344CB8AC3E}">
        <p14:creationId xmlns:p14="http://schemas.microsoft.com/office/powerpoint/2010/main" val="580728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573213" y="231775"/>
            <a:ext cx="5992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47447C"/>
                </a:solidFill>
                <a:latin typeface="Calibri" panose="020F0502020204030204" pitchFamily="34" charset="0"/>
              </a:rPr>
              <a:t>Homeostasis is maintained by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Feedback Loops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607" y="925223"/>
            <a:ext cx="2662237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1" y="899823"/>
            <a:ext cx="2687637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66B48EA-FA43-EE9D-E1B5-176C7CD32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253" y="3569252"/>
            <a:ext cx="3494619" cy="331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514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820988" y="1665288"/>
            <a:ext cx="35909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1. Stimulus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2. Receptor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3. Afferent Pathway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4. Integration Center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5. Efferent Pathway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6. Effector Tissue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7. Response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539750" y="5967413"/>
            <a:ext cx="365125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539750" y="777875"/>
            <a:ext cx="365125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539750" y="3767138"/>
            <a:ext cx="365125" cy="368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4389438" y="779463"/>
            <a:ext cx="365125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7826375" y="777875"/>
            <a:ext cx="366713" cy="3698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7826375" y="3770313"/>
            <a:ext cx="366713" cy="368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7826375" y="5967413"/>
            <a:ext cx="366713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597025" y="6151563"/>
            <a:ext cx="574675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03263" y="4581525"/>
            <a:ext cx="0" cy="89535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03263" y="1752600"/>
            <a:ext cx="0" cy="89535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010525" y="1963738"/>
            <a:ext cx="0" cy="923925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010525" y="4581525"/>
            <a:ext cx="0" cy="89535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26113" y="958850"/>
            <a:ext cx="1617662" cy="3175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835150" y="958850"/>
            <a:ext cx="1408113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6825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1262</Words>
  <Application>Microsoft Office PowerPoint</Application>
  <PresentationFormat>On-screen Show (4:3)</PresentationFormat>
  <Paragraphs>223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McMahon</dc:creator>
  <cp:lastModifiedBy>Ian Moore</cp:lastModifiedBy>
  <cp:revision>13</cp:revision>
  <dcterms:created xsi:type="dcterms:W3CDTF">2024-01-25T06:13:18Z</dcterms:created>
  <dcterms:modified xsi:type="dcterms:W3CDTF">2025-02-04T16:34:21Z</dcterms:modified>
</cp:coreProperties>
</file>