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5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DF88-8226-4B7F-BDE1-ECA8874971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8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07EB-B062-48A7-AD4C-08B77CFADF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4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4D7C-175E-4147-8CD8-442F30DCD0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9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B702-7247-4EDE-9227-064944CA67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1DDF-55D0-4D8A-8E91-7D06C6A86E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1A45-585B-472B-AA42-14578F4CC1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AED5-96AD-4FB8-8A43-365E7A6FC0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4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8FF16-6819-4BD8-A30D-45F8F7EC0A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7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2C39-0E6D-47ED-A251-5F81670CEC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B75F-9FA4-45ED-951F-48414A85DE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DBBA-B50D-441E-9F15-B057DC9BA7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0F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C2375-3B92-430D-917C-000162E068B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6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76275" y="171450"/>
            <a:ext cx="8102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term </a:t>
            </a:r>
            <a:r>
              <a:rPr lang="en-US" altLang="en-US" sz="2800" b="1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comes from Late 1300’s: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Anatomia (Latin) and Anatome (Greek)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meaning "up"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tomos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temnein) which means "to cut"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 this gives "a cutting up“ (Dissection).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6275" y="5797550"/>
            <a:ext cx="831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Etymology</a:t>
            </a:r>
            <a:r>
              <a:rPr lang="en-US" altLang="en-US" sz="200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(word origin ) is very important is understanding anatomical terms </a:t>
            </a: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275" y="4492625"/>
            <a:ext cx="810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 is considered the “Study or knowledge of the structure (form) and function of the human body“.</a:t>
            </a:r>
          </a:p>
        </p:txBody>
      </p:sp>
    </p:spTree>
    <p:extLst>
      <p:ext uri="{BB962C8B-B14F-4D97-AF65-F5344CB8AC3E}">
        <p14:creationId xmlns:p14="http://schemas.microsoft.com/office/powerpoint/2010/main" val="39705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3720" r="3419" b="11040"/>
          <a:stretch>
            <a:fillRect/>
          </a:stretch>
        </p:blipFill>
        <p:spPr bwMode="auto">
          <a:xfrm>
            <a:off x="319088" y="715963"/>
            <a:ext cx="8328025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819F7D8-D5B4-41EF-BB20-A31D62880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1272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9 Quadrants</a:t>
            </a:r>
          </a:p>
        </p:txBody>
      </p:sp>
    </p:spTree>
    <p:extLst>
      <p:ext uri="{BB962C8B-B14F-4D97-AF65-F5344CB8AC3E}">
        <p14:creationId xmlns:p14="http://schemas.microsoft.com/office/powerpoint/2010/main" val="327309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5040" r="7021" b="10320"/>
          <a:stretch>
            <a:fillRect/>
          </a:stretch>
        </p:blipFill>
        <p:spPr bwMode="auto">
          <a:xfrm>
            <a:off x="523875" y="754063"/>
            <a:ext cx="7897813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8902214-D0BF-444B-A751-A04518EB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1272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Structures in these Regions</a:t>
            </a:r>
          </a:p>
        </p:txBody>
      </p:sp>
    </p:spTree>
    <p:extLst>
      <p:ext uri="{BB962C8B-B14F-4D97-AF65-F5344CB8AC3E}">
        <p14:creationId xmlns:p14="http://schemas.microsoft.com/office/powerpoint/2010/main" val="161688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3601" r="1601" b="6956"/>
          <a:stretch>
            <a:fillRect/>
          </a:stretch>
        </p:blipFill>
        <p:spPr bwMode="auto">
          <a:xfrm>
            <a:off x="306388" y="790575"/>
            <a:ext cx="8570912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52438" y="7937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Sectional Planes</a:t>
            </a:r>
          </a:p>
        </p:txBody>
      </p:sp>
    </p:spTree>
    <p:extLst>
      <p:ext uri="{BB962C8B-B14F-4D97-AF65-F5344CB8AC3E}">
        <p14:creationId xmlns:p14="http://schemas.microsoft.com/office/powerpoint/2010/main" val="98574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881188" y="2344738"/>
            <a:ext cx="5611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1. Frontal (Coronal) plane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68288" y="250825"/>
            <a:ext cx="8266112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Sectional Anatomy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009775" y="1244600"/>
            <a:ext cx="4371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u="sng">
                <a:solidFill>
                  <a:srgbClr val="000000"/>
                </a:solidFill>
                <a:latin typeface="Calibri" panose="020F0502020204030204" pitchFamily="34" charset="0"/>
              </a:rPr>
              <a:t>Three sectional planes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881188" y="5065713"/>
            <a:ext cx="6188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3. Transverse (Horizontal) plane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882775" y="3713163"/>
            <a:ext cx="6454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2. Sagittal plane (mid- and para-)</a:t>
            </a:r>
          </a:p>
        </p:txBody>
      </p:sp>
      <p:sp>
        <p:nvSpPr>
          <p:cNvPr id="12297" name="AutoShape 9"/>
          <p:cNvSpPr>
            <a:spLocks/>
          </p:cNvSpPr>
          <p:nvPr/>
        </p:nvSpPr>
        <p:spPr bwMode="auto">
          <a:xfrm>
            <a:off x="1620838" y="2473325"/>
            <a:ext cx="176212" cy="1817688"/>
          </a:xfrm>
          <a:prstGeom prst="leftBrace">
            <a:avLst>
              <a:gd name="adj1" fmla="val 859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-33338" y="3187700"/>
            <a:ext cx="1506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Longitudinal</a:t>
            </a:r>
          </a:p>
        </p:txBody>
      </p:sp>
    </p:spTree>
    <p:extLst>
      <p:ext uri="{BB962C8B-B14F-4D97-AF65-F5344CB8AC3E}">
        <p14:creationId xmlns:p14="http://schemas.microsoft.com/office/powerpoint/2010/main" val="36199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5" grpId="0"/>
      <p:bldP spid="12296" grpId="0"/>
      <p:bldP spid="12297" grpId="0" animBg="1"/>
      <p:bldP spid="12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4025" y="7937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Body Cavities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b="5000"/>
          <a:stretch>
            <a:fillRect/>
          </a:stretch>
        </p:blipFill>
        <p:spPr bwMode="auto">
          <a:xfrm>
            <a:off x="-36513" y="693738"/>
            <a:ext cx="8640763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5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720B1-A016-47D5-B904-C7465D922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56314"/>
            <a:ext cx="6504996" cy="5736833"/>
          </a:xfrm>
          <a:prstGeom prst="rect">
            <a:avLst/>
          </a:prstGeom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12916" y="147430"/>
            <a:ext cx="111248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Anterior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(Ventral)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191204" y="153641"/>
            <a:ext cx="122400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(Dorsal)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7F9D0-FEF1-423E-879A-E58169D69691}"/>
              </a:ext>
            </a:extLst>
          </p:cNvPr>
          <p:cNvSpPr/>
          <p:nvPr/>
        </p:nvSpPr>
        <p:spPr>
          <a:xfrm>
            <a:off x="6609522" y="4373217"/>
            <a:ext cx="308113" cy="218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6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450975" y="206375"/>
            <a:ext cx="6251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Sectional View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211263" y="5613400"/>
            <a:ext cx="674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alibri" panose="020F0502020204030204" pitchFamily="34" charset="0"/>
              </a:rPr>
              <a:t>What kind of sectional view (plane) could you call the diagram above?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1F524-9F4C-4F3C-BCE1-DEC11CC2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45" y="1310512"/>
            <a:ext cx="718171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3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54025" y="233363"/>
            <a:ext cx="8226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Calibri" panose="020F0502020204030204" pitchFamily="34" charset="0"/>
              </a:rPr>
              <a:t>Dorsal Body Cavity</a:t>
            </a:r>
            <a:endParaRPr lang="en-US" altLang="en-US" sz="4000" b="1" u="sng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49250" y="1331913"/>
            <a:ext cx="8269288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altLang="en-US" sz="3200" b="1" u="sng">
                <a:solidFill>
                  <a:srgbClr val="000000"/>
                </a:solidFill>
                <a:latin typeface="Calibri" panose="020F0502020204030204" pitchFamily="34" charset="0"/>
              </a:rPr>
              <a:t>Cranial Cavity</a:t>
            </a: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Contains the brain and CSF.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Protects this delicate tissue.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342900" y="3713163"/>
            <a:ext cx="8269288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altLang="en-US" sz="3200" b="1" u="sng">
                <a:solidFill>
                  <a:srgbClr val="000000"/>
                </a:solidFill>
                <a:latin typeface="Calibri" panose="020F0502020204030204" pitchFamily="34" charset="0"/>
              </a:rPr>
              <a:t>Spinal Cavity</a:t>
            </a: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Contains the spinal cord and CSF.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Protects this delicate tissue.</a:t>
            </a:r>
          </a:p>
        </p:txBody>
      </p:sp>
    </p:spTree>
    <p:extLst>
      <p:ext uri="{BB962C8B-B14F-4D97-AF65-F5344CB8AC3E}">
        <p14:creationId xmlns:p14="http://schemas.microsoft.com/office/powerpoint/2010/main" val="978254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3863" y="223838"/>
            <a:ext cx="8226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Calibri" panose="020F0502020204030204" pitchFamily="34" charset="0"/>
              </a:rPr>
              <a:t>Ventral Body Cavity</a:t>
            </a:r>
            <a:endParaRPr lang="en-US" altLang="en-US" sz="4000" b="1" u="sng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49250" y="1131888"/>
            <a:ext cx="8601075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u="sng">
                <a:solidFill>
                  <a:srgbClr val="000000"/>
                </a:solidFill>
                <a:latin typeface="Calibri" panose="020F0502020204030204" pitchFamily="34" charset="0"/>
              </a:rPr>
              <a:t>Thoracic Cavity</a:t>
            </a: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Contains: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a) Plural cavities (lungs inside).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b) Mediastinum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		i) Pericardial cavity (heart).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2900" y="4379913"/>
            <a:ext cx="88011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u="sng">
                <a:solidFill>
                  <a:srgbClr val="000000"/>
                </a:solidFill>
                <a:latin typeface="Calibri" panose="020F0502020204030204" pitchFamily="34" charset="0"/>
              </a:rPr>
              <a:t>Abdominopelvic Cavity</a:t>
            </a: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Contains: stomach, intestines, gallbladder,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liver, spleen, bladder, reproductive organs.</a:t>
            </a:r>
          </a:p>
        </p:txBody>
      </p:sp>
    </p:spTree>
    <p:extLst>
      <p:ext uri="{BB962C8B-B14F-4D97-AF65-F5344CB8AC3E}">
        <p14:creationId xmlns:p14="http://schemas.microsoft.com/office/powerpoint/2010/main" val="209341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42900" y="5681663"/>
            <a:ext cx="8158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B. Pericardium</a:t>
            </a:r>
            <a:r>
              <a:rPr lang="en-US" altLang="en-US" sz="2800">
                <a:solidFill>
                  <a:srgbClr val="000000"/>
                </a:solidFill>
              </a:rPr>
              <a:t> - lines the pericardial cavity.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3663" y="317500"/>
            <a:ext cx="891540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3200" b="1" u="sng">
                <a:solidFill>
                  <a:srgbClr val="000000"/>
                </a:solidFill>
              </a:rPr>
              <a:t>Mediastinum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Contains: Heart, thymus, trachea, esophagus, vessels (aorta), nerves.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69888" y="4813300"/>
            <a:ext cx="8304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A. Pleura</a:t>
            </a:r>
            <a:r>
              <a:rPr lang="en-US" altLang="en-US">
                <a:solidFill>
                  <a:srgbClr val="000000"/>
                </a:solidFill>
              </a:rPr>
              <a:t> - </a:t>
            </a:r>
            <a:r>
              <a:rPr lang="en-US" altLang="en-US" sz="2800">
                <a:solidFill>
                  <a:srgbClr val="000000"/>
                </a:solidFill>
              </a:rPr>
              <a:t>membrane lining the pleural cavities.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890588" y="2241550"/>
            <a:ext cx="749935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Serous Membranes</a:t>
            </a:r>
            <a:r>
              <a:rPr lang="en-US" altLang="en-US" sz="3600">
                <a:solidFill>
                  <a:srgbClr val="000000"/>
                </a:solidFill>
              </a:rPr>
              <a:t> - line ventral body cavities, has 2 portions:</a:t>
            </a:r>
            <a:endParaRPr lang="en-US" altLang="en-US" sz="1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3600">
                <a:solidFill>
                  <a:srgbClr val="000000"/>
                </a:solidFill>
              </a:rPr>
              <a:t>	</a:t>
            </a:r>
            <a:r>
              <a:rPr lang="en-US" altLang="en-US" sz="3600" b="1" i="1">
                <a:solidFill>
                  <a:srgbClr val="C00000"/>
                </a:solidFill>
              </a:rPr>
              <a:t>Visceral</a:t>
            </a:r>
            <a:br>
              <a:rPr lang="en-US" altLang="en-US" sz="3600" b="1">
                <a:solidFill>
                  <a:srgbClr val="000000"/>
                </a:solidFill>
              </a:rPr>
            </a:br>
            <a:r>
              <a:rPr lang="en-US" altLang="en-US" sz="3600" b="1">
                <a:solidFill>
                  <a:srgbClr val="000000"/>
                </a:solidFill>
              </a:rPr>
              <a:t>	</a:t>
            </a:r>
            <a:r>
              <a:rPr lang="en-US" altLang="en-US" sz="3600" b="1" i="1">
                <a:solidFill>
                  <a:srgbClr val="0000FF"/>
                </a:solidFill>
              </a:rPr>
              <a:t>Parietal</a:t>
            </a:r>
          </a:p>
        </p:txBody>
      </p:sp>
    </p:spTree>
    <p:extLst>
      <p:ext uri="{BB962C8B-B14F-4D97-AF65-F5344CB8AC3E}">
        <p14:creationId xmlns:p14="http://schemas.microsoft.com/office/powerpoint/2010/main" val="195437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85800"/>
            <a:ext cx="85915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044575" y="414338"/>
            <a:ext cx="340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Microscopic Anatomy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748338" y="414338"/>
            <a:ext cx="245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Gross Anatomy</a:t>
            </a:r>
          </a:p>
        </p:txBody>
      </p:sp>
    </p:spTree>
    <p:extLst>
      <p:ext uri="{BB962C8B-B14F-4D97-AF65-F5344CB8AC3E}">
        <p14:creationId xmlns:p14="http://schemas.microsoft.com/office/powerpoint/2010/main" val="365550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7663" y="2247900"/>
            <a:ext cx="8131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Peritoneum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- lines the peritoneal cavity (this is inside the abdominal cavity).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57175" y="381000"/>
            <a:ext cx="8226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The Abdominopelvic cavity contains the </a:t>
            </a:r>
            <a:r>
              <a:rPr lang="en-US" altLang="en-US" sz="4000" b="1">
                <a:solidFill>
                  <a:srgbClr val="0000FF"/>
                </a:solidFill>
                <a:latin typeface="Calibri" panose="020F0502020204030204" pitchFamily="34" charset="0"/>
              </a:rPr>
              <a:t>Peritoneal</a:t>
            </a: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 cavity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57188" y="4089400"/>
            <a:ext cx="82962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Mesenteries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- support and stabilize the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digestive organs in abdominal cavity.</a:t>
            </a:r>
          </a:p>
        </p:txBody>
      </p:sp>
    </p:spTree>
    <p:extLst>
      <p:ext uri="{BB962C8B-B14F-4D97-AF65-F5344CB8AC3E}">
        <p14:creationId xmlns:p14="http://schemas.microsoft.com/office/powerpoint/2010/main" val="32220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688495-7634-44E2-AAFF-C51DCD9D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69" y="832406"/>
            <a:ext cx="6761050" cy="5767316"/>
          </a:xfrm>
          <a:prstGeom prst="rect">
            <a:avLst/>
          </a:prstGeom>
        </p:spPr>
      </p:pic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73075" y="7937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CC3300"/>
                </a:solidFill>
                <a:latin typeface="Calibri" panose="020F0502020204030204" pitchFamily="34" charset="0"/>
              </a:rPr>
              <a:t>Directional References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27026" y="4368800"/>
            <a:ext cx="199873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using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 listed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to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organs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within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body.</a:t>
            </a:r>
          </a:p>
        </p:txBody>
      </p:sp>
    </p:spTree>
    <p:extLst>
      <p:ext uri="{BB962C8B-B14F-4D97-AF65-F5344CB8AC3E}">
        <p14:creationId xmlns:p14="http://schemas.microsoft.com/office/powerpoint/2010/main" val="89500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54000" y="74613"/>
            <a:ext cx="86360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Example of relative position and orientation of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 scan for clinical purposes. </a:t>
            </a:r>
          </a:p>
          <a:p>
            <a:pPr fontAlgn="base"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</a:rPr>
              <a:t>Can you identify the structures shown below?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263" y="4495800"/>
            <a:ext cx="457200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0" y="5080000"/>
            <a:ext cx="998538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8738" y="5070475"/>
            <a:ext cx="669925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6200" y="5080000"/>
            <a:ext cx="449263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811463"/>
            <a:ext cx="719138" cy="21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7463" y="4605338"/>
            <a:ext cx="549275" cy="246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9300" y="4965700"/>
            <a:ext cx="83026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579A9-F26C-4240-B587-764B16C4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8" y="2668271"/>
            <a:ext cx="888873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157288" y="79375"/>
            <a:ext cx="6818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Levels of Organization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006" r="2625" b="5000"/>
          <a:stretch>
            <a:fillRect/>
          </a:stretch>
        </p:blipFill>
        <p:spPr bwMode="auto">
          <a:xfrm>
            <a:off x="533400" y="762000"/>
            <a:ext cx="80581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937000" y="922338"/>
            <a:ext cx="306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C9900"/>
                </a:solidFill>
                <a:latin typeface="Calibri" panose="020F0502020204030204" pitchFamily="34" charset="0"/>
              </a:rPr>
              <a:t>in Human Anatomy</a:t>
            </a:r>
          </a:p>
        </p:txBody>
      </p:sp>
    </p:spTree>
    <p:extLst>
      <p:ext uri="{BB962C8B-B14F-4D97-AF65-F5344CB8AC3E}">
        <p14:creationId xmlns:p14="http://schemas.microsoft.com/office/powerpoint/2010/main" val="306025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" t="10646" r="-1666" b="40909"/>
          <a:stretch>
            <a:fillRect/>
          </a:stretch>
        </p:blipFill>
        <p:spPr bwMode="auto">
          <a:xfrm>
            <a:off x="-215900" y="996950"/>
            <a:ext cx="95599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668463" y="182563"/>
            <a:ext cx="52038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Calibri" panose="020F0502020204030204" pitchFamily="34" charset="0"/>
              </a:rPr>
              <a:t>Organ Systems 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of the Body</a:t>
            </a:r>
          </a:p>
        </p:txBody>
      </p:sp>
    </p:spTree>
    <p:extLst>
      <p:ext uri="{BB962C8B-B14F-4D97-AF65-F5344CB8AC3E}">
        <p14:creationId xmlns:p14="http://schemas.microsoft.com/office/powerpoint/2010/main" val="76389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77C07D-8C21-4FD6-AB9F-449A2FEB3B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51" y="725556"/>
            <a:ext cx="4201698" cy="59574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481F6C-423D-47E6-B67B-3AECF3D5771C}"/>
              </a:ext>
            </a:extLst>
          </p:cNvPr>
          <p:cNvSpPr/>
          <p:nvPr/>
        </p:nvSpPr>
        <p:spPr>
          <a:xfrm>
            <a:off x="3187743" y="103569"/>
            <a:ext cx="276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Anatomical Regional Terms</a:t>
            </a:r>
            <a:endParaRPr lang="en-US" sz="14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9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1"/>
          <a:stretch>
            <a:fillRect/>
          </a:stretch>
        </p:blipFill>
        <p:spPr bwMode="auto">
          <a:xfrm>
            <a:off x="676275" y="0"/>
            <a:ext cx="384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57163"/>
            <a:ext cx="2895600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6432550" y="6151563"/>
            <a:ext cx="446088" cy="361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58013" y="1014413"/>
            <a:ext cx="347662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7577138" y="1022350"/>
            <a:ext cx="79375" cy="407988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846888" y="6526213"/>
            <a:ext cx="111125" cy="1730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24738" y="388938"/>
            <a:ext cx="652462" cy="4492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888038" y="2149475"/>
            <a:ext cx="53340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837238" y="2457450"/>
            <a:ext cx="573087" cy="1047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32475" y="2863850"/>
            <a:ext cx="550863" cy="1603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21363" y="3670300"/>
            <a:ext cx="419100" cy="457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99188" y="4070350"/>
            <a:ext cx="19050" cy="266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07063" y="3700463"/>
            <a:ext cx="260350" cy="200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821363" y="3340100"/>
            <a:ext cx="481012" cy="269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78600" y="5815013"/>
            <a:ext cx="304800" cy="3365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30938" y="5303838"/>
            <a:ext cx="598487" cy="79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34100" y="1812925"/>
            <a:ext cx="550863" cy="1539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608763" y="776288"/>
            <a:ext cx="523875" cy="1095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597775" y="822325"/>
            <a:ext cx="4857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634288" y="1939925"/>
            <a:ext cx="1058862" cy="12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05675" y="2344738"/>
            <a:ext cx="1387475" cy="2762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34250" y="2649538"/>
            <a:ext cx="1358900" cy="3206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375525" y="3251200"/>
            <a:ext cx="860425" cy="11001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756525" y="2978150"/>
            <a:ext cx="936625" cy="228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94563" y="3078163"/>
            <a:ext cx="1398587" cy="7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294563" y="908050"/>
            <a:ext cx="801687" cy="1127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02550" y="4316413"/>
            <a:ext cx="477838" cy="8286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240463" y="4800600"/>
            <a:ext cx="615950" cy="111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73938" y="3441700"/>
            <a:ext cx="806450" cy="12985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6958013" y="227013"/>
            <a:ext cx="327025" cy="376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427913" y="227013"/>
            <a:ext cx="328612" cy="5318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6218238" y="1501775"/>
            <a:ext cx="636587" cy="3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846888" y="1139825"/>
            <a:ext cx="447675" cy="3635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277100" y="1423988"/>
            <a:ext cx="1416050" cy="3857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218238" y="3959225"/>
            <a:ext cx="165100" cy="3921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6773863" y="11113"/>
            <a:ext cx="255587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1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6342063" y="1035050"/>
            <a:ext cx="255587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2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6399213" y="642938"/>
            <a:ext cx="255587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3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602288" y="3238500"/>
            <a:ext cx="255587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4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440363" y="3860800"/>
            <a:ext cx="29845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5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634038" y="2955925"/>
            <a:ext cx="255587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6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6024563" y="1393825"/>
            <a:ext cx="255587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7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621338" y="4152900"/>
            <a:ext cx="327025" cy="27622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8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6057900" y="4354513"/>
            <a:ext cx="315913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9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637213" y="2335213"/>
            <a:ext cx="280987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0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946775" y="1674813"/>
            <a:ext cx="255588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1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683250" y="2009775"/>
            <a:ext cx="255588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2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954713" y="4711700"/>
            <a:ext cx="31750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3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946775" y="5221288"/>
            <a:ext cx="322263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4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6202363" y="5934075"/>
            <a:ext cx="350837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5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6381750" y="5597525"/>
            <a:ext cx="338138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6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6665913" y="6650038"/>
            <a:ext cx="341312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7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069263" y="5133975"/>
            <a:ext cx="296862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8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075613" y="4729163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9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115300" y="4341813"/>
            <a:ext cx="30162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9425" y="1590675"/>
            <a:ext cx="129698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Axilla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armpit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(axillary)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0850" y="1068388"/>
            <a:ext cx="1304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Oris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mouth (oral)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073400" y="341313"/>
            <a:ext cx="1590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Bucca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cheek (buccal)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055938" y="600075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Auris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ear (otic)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055938" y="1014413"/>
            <a:ext cx="15954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Cervicis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neck (cervical)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941763" y="3636963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Pelvis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(pelvic)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387725" y="4029075"/>
            <a:ext cx="121285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Inguen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groin (inguinal)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389313" y="4486275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Pubis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(pubic)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397250" y="48323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Femur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thigh (femoral)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0075" y="4605338"/>
            <a:ext cx="132080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Patella 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kneecap (patellar)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74675" y="5086350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Crus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leg (crural)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17550" y="54165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Tarsus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ankle (tarsal)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-30163" y="2730500"/>
            <a:ext cx="156686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Antebrachium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forearm (antebrachial)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65125" y="3167063"/>
            <a:ext cx="9112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Carpus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wrist (carpal)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42888" y="4014788"/>
            <a:ext cx="12128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Palma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palm (palmar)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41375" y="4224338"/>
            <a:ext cx="1214438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Digits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fingers (phalanges)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465638" y="1241425"/>
            <a:ext cx="85725" cy="2054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06813" y="2513013"/>
            <a:ext cx="12128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Umbilicus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navel (umbilical)</a:t>
            </a:r>
          </a:p>
        </p:txBody>
      </p:sp>
      <p:sp>
        <p:nvSpPr>
          <p:cNvPr id="112" name="Oval 111"/>
          <p:cNvSpPr/>
          <p:nvPr/>
        </p:nvSpPr>
        <p:spPr>
          <a:xfrm>
            <a:off x="4403725" y="1241425"/>
            <a:ext cx="160338" cy="809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4392613" y="3241675"/>
            <a:ext cx="161925" cy="809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190750" y="6573838"/>
            <a:ext cx="947738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CC3300"/>
                </a:solidFill>
                <a:latin typeface="Calibri" panose="020F0502020204030204" pitchFamily="34" charset="0"/>
              </a:rPr>
              <a:t>Anterior view</a:t>
            </a:r>
            <a:endParaRPr lang="en-US" sz="105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7694613" y="1109663"/>
            <a:ext cx="342900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5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086725" y="927100"/>
            <a:ext cx="29845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6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066088" y="241300"/>
            <a:ext cx="30162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7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682038" y="2195513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8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674100" y="2522538"/>
            <a:ext cx="342900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9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648700" y="1833563"/>
            <a:ext cx="296863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40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674100" y="1311275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41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666163" y="3130550"/>
            <a:ext cx="30162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42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072438" y="700088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43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7626350" y="26988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flipH="1" flipV="1">
            <a:off x="6526213" y="1168400"/>
            <a:ext cx="433387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674100" y="3798888"/>
            <a:ext cx="30162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713163" y="1741488"/>
            <a:ext cx="12128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Pectus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chest (pectoral)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6388" y="194310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Brachium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arm (brachial)</a:t>
            </a:r>
          </a:p>
        </p:txBody>
      </p:sp>
    </p:spTree>
    <p:extLst>
      <p:ext uri="{BB962C8B-B14F-4D97-AF65-F5344CB8AC3E}">
        <p14:creationId xmlns:p14="http://schemas.microsoft.com/office/powerpoint/2010/main" val="27164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4953000" y="171450"/>
            <a:ext cx="37496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065713" y="968375"/>
            <a:ext cx="657225" cy="581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9013" y="2149475"/>
            <a:ext cx="885825" cy="9429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56163" y="3397250"/>
            <a:ext cx="5715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13663" y="4740275"/>
            <a:ext cx="323850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61363" y="2520950"/>
            <a:ext cx="341312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27663" y="3092450"/>
            <a:ext cx="115887" cy="155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949950" y="752475"/>
            <a:ext cx="382588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25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478463" y="968375"/>
            <a:ext cx="328612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26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603875" y="1344613"/>
            <a:ext cx="27305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1050" b="1" kern="0" dirty="0">
              <a:solidFill>
                <a:srgbClr val="CC3300"/>
              </a:solidFill>
            </a:endParaRPr>
          </a:p>
        </p:txBody>
      </p:sp>
      <p:sp>
        <p:nvSpPr>
          <p:cNvPr id="28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407025" y="5265738"/>
            <a:ext cx="34607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29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443538" y="2338388"/>
            <a:ext cx="373062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0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776913" y="4856163"/>
            <a:ext cx="34607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1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580063" y="4052888"/>
            <a:ext cx="34607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2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432425" y="2741613"/>
            <a:ext cx="322263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3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603875" y="1717675"/>
            <a:ext cx="34607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4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340350" y="3032125"/>
            <a:ext cx="27305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1050" b="1" kern="0" dirty="0">
              <a:solidFill>
                <a:srgbClr val="CC3300"/>
              </a:solidFill>
            </a:endParaRPr>
          </a:p>
        </p:txBody>
      </p:sp>
      <p:sp>
        <p:nvSpPr>
          <p:cNvPr id="35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497513" y="4419600"/>
            <a:ext cx="341312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1050" b="1" kern="0" dirty="0">
              <a:solidFill>
                <a:srgbClr val="CC3300"/>
              </a:solidFill>
            </a:endParaRPr>
          </a:p>
        </p:txBody>
      </p:sp>
      <p:sp>
        <p:nvSpPr>
          <p:cNvPr id="36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7391400" y="998538"/>
            <a:ext cx="29527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altLang="en-US" sz="1050" b="1" kern="0" dirty="0">
              <a:solidFill>
                <a:srgbClr val="CC3300"/>
              </a:solidFill>
            </a:endParaRPr>
          </a:p>
        </p:txBody>
      </p:sp>
      <p:sp>
        <p:nvSpPr>
          <p:cNvPr id="37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816600" y="5684838"/>
            <a:ext cx="34607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8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816600" y="6142038"/>
            <a:ext cx="34607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9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7667625" y="4797425"/>
            <a:ext cx="34607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40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8320088" y="2587625"/>
            <a:ext cx="34607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41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7407275" y="455613"/>
            <a:ext cx="34607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pic>
        <p:nvPicPr>
          <p:cNvPr id="92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/>
          <a:stretch>
            <a:fillRect/>
          </a:stretch>
        </p:blipFill>
        <p:spPr bwMode="auto">
          <a:xfrm>
            <a:off x="828675" y="123825"/>
            <a:ext cx="37496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941388" y="977900"/>
            <a:ext cx="715962" cy="517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4688" y="2159000"/>
            <a:ext cx="885825" cy="9429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1838" y="3406775"/>
            <a:ext cx="5715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89338" y="4749800"/>
            <a:ext cx="323850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237038" y="2547938"/>
            <a:ext cx="341312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303338" y="3101975"/>
            <a:ext cx="115887" cy="155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9625" y="92710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Dorsum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back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(dorsal)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50988" y="563563"/>
            <a:ext cx="87312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Shoulder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(acromial)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0575" y="47434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Popliteus 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back of knee (popliteal)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8013" y="5173663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Sura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calf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(sural)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9150" y="55816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Calcaneus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heel of foot (calcaneal)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2275" y="1731963"/>
            <a:ext cx="15224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Olecranon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back of elbow (</a:t>
            </a:r>
            <a:r>
              <a:rPr lang="en-US" sz="1050">
                <a:solidFill>
                  <a:srgbClr val="000000"/>
                </a:solidFill>
                <a:latin typeface="Calibri" panose="020F0502020204030204" pitchFamily="34" charset="0"/>
              </a:rPr>
              <a:t>olecranal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67075" y="466725"/>
            <a:ext cx="1177925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Cephalon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head (cephalic)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4688" y="224790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00000"/>
                </a:solidFill>
                <a:latin typeface="Calibri" panose="020F0502020204030204" pitchFamily="34" charset="0"/>
              </a:rPr>
              <a:t>Lumbus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loin (lumbar)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6263" y="4002088"/>
            <a:ext cx="1214437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Gluteus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buttock (gluteal)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2913" y="987425"/>
            <a:ext cx="159543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Cervicis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neck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(cervical)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67063" y="4757738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Lower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limb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4713" y="6067425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Planta 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sole of foot (plantar)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1175" y="2728913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Sacrum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(sacral)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1838" y="1304925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Brachium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arm (brachial)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8488" y="43497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Femur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thigh (femoral)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2725" y="3489325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Manus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hand (manual)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22475" y="6491288"/>
            <a:ext cx="13716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CC3300"/>
                </a:solidFill>
                <a:latin typeface="Calibri" panose="020F0502020204030204" pitchFamily="34" charset="0"/>
              </a:rPr>
              <a:t>Posterior view</a:t>
            </a:r>
            <a:endParaRPr lang="en-US" sz="105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35400" y="2525713"/>
            <a:ext cx="12128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Upper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limb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37275" y="6529388"/>
            <a:ext cx="13716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CC3300"/>
                </a:solidFill>
                <a:latin typeface="Calibri" panose="020F0502020204030204" pitchFamily="34" charset="0"/>
              </a:rPr>
              <a:t>Posterior view</a:t>
            </a:r>
            <a:endParaRPr lang="en-US" sz="105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95913" y="3300413"/>
            <a:ext cx="107950" cy="806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62050" y="3241675"/>
            <a:ext cx="319088" cy="952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46175" y="3987800"/>
            <a:ext cx="334963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038" y="2987675"/>
            <a:ext cx="15652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Antebrachium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forearm (antebrachial)</a:t>
            </a:r>
          </a:p>
        </p:txBody>
      </p:sp>
      <p:sp>
        <p:nvSpPr>
          <p:cNvPr id="6" name="Oval 5"/>
          <p:cNvSpPr/>
          <p:nvPr/>
        </p:nvSpPr>
        <p:spPr>
          <a:xfrm>
            <a:off x="5443538" y="3943350"/>
            <a:ext cx="160337" cy="136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5443538" y="3219450"/>
            <a:ext cx="133350" cy="136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281113" y="3341688"/>
            <a:ext cx="95250" cy="660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263650" y="3402013"/>
            <a:ext cx="111125" cy="61753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57288" y="3665538"/>
            <a:ext cx="63500" cy="857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Left Brace 70"/>
          <p:cNvSpPr/>
          <p:nvPr/>
        </p:nvSpPr>
        <p:spPr>
          <a:xfrm>
            <a:off x="5432425" y="3349625"/>
            <a:ext cx="112713" cy="61753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4638" y="3614738"/>
            <a:ext cx="46037" cy="8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5160963" y="3538538"/>
            <a:ext cx="303212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6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12" name="Group 260"/>
          <p:cNvGraphicFramePr>
            <a:graphicFrameLocks noGrp="1"/>
          </p:cNvGraphicFramePr>
          <p:nvPr/>
        </p:nvGraphicFramePr>
        <p:xfrm>
          <a:off x="1958975" y="944563"/>
          <a:ext cx="4857750" cy="5797560"/>
        </p:xfrm>
        <a:graphic>
          <a:graphicData uri="http://schemas.openxmlformats.org/drawingml/2006/table">
            <a:tbl>
              <a:tblPr/>
              <a:tblGrid>
                <a:gridCol w="24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Anatomical Landmarks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Common Term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 Cranial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Skull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2. Cervical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Neck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3. Acromial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Shoulder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4. Thoracic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Chest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5. Abdominal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Belly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6. Gluteal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Buttock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7. Inguinal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Groin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8. Axillary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Armpit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9. Brachial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Arm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10. Olecranon / Antecubital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Elbow (back) / Fossa (front)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11. Antebrachium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Forearm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12. Carpal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Wrist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13. Manual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Hand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14. Digits (Phalanges)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Fingers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15. Femoral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Thigh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16. Patellar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Knee (front)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17. Popliteal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Back of knee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18. Crural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Leg (front)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19. Sural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Calf (back)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20. Tarsal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Ankle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3382" name="Rectangle 258"/>
          <p:cNvSpPr>
            <a:spLocks noChangeArrowheads="1"/>
          </p:cNvSpPr>
          <p:nvPr/>
        </p:nvSpPr>
        <p:spPr bwMode="auto">
          <a:xfrm>
            <a:off x="1362075" y="85725"/>
            <a:ext cx="661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Geneva" charset="0"/>
                <a:cs typeface="Times New Roman" panose="02020603050405020304" pitchFamily="18" charset="0"/>
              </a:rPr>
              <a:t>Selected anatomical regions and commonly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Geneva" charset="0"/>
                <a:cs typeface="Times New Roman" panose="02020603050405020304" pitchFamily="18" charset="0"/>
              </a:rPr>
              <a:t>used “layperson’s” terminology.</a:t>
            </a:r>
          </a:p>
        </p:txBody>
      </p:sp>
      <p:sp>
        <p:nvSpPr>
          <p:cNvPr id="23811" name="Rectangle 259"/>
          <p:cNvSpPr>
            <a:spLocks noChangeArrowheads="1"/>
          </p:cNvSpPr>
          <p:nvPr/>
        </p:nvSpPr>
        <p:spPr bwMode="auto">
          <a:xfrm>
            <a:off x="4397375" y="1296988"/>
            <a:ext cx="2419350" cy="538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4025" y="21272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Abdominopelvic Quadrants and Regions</a:t>
            </a:r>
          </a:p>
        </p:txBody>
      </p:sp>
      <p:pic>
        <p:nvPicPr>
          <p:cNvPr id="14339" name="Picture 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8881" r="6660" b="8640"/>
          <a:stretch>
            <a:fillRect/>
          </a:stretch>
        </p:blipFill>
        <p:spPr bwMode="auto">
          <a:xfrm>
            <a:off x="660400" y="1066800"/>
            <a:ext cx="78803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487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763</Words>
  <Application>Microsoft Office PowerPoint</Application>
  <PresentationFormat>On-screen Show (4:3)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Geneva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3</cp:revision>
  <dcterms:created xsi:type="dcterms:W3CDTF">2024-01-25T05:53:08Z</dcterms:created>
  <dcterms:modified xsi:type="dcterms:W3CDTF">2025-01-31T01:07:42Z</dcterms:modified>
</cp:coreProperties>
</file>