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3" r:id="rId2"/>
    <p:sldId id="285" r:id="rId3"/>
    <p:sldId id="291" r:id="rId4"/>
    <p:sldId id="281" r:id="rId5"/>
    <p:sldId id="280" r:id="rId6"/>
    <p:sldId id="286" r:id="rId7"/>
    <p:sldId id="287" r:id="rId8"/>
    <p:sldId id="29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ia Kunst" userId="ff0ffff6-dfa8-4437-8bbe-6afe3a34234a" providerId="ADAL" clId="{F825EDDA-32B6-4CEC-B4F2-0EB249889647}"/>
    <pc:docChg chg="modSld">
      <pc:chgData name="Malia Kunst" userId="ff0ffff6-dfa8-4437-8bbe-6afe3a34234a" providerId="ADAL" clId="{F825EDDA-32B6-4CEC-B4F2-0EB249889647}" dt="2024-11-20T00:22:17.484" v="1" actId="20577"/>
      <pc:docMkLst>
        <pc:docMk/>
      </pc:docMkLst>
      <pc:sldChg chg="modSp">
        <pc:chgData name="Malia Kunst" userId="ff0ffff6-dfa8-4437-8bbe-6afe3a34234a" providerId="ADAL" clId="{F825EDDA-32B6-4CEC-B4F2-0EB249889647}" dt="2024-11-20T00:22:17.484" v="1" actId="20577"/>
        <pc:sldMkLst>
          <pc:docMk/>
          <pc:sldMk cId="3920422552" sldId="285"/>
        </pc:sldMkLst>
        <pc:spChg chg="mod">
          <ac:chgData name="Malia Kunst" userId="ff0ffff6-dfa8-4437-8bbe-6afe3a34234a" providerId="ADAL" clId="{F825EDDA-32B6-4CEC-B4F2-0EB249889647}" dt="2024-11-20T00:22:17.484" v="1" actId="20577"/>
          <ac:spMkLst>
            <pc:docMk/>
            <pc:sldMk cId="3920422552" sldId="285"/>
            <ac:spMk id="7" creationId="{ACF3F37B-9F7C-8A49-8E8E-54510304314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11/19/2024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6543" y="1106654"/>
            <a:ext cx="11605403" cy="1214886"/>
          </a:xfrm>
        </p:spPr>
        <p:txBody>
          <a:bodyPr vert="horz" lIns="0" tIns="45720" rIns="0" bIns="0" anchor="b">
            <a:noAutofit/>
          </a:bodyPr>
          <a:lstStyle/>
          <a:p>
            <a:r>
              <a:rPr lang="en-US" sz="4800" dirty="0">
                <a:solidFill>
                  <a:srgbClr val="104C7E"/>
                </a:solidFill>
                <a:latin typeface="Trebuchet MS"/>
              </a:rPr>
              <a:t>Pathway to Puente: </a:t>
            </a:r>
            <a:br>
              <a:rPr lang="en-US" sz="4800" dirty="0">
                <a:solidFill>
                  <a:srgbClr val="104C7E"/>
                </a:solidFill>
                <a:latin typeface="Trebuchet MS"/>
              </a:rPr>
            </a:br>
            <a:r>
              <a:rPr lang="en-US" sz="4800" dirty="0">
                <a:solidFill>
                  <a:srgbClr val="104C7E"/>
                </a:solidFill>
                <a:latin typeface="Trebuchet MS"/>
              </a:rPr>
              <a:t>San Diego Miramar College 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467442"/>
            <a:ext cx="10972800" cy="4389120"/>
          </a:xfrm>
        </p:spPr>
        <p:txBody>
          <a:bodyPr vert="horz" lIns="91440" tIns="45720" rIns="91440" bIns="45720" anchor="t"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</a:t>
            </a:fld>
            <a:endParaRPr lang="en-US"/>
          </a:p>
        </p:txBody>
      </p:sp>
      <p:pic>
        <p:nvPicPr>
          <p:cNvPr id="4" name="Picture 3" descr="HOME | The Puente Project">
            <a:extLst>
              <a:ext uri="{FF2B5EF4-FFF2-40B4-BE49-F238E27FC236}">
                <a16:creationId xmlns:a16="http://schemas.microsoft.com/office/drawing/2014/main" id="{F3700110-3D11-8214-0D44-A57ACA292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532" y="2614533"/>
            <a:ext cx="4354643" cy="29405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7D57D6-C9E9-E2CF-7099-520A439D6127}"/>
              </a:ext>
            </a:extLst>
          </p:cNvPr>
          <p:cNvSpPr txBox="1"/>
          <p:nvPr/>
        </p:nvSpPr>
        <p:spPr>
          <a:xfrm>
            <a:off x="312295" y="5846163"/>
            <a:ext cx="11880018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Presented by Ali X. Gonzalez, Ed.D. (EOPS Counseling Faculty) &amp; Martin Gonzalez, M.S. (Gen. Counseling Faculty)</a:t>
            </a:r>
          </a:p>
          <a:p>
            <a:pPr algn="ctr"/>
            <a:r>
              <a:rPr lang="en-US" dirty="0"/>
              <a:t>Classified Senate</a:t>
            </a:r>
          </a:p>
        </p:txBody>
      </p:sp>
    </p:spTree>
    <p:extLst>
      <p:ext uri="{BB962C8B-B14F-4D97-AF65-F5344CB8AC3E}">
        <p14:creationId xmlns:p14="http://schemas.microsoft.com/office/powerpoint/2010/main" val="30463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CF3F37B-9F7C-8A49-8E8E-545103043145}"/>
              </a:ext>
            </a:extLst>
          </p:cNvPr>
          <p:cNvSpPr txBox="1">
            <a:spLocks/>
          </p:cNvSpPr>
          <p:nvPr/>
        </p:nvSpPr>
        <p:spPr>
          <a:xfrm>
            <a:off x="846667" y="1069475"/>
            <a:ext cx="10875557" cy="930012"/>
          </a:xfrm>
          <a:prstGeom prst="rect">
            <a:avLst/>
          </a:prstGeom>
        </p:spPr>
        <p:txBody>
          <a:bodyPr vert="horz" lIns="0" tIns="4572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err="1"/>
              <a:t>Action</a:t>
            </a:r>
            <a:r>
              <a:rPr lang="es-MX" sz="3600" dirty="0"/>
              <a:t> </a:t>
            </a:r>
            <a:r>
              <a:rPr lang="es-MX" sz="3600" dirty="0" err="1"/>
              <a:t>for</a:t>
            </a:r>
            <a:r>
              <a:rPr lang="es-MX" sz="3600"/>
              <a:t> C.</a:t>
            </a:r>
            <a:r>
              <a:rPr lang="es-MX" sz="3600" dirty="0"/>
              <a:t>S. 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41B80E6-2952-1505-D102-F1C4624D8D5A}"/>
              </a:ext>
            </a:extLst>
          </p:cNvPr>
          <p:cNvSpPr>
            <a:spLocks noGrp="1"/>
          </p:cNvSpPr>
          <p:nvPr/>
        </p:nvSpPr>
        <p:spPr>
          <a:xfrm>
            <a:off x="609600" y="2226270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Tx/>
              <a:buNone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029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None/>
              <a:defRPr sz="16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DEC2580-9DFD-3D2C-1604-D8CAEAE8106D}"/>
              </a:ext>
            </a:extLst>
          </p:cNvPr>
          <p:cNvSpPr>
            <a:spLocks noGrp="1"/>
          </p:cNvSpPr>
          <p:nvPr/>
        </p:nvSpPr>
        <p:spPr>
          <a:xfrm>
            <a:off x="882079" y="2226270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Tx/>
              <a:buNone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029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None/>
              <a:defRPr sz="16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Georgia Pro Light"/>
                <a:ea typeface="Calibri"/>
                <a:cs typeface="Calibri"/>
              </a:rPr>
              <a:t>Support to begin the work group between English, Counseling and Administration to form a work group to bring Puente to Miramar College (overall general support for the program)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latin typeface="Georgia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2042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CF3F37B-9F7C-8A49-8E8E-545103043145}"/>
              </a:ext>
            </a:extLst>
          </p:cNvPr>
          <p:cNvSpPr txBox="1">
            <a:spLocks/>
          </p:cNvSpPr>
          <p:nvPr/>
        </p:nvSpPr>
        <p:spPr>
          <a:xfrm>
            <a:off x="846667" y="1069475"/>
            <a:ext cx="10875557" cy="930012"/>
          </a:xfrm>
          <a:prstGeom prst="rect">
            <a:avLst/>
          </a:prstGeom>
        </p:spPr>
        <p:txBody>
          <a:bodyPr vert="horz" lIns="0" tIns="4572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/>
              <a:t>Puente Project </a:t>
            </a:r>
            <a:r>
              <a:rPr lang="es-MX" sz="3600" dirty="0" err="1"/>
              <a:t>History</a:t>
            </a:r>
            <a:endParaRPr lang="en-US" sz="36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41B80E6-2952-1505-D102-F1C4624D8D5A}"/>
              </a:ext>
            </a:extLst>
          </p:cNvPr>
          <p:cNvSpPr>
            <a:spLocks noGrp="1"/>
          </p:cNvSpPr>
          <p:nvPr/>
        </p:nvSpPr>
        <p:spPr>
          <a:xfrm>
            <a:off x="609600" y="2226270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Tx/>
              <a:buNone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029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None/>
              <a:defRPr sz="16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DEC2580-9DFD-3D2C-1604-D8CAEAE8106D}"/>
              </a:ext>
            </a:extLst>
          </p:cNvPr>
          <p:cNvSpPr>
            <a:spLocks noGrp="1"/>
          </p:cNvSpPr>
          <p:nvPr/>
        </p:nvSpPr>
        <p:spPr>
          <a:xfrm>
            <a:off x="882079" y="2226270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Tx/>
              <a:buNone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029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None/>
              <a:defRPr sz="16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Established 1981</a:t>
            </a:r>
          </a:p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Currently, at 65 California Community Colleges</a:t>
            </a:r>
          </a:p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Sponsored by the University of California (UC) and the California Community Colleges (CCC) systems </a:t>
            </a:r>
          </a:p>
          <a:p>
            <a:r>
              <a:rPr lang="en-US" dirty="0">
                <a:solidFill>
                  <a:schemeClr val="tx1"/>
                </a:solidFill>
                <a:latin typeface="Georgia Pro Light"/>
                <a:ea typeface="Calibri"/>
                <a:cs typeface="Calibri"/>
              </a:rPr>
              <a:t>Grassroots initiative e</a:t>
            </a:r>
            <a:r>
              <a:rPr lang="en-US" dirty="0">
                <a:solidFill>
                  <a:schemeClr val="tx1"/>
                </a:solidFill>
                <a:latin typeface="Georgia Pro Light"/>
              </a:rPr>
              <a:t>stablished to address the low rate of academic achievement for Latino students (retention, transfer rates, etc.) </a:t>
            </a:r>
          </a:p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Student Support Program </a:t>
            </a:r>
          </a:p>
          <a:p>
            <a:endParaRPr lang="en-US" dirty="0">
              <a:latin typeface="Georgia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35831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915F542-ED71-7B4D-A1A5-4DD85421C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>
            <a:noAutofit/>
          </a:bodyPr>
          <a:lstStyle/>
          <a:p>
            <a:r>
              <a:rPr lang="es-MX" sz="3600" dirty="0"/>
              <a:t>The Puente </a:t>
            </a:r>
            <a:r>
              <a:rPr lang="es-MX" sz="3600" dirty="0" err="1"/>
              <a:t>Model</a:t>
            </a:r>
            <a:endParaRPr lang="en-US" sz="36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D01F701-8AD3-FCA3-896F-E50BC4497EBA}"/>
              </a:ext>
            </a:extLst>
          </p:cNvPr>
          <p:cNvSpPr/>
          <p:nvPr/>
        </p:nvSpPr>
        <p:spPr>
          <a:xfrm>
            <a:off x="2719583" y="2108969"/>
            <a:ext cx="2860109" cy="251564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latin typeface="Georgia Pro Light"/>
                <a:cs typeface="Calibri"/>
              </a:rPr>
              <a:t>English Instruction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AE0F72-6625-2EB7-C239-ED8E52D61407}"/>
              </a:ext>
            </a:extLst>
          </p:cNvPr>
          <p:cNvSpPr/>
          <p:nvPr/>
        </p:nvSpPr>
        <p:spPr>
          <a:xfrm>
            <a:off x="5182255" y="2171178"/>
            <a:ext cx="2860109" cy="251564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latin typeface="Georgia Pro Light"/>
                <a:cs typeface="Calibri"/>
              </a:rPr>
              <a:t>Counseling </a:t>
            </a:r>
            <a:endParaRPr lang="en-US" sz="2800" dirty="0">
              <a:latin typeface="Georgia Pro Light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D0F0176-ECF7-645A-226A-D4B340547DFD}"/>
              </a:ext>
            </a:extLst>
          </p:cNvPr>
          <p:cNvSpPr/>
          <p:nvPr/>
        </p:nvSpPr>
        <p:spPr>
          <a:xfrm>
            <a:off x="3752200" y="3870862"/>
            <a:ext cx="2860109" cy="251564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latin typeface="Georgia Pro Light"/>
                <a:cs typeface="Calibri"/>
              </a:rPr>
              <a:t>Mentorship</a:t>
            </a:r>
            <a:endParaRPr lang="en-US" sz="3600" dirty="0">
              <a:latin typeface="Georgia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24336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  <a:buClr>
                <a:srgbClr val="20557B"/>
              </a:buClr>
            </a:pPr>
            <a:r>
              <a:rPr lang="en-US" sz="2000" dirty="0">
                <a:latin typeface="Georgia Pro Light"/>
              </a:rPr>
              <a:t>San Diego Miramar College is a Hispanic Serving Institution (HSI) (waiver)  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>
                <a:srgbClr val="20557B"/>
              </a:buClr>
            </a:pPr>
            <a:r>
              <a:rPr lang="en-US" sz="2000" dirty="0">
                <a:latin typeface="Georgia Pro Light"/>
              </a:rPr>
              <a:t>An HSI is defined as, "A campuses commitment to expanding the educational opportunities and improve the academic achievement attainment of Latinx/Chicanx and low-income students and to expand and enhance the academic offerings, program quality and institutional stability of colleges and universities that are educating the majority of Hispanic college students." 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>
                <a:srgbClr val="20557B"/>
              </a:buClr>
            </a:pPr>
            <a:r>
              <a:rPr lang="en-US" sz="2000" dirty="0">
                <a:latin typeface="Georgia Pro Light"/>
              </a:rPr>
              <a:t>Latinos are 40% of California's population, 52% of Californians under the age of 24 are Latinx, and 46% of the students enrolled in California Community Colleges are Latinx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>
                <a:srgbClr val="20557B"/>
              </a:buClr>
            </a:pPr>
            <a:r>
              <a:rPr lang="en-US" sz="2000" dirty="0">
                <a:latin typeface="Georgia Pro Light"/>
              </a:rPr>
              <a:t>Latinx students are D.I. population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>
                <a:srgbClr val="20557B"/>
              </a:buClr>
            </a:pPr>
            <a:r>
              <a:rPr lang="en-US" sz="2000" dirty="0">
                <a:latin typeface="Georgia Pro Light"/>
              </a:rPr>
              <a:t>Out of District campuses, Miramar is the only site that does not have Puente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>
                <a:srgbClr val="20557B"/>
              </a:buClr>
            </a:pPr>
            <a:endParaRPr lang="en-US" sz="1400" dirty="0">
              <a:latin typeface="Georgia Pro Light"/>
            </a:endParaRPr>
          </a:p>
          <a:p>
            <a:pPr marL="571500" indent="-571500">
              <a:buClr>
                <a:srgbClr val="20557B"/>
              </a:buClr>
              <a:buAutoNum type="romanUcPeriod"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CF3F37B-9F7C-8A49-8E8E-545103043145}"/>
              </a:ext>
            </a:extLst>
          </p:cNvPr>
          <p:cNvSpPr txBox="1">
            <a:spLocks/>
          </p:cNvSpPr>
          <p:nvPr/>
        </p:nvSpPr>
        <p:spPr>
          <a:xfrm>
            <a:off x="762000" y="856488"/>
            <a:ext cx="10972800" cy="1143000"/>
          </a:xfrm>
          <a:prstGeom prst="rect">
            <a:avLst/>
          </a:prstGeom>
        </p:spPr>
        <p:txBody>
          <a:bodyPr vert="horz" lIns="0" tIns="4572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104C7E"/>
                </a:solidFill>
                <a:latin typeface="Trebuchet MS"/>
              </a:rPr>
              <a:t>Why Puente at San Diego Miramar College?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347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6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8E95B2-6A13-9284-7D92-1FB3D743E4A0}"/>
              </a:ext>
            </a:extLst>
          </p:cNvPr>
          <p:cNvSpPr>
            <a:spLocks noGrp="1"/>
          </p:cNvSpPr>
          <p:nvPr/>
        </p:nvSpPr>
        <p:spPr>
          <a:xfrm>
            <a:off x="138560" y="752377"/>
            <a:ext cx="12053440" cy="1255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Latinx Students at San Diego Miramar College 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374FEF7-B406-E405-BFB8-2CABB429AC26}"/>
              </a:ext>
            </a:extLst>
          </p:cNvPr>
          <p:cNvSpPr>
            <a:spLocks noGrp="1"/>
          </p:cNvSpPr>
          <p:nvPr/>
        </p:nvSpPr>
        <p:spPr>
          <a:xfrm>
            <a:off x="565279" y="2302379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Tx/>
              <a:buNone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029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None/>
              <a:defRPr sz="16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Completion</a:t>
            </a:r>
            <a:endParaRPr lang="en-US">
              <a:solidFill>
                <a:schemeClr val="tx1"/>
              </a:solidFill>
              <a:latin typeface="Georgia Pro Light"/>
            </a:endParaRPr>
          </a:p>
          <a:p>
            <a:endParaRPr lang="en-US" dirty="0">
              <a:solidFill>
                <a:schemeClr val="tx1"/>
              </a:solidFill>
              <a:latin typeface="Georgia Pro Light"/>
            </a:endParaRPr>
          </a:p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Persistence</a:t>
            </a:r>
            <a:endParaRPr lang="en-US">
              <a:solidFill>
                <a:schemeClr val="tx1"/>
              </a:solidFill>
              <a:latin typeface="Georgia Pro Light"/>
            </a:endParaRPr>
          </a:p>
          <a:p>
            <a:endParaRPr lang="en-US" dirty="0">
              <a:solidFill>
                <a:schemeClr val="tx1"/>
              </a:solidFill>
              <a:latin typeface="Georgia Pro Light"/>
            </a:endParaRPr>
          </a:p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Utilization of student services</a:t>
            </a:r>
            <a:endParaRPr lang="en-US">
              <a:solidFill>
                <a:schemeClr val="tx1"/>
              </a:solidFill>
              <a:latin typeface="Georgia Pro Light"/>
            </a:endParaRPr>
          </a:p>
          <a:p>
            <a:endParaRPr lang="en-US" dirty="0">
              <a:solidFill>
                <a:schemeClr val="tx1"/>
              </a:solidFill>
              <a:latin typeface="Georgia Pro Light"/>
            </a:endParaRPr>
          </a:p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Counseling Interventions</a:t>
            </a:r>
            <a:endParaRPr lang="en-US">
              <a:solidFill>
                <a:schemeClr val="tx1"/>
              </a:solidFill>
              <a:latin typeface="Georgia Pro Light"/>
            </a:endParaRPr>
          </a:p>
          <a:p>
            <a:endParaRPr lang="en-US" dirty="0">
              <a:solidFill>
                <a:schemeClr val="tx1"/>
              </a:solidFill>
              <a:latin typeface="Georgia Pro Light"/>
            </a:endParaRPr>
          </a:p>
          <a:p>
            <a:r>
              <a:rPr lang="en-US" dirty="0">
                <a:solidFill>
                  <a:schemeClr val="tx1"/>
                </a:solidFill>
                <a:latin typeface="Georgia Pro Light"/>
              </a:rPr>
              <a:t>Financial Aid</a:t>
            </a:r>
            <a:endParaRPr lang="en-US">
              <a:solidFill>
                <a:schemeClr val="tx1"/>
              </a:solidFill>
              <a:latin typeface="Georgia Pro Light"/>
            </a:endParaRPr>
          </a:p>
          <a:p>
            <a:endParaRPr lang="en-US" dirty="0">
              <a:latin typeface="Georgia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20324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7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8E95B2-6A13-9284-7D92-1FB3D743E4A0}"/>
              </a:ext>
            </a:extLst>
          </p:cNvPr>
          <p:cNvSpPr>
            <a:spLocks noGrp="1"/>
          </p:cNvSpPr>
          <p:nvPr/>
        </p:nvSpPr>
        <p:spPr>
          <a:xfrm>
            <a:off x="138560" y="752377"/>
            <a:ext cx="12053440" cy="1255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04C7E"/>
                </a:solidFill>
                <a:latin typeface="Trebuchet MS"/>
              </a:rPr>
              <a:t>Puente Logistics 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374FEF7-B406-E405-BFB8-2CABB429AC26}"/>
              </a:ext>
            </a:extLst>
          </p:cNvPr>
          <p:cNvSpPr>
            <a:spLocks noGrp="1"/>
          </p:cNvSpPr>
          <p:nvPr/>
        </p:nvSpPr>
        <p:spPr>
          <a:xfrm>
            <a:off x="565279" y="2302379"/>
            <a:ext cx="10986641" cy="39032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Tx/>
              <a:buNone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029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None/>
              <a:defRPr sz="16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9999"/>
              </a:lnSpc>
            </a:pPr>
            <a:r>
              <a:rPr lang="en-US" dirty="0">
                <a:solidFill>
                  <a:srgbClr val="000000"/>
                </a:solidFill>
                <a:latin typeface="Georgia Pro Light"/>
              </a:rPr>
              <a:t>Coordinators (Counselor and English faculty member) commit to the program for 3-4 years</a:t>
            </a:r>
          </a:p>
          <a:p>
            <a:pPr marL="0" indent="0">
              <a:lnSpc>
                <a:spcPct val="109999"/>
              </a:lnSpc>
              <a:buNone/>
            </a:pPr>
            <a:endParaRPr lang="en-US" dirty="0">
              <a:solidFill>
                <a:srgbClr val="000000"/>
              </a:solidFill>
              <a:latin typeface="Georgia Pro Light"/>
            </a:endParaRPr>
          </a:p>
          <a:p>
            <a:pPr>
              <a:lnSpc>
                <a:spcPct val="109999"/>
              </a:lnSpc>
            </a:pPr>
            <a:r>
              <a:rPr lang="en-US" dirty="0">
                <a:solidFill>
                  <a:srgbClr val="000000"/>
                </a:solidFill>
                <a:latin typeface="Georgia Pro Light"/>
              </a:rPr>
              <a:t>The program must have a full-time writing instructor and counselor who meet the criteria for participating in this program</a:t>
            </a:r>
          </a:p>
          <a:p>
            <a:pPr marL="0" indent="0">
              <a:lnSpc>
                <a:spcPct val="109999"/>
              </a:lnSpc>
              <a:buNone/>
            </a:pPr>
            <a:endParaRPr lang="en-US" dirty="0">
              <a:solidFill>
                <a:srgbClr val="000000"/>
              </a:solidFill>
              <a:latin typeface="Georgia Pro Light"/>
            </a:endParaRPr>
          </a:p>
          <a:p>
            <a:pPr>
              <a:lnSpc>
                <a:spcPct val="109999"/>
              </a:lnSpc>
            </a:pPr>
            <a:r>
              <a:rPr lang="en-US" dirty="0">
                <a:solidFill>
                  <a:srgbClr val="000000"/>
                </a:solidFill>
                <a:latin typeface="Georgia Pro Light"/>
              </a:rPr>
              <a:t>The college is willing to provide financial support for program operation, and ideally this is a line-item budget allocation shared between the two divisions </a:t>
            </a:r>
          </a:p>
          <a:p>
            <a:endParaRPr lang="en-US" dirty="0">
              <a:solidFill>
                <a:schemeClr val="tx1"/>
              </a:solidFill>
              <a:latin typeface="Georgia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406597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8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8E95B2-6A13-9284-7D92-1FB3D743E4A0}"/>
              </a:ext>
            </a:extLst>
          </p:cNvPr>
          <p:cNvSpPr>
            <a:spLocks noGrp="1"/>
          </p:cNvSpPr>
          <p:nvPr/>
        </p:nvSpPr>
        <p:spPr>
          <a:xfrm>
            <a:off x="138560" y="752377"/>
            <a:ext cx="12053440" cy="1255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04C7E"/>
                </a:solidFill>
                <a:latin typeface="Trebuchet MS"/>
              </a:rPr>
              <a:t>Common Questions/Concerns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374FEF7-B406-E405-BFB8-2CABB429AC26}"/>
              </a:ext>
            </a:extLst>
          </p:cNvPr>
          <p:cNvSpPr>
            <a:spLocks noGrp="1"/>
          </p:cNvSpPr>
          <p:nvPr/>
        </p:nvSpPr>
        <p:spPr>
          <a:xfrm>
            <a:off x="594776" y="2454779"/>
            <a:ext cx="10986641" cy="39032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Tx/>
              <a:buNone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029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None/>
              <a:defRPr sz="16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29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9999"/>
              </a:lnSpc>
            </a:pPr>
            <a:r>
              <a:rPr lang="en-US">
                <a:solidFill>
                  <a:schemeClr val="tx1"/>
                </a:solidFill>
                <a:latin typeface="Georgia Pro Light"/>
              </a:rPr>
              <a:t>Program Costs versus Return on Investment (cohort has about 25-30 students)</a:t>
            </a:r>
          </a:p>
          <a:p>
            <a:pPr>
              <a:lnSpc>
                <a:spcPct val="109999"/>
              </a:lnSpc>
            </a:pPr>
            <a:endParaRPr lang="en-US" dirty="0">
              <a:solidFill>
                <a:srgbClr val="000000"/>
              </a:solidFill>
              <a:latin typeface="Georgia Pro Light"/>
            </a:endParaRPr>
          </a:p>
          <a:p>
            <a:pPr>
              <a:lnSpc>
                <a:spcPct val="109999"/>
              </a:lnSpc>
            </a:pPr>
            <a:r>
              <a:rPr lang="en-US" dirty="0">
                <a:solidFill>
                  <a:srgbClr val="000000"/>
                </a:solidFill>
                <a:latin typeface="Georgia Pro Light"/>
              </a:rPr>
              <a:t>Available staffing to provide release support for the counselor and instructor </a:t>
            </a:r>
          </a:p>
          <a:p>
            <a:pPr>
              <a:lnSpc>
                <a:spcPct val="109999"/>
              </a:lnSpc>
            </a:pPr>
            <a:endParaRPr lang="en-US" dirty="0">
              <a:solidFill>
                <a:srgbClr val="000000"/>
              </a:solidFill>
              <a:latin typeface="Georgia Pro Light"/>
            </a:endParaRPr>
          </a:p>
          <a:p>
            <a:pPr>
              <a:lnSpc>
                <a:spcPct val="109999"/>
              </a:lnSpc>
            </a:pPr>
            <a:r>
              <a:rPr lang="en-US" dirty="0">
                <a:solidFill>
                  <a:srgbClr val="000000"/>
                </a:solidFill>
                <a:latin typeface="Georgia Pro Light"/>
              </a:rPr>
              <a:t>Committing to program for 2-3 years with funding and individuals coordinating the program (English Instructor and Counselor) from departments and institution as a whole</a:t>
            </a:r>
          </a:p>
          <a:p>
            <a:pPr>
              <a:lnSpc>
                <a:spcPct val="109999"/>
              </a:lnSpc>
            </a:pPr>
            <a:endParaRPr lang="en-US" dirty="0">
              <a:solidFill>
                <a:srgbClr val="000000"/>
              </a:solidFill>
              <a:latin typeface="Georgia Pro Light"/>
            </a:endParaRPr>
          </a:p>
          <a:p>
            <a:pPr>
              <a:lnSpc>
                <a:spcPct val="109999"/>
              </a:lnSpc>
            </a:pPr>
            <a:r>
              <a:rPr lang="en-US" dirty="0">
                <a:solidFill>
                  <a:srgbClr val="000000"/>
                </a:solidFill>
                <a:latin typeface="Georgia Pro Light"/>
              </a:rPr>
              <a:t>Source: https://www.thepuenteproject.org/</a:t>
            </a:r>
          </a:p>
          <a:p>
            <a:pPr>
              <a:lnSpc>
                <a:spcPct val="109999"/>
              </a:lnSpc>
            </a:pPr>
            <a:endParaRPr lang="en-US" dirty="0">
              <a:solidFill>
                <a:srgbClr val="000000"/>
              </a:solidFill>
              <a:latin typeface="Georgia Pro Light"/>
            </a:endParaRPr>
          </a:p>
          <a:p>
            <a:pPr>
              <a:lnSpc>
                <a:spcPct val="109999"/>
              </a:lnSpc>
            </a:pPr>
            <a:r>
              <a:rPr lang="en-US" dirty="0">
                <a:solidFill>
                  <a:srgbClr val="000000"/>
                </a:solidFill>
                <a:latin typeface="Georgia Pro Light"/>
              </a:rPr>
              <a:t>Contact: Grace Ebron ebron@berkeley.edu </a:t>
            </a:r>
          </a:p>
          <a:p>
            <a:endParaRPr lang="en-US" dirty="0">
              <a:solidFill>
                <a:srgbClr val="000000"/>
              </a:solidFill>
              <a:latin typeface="Georgia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01732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ustom 1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{CF2C57B9-4569-E644-B570-A0D59B77EFCF}tf10001122</Template>
  <TotalTime>60</TotalTime>
  <Words>449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 Pro Light</vt:lpstr>
      <vt:lpstr>Trebuchet MS</vt:lpstr>
      <vt:lpstr>Wingdings 2</vt:lpstr>
      <vt:lpstr>Presentation on brainstorming</vt:lpstr>
      <vt:lpstr>Pathway to Puente:  San Diego Miramar College </vt:lpstr>
      <vt:lpstr>PowerPoint Presentation</vt:lpstr>
      <vt:lpstr>PowerPoint Presentation</vt:lpstr>
      <vt:lpstr>The Puente Model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Pablo Martin</dc:creator>
  <cp:lastModifiedBy>Malia Kunst</cp:lastModifiedBy>
  <cp:revision>127</cp:revision>
  <dcterms:created xsi:type="dcterms:W3CDTF">2022-08-23T03:57:42Z</dcterms:created>
  <dcterms:modified xsi:type="dcterms:W3CDTF">2024-11-20T00:22:20Z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