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59" r:id="rId5"/>
    <p:sldId id="272" r:id="rId6"/>
    <p:sldId id="260" r:id="rId7"/>
    <p:sldId id="262" r:id="rId8"/>
    <p:sldId id="264" r:id="rId9"/>
    <p:sldId id="268" r:id="rId10"/>
    <p:sldId id="269" r:id="rId11"/>
    <p:sldId id="265" r:id="rId12"/>
    <p:sldId id="266" r:id="rId13"/>
    <p:sldId id="267" r:id="rId14"/>
    <p:sldId id="270" r:id="rId15"/>
    <p:sldId id="263" r:id="rId16"/>
    <p:sldId id="271" r:id="rId17"/>
    <p:sldId id="261" r:id="rId18"/>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160942-9C26-5EE0-2D4D-747F66345C2D}" v="51" dt="2024-11-11T00:53:03.870"/>
    <p1510:client id="{2FF51F2D-BDAA-C837-8C6A-990AD3C09CD1}" v="4" dt="2024-11-11T19:51:19.486"/>
    <p1510:client id="{37E76CA5-EC4D-5F11-50DA-ECFA3C99F692}" v="612" dt="2024-11-11T19:04:23.525"/>
    <p1510:client id="{4363F795-BBB9-01C1-A2B7-C896463F249A}" v="2609" dt="2024-11-10T23:41:06.739"/>
    <p1510:client id="{C960F2AC-8F42-5961-4A6D-C81C35644C2D}" v="70" dt="2024-11-11T18:33:57.336"/>
    <p1510:client id="{D104A743-8F61-410F-A7EC-99F019EFC469}" v="9" dt="2024-11-10T23:59:35.366"/>
    <p1510:client id="{E4AEE5C8-E924-BB4E-AB85-5B17C75ACC81}" v="3" dt="2024-11-11T20:13:40.906"/>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8E71C"/>
        </a:fontRef>
        <a:srgbClr val="F8E71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2D2D2"/>
          </a:solidFill>
        </a:fill>
      </a:tcStyle>
    </a:wholeTbl>
    <a:band2H>
      <a:tcTxStyle/>
      <a:tcStyle>
        <a:tcBdr/>
        <a:fill>
          <a:solidFill>
            <a:srgbClr val="EAEAE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F8E71C"/>
        </a:fontRef>
        <a:srgbClr val="F8E71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7CBDC"/>
          </a:solidFill>
        </a:fill>
      </a:tcStyle>
    </a:wholeTbl>
    <a:band2H>
      <a:tcTxStyle/>
      <a:tcStyle>
        <a:tcBdr/>
        <a:fill>
          <a:solidFill>
            <a:srgbClr val="FBE7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F8E71C"/>
        </a:fontRef>
        <a:srgbClr val="F8E71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CBE3"/>
          </a:solidFill>
        </a:fill>
      </a:tcStyle>
    </a:wholeTbl>
    <a:band2H>
      <a:tcTxStyle/>
      <a:tcStyle>
        <a:tcBdr/>
        <a:fill>
          <a:solidFill>
            <a:srgbClr val="EFE7F2"/>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F8E71C"/>
        </a:fontRef>
        <a:srgbClr val="F8E71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EFAE7"/>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F8E71C"/>
        </a:fontRef>
        <a:srgbClr val="F8E71C"/>
      </a:tcTxStyle>
      <a:tcStyle>
        <a:tcBdr>
          <a:left>
            <a:ln w="12700" cap="flat">
              <a:noFill/>
              <a:miter lim="400000"/>
            </a:ln>
          </a:left>
          <a:right>
            <a:ln w="12700" cap="flat">
              <a:noFill/>
              <a:miter lim="400000"/>
            </a:ln>
          </a:right>
          <a:top>
            <a:ln w="50800" cap="flat">
              <a:solidFill>
                <a:srgbClr val="F8E71C"/>
              </a:solidFill>
              <a:prstDash val="solid"/>
              <a:round/>
            </a:ln>
          </a:top>
          <a:bottom>
            <a:ln w="25400" cap="flat">
              <a:solidFill>
                <a:srgbClr val="F8E71C"/>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F8E71C"/>
              </a:solidFill>
              <a:prstDash val="solid"/>
              <a:round/>
            </a:ln>
          </a:top>
          <a:bottom>
            <a:ln w="25400" cap="flat">
              <a:solidFill>
                <a:srgbClr val="F8E71C"/>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F8E71C"/>
        </a:fontRef>
        <a:srgbClr val="F8E71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F6CB"/>
          </a:solidFill>
        </a:fill>
      </a:tcStyle>
    </a:wholeTbl>
    <a:band2H>
      <a:tcTxStyle/>
      <a:tcStyle>
        <a:tcBdr/>
        <a:fill>
          <a:solidFill>
            <a:srgbClr val="FEFA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8E71C"/>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8E71C"/>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8E71C"/>
          </a:solidFill>
        </a:fill>
      </a:tcStyle>
    </a:firstRow>
  </a:tblStyle>
  <a:tblStyle styleId="{2708684C-4D16-4618-839F-0558EEFCDFE6}" styleName="">
    <a:tblBg/>
    <a:wholeTbl>
      <a:tcTxStyle b="off" i="off">
        <a:fontRef idx="minor">
          <a:srgbClr val="F8E71C"/>
        </a:fontRef>
        <a:srgbClr val="F8E71C"/>
      </a:tcTxStyle>
      <a:tcStyle>
        <a:tcBdr>
          <a:left>
            <a:ln w="12700" cap="flat">
              <a:solidFill>
                <a:srgbClr val="F8E71C"/>
              </a:solidFill>
              <a:prstDash val="solid"/>
              <a:round/>
            </a:ln>
          </a:left>
          <a:right>
            <a:ln w="12700" cap="flat">
              <a:solidFill>
                <a:srgbClr val="F8E71C"/>
              </a:solidFill>
              <a:prstDash val="solid"/>
              <a:round/>
            </a:ln>
          </a:right>
          <a:top>
            <a:ln w="12700" cap="flat">
              <a:solidFill>
                <a:srgbClr val="F8E71C"/>
              </a:solidFill>
              <a:prstDash val="solid"/>
              <a:round/>
            </a:ln>
          </a:top>
          <a:bottom>
            <a:ln w="12700" cap="flat">
              <a:solidFill>
                <a:srgbClr val="F8E71C"/>
              </a:solidFill>
              <a:prstDash val="solid"/>
              <a:round/>
            </a:ln>
          </a:bottom>
          <a:insideH>
            <a:ln w="12700" cap="flat">
              <a:solidFill>
                <a:srgbClr val="F8E71C"/>
              </a:solidFill>
              <a:prstDash val="solid"/>
              <a:round/>
            </a:ln>
          </a:insideH>
          <a:insideV>
            <a:ln w="12700" cap="flat">
              <a:solidFill>
                <a:srgbClr val="F8E71C"/>
              </a:solidFill>
              <a:prstDash val="solid"/>
              <a:round/>
            </a:ln>
          </a:insideV>
        </a:tcBdr>
        <a:fill>
          <a:solidFill>
            <a:srgbClr val="F8E71C">
              <a:alpha val="20000"/>
            </a:srgbClr>
          </a:solidFill>
        </a:fill>
      </a:tcStyle>
    </a:wholeTbl>
    <a:band2H>
      <a:tcTxStyle/>
      <a:tcStyle>
        <a:tcBdr/>
        <a:fill>
          <a:solidFill>
            <a:srgbClr val="FFFFFF"/>
          </a:solidFill>
        </a:fill>
      </a:tcStyle>
    </a:band2H>
    <a:firstCol>
      <a:tcTxStyle b="on" i="off">
        <a:fontRef idx="minor">
          <a:srgbClr val="F8E71C"/>
        </a:fontRef>
        <a:srgbClr val="F8E71C"/>
      </a:tcTxStyle>
      <a:tcStyle>
        <a:tcBdr>
          <a:left>
            <a:ln w="12700" cap="flat">
              <a:solidFill>
                <a:srgbClr val="F8E71C"/>
              </a:solidFill>
              <a:prstDash val="solid"/>
              <a:round/>
            </a:ln>
          </a:left>
          <a:right>
            <a:ln w="12700" cap="flat">
              <a:solidFill>
                <a:srgbClr val="F8E71C"/>
              </a:solidFill>
              <a:prstDash val="solid"/>
              <a:round/>
            </a:ln>
          </a:right>
          <a:top>
            <a:ln w="12700" cap="flat">
              <a:solidFill>
                <a:srgbClr val="F8E71C"/>
              </a:solidFill>
              <a:prstDash val="solid"/>
              <a:round/>
            </a:ln>
          </a:top>
          <a:bottom>
            <a:ln w="12700" cap="flat">
              <a:solidFill>
                <a:srgbClr val="F8E71C"/>
              </a:solidFill>
              <a:prstDash val="solid"/>
              <a:round/>
            </a:ln>
          </a:bottom>
          <a:insideH>
            <a:ln w="12700" cap="flat">
              <a:solidFill>
                <a:srgbClr val="F8E71C"/>
              </a:solidFill>
              <a:prstDash val="solid"/>
              <a:round/>
            </a:ln>
          </a:insideH>
          <a:insideV>
            <a:ln w="12700" cap="flat">
              <a:solidFill>
                <a:srgbClr val="F8E71C"/>
              </a:solidFill>
              <a:prstDash val="solid"/>
              <a:round/>
            </a:ln>
          </a:insideV>
        </a:tcBdr>
        <a:fill>
          <a:solidFill>
            <a:srgbClr val="F8E71C">
              <a:alpha val="20000"/>
            </a:srgbClr>
          </a:solidFill>
        </a:fill>
      </a:tcStyle>
    </a:firstCol>
    <a:lastRow>
      <a:tcTxStyle b="on" i="off">
        <a:fontRef idx="minor">
          <a:srgbClr val="F8E71C"/>
        </a:fontRef>
        <a:srgbClr val="F8E71C"/>
      </a:tcTxStyle>
      <a:tcStyle>
        <a:tcBdr>
          <a:left>
            <a:ln w="12700" cap="flat">
              <a:solidFill>
                <a:srgbClr val="F8E71C"/>
              </a:solidFill>
              <a:prstDash val="solid"/>
              <a:round/>
            </a:ln>
          </a:left>
          <a:right>
            <a:ln w="12700" cap="flat">
              <a:solidFill>
                <a:srgbClr val="F8E71C"/>
              </a:solidFill>
              <a:prstDash val="solid"/>
              <a:round/>
            </a:ln>
          </a:right>
          <a:top>
            <a:ln w="50800" cap="flat">
              <a:solidFill>
                <a:srgbClr val="F8E71C"/>
              </a:solidFill>
              <a:prstDash val="solid"/>
              <a:round/>
            </a:ln>
          </a:top>
          <a:bottom>
            <a:ln w="12700" cap="flat">
              <a:solidFill>
                <a:srgbClr val="F8E71C"/>
              </a:solidFill>
              <a:prstDash val="solid"/>
              <a:round/>
            </a:ln>
          </a:bottom>
          <a:insideH>
            <a:ln w="12700" cap="flat">
              <a:solidFill>
                <a:srgbClr val="F8E71C"/>
              </a:solidFill>
              <a:prstDash val="solid"/>
              <a:round/>
            </a:ln>
          </a:insideH>
          <a:insideV>
            <a:ln w="12700" cap="flat">
              <a:solidFill>
                <a:srgbClr val="F8E71C"/>
              </a:solidFill>
              <a:prstDash val="solid"/>
              <a:round/>
            </a:ln>
          </a:insideV>
        </a:tcBdr>
        <a:fill>
          <a:noFill/>
        </a:fill>
      </a:tcStyle>
    </a:lastRow>
    <a:firstRow>
      <a:tcTxStyle b="on" i="off">
        <a:fontRef idx="minor">
          <a:srgbClr val="F8E71C"/>
        </a:fontRef>
        <a:srgbClr val="F8E71C"/>
      </a:tcTxStyle>
      <a:tcStyle>
        <a:tcBdr>
          <a:left>
            <a:ln w="12700" cap="flat">
              <a:solidFill>
                <a:srgbClr val="F8E71C"/>
              </a:solidFill>
              <a:prstDash val="solid"/>
              <a:round/>
            </a:ln>
          </a:left>
          <a:right>
            <a:ln w="12700" cap="flat">
              <a:solidFill>
                <a:srgbClr val="F8E71C"/>
              </a:solidFill>
              <a:prstDash val="solid"/>
              <a:round/>
            </a:ln>
          </a:right>
          <a:top>
            <a:ln w="12700" cap="flat">
              <a:solidFill>
                <a:srgbClr val="F8E71C"/>
              </a:solidFill>
              <a:prstDash val="solid"/>
              <a:round/>
            </a:ln>
          </a:top>
          <a:bottom>
            <a:ln w="25400" cap="flat">
              <a:solidFill>
                <a:srgbClr val="F8E71C"/>
              </a:solidFill>
              <a:prstDash val="solid"/>
              <a:round/>
            </a:ln>
          </a:bottom>
          <a:insideH>
            <a:ln w="12700" cap="flat">
              <a:solidFill>
                <a:srgbClr val="F8E71C"/>
              </a:solidFill>
              <a:prstDash val="solid"/>
              <a:round/>
            </a:ln>
          </a:insideH>
          <a:insideV>
            <a:ln w="12700" cap="flat">
              <a:solidFill>
                <a:srgbClr val="F8E71C"/>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 name="Shape 110"/>
          <p:cNvSpPr>
            <a:spLocks noGrp="1" noRot="1" noChangeAspect="1"/>
          </p:cNvSpPr>
          <p:nvPr>
            <p:ph type="sldImg"/>
          </p:nvPr>
        </p:nvSpPr>
        <p:spPr>
          <a:xfrm>
            <a:off x="1143000" y="685800"/>
            <a:ext cx="4572000" cy="3429000"/>
          </a:xfrm>
          <a:prstGeom prst="rect">
            <a:avLst/>
          </a:prstGeom>
        </p:spPr>
        <p:txBody>
          <a:bodyPr/>
          <a:lstStyle/>
          <a:p>
            <a:endParaRPr/>
          </a:p>
        </p:txBody>
      </p:sp>
      <p:sp>
        <p:nvSpPr>
          <p:cNvPr id="111" name="Shape 11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400">
        <a:latin typeface="+mn-lt"/>
        <a:ea typeface="+mn-ea"/>
        <a:cs typeface="+mn-cs"/>
        <a:sym typeface="Arial"/>
      </a:defRPr>
    </a:lvl1pPr>
    <a:lvl2pPr indent="228600" latinLnBrk="0">
      <a:defRPr sz="1400">
        <a:latin typeface="+mn-lt"/>
        <a:ea typeface="+mn-ea"/>
        <a:cs typeface="+mn-cs"/>
        <a:sym typeface="Arial"/>
      </a:defRPr>
    </a:lvl2pPr>
    <a:lvl3pPr indent="457200" latinLnBrk="0">
      <a:defRPr sz="1400">
        <a:latin typeface="+mn-lt"/>
        <a:ea typeface="+mn-ea"/>
        <a:cs typeface="+mn-cs"/>
        <a:sym typeface="Arial"/>
      </a:defRPr>
    </a:lvl3pPr>
    <a:lvl4pPr indent="685800" latinLnBrk="0">
      <a:defRPr sz="1400">
        <a:latin typeface="+mn-lt"/>
        <a:ea typeface="+mn-ea"/>
        <a:cs typeface="+mn-cs"/>
        <a:sym typeface="Arial"/>
      </a:defRPr>
    </a:lvl4pPr>
    <a:lvl5pPr indent="914400" latinLnBrk="0">
      <a:defRPr sz="1400">
        <a:latin typeface="+mn-lt"/>
        <a:ea typeface="+mn-ea"/>
        <a:cs typeface="+mn-cs"/>
        <a:sym typeface="Arial"/>
      </a:defRPr>
    </a:lvl5pPr>
    <a:lvl6pPr indent="1143000" latinLnBrk="0">
      <a:defRPr sz="1400">
        <a:latin typeface="+mn-lt"/>
        <a:ea typeface="+mn-ea"/>
        <a:cs typeface="+mn-cs"/>
        <a:sym typeface="Arial"/>
      </a:defRPr>
    </a:lvl6pPr>
    <a:lvl7pPr indent="1371600" latinLnBrk="0">
      <a:defRPr sz="1400">
        <a:latin typeface="+mn-lt"/>
        <a:ea typeface="+mn-ea"/>
        <a:cs typeface="+mn-cs"/>
        <a:sym typeface="Arial"/>
      </a:defRPr>
    </a:lvl7pPr>
    <a:lvl8pPr indent="1600200" latinLnBrk="0">
      <a:defRPr sz="1400">
        <a:latin typeface="+mn-lt"/>
        <a:ea typeface="+mn-ea"/>
        <a:cs typeface="+mn-cs"/>
        <a:sym typeface="Arial"/>
      </a:defRPr>
    </a:lvl8pPr>
    <a:lvl9pPr indent="1828800" latinLnBrk="0">
      <a:defRPr sz="1400">
        <a:latin typeface="+mn-lt"/>
        <a:ea typeface="+mn-ea"/>
        <a:cs typeface="+mn-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F8E71C"/>
        </a:solidFill>
        <a:effectLst/>
      </p:bgPr>
    </p:bg>
    <p:spTree>
      <p:nvGrpSpPr>
        <p:cNvPr id="1" name=""/>
        <p:cNvGrpSpPr/>
        <p:nvPr/>
      </p:nvGrpSpPr>
      <p:grpSpPr>
        <a:xfrm>
          <a:off x="0" y="0"/>
          <a:ext cx="0" cy="0"/>
          <a:chOff x="0" y="0"/>
          <a:chExt cx="0" cy="0"/>
        </a:xfrm>
      </p:grpSpPr>
      <p:sp>
        <p:nvSpPr>
          <p:cNvPr id="11" name="Google Shape;10;p2"/>
          <p:cNvSpPr/>
          <p:nvPr/>
        </p:nvSpPr>
        <p:spPr>
          <a:xfrm>
            <a:off x="4286249" y="0"/>
            <a:ext cx="72302" cy="5143500"/>
          </a:xfrm>
          <a:prstGeom prst="rect">
            <a:avLst/>
          </a:prstGeom>
          <a:solidFill>
            <a:srgbClr val="000000"/>
          </a:solidFill>
          <a:ln w="12700">
            <a:miter lim="400000"/>
          </a:ln>
        </p:spPr>
        <p:txBody>
          <a:bodyPr lIns="0" tIns="0" rIns="0" bIns="0" anchor="ctr"/>
          <a:lstStyle/>
          <a:p>
            <a:pPr>
              <a:defRPr>
                <a:solidFill>
                  <a:srgbClr val="000000"/>
                </a:solidFill>
              </a:defRPr>
            </a:pPr>
            <a:endParaRPr/>
          </a:p>
        </p:txBody>
      </p:sp>
      <p:sp>
        <p:nvSpPr>
          <p:cNvPr id="12" name="Google Shape;11;p2"/>
          <p:cNvSpPr/>
          <p:nvPr/>
        </p:nvSpPr>
        <p:spPr>
          <a:xfrm>
            <a:off x="4358475" y="0"/>
            <a:ext cx="3853201" cy="5143500"/>
          </a:xfrm>
          <a:prstGeom prst="rect">
            <a:avLst/>
          </a:prstGeom>
          <a:solidFill>
            <a:schemeClr val="accent4"/>
          </a:solidFill>
          <a:ln w="12700">
            <a:miter lim="400000"/>
          </a:ln>
        </p:spPr>
        <p:txBody>
          <a:bodyPr lIns="0" tIns="0" rIns="0" bIns="0" anchor="ctr"/>
          <a:lstStyle/>
          <a:p>
            <a:pPr>
              <a:defRPr>
                <a:solidFill>
                  <a:srgbClr val="000000"/>
                </a:solidFill>
              </a:defRPr>
            </a:pPr>
            <a:endParaRPr/>
          </a:p>
        </p:txBody>
      </p:sp>
      <p:sp>
        <p:nvSpPr>
          <p:cNvPr id="13" name="Title Text"/>
          <p:cNvSpPr txBox="1">
            <a:spLocks noGrp="1"/>
          </p:cNvSpPr>
          <p:nvPr>
            <p:ph type="title"/>
          </p:nvPr>
        </p:nvSpPr>
        <p:spPr>
          <a:xfrm>
            <a:off x="344249" y="1403849"/>
            <a:ext cx="8455502" cy="2146801"/>
          </a:xfrm>
          <a:prstGeom prst="rect">
            <a:avLst/>
          </a:prstGeom>
          <a:solidFill>
            <a:srgbClr val="FFFFFF"/>
          </a:solidFill>
        </p:spPr>
        <p:txBody>
          <a:bodyPr anchor="ctr"/>
          <a:lstStyle>
            <a:lvl1pPr algn="ctr">
              <a:defRPr sz="6800" b="1">
                <a:latin typeface="Playfair Display"/>
                <a:ea typeface="Playfair Display"/>
                <a:cs typeface="Playfair Display"/>
                <a:sym typeface="Playfair Display"/>
              </a:defRPr>
            </a:lvl1pPr>
          </a:lstStyle>
          <a:p>
            <a:r>
              <a:t>Title Text</a:t>
            </a:r>
          </a:p>
        </p:txBody>
      </p:sp>
      <p:sp>
        <p:nvSpPr>
          <p:cNvPr id="14" name="Body Level One…"/>
          <p:cNvSpPr txBox="1">
            <a:spLocks noGrp="1"/>
          </p:cNvSpPr>
          <p:nvPr>
            <p:ph type="body" sz="quarter" idx="1"/>
          </p:nvPr>
        </p:nvSpPr>
        <p:spPr>
          <a:xfrm>
            <a:off x="344249" y="3550649"/>
            <a:ext cx="4910101" cy="577801"/>
          </a:xfrm>
          <a:prstGeom prst="rect">
            <a:avLst/>
          </a:prstGeom>
          <a:solidFill>
            <a:srgbClr val="000000"/>
          </a:solidFill>
        </p:spPr>
        <p:txBody>
          <a:bodyPr anchor="ctr"/>
          <a:lstStyle>
            <a:lvl1pPr marL="342900" indent="-228600">
              <a:lnSpc>
                <a:spcPct val="100000"/>
              </a:lnSpc>
              <a:buClrTx/>
              <a:buSzTx/>
              <a:buFontTx/>
              <a:buNone/>
              <a:defRPr sz="2400" b="1">
                <a:solidFill>
                  <a:srgbClr val="FFFFFF"/>
                </a:solidFill>
                <a:latin typeface="Montserrat"/>
                <a:ea typeface="Montserrat"/>
                <a:cs typeface="Montserrat"/>
                <a:sym typeface="Montserrat"/>
              </a:defRPr>
            </a:lvl1pPr>
            <a:lvl2pPr marL="342900" indent="254000">
              <a:lnSpc>
                <a:spcPct val="100000"/>
              </a:lnSpc>
              <a:buClrTx/>
              <a:buSzTx/>
              <a:buFontTx/>
              <a:buNone/>
              <a:defRPr sz="2400" b="1">
                <a:solidFill>
                  <a:srgbClr val="FFFFFF"/>
                </a:solidFill>
                <a:latin typeface="Montserrat"/>
                <a:ea typeface="Montserrat"/>
                <a:cs typeface="Montserrat"/>
                <a:sym typeface="Montserrat"/>
              </a:defRPr>
            </a:lvl2pPr>
            <a:lvl3pPr marL="342900" indent="711200">
              <a:lnSpc>
                <a:spcPct val="100000"/>
              </a:lnSpc>
              <a:buClrTx/>
              <a:buSzTx/>
              <a:buFontTx/>
              <a:buNone/>
              <a:defRPr sz="2400" b="1">
                <a:solidFill>
                  <a:srgbClr val="FFFFFF"/>
                </a:solidFill>
                <a:latin typeface="Montserrat"/>
                <a:ea typeface="Montserrat"/>
                <a:cs typeface="Montserrat"/>
                <a:sym typeface="Montserrat"/>
              </a:defRPr>
            </a:lvl3pPr>
            <a:lvl4pPr marL="342900" indent="1168400">
              <a:lnSpc>
                <a:spcPct val="100000"/>
              </a:lnSpc>
              <a:buClrTx/>
              <a:buSzTx/>
              <a:buFontTx/>
              <a:buNone/>
              <a:defRPr sz="2400" b="1">
                <a:solidFill>
                  <a:srgbClr val="FFFFFF"/>
                </a:solidFill>
                <a:latin typeface="Montserrat"/>
                <a:ea typeface="Montserrat"/>
                <a:cs typeface="Montserrat"/>
                <a:sym typeface="Montserrat"/>
              </a:defRPr>
            </a:lvl4pPr>
            <a:lvl5pPr marL="342900" indent="1625600">
              <a:lnSpc>
                <a:spcPct val="100000"/>
              </a:lnSpc>
              <a:buClrTx/>
              <a:buSzTx/>
              <a:buFontTx/>
              <a:buNone/>
              <a:defRPr sz="2400" b="1">
                <a:solidFill>
                  <a:srgbClr val="FFFFFF"/>
                </a:solidFill>
                <a:latin typeface="Montserrat"/>
                <a:ea typeface="Montserrat"/>
                <a:cs typeface="Montserrat"/>
                <a:sym typeface="Montserrat"/>
              </a:defRPr>
            </a:lvl5pPr>
          </a:lstStyle>
          <a:p>
            <a:r>
              <a:t>Body Level One</a:t>
            </a:r>
          </a:p>
          <a:p>
            <a:pPr lvl="1"/>
            <a:r>
              <a:t>Body Level Two</a:t>
            </a:r>
          </a:p>
          <a:p>
            <a:pPr lvl="2"/>
            <a:r>
              <a:t>Body Level Three</a:t>
            </a:r>
          </a:p>
          <a:p>
            <a:pPr lvl="3"/>
            <a:r>
              <a:t>Body Level Four</a:t>
            </a:r>
          </a:p>
          <a:p>
            <a:pPr lvl="4"/>
            <a:r>
              <a:t>Body Level Five</a:t>
            </a: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IG_NUMBER">
    <p:spTree>
      <p:nvGrpSpPr>
        <p:cNvPr id="1" name=""/>
        <p:cNvGrpSpPr/>
        <p:nvPr/>
      </p:nvGrpSpPr>
      <p:grpSpPr>
        <a:xfrm>
          <a:off x="0" y="0"/>
          <a:ext cx="0" cy="0"/>
          <a:chOff x="0" y="0"/>
          <a:chExt cx="0" cy="0"/>
        </a:xfrm>
      </p:grpSpPr>
      <p:sp>
        <p:nvSpPr>
          <p:cNvPr id="95" name="xx%"/>
          <p:cNvSpPr txBox="1">
            <a:spLocks noGrp="1"/>
          </p:cNvSpPr>
          <p:nvPr>
            <p:ph type="title" hasCustomPrompt="1"/>
          </p:nvPr>
        </p:nvSpPr>
        <p:spPr>
          <a:xfrm>
            <a:off x="311699" y="999925"/>
            <a:ext cx="8520602" cy="2146201"/>
          </a:xfrm>
          <a:prstGeom prst="rect">
            <a:avLst/>
          </a:prstGeom>
        </p:spPr>
        <p:txBody>
          <a:bodyPr anchor="b"/>
          <a:lstStyle>
            <a:lvl1pPr algn="ctr">
              <a:defRPr sz="14000">
                <a:latin typeface="Montserrat"/>
                <a:ea typeface="Montserrat"/>
                <a:cs typeface="Montserrat"/>
                <a:sym typeface="Montserrat"/>
              </a:defRPr>
            </a:lvl1pPr>
          </a:lstStyle>
          <a:p>
            <a:r>
              <a:t>xx%</a:t>
            </a:r>
          </a:p>
        </p:txBody>
      </p:sp>
      <p:sp>
        <p:nvSpPr>
          <p:cNvPr id="96" name="Body Level One…"/>
          <p:cNvSpPr txBox="1">
            <a:spLocks noGrp="1"/>
          </p:cNvSpPr>
          <p:nvPr>
            <p:ph type="body" sz="half" idx="1"/>
          </p:nvPr>
        </p:nvSpPr>
        <p:spPr>
          <a:xfrm>
            <a:off x="311699" y="3228425"/>
            <a:ext cx="8520602" cy="1300800"/>
          </a:xfrm>
          <a:prstGeom prst="rect">
            <a:avLst/>
          </a:prstGeom>
        </p:spPr>
        <p:txBody>
          <a:bodyPr/>
          <a:lstStyle>
            <a:lvl1pPr algn="ctr"/>
            <a:lvl2pPr algn="ctr"/>
            <a:lvl3pPr algn="ctr"/>
            <a:lvl4pPr algn="ctr"/>
            <a:lvl5pPr algn="ctr"/>
          </a:lstStyle>
          <a:p>
            <a:r>
              <a:t>Body Level One</a:t>
            </a:r>
          </a:p>
          <a:p>
            <a:pPr lvl="1"/>
            <a:r>
              <a:t>Body Level Two</a:t>
            </a:r>
          </a:p>
          <a:p>
            <a:pPr lvl="2"/>
            <a:r>
              <a:t>Body Level Three</a:t>
            </a:r>
          </a:p>
          <a:p>
            <a:pPr lvl="3"/>
            <a:r>
              <a:t>Body Level Four</a:t>
            </a:r>
          </a:p>
          <a:p>
            <a:pPr lvl="4"/>
            <a:r>
              <a:t>Body Level Five</a:t>
            </a:r>
          </a:p>
        </p:txBody>
      </p:sp>
      <p:sp>
        <p:nvSpPr>
          <p:cNvPr id="9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0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_HEADER">
    <p:bg>
      <p:bgPr>
        <a:solidFill>
          <a:schemeClr val="accent4"/>
        </a:solidFill>
        <a:effectLst/>
      </p:bgPr>
    </p:bg>
    <p:spTree>
      <p:nvGrpSpPr>
        <p:cNvPr id="1" name=""/>
        <p:cNvGrpSpPr/>
        <p:nvPr/>
      </p:nvGrpSpPr>
      <p:grpSpPr>
        <a:xfrm>
          <a:off x="0" y="0"/>
          <a:ext cx="0" cy="0"/>
          <a:chOff x="0" y="0"/>
          <a:chExt cx="0" cy="0"/>
        </a:xfrm>
      </p:grpSpPr>
      <p:sp>
        <p:nvSpPr>
          <p:cNvPr id="22" name="Google Shape;16;p3"/>
          <p:cNvSpPr/>
          <p:nvPr/>
        </p:nvSpPr>
        <p:spPr>
          <a:xfrm rot="5400000">
            <a:off x="4550700" y="-498600"/>
            <a:ext cx="42601" cy="8455801"/>
          </a:xfrm>
          <a:prstGeom prst="rect">
            <a:avLst/>
          </a:prstGeom>
          <a:solidFill>
            <a:srgbClr val="000000"/>
          </a:solidFill>
          <a:ln w="12700">
            <a:miter lim="400000"/>
          </a:ln>
        </p:spPr>
        <p:txBody>
          <a:bodyPr lIns="0" tIns="0" rIns="0" bIns="0" anchor="ctr"/>
          <a:lstStyle/>
          <a:p>
            <a:pPr>
              <a:defRPr>
                <a:solidFill>
                  <a:srgbClr val="000000"/>
                </a:solidFill>
              </a:defRPr>
            </a:pPr>
            <a:endParaRPr/>
          </a:p>
        </p:txBody>
      </p:sp>
      <p:sp>
        <p:nvSpPr>
          <p:cNvPr id="23" name="Title Text"/>
          <p:cNvSpPr txBox="1">
            <a:spLocks noGrp="1"/>
          </p:cNvSpPr>
          <p:nvPr>
            <p:ph type="title"/>
          </p:nvPr>
        </p:nvSpPr>
        <p:spPr>
          <a:xfrm>
            <a:off x="344249" y="1403849"/>
            <a:ext cx="8455502" cy="2146801"/>
          </a:xfrm>
          <a:prstGeom prst="rect">
            <a:avLst/>
          </a:prstGeom>
          <a:solidFill>
            <a:srgbClr val="FFFFFF"/>
          </a:solidFill>
        </p:spPr>
        <p:txBody>
          <a:bodyPr anchor="ctr"/>
          <a:lstStyle>
            <a:lvl1pPr algn="ctr">
              <a:defRPr sz="4800" b="1">
                <a:latin typeface="Playfair Display"/>
                <a:ea typeface="Playfair Display"/>
                <a:cs typeface="Playfair Display"/>
                <a:sym typeface="Playfair Display"/>
              </a:defRPr>
            </a:lvl1pPr>
          </a:lstStyle>
          <a:p>
            <a:r>
              <a:t>Title Text</a:t>
            </a:r>
          </a:p>
        </p:txBody>
      </p:sp>
      <p:sp>
        <p:nvSpPr>
          <p:cNvPr id="24"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_AND_BODY">
    <p:spTree>
      <p:nvGrpSpPr>
        <p:cNvPr id="1" name=""/>
        <p:cNvGrpSpPr/>
        <p:nvPr/>
      </p:nvGrpSpPr>
      <p:grpSpPr>
        <a:xfrm>
          <a:off x="0" y="0"/>
          <a:ext cx="0" cy="0"/>
          <a:chOff x="0" y="0"/>
          <a:chExt cx="0" cy="0"/>
        </a:xfrm>
      </p:grpSpPr>
      <p:sp>
        <p:nvSpPr>
          <p:cNvPr id="31" name="Title Text"/>
          <p:cNvSpPr txBox="1">
            <a:spLocks noGrp="1"/>
          </p:cNvSpPr>
          <p:nvPr>
            <p:ph type="title"/>
          </p:nvPr>
        </p:nvSpPr>
        <p:spPr>
          <a:prstGeom prst="rect">
            <a:avLst/>
          </a:prstGeom>
        </p:spPr>
        <p:txBody>
          <a:bodyPr/>
          <a:lstStyle/>
          <a:p>
            <a:r>
              <a:t>Title Text</a:t>
            </a:r>
          </a:p>
        </p:txBody>
      </p:sp>
      <p:sp>
        <p:nvSpPr>
          <p:cNvPr id="3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_AND_TWO_COLUMNS">
    <p:spTree>
      <p:nvGrpSpPr>
        <p:cNvPr id="1" name=""/>
        <p:cNvGrpSpPr/>
        <p:nvPr/>
      </p:nvGrpSpPr>
      <p:grpSpPr>
        <a:xfrm>
          <a:off x="0" y="0"/>
          <a:ext cx="0" cy="0"/>
          <a:chOff x="0" y="0"/>
          <a:chExt cx="0" cy="0"/>
        </a:xfrm>
      </p:grpSpPr>
      <p:sp>
        <p:nvSpPr>
          <p:cNvPr id="40" name="Title Text"/>
          <p:cNvSpPr txBox="1">
            <a:spLocks noGrp="1"/>
          </p:cNvSpPr>
          <p:nvPr>
            <p:ph type="title"/>
          </p:nvPr>
        </p:nvSpPr>
        <p:spPr>
          <a:prstGeom prst="rect">
            <a:avLst/>
          </a:prstGeom>
        </p:spPr>
        <p:txBody>
          <a:bodyPr/>
          <a:lstStyle/>
          <a:p>
            <a:r>
              <a:t>Title Text</a:t>
            </a:r>
          </a:p>
        </p:txBody>
      </p:sp>
      <p:sp>
        <p:nvSpPr>
          <p:cNvPr id="41" name="Body Level One…"/>
          <p:cNvSpPr txBox="1">
            <a:spLocks noGrp="1"/>
          </p:cNvSpPr>
          <p:nvPr>
            <p:ph type="body" sz="half" idx="1"/>
          </p:nvPr>
        </p:nvSpPr>
        <p:spPr>
          <a:xfrm>
            <a:off x="311699" y="1234049"/>
            <a:ext cx="3999902" cy="3334801"/>
          </a:xfrm>
          <a:prstGeom prst="rect">
            <a:avLst/>
          </a:prstGeom>
        </p:spPr>
        <p:txBody>
          <a:bodyPr/>
          <a:lstStyle>
            <a:lvl1pPr indent="-317500">
              <a:buSzPts val="1400"/>
              <a:defRPr sz="1400"/>
            </a:lvl1pPr>
            <a:lvl2pPr marL="965200" indent="-355600">
              <a:buSzPts val="1400"/>
              <a:defRPr sz="1400"/>
            </a:lvl2pPr>
            <a:lvl3pPr marL="1422400" indent="-355600">
              <a:buSzPts val="1400"/>
              <a:defRPr sz="1400"/>
            </a:lvl3pPr>
            <a:lvl4pPr marL="1879600" indent="-355600">
              <a:buSzPts val="1400"/>
              <a:defRPr sz="1400"/>
            </a:lvl4pPr>
            <a:lvl5pPr marL="2336800" indent="-355600">
              <a:buSzPts val="1400"/>
              <a:defRPr sz="1400"/>
            </a:lvl5pPr>
          </a:lstStyle>
          <a:p>
            <a:r>
              <a:t>Body Level One</a:t>
            </a:r>
          </a:p>
          <a:p>
            <a:pPr lvl="1"/>
            <a:r>
              <a:t>Body Level Two</a:t>
            </a:r>
          </a:p>
          <a:p>
            <a:pPr lvl="2"/>
            <a:r>
              <a:t>Body Level Three</a:t>
            </a:r>
          </a:p>
          <a:p>
            <a:pPr lvl="3"/>
            <a:r>
              <a:t>Body Level Four</a:t>
            </a:r>
          </a:p>
          <a:p>
            <a:pPr lvl="4"/>
            <a:r>
              <a:t>Body Level Five</a:t>
            </a:r>
          </a:p>
        </p:txBody>
      </p:sp>
      <p:sp>
        <p:nvSpPr>
          <p:cNvPr id="42" name="Google Shape;26;p5"/>
          <p:cNvSpPr txBox="1">
            <a:spLocks noGrp="1"/>
          </p:cNvSpPr>
          <p:nvPr>
            <p:ph type="body" sz="half" idx="21"/>
          </p:nvPr>
        </p:nvSpPr>
        <p:spPr>
          <a:xfrm>
            <a:off x="4832399" y="1234049"/>
            <a:ext cx="3999902" cy="3334801"/>
          </a:xfrm>
          <a:prstGeom prst="rect">
            <a:avLst/>
          </a:prstGeom>
        </p:spPr>
        <p:txBody>
          <a:bodyPr/>
          <a:lstStyle/>
          <a:p>
            <a:pPr indent="-317500">
              <a:buSzPts val="1400"/>
              <a:defRPr sz="1400"/>
            </a:pPr>
            <a:endParaRPr/>
          </a:p>
        </p:txBody>
      </p:sp>
      <p:sp>
        <p:nvSpPr>
          <p:cNvPr id="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_ONLY">
    <p:spTree>
      <p:nvGrpSpPr>
        <p:cNvPr id="1" name=""/>
        <p:cNvGrpSpPr/>
        <p:nvPr/>
      </p:nvGrpSpPr>
      <p:grpSpPr>
        <a:xfrm>
          <a:off x="0" y="0"/>
          <a:ext cx="0" cy="0"/>
          <a:chOff x="0" y="0"/>
          <a:chExt cx="0" cy="0"/>
        </a:xfrm>
      </p:grpSpPr>
      <p:sp>
        <p:nvSpPr>
          <p:cNvPr id="50" name="Title Text"/>
          <p:cNvSpPr txBox="1">
            <a:spLocks noGrp="1"/>
          </p:cNvSpPr>
          <p:nvPr>
            <p:ph type="title"/>
          </p:nvPr>
        </p:nvSpPr>
        <p:spPr>
          <a:prstGeom prst="rect">
            <a:avLst/>
          </a:prstGeom>
        </p:spPr>
        <p:txBody>
          <a:bodyPr/>
          <a:lstStyle/>
          <a:p>
            <a:r>
              <a:t>Title Text</a:t>
            </a:r>
          </a:p>
        </p:txBody>
      </p:sp>
      <p:sp>
        <p:nvSpPr>
          <p:cNvPr id="5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ONE_COLUMN_TEXT">
    <p:spTree>
      <p:nvGrpSpPr>
        <p:cNvPr id="1" name=""/>
        <p:cNvGrpSpPr/>
        <p:nvPr/>
      </p:nvGrpSpPr>
      <p:grpSpPr>
        <a:xfrm>
          <a:off x="0" y="0"/>
          <a:ext cx="0" cy="0"/>
          <a:chOff x="0" y="0"/>
          <a:chExt cx="0" cy="0"/>
        </a:xfrm>
      </p:grpSpPr>
      <p:sp>
        <p:nvSpPr>
          <p:cNvPr id="58" name="Title Text"/>
          <p:cNvSpPr txBox="1">
            <a:spLocks noGrp="1"/>
          </p:cNvSpPr>
          <p:nvPr>
            <p:ph type="title"/>
          </p:nvPr>
        </p:nvSpPr>
        <p:spPr>
          <a:xfrm>
            <a:off x="311699" y="555600"/>
            <a:ext cx="2808001" cy="755700"/>
          </a:xfrm>
          <a:prstGeom prst="rect">
            <a:avLst/>
          </a:prstGeom>
        </p:spPr>
        <p:txBody>
          <a:bodyPr anchor="b"/>
          <a:lstStyle>
            <a:lvl1pPr>
              <a:defRPr sz="2400"/>
            </a:lvl1pPr>
          </a:lstStyle>
          <a:p>
            <a:r>
              <a:t>Title Text</a:t>
            </a:r>
          </a:p>
        </p:txBody>
      </p:sp>
      <p:sp>
        <p:nvSpPr>
          <p:cNvPr id="59" name="Body Level One…"/>
          <p:cNvSpPr txBox="1">
            <a:spLocks noGrp="1"/>
          </p:cNvSpPr>
          <p:nvPr>
            <p:ph type="body" sz="quarter" idx="1"/>
          </p:nvPr>
        </p:nvSpPr>
        <p:spPr>
          <a:xfrm>
            <a:off x="311699" y="1389599"/>
            <a:ext cx="2808001" cy="3179401"/>
          </a:xfrm>
          <a:prstGeom prst="rect">
            <a:avLst/>
          </a:prstGeom>
        </p:spPr>
        <p:txBody>
          <a:bodyPr/>
          <a:lstStyle>
            <a:lvl1pPr indent="-304800">
              <a:buSzPts val="1200"/>
              <a:defRPr sz="1200"/>
            </a:lvl1pPr>
            <a:lvl2pPr marL="914400" indent="-304800">
              <a:buSzPts val="1200"/>
              <a:defRPr sz="1200"/>
            </a:lvl2pPr>
            <a:lvl3pPr marL="1371600" indent="-304800">
              <a:buSzPts val="1200"/>
              <a:defRPr sz="1200"/>
            </a:lvl3pPr>
            <a:lvl4pPr marL="1828800" indent="-304800">
              <a:buSzPts val="1200"/>
              <a:defRPr sz="1200"/>
            </a:lvl4pPr>
            <a:lvl5pPr marL="2286000" indent="-304800">
              <a:buSzPts val="1200"/>
              <a:defRPr sz="1200"/>
            </a:lvl5pPr>
          </a:lstStyle>
          <a:p>
            <a:r>
              <a:t>Body Level One</a:t>
            </a:r>
          </a:p>
          <a:p>
            <a:pPr lvl="1"/>
            <a:r>
              <a:t>Body Level Two</a:t>
            </a:r>
          </a:p>
          <a:p>
            <a:pPr lvl="2"/>
            <a:r>
              <a:t>Body Level Three</a:t>
            </a:r>
          </a:p>
          <a:p>
            <a:pPr lvl="3"/>
            <a:r>
              <a:t>Body Level Four</a:t>
            </a:r>
          </a:p>
          <a:p>
            <a:pPr lvl="4"/>
            <a:r>
              <a:t>Body Level Five</a:t>
            </a:r>
          </a:p>
        </p:txBody>
      </p:sp>
      <p:sp>
        <p:nvSpPr>
          <p:cNvPr id="6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MAIN_POINT">
    <p:bg>
      <p:bgPr>
        <a:solidFill>
          <a:schemeClr val="accent3"/>
        </a:solidFill>
        <a:effectLst/>
      </p:bgPr>
    </p:bg>
    <p:spTree>
      <p:nvGrpSpPr>
        <p:cNvPr id="1" name=""/>
        <p:cNvGrpSpPr/>
        <p:nvPr/>
      </p:nvGrpSpPr>
      <p:grpSpPr>
        <a:xfrm>
          <a:off x="0" y="0"/>
          <a:ext cx="0" cy="0"/>
          <a:chOff x="0" y="0"/>
          <a:chExt cx="0" cy="0"/>
        </a:xfrm>
      </p:grpSpPr>
      <p:sp>
        <p:nvSpPr>
          <p:cNvPr id="67" name="Title Text"/>
          <p:cNvSpPr txBox="1">
            <a:spLocks noGrp="1"/>
          </p:cNvSpPr>
          <p:nvPr>
            <p:ph type="title"/>
          </p:nvPr>
        </p:nvSpPr>
        <p:spPr>
          <a:xfrm>
            <a:off x="490250" y="526349"/>
            <a:ext cx="5618701" cy="4090801"/>
          </a:xfrm>
          <a:prstGeom prst="rect">
            <a:avLst/>
          </a:prstGeom>
        </p:spPr>
        <p:txBody>
          <a:bodyPr anchor="ctr"/>
          <a:lstStyle>
            <a:lvl1pPr>
              <a:defRPr sz="5400">
                <a:solidFill>
                  <a:srgbClr val="FFFFFF"/>
                </a:solidFill>
                <a:latin typeface="Playfair Display"/>
                <a:ea typeface="Playfair Display"/>
                <a:cs typeface="Playfair Display"/>
                <a:sym typeface="Playfair Display"/>
              </a:defRPr>
            </a:lvl1pPr>
          </a:lstStyle>
          <a:p>
            <a:r>
              <a:t>Title Text</a:t>
            </a:r>
          </a:p>
        </p:txBody>
      </p:sp>
      <p:sp>
        <p:nvSpPr>
          <p:cNvPr id="68"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SECTION_TITLE_AND_DESCRIPTION">
    <p:spTree>
      <p:nvGrpSpPr>
        <p:cNvPr id="1" name=""/>
        <p:cNvGrpSpPr/>
        <p:nvPr/>
      </p:nvGrpSpPr>
      <p:grpSpPr>
        <a:xfrm>
          <a:off x="0" y="0"/>
          <a:ext cx="0" cy="0"/>
          <a:chOff x="0" y="0"/>
          <a:chExt cx="0" cy="0"/>
        </a:xfrm>
      </p:grpSpPr>
      <p:sp>
        <p:nvSpPr>
          <p:cNvPr id="75" name="Google Shape;39;p9"/>
          <p:cNvSpPr/>
          <p:nvPr/>
        </p:nvSpPr>
        <p:spPr>
          <a:xfrm>
            <a:off x="4572000" y="-75"/>
            <a:ext cx="4572000" cy="5143501"/>
          </a:xfrm>
          <a:prstGeom prst="rect">
            <a:avLst/>
          </a:prstGeom>
          <a:solidFill>
            <a:srgbClr val="F8E71C"/>
          </a:solidFill>
          <a:ln w="12700">
            <a:miter lim="400000"/>
          </a:ln>
        </p:spPr>
        <p:txBody>
          <a:bodyPr lIns="0" tIns="0" rIns="0" bIns="0" anchor="ctr"/>
          <a:lstStyle/>
          <a:p>
            <a:pPr>
              <a:defRPr>
                <a:solidFill>
                  <a:srgbClr val="000000"/>
                </a:solidFill>
              </a:defRPr>
            </a:pPr>
            <a:endParaRPr/>
          </a:p>
        </p:txBody>
      </p:sp>
      <p:sp>
        <p:nvSpPr>
          <p:cNvPr id="76" name="Google Shape;40;p9"/>
          <p:cNvSpPr/>
          <p:nvPr/>
        </p:nvSpPr>
        <p:spPr>
          <a:xfrm>
            <a:off x="5029675" y="4495500"/>
            <a:ext cx="468301" cy="1"/>
          </a:xfrm>
          <a:prstGeom prst="line">
            <a:avLst/>
          </a:prstGeom>
          <a:ln w="19050">
            <a:solidFill>
              <a:srgbClr val="000000"/>
            </a:solidFill>
          </a:ln>
        </p:spPr>
        <p:txBody>
          <a:bodyPr lIns="0" tIns="0" rIns="0" bIns="0"/>
          <a:lstStyle/>
          <a:p>
            <a:endParaRPr/>
          </a:p>
        </p:txBody>
      </p:sp>
      <p:sp>
        <p:nvSpPr>
          <p:cNvPr id="77" name="Title Text"/>
          <p:cNvSpPr txBox="1">
            <a:spLocks noGrp="1"/>
          </p:cNvSpPr>
          <p:nvPr>
            <p:ph type="title"/>
          </p:nvPr>
        </p:nvSpPr>
        <p:spPr>
          <a:xfrm>
            <a:off x="265500" y="1081674"/>
            <a:ext cx="4045200" cy="1786202"/>
          </a:xfrm>
          <a:prstGeom prst="rect">
            <a:avLst/>
          </a:prstGeom>
        </p:spPr>
        <p:txBody>
          <a:bodyPr anchor="b"/>
          <a:lstStyle>
            <a:lvl1pPr algn="ctr">
              <a:defRPr sz="4200"/>
            </a:lvl1pPr>
          </a:lstStyle>
          <a:p>
            <a:r>
              <a:t>Title Text</a:t>
            </a:r>
          </a:p>
        </p:txBody>
      </p:sp>
      <p:sp>
        <p:nvSpPr>
          <p:cNvPr id="78" name="Body Level One…"/>
          <p:cNvSpPr txBox="1">
            <a:spLocks noGrp="1"/>
          </p:cNvSpPr>
          <p:nvPr>
            <p:ph type="body" sz="quarter" idx="1"/>
          </p:nvPr>
        </p:nvSpPr>
        <p:spPr>
          <a:xfrm>
            <a:off x="265500" y="2921400"/>
            <a:ext cx="4045200" cy="1345501"/>
          </a:xfrm>
          <a:prstGeom prst="rect">
            <a:avLst/>
          </a:prstGeom>
        </p:spPr>
        <p:txBody>
          <a:bodyPr/>
          <a:lstStyle>
            <a:lvl1pPr marL="342900" indent="-228600" algn="ctr">
              <a:lnSpc>
                <a:spcPct val="100000"/>
              </a:lnSpc>
              <a:buClrTx/>
              <a:buSzTx/>
              <a:buFontTx/>
              <a:buNone/>
              <a:defRPr sz="2100"/>
            </a:lvl1pPr>
            <a:lvl2pPr marL="342900" indent="254000" algn="ctr">
              <a:lnSpc>
                <a:spcPct val="100000"/>
              </a:lnSpc>
              <a:buClrTx/>
              <a:buSzTx/>
              <a:buFontTx/>
              <a:buNone/>
              <a:defRPr sz="2100"/>
            </a:lvl2pPr>
            <a:lvl3pPr marL="342900" indent="711200" algn="ctr">
              <a:lnSpc>
                <a:spcPct val="100000"/>
              </a:lnSpc>
              <a:buClrTx/>
              <a:buSzTx/>
              <a:buFontTx/>
              <a:buNone/>
              <a:defRPr sz="2100"/>
            </a:lvl3pPr>
            <a:lvl4pPr marL="342900" indent="1168400" algn="ctr">
              <a:lnSpc>
                <a:spcPct val="100000"/>
              </a:lnSpc>
              <a:buClrTx/>
              <a:buSzTx/>
              <a:buFontTx/>
              <a:buNone/>
              <a:defRPr sz="2100"/>
            </a:lvl4pPr>
            <a:lvl5pPr marL="342900" indent="1625600" algn="ctr">
              <a:lnSpc>
                <a:spcPct val="100000"/>
              </a:lnSpc>
              <a:buClrTx/>
              <a:buSzTx/>
              <a:buFontTx/>
              <a:buNone/>
              <a:defRPr sz="2100"/>
            </a:lvl5pPr>
          </a:lstStyle>
          <a:p>
            <a:r>
              <a:t>Body Level One</a:t>
            </a:r>
          </a:p>
          <a:p>
            <a:pPr lvl="1"/>
            <a:r>
              <a:t>Body Level Two</a:t>
            </a:r>
          </a:p>
          <a:p>
            <a:pPr lvl="2"/>
            <a:r>
              <a:t>Body Level Three</a:t>
            </a:r>
          </a:p>
          <a:p>
            <a:pPr lvl="3"/>
            <a:r>
              <a:t>Body Level Four</a:t>
            </a:r>
          </a:p>
          <a:p>
            <a:pPr lvl="4"/>
            <a:r>
              <a:t>Body Level Five</a:t>
            </a:r>
          </a:p>
        </p:txBody>
      </p:sp>
      <p:sp>
        <p:nvSpPr>
          <p:cNvPr id="79" name="Google Shape;43;p9"/>
          <p:cNvSpPr txBox="1">
            <a:spLocks noGrp="1"/>
          </p:cNvSpPr>
          <p:nvPr>
            <p:ph type="body" sz="half" idx="21"/>
          </p:nvPr>
        </p:nvSpPr>
        <p:spPr>
          <a:xfrm>
            <a:off x="4939500" y="724199"/>
            <a:ext cx="3837000" cy="3695101"/>
          </a:xfrm>
          <a:prstGeom prst="rect">
            <a:avLst/>
          </a:prstGeom>
        </p:spPr>
        <p:txBody>
          <a:bodyPr anchor="ctr"/>
          <a:lstStyle/>
          <a:p>
            <a:endParaRP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APTION_ONLY">
    <p:spTree>
      <p:nvGrpSpPr>
        <p:cNvPr id="1" name=""/>
        <p:cNvGrpSpPr/>
        <p:nvPr/>
      </p:nvGrpSpPr>
      <p:grpSpPr>
        <a:xfrm>
          <a:off x="0" y="0"/>
          <a:ext cx="0" cy="0"/>
          <a:chOff x="0" y="0"/>
          <a:chExt cx="0" cy="0"/>
        </a:xfrm>
      </p:grpSpPr>
      <p:sp>
        <p:nvSpPr>
          <p:cNvPr id="87" name="Body Level One…"/>
          <p:cNvSpPr txBox="1">
            <a:spLocks noGrp="1"/>
          </p:cNvSpPr>
          <p:nvPr>
            <p:ph type="body" sz="quarter" idx="1"/>
          </p:nvPr>
        </p:nvSpPr>
        <p:spPr>
          <a:xfrm>
            <a:off x="311699" y="4230575"/>
            <a:ext cx="5998802" cy="605101"/>
          </a:xfrm>
          <a:prstGeom prst="rect">
            <a:avLst/>
          </a:prstGeom>
        </p:spPr>
        <p:txBody>
          <a:bodyPr anchor="ctr"/>
          <a:lstStyle>
            <a:lvl1pPr marL="228600" indent="0">
              <a:lnSpc>
                <a:spcPct val="100000"/>
              </a:lnSpc>
              <a:buClrTx/>
              <a:buSzTx/>
              <a:buFontTx/>
              <a:buNone/>
            </a:lvl1pPr>
            <a:lvl2pPr>
              <a:lnSpc>
                <a:spcPct val="100000"/>
              </a:lnSpc>
              <a:buClrTx/>
              <a:buFontTx/>
            </a:lvl2pPr>
            <a:lvl3pPr>
              <a:lnSpc>
                <a:spcPct val="100000"/>
              </a:lnSpc>
              <a:buClrTx/>
              <a:buFontTx/>
            </a:lvl3pPr>
            <a:lvl4pPr>
              <a:lnSpc>
                <a:spcPct val="100000"/>
              </a:lnSpc>
              <a:buClrTx/>
              <a:buFontTx/>
            </a:lvl4pPr>
            <a:lvl5pPr>
              <a:lnSpc>
                <a:spcPct val="100000"/>
              </a:lnSpc>
              <a:buClrTx/>
              <a:buFontTx/>
            </a:lvl5pPr>
          </a:lstStyle>
          <a:p>
            <a:r>
              <a:t>Body Level One</a:t>
            </a:r>
          </a:p>
          <a:p>
            <a:pPr lvl="1"/>
            <a:r>
              <a:t>Body Level Two</a:t>
            </a:r>
          </a:p>
          <a:p>
            <a:pPr lvl="2"/>
            <a:r>
              <a:t>Body Level Three</a:t>
            </a:r>
          </a:p>
          <a:p>
            <a:pPr lvl="3"/>
            <a:r>
              <a:t>Body Level Four</a:t>
            </a:r>
          </a:p>
          <a:p>
            <a:pPr lvl="4"/>
            <a:r>
              <a:t>Body Level Five</a:t>
            </a:r>
          </a:p>
        </p:txBody>
      </p:sp>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11699" y="445025"/>
            <a:ext cx="8520602" cy="572701"/>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91424" tIns="91424" rIns="91424" bIns="91424">
            <a:normAutofit/>
          </a:bodyPr>
          <a:lstStyle/>
          <a:p>
            <a:r>
              <a:t>Title Text</a:t>
            </a:r>
          </a:p>
        </p:txBody>
      </p:sp>
      <p:sp>
        <p:nvSpPr>
          <p:cNvPr id="3" name="Body Level One…"/>
          <p:cNvSpPr txBox="1">
            <a:spLocks noGrp="1"/>
          </p:cNvSpPr>
          <p:nvPr>
            <p:ph type="body" idx="1"/>
          </p:nvPr>
        </p:nvSpPr>
        <p:spPr>
          <a:xfrm>
            <a:off x="311699" y="1234074"/>
            <a:ext cx="8520602" cy="3334801"/>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91424" tIns="91424" rIns="91424" bIns="91424">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709886" y="4717934"/>
            <a:ext cx="336814" cy="335251"/>
          </a:xfrm>
          <a:prstGeom prst="rect">
            <a:avLst/>
          </a:prstGeom>
          <a:ln w="12700">
            <a:miter lim="400000"/>
          </a:ln>
        </p:spPr>
        <p:txBody>
          <a:bodyPr wrap="none" lIns="91424" tIns="91424" rIns="91424" bIns="91424" anchor="ctr">
            <a:normAutofit/>
          </a:bodyPr>
          <a:lstStyle>
            <a:lvl1pPr algn="r">
              <a:defRPr sz="1000">
                <a:solidFill>
                  <a:srgbClr val="000000"/>
                </a:solidFill>
                <a:latin typeface="Playfair Display"/>
                <a:ea typeface="Playfair Display"/>
                <a:cs typeface="Playfair Display"/>
                <a:sym typeface="Playfair Display"/>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100000"/>
        </a:lnSpc>
        <a:spcBef>
          <a:spcPts val="0"/>
        </a:spcBef>
        <a:spcAft>
          <a:spcPts val="0"/>
        </a:spcAft>
        <a:buClrTx/>
        <a:buSzTx/>
        <a:buFontTx/>
        <a:buNone/>
        <a:tabLst/>
        <a:defRPr sz="3000" b="0" i="0" u="none" strike="noStrike" cap="none" spc="0" baseline="0">
          <a:solidFill>
            <a:srgbClr val="000000"/>
          </a:solidFill>
          <a:uFillTx/>
          <a:latin typeface="Oswald"/>
          <a:ea typeface="Oswald"/>
          <a:cs typeface="Oswald"/>
          <a:sym typeface="Oswald"/>
        </a:defRPr>
      </a:lvl1pPr>
      <a:lvl2pPr marL="0" marR="0" indent="0" algn="l" defTabSz="914400" rtl="0" latinLnBrk="0">
        <a:lnSpc>
          <a:spcPct val="100000"/>
        </a:lnSpc>
        <a:spcBef>
          <a:spcPts val="0"/>
        </a:spcBef>
        <a:spcAft>
          <a:spcPts val="0"/>
        </a:spcAft>
        <a:buClrTx/>
        <a:buSzTx/>
        <a:buFontTx/>
        <a:buNone/>
        <a:tabLst/>
        <a:defRPr sz="3000" b="0" i="0" u="none" strike="noStrike" cap="none" spc="0" baseline="0">
          <a:solidFill>
            <a:srgbClr val="000000"/>
          </a:solidFill>
          <a:uFillTx/>
          <a:latin typeface="Oswald"/>
          <a:ea typeface="Oswald"/>
          <a:cs typeface="Oswald"/>
          <a:sym typeface="Oswald"/>
        </a:defRPr>
      </a:lvl2pPr>
      <a:lvl3pPr marL="0" marR="0" indent="0" algn="l" defTabSz="914400" rtl="0" latinLnBrk="0">
        <a:lnSpc>
          <a:spcPct val="100000"/>
        </a:lnSpc>
        <a:spcBef>
          <a:spcPts val="0"/>
        </a:spcBef>
        <a:spcAft>
          <a:spcPts val="0"/>
        </a:spcAft>
        <a:buClrTx/>
        <a:buSzTx/>
        <a:buFontTx/>
        <a:buNone/>
        <a:tabLst/>
        <a:defRPr sz="3000" b="0" i="0" u="none" strike="noStrike" cap="none" spc="0" baseline="0">
          <a:solidFill>
            <a:srgbClr val="000000"/>
          </a:solidFill>
          <a:uFillTx/>
          <a:latin typeface="Oswald"/>
          <a:ea typeface="Oswald"/>
          <a:cs typeface="Oswald"/>
          <a:sym typeface="Oswald"/>
        </a:defRPr>
      </a:lvl3pPr>
      <a:lvl4pPr marL="0" marR="0" indent="0" algn="l" defTabSz="914400" rtl="0" latinLnBrk="0">
        <a:lnSpc>
          <a:spcPct val="100000"/>
        </a:lnSpc>
        <a:spcBef>
          <a:spcPts val="0"/>
        </a:spcBef>
        <a:spcAft>
          <a:spcPts val="0"/>
        </a:spcAft>
        <a:buClrTx/>
        <a:buSzTx/>
        <a:buFontTx/>
        <a:buNone/>
        <a:tabLst/>
        <a:defRPr sz="3000" b="0" i="0" u="none" strike="noStrike" cap="none" spc="0" baseline="0">
          <a:solidFill>
            <a:srgbClr val="000000"/>
          </a:solidFill>
          <a:uFillTx/>
          <a:latin typeface="Oswald"/>
          <a:ea typeface="Oswald"/>
          <a:cs typeface="Oswald"/>
          <a:sym typeface="Oswald"/>
        </a:defRPr>
      </a:lvl4pPr>
      <a:lvl5pPr marL="0" marR="0" indent="0" algn="l" defTabSz="914400" rtl="0" latinLnBrk="0">
        <a:lnSpc>
          <a:spcPct val="100000"/>
        </a:lnSpc>
        <a:spcBef>
          <a:spcPts val="0"/>
        </a:spcBef>
        <a:spcAft>
          <a:spcPts val="0"/>
        </a:spcAft>
        <a:buClrTx/>
        <a:buSzTx/>
        <a:buFontTx/>
        <a:buNone/>
        <a:tabLst/>
        <a:defRPr sz="3000" b="0" i="0" u="none" strike="noStrike" cap="none" spc="0" baseline="0">
          <a:solidFill>
            <a:srgbClr val="000000"/>
          </a:solidFill>
          <a:uFillTx/>
          <a:latin typeface="Oswald"/>
          <a:ea typeface="Oswald"/>
          <a:cs typeface="Oswald"/>
          <a:sym typeface="Oswald"/>
        </a:defRPr>
      </a:lvl5pPr>
      <a:lvl6pPr marL="0" marR="0" indent="0" algn="l" defTabSz="914400" rtl="0" latinLnBrk="0">
        <a:lnSpc>
          <a:spcPct val="100000"/>
        </a:lnSpc>
        <a:spcBef>
          <a:spcPts val="0"/>
        </a:spcBef>
        <a:spcAft>
          <a:spcPts val="0"/>
        </a:spcAft>
        <a:buClrTx/>
        <a:buSzTx/>
        <a:buFontTx/>
        <a:buNone/>
        <a:tabLst/>
        <a:defRPr sz="3000" b="0" i="0" u="none" strike="noStrike" cap="none" spc="0" baseline="0">
          <a:solidFill>
            <a:srgbClr val="000000"/>
          </a:solidFill>
          <a:uFillTx/>
          <a:latin typeface="Oswald"/>
          <a:ea typeface="Oswald"/>
          <a:cs typeface="Oswald"/>
          <a:sym typeface="Oswald"/>
        </a:defRPr>
      </a:lvl6pPr>
      <a:lvl7pPr marL="0" marR="0" indent="0" algn="l" defTabSz="914400" rtl="0" latinLnBrk="0">
        <a:lnSpc>
          <a:spcPct val="100000"/>
        </a:lnSpc>
        <a:spcBef>
          <a:spcPts val="0"/>
        </a:spcBef>
        <a:spcAft>
          <a:spcPts val="0"/>
        </a:spcAft>
        <a:buClrTx/>
        <a:buSzTx/>
        <a:buFontTx/>
        <a:buNone/>
        <a:tabLst/>
        <a:defRPr sz="3000" b="0" i="0" u="none" strike="noStrike" cap="none" spc="0" baseline="0">
          <a:solidFill>
            <a:srgbClr val="000000"/>
          </a:solidFill>
          <a:uFillTx/>
          <a:latin typeface="Oswald"/>
          <a:ea typeface="Oswald"/>
          <a:cs typeface="Oswald"/>
          <a:sym typeface="Oswald"/>
        </a:defRPr>
      </a:lvl7pPr>
      <a:lvl8pPr marL="0" marR="0" indent="0" algn="l" defTabSz="914400" rtl="0" latinLnBrk="0">
        <a:lnSpc>
          <a:spcPct val="100000"/>
        </a:lnSpc>
        <a:spcBef>
          <a:spcPts val="0"/>
        </a:spcBef>
        <a:spcAft>
          <a:spcPts val="0"/>
        </a:spcAft>
        <a:buClrTx/>
        <a:buSzTx/>
        <a:buFontTx/>
        <a:buNone/>
        <a:tabLst/>
        <a:defRPr sz="3000" b="0" i="0" u="none" strike="noStrike" cap="none" spc="0" baseline="0">
          <a:solidFill>
            <a:srgbClr val="000000"/>
          </a:solidFill>
          <a:uFillTx/>
          <a:latin typeface="Oswald"/>
          <a:ea typeface="Oswald"/>
          <a:cs typeface="Oswald"/>
          <a:sym typeface="Oswald"/>
        </a:defRPr>
      </a:lvl8pPr>
      <a:lvl9pPr marL="0" marR="0" indent="0" algn="l" defTabSz="914400" rtl="0" latinLnBrk="0">
        <a:lnSpc>
          <a:spcPct val="100000"/>
        </a:lnSpc>
        <a:spcBef>
          <a:spcPts val="0"/>
        </a:spcBef>
        <a:spcAft>
          <a:spcPts val="0"/>
        </a:spcAft>
        <a:buClrTx/>
        <a:buSzTx/>
        <a:buFontTx/>
        <a:buNone/>
        <a:tabLst/>
        <a:defRPr sz="3000" b="0" i="0" u="none" strike="noStrike" cap="none" spc="0" baseline="0">
          <a:solidFill>
            <a:srgbClr val="000000"/>
          </a:solidFill>
          <a:uFillTx/>
          <a:latin typeface="Oswald"/>
          <a:ea typeface="Oswald"/>
          <a:cs typeface="Oswald"/>
          <a:sym typeface="Oswald"/>
        </a:defRPr>
      </a:lvl9pPr>
    </p:titleStyle>
    <p:bodyStyle>
      <a:lvl1pPr marL="457200" marR="0" indent="-342900" algn="l" defTabSz="914400" rtl="0" latinLnBrk="0">
        <a:lnSpc>
          <a:spcPct val="115000"/>
        </a:lnSpc>
        <a:spcBef>
          <a:spcPts val="0"/>
        </a:spcBef>
        <a:spcAft>
          <a:spcPts val="0"/>
        </a:spcAft>
        <a:buClr>
          <a:srgbClr val="000000"/>
        </a:buClr>
        <a:buSzPts val="1800"/>
        <a:buFont typeface="Helvetica"/>
        <a:buChar char="●"/>
        <a:tabLst/>
        <a:defRPr sz="1800" b="0" i="0" u="none" strike="noStrike" cap="none" spc="0" baseline="0">
          <a:solidFill>
            <a:srgbClr val="000000"/>
          </a:solidFill>
          <a:uFillTx/>
          <a:latin typeface="Playfair Display"/>
          <a:ea typeface="Playfair Display"/>
          <a:cs typeface="Playfair Display"/>
          <a:sym typeface="Playfair Display"/>
        </a:defRPr>
      </a:lvl1pPr>
      <a:lvl2pPr marL="1005114" marR="0" indent="-408214" algn="l" defTabSz="914400" rtl="0" latinLnBrk="0">
        <a:lnSpc>
          <a:spcPct val="115000"/>
        </a:lnSpc>
        <a:spcBef>
          <a:spcPts val="0"/>
        </a:spcBef>
        <a:spcAft>
          <a:spcPts val="0"/>
        </a:spcAft>
        <a:buClr>
          <a:srgbClr val="000000"/>
        </a:buClr>
        <a:buSzPts val="1800"/>
        <a:buFont typeface="Helvetica"/>
        <a:buChar char="○"/>
        <a:tabLst/>
        <a:defRPr sz="1800" b="0" i="0" u="none" strike="noStrike" cap="none" spc="0" baseline="0">
          <a:solidFill>
            <a:srgbClr val="000000"/>
          </a:solidFill>
          <a:uFillTx/>
          <a:latin typeface="Playfair Display"/>
          <a:ea typeface="Playfair Display"/>
          <a:cs typeface="Playfair Display"/>
          <a:sym typeface="Playfair Display"/>
        </a:defRPr>
      </a:lvl2pPr>
      <a:lvl3pPr marL="1462314" marR="0" indent="-408214" algn="l" defTabSz="914400" rtl="0" latinLnBrk="0">
        <a:lnSpc>
          <a:spcPct val="115000"/>
        </a:lnSpc>
        <a:spcBef>
          <a:spcPts val="0"/>
        </a:spcBef>
        <a:spcAft>
          <a:spcPts val="0"/>
        </a:spcAft>
        <a:buClr>
          <a:srgbClr val="000000"/>
        </a:buClr>
        <a:buSzPts val="1800"/>
        <a:buFont typeface="Helvetica"/>
        <a:buChar char="■"/>
        <a:tabLst/>
        <a:defRPr sz="1800" b="0" i="0" u="none" strike="noStrike" cap="none" spc="0" baseline="0">
          <a:solidFill>
            <a:srgbClr val="000000"/>
          </a:solidFill>
          <a:uFillTx/>
          <a:latin typeface="Playfair Display"/>
          <a:ea typeface="Playfair Display"/>
          <a:cs typeface="Playfair Display"/>
          <a:sym typeface="Playfair Display"/>
        </a:defRPr>
      </a:lvl3pPr>
      <a:lvl4pPr marL="1919514" marR="0" indent="-408214" algn="l" defTabSz="914400" rtl="0" latinLnBrk="0">
        <a:lnSpc>
          <a:spcPct val="115000"/>
        </a:lnSpc>
        <a:spcBef>
          <a:spcPts val="0"/>
        </a:spcBef>
        <a:spcAft>
          <a:spcPts val="0"/>
        </a:spcAft>
        <a:buClr>
          <a:srgbClr val="000000"/>
        </a:buClr>
        <a:buSzPts val="1800"/>
        <a:buFont typeface="Helvetica"/>
        <a:buChar char="●"/>
        <a:tabLst/>
        <a:defRPr sz="1800" b="0" i="0" u="none" strike="noStrike" cap="none" spc="0" baseline="0">
          <a:solidFill>
            <a:srgbClr val="000000"/>
          </a:solidFill>
          <a:uFillTx/>
          <a:latin typeface="Playfair Display"/>
          <a:ea typeface="Playfair Display"/>
          <a:cs typeface="Playfair Display"/>
          <a:sym typeface="Playfair Display"/>
        </a:defRPr>
      </a:lvl4pPr>
      <a:lvl5pPr marL="2376714" marR="0" indent="-408214" algn="l" defTabSz="914400" rtl="0" latinLnBrk="0">
        <a:lnSpc>
          <a:spcPct val="115000"/>
        </a:lnSpc>
        <a:spcBef>
          <a:spcPts val="0"/>
        </a:spcBef>
        <a:spcAft>
          <a:spcPts val="0"/>
        </a:spcAft>
        <a:buClr>
          <a:srgbClr val="000000"/>
        </a:buClr>
        <a:buSzPts val="1800"/>
        <a:buFont typeface="Helvetica"/>
        <a:buChar char="○"/>
        <a:tabLst/>
        <a:defRPr sz="1800" b="0" i="0" u="none" strike="noStrike" cap="none" spc="0" baseline="0">
          <a:solidFill>
            <a:srgbClr val="000000"/>
          </a:solidFill>
          <a:uFillTx/>
          <a:latin typeface="Playfair Display"/>
          <a:ea typeface="Playfair Display"/>
          <a:cs typeface="Playfair Display"/>
          <a:sym typeface="Playfair Display"/>
        </a:defRPr>
      </a:lvl5pPr>
      <a:lvl6pPr marL="2833914" marR="0" indent="-408214" algn="l" defTabSz="914400" rtl="0" latinLnBrk="0">
        <a:lnSpc>
          <a:spcPct val="115000"/>
        </a:lnSpc>
        <a:spcBef>
          <a:spcPts val="0"/>
        </a:spcBef>
        <a:spcAft>
          <a:spcPts val="0"/>
        </a:spcAft>
        <a:buClr>
          <a:srgbClr val="000000"/>
        </a:buClr>
        <a:buSzPts val="1800"/>
        <a:buFont typeface="Helvetica"/>
        <a:buChar char="■"/>
        <a:tabLst/>
        <a:defRPr sz="1800" b="0" i="0" u="none" strike="noStrike" cap="none" spc="0" baseline="0">
          <a:solidFill>
            <a:srgbClr val="000000"/>
          </a:solidFill>
          <a:uFillTx/>
          <a:latin typeface="Playfair Display"/>
          <a:ea typeface="Playfair Display"/>
          <a:cs typeface="Playfair Display"/>
          <a:sym typeface="Playfair Display"/>
        </a:defRPr>
      </a:lvl6pPr>
      <a:lvl7pPr marL="3291114" marR="0" indent="-408214" algn="l" defTabSz="914400" rtl="0" latinLnBrk="0">
        <a:lnSpc>
          <a:spcPct val="115000"/>
        </a:lnSpc>
        <a:spcBef>
          <a:spcPts val="0"/>
        </a:spcBef>
        <a:spcAft>
          <a:spcPts val="0"/>
        </a:spcAft>
        <a:buClr>
          <a:srgbClr val="000000"/>
        </a:buClr>
        <a:buSzPts val="1800"/>
        <a:buFont typeface="Helvetica"/>
        <a:buChar char="●"/>
        <a:tabLst/>
        <a:defRPr sz="1800" b="0" i="0" u="none" strike="noStrike" cap="none" spc="0" baseline="0">
          <a:solidFill>
            <a:srgbClr val="000000"/>
          </a:solidFill>
          <a:uFillTx/>
          <a:latin typeface="Playfair Display"/>
          <a:ea typeface="Playfair Display"/>
          <a:cs typeface="Playfair Display"/>
          <a:sym typeface="Playfair Display"/>
        </a:defRPr>
      </a:lvl7pPr>
      <a:lvl8pPr marL="3748314" marR="0" indent="-408214" algn="l" defTabSz="914400" rtl="0" latinLnBrk="0">
        <a:lnSpc>
          <a:spcPct val="115000"/>
        </a:lnSpc>
        <a:spcBef>
          <a:spcPts val="0"/>
        </a:spcBef>
        <a:spcAft>
          <a:spcPts val="0"/>
        </a:spcAft>
        <a:buClr>
          <a:srgbClr val="000000"/>
        </a:buClr>
        <a:buSzPts val="1800"/>
        <a:buFont typeface="Helvetica"/>
        <a:buChar char="○"/>
        <a:tabLst/>
        <a:defRPr sz="1800" b="0" i="0" u="none" strike="noStrike" cap="none" spc="0" baseline="0">
          <a:solidFill>
            <a:srgbClr val="000000"/>
          </a:solidFill>
          <a:uFillTx/>
          <a:latin typeface="Playfair Display"/>
          <a:ea typeface="Playfair Display"/>
          <a:cs typeface="Playfair Display"/>
          <a:sym typeface="Playfair Display"/>
        </a:defRPr>
      </a:lvl8pPr>
      <a:lvl9pPr marL="4205514" marR="0" indent="-408214" algn="l" defTabSz="914400" rtl="0" latinLnBrk="0">
        <a:lnSpc>
          <a:spcPct val="115000"/>
        </a:lnSpc>
        <a:spcBef>
          <a:spcPts val="0"/>
        </a:spcBef>
        <a:spcAft>
          <a:spcPts val="0"/>
        </a:spcAft>
        <a:buClr>
          <a:srgbClr val="000000"/>
        </a:buClr>
        <a:buSzPts val="1800"/>
        <a:buFont typeface="Helvetica"/>
        <a:buChar char="■"/>
        <a:tabLst/>
        <a:defRPr sz="1800" b="0" i="0" u="none" strike="noStrike" cap="none" spc="0" baseline="0">
          <a:solidFill>
            <a:srgbClr val="000000"/>
          </a:solidFill>
          <a:uFillTx/>
          <a:latin typeface="Playfair Display"/>
          <a:ea typeface="Playfair Display"/>
          <a:cs typeface="Playfair Display"/>
          <a:sym typeface="Playfair Display"/>
        </a:defRPr>
      </a:lvl9pPr>
    </p:bodyStyle>
    <p:otherStyle>
      <a:lvl1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Playfair Display"/>
        </a:defRPr>
      </a:lvl1pPr>
      <a:lvl2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Playfair Display"/>
        </a:defRPr>
      </a:lvl2pPr>
      <a:lvl3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Playfair Display"/>
        </a:defRPr>
      </a:lvl3pPr>
      <a:lvl4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Playfair Display"/>
        </a:defRPr>
      </a:lvl4pPr>
      <a:lvl5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Playfair Display"/>
        </a:defRPr>
      </a:lvl5pPr>
      <a:lvl6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Playfair Display"/>
        </a:defRPr>
      </a:lvl6pPr>
      <a:lvl7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Playfair Display"/>
        </a:defRPr>
      </a:lvl7pPr>
      <a:lvl8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Playfair Display"/>
        </a:defRPr>
      </a:lvl8pPr>
      <a:lvl9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Playfair Display"/>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sdmiramar.edu/" TargetMode="External"/><Relationship Id="rId2" Type="http://schemas.openxmlformats.org/officeDocument/2006/relationships/hyperlink" Target="https://www.cccco.edu/Students/Find-a-College?undoculiaison=true" TargetMode="External"/><Relationship Id="rId1" Type="http://schemas.openxmlformats.org/officeDocument/2006/relationships/slideLayout" Target="../slideLayouts/slideLayout4.xml"/><Relationship Id="rId4" Type="http://schemas.openxmlformats.org/officeDocument/2006/relationships/hyperlink" Target="http://www.sdmiramar.edu/node/17940"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cccco.edu/About-Us/News-and-Media/ccc-outlook-newsletter-archive/2022--campus-policing"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sdmesa.edu/about-mesa/admin-services/safety/safety-concern-form.shtml"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nnedv.org/content/violence-against-women-act/" TargetMode="External"/><Relationship Id="rId7" Type="http://schemas.openxmlformats.org/officeDocument/2006/relationships/hyperlink" Target="https://www.ed.gov/sites/ed/files/admins/lead/safety/handbookfsa.pdf" TargetMode="External"/><Relationship Id="rId2" Type="http://schemas.openxmlformats.org/officeDocument/2006/relationships/hyperlink" Target="https://www.acenet.edu/Documents/VAWA-Summary.pdf" TargetMode="External"/><Relationship Id="rId1" Type="http://schemas.openxmlformats.org/officeDocument/2006/relationships/slideLayout" Target="../slideLayouts/slideLayout3.xml"/><Relationship Id="rId6" Type="http://schemas.openxmlformats.org/officeDocument/2006/relationships/hyperlink" Target="https://www.aacrao.org/advocacy/issues/higher-education-act" TargetMode="External"/><Relationship Id="rId5" Type="http://schemas.openxmlformats.org/officeDocument/2006/relationships/hyperlink" Target="https://www.naspa.org/blog/addressing-critical-campus-issues-in-2024-how-naspa-s-culture-of-respect-collective-is-leading-the-charge-on-sexual-violence-prevention-and-student-well-being" TargetMode="External"/><Relationship Id="rId4" Type="http://schemas.openxmlformats.org/officeDocument/2006/relationships/hyperlink" Target="https://edsource.org/2024/students-and-faculty-distrust-state-college-systems-handling-of-title-ix-cases/70536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Google Shape;58;p13"/>
          <p:cNvSpPr txBox="1">
            <a:spLocks noGrp="1"/>
          </p:cNvSpPr>
          <p:nvPr>
            <p:ph type="ctrTitle"/>
          </p:nvPr>
        </p:nvSpPr>
        <p:spPr>
          <a:xfrm>
            <a:off x="446324" y="321224"/>
            <a:ext cx="3675302" cy="2765701"/>
          </a:xfrm>
          <a:prstGeom prst="rect">
            <a:avLst/>
          </a:prstGeom>
        </p:spPr>
        <p:txBody>
          <a:bodyPr/>
          <a:lstStyle>
            <a:lvl1pPr>
              <a:defRPr sz="4400">
                <a:latin typeface="Georgia"/>
                <a:ea typeface="Georgia"/>
                <a:cs typeface="Georgia"/>
                <a:sym typeface="Georgia"/>
              </a:defRPr>
            </a:lvl1pPr>
          </a:lstStyle>
          <a:p>
            <a:r>
              <a:t>Improving Campus Safety</a:t>
            </a:r>
          </a:p>
        </p:txBody>
      </p:sp>
      <p:sp>
        <p:nvSpPr>
          <p:cNvPr id="114" name="Google Shape;59;p13"/>
          <p:cNvSpPr txBox="1">
            <a:spLocks noGrp="1"/>
          </p:cNvSpPr>
          <p:nvPr>
            <p:ph type="subTitle" sz="quarter" idx="1"/>
          </p:nvPr>
        </p:nvSpPr>
        <p:spPr>
          <a:xfrm>
            <a:off x="423674" y="3476950"/>
            <a:ext cx="3720602" cy="1018501"/>
          </a:xfrm>
          <a:prstGeom prst="rect">
            <a:avLst/>
          </a:prstGeom>
        </p:spPr>
        <p:txBody>
          <a:bodyPr/>
          <a:lstStyle>
            <a:lvl1pPr marL="0" indent="0" algn="ctr">
              <a:defRPr sz="2200"/>
            </a:lvl1pPr>
          </a:lstStyle>
          <a:p>
            <a:r>
              <a:t>Dr. Carmen Carrasquillo &amp; Professor Amy Alsup</a:t>
            </a:r>
          </a:p>
        </p:txBody>
      </p:sp>
      <p:pic>
        <p:nvPicPr>
          <p:cNvPr id="2" name="Picture 1" descr="A group of women with different colored hair&#10;&#10;Description automatically generated">
            <a:extLst>
              <a:ext uri="{FF2B5EF4-FFF2-40B4-BE49-F238E27FC236}">
                <a16:creationId xmlns:a16="http://schemas.microsoft.com/office/drawing/2014/main" id="{8891D961-4B63-4655-4F72-19CAE66C9C3B}"/>
              </a:ext>
            </a:extLst>
          </p:cNvPr>
          <p:cNvPicPr>
            <a:picLocks noChangeAspect="1"/>
          </p:cNvPicPr>
          <p:nvPr/>
        </p:nvPicPr>
        <p:blipFill>
          <a:blip r:embed="rId2"/>
          <a:stretch>
            <a:fillRect/>
          </a:stretch>
        </p:blipFill>
        <p:spPr>
          <a:xfrm>
            <a:off x="4724326" y="232350"/>
            <a:ext cx="3216491" cy="4676028"/>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8D4A9-E149-F686-26A2-39E86477B5AC}"/>
              </a:ext>
            </a:extLst>
          </p:cNvPr>
          <p:cNvSpPr>
            <a:spLocks noGrp="1"/>
          </p:cNvSpPr>
          <p:nvPr>
            <p:ph type="title"/>
          </p:nvPr>
        </p:nvSpPr>
        <p:spPr/>
        <p:txBody>
          <a:bodyPr lIns="91424" tIns="91424" rIns="91424" bIns="91424" anchor="t">
            <a:normAutofit fontScale="90000"/>
          </a:bodyPr>
          <a:lstStyle/>
          <a:p>
            <a:r>
              <a:rPr lang="en-US"/>
              <a:t>Improving Campus Safety: A Shared Responsibility</a:t>
            </a:r>
          </a:p>
          <a:p>
            <a:endParaRPr lang="en-US"/>
          </a:p>
        </p:txBody>
      </p:sp>
      <p:sp>
        <p:nvSpPr>
          <p:cNvPr id="3" name="Text Placeholder 2">
            <a:extLst>
              <a:ext uri="{FF2B5EF4-FFF2-40B4-BE49-F238E27FC236}">
                <a16:creationId xmlns:a16="http://schemas.microsoft.com/office/drawing/2014/main" id="{C84E3892-3101-4CBC-E3A2-9F0B614B3198}"/>
              </a:ext>
            </a:extLst>
          </p:cNvPr>
          <p:cNvSpPr>
            <a:spLocks noGrp="1"/>
          </p:cNvSpPr>
          <p:nvPr>
            <p:ph type="body" idx="1"/>
          </p:nvPr>
        </p:nvSpPr>
        <p:spPr/>
        <p:txBody>
          <a:bodyPr lIns="91424" tIns="91424" rIns="91424" bIns="91424" anchor="t">
            <a:normAutofit fontScale="85000" lnSpcReduction="10000"/>
          </a:bodyPr>
          <a:lstStyle/>
          <a:p>
            <a:r>
              <a:rPr lang="en-US" b="1"/>
              <a:t>Recommended Action #1: EDUCATE</a:t>
            </a:r>
            <a:endParaRPr lang="en-US"/>
          </a:p>
          <a:p>
            <a:pPr marL="114300" indent="0">
              <a:lnSpc>
                <a:spcPct val="114999"/>
              </a:lnSpc>
              <a:buNone/>
            </a:pPr>
            <a:r>
              <a:rPr lang="en-US" b="1"/>
              <a:t>    SDCCD</a:t>
            </a:r>
            <a:r>
              <a:rPr lang="en-US"/>
              <a:t> </a:t>
            </a:r>
            <a:r>
              <a:rPr lang="en-US" sz="1700" b="1"/>
              <a:t>Annual Security Report, Campus Security Authority (CSA)</a:t>
            </a:r>
            <a:endParaRPr lang="en-US"/>
          </a:p>
          <a:p>
            <a:pPr marL="1004570" indent="-407670">
              <a:lnSpc>
                <a:spcPct val="114999"/>
              </a:lnSpc>
              <a:buChar char="○"/>
            </a:pPr>
            <a:r>
              <a:rPr lang="en-US"/>
              <a:t>Faculty members who do not have responsibility for student and campus life beyond the classroom, clerical staff, cafeteria staff, facilities staff, and maintenance staff are not considered CSA’s; however, they are </a:t>
            </a:r>
            <a:r>
              <a:rPr lang="en-US" b="1"/>
              <a:t>not prohibited from reporting crimes and are encouraged to do so</a:t>
            </a:r>
            <a:r>
              <a:rPr lang="en-US"/>
              <a:t> for accurate record keeping by the District.</a:t>
            </a:r>
          </a:p>
          <a:p>
            <a:pPr marL="1004570" indent="-407670">
              <a:lnSpc>
                <a:spcPct val="114999"/>
              </a:lnSpc>
              <a:buChar char="○"/>
            </a:pPr>
            <a:r>
              <a:rPr lang="en-US"/>
              <a:t>The District will issue </a:t>
            </a:r>
            <a:r>
              <a:rPr lang="en-US" b="1"/>
              <a:t>Timely Warning Notices</a:t>
            </a:r>
            <a:r>
              <a:rPr lang="en-US"/>
              <a:t> whenever a Clery Crime is committed on District property or on adjoining public property and the District believes that there may be a serious or continuing threat to students and employees. </a:t>
            </a:r>
          </a:p>
          <a:p>
            <a:pPr marL="1004570" indent="-407670">
              <a:lnSpc>
                <a:spcPct val="114999"/>
              </a:lnSpc>
              <a:buChar char="○"/>
            </a:pPr>
            <a:r>
              <a:rPr lang="en-US"/>
              <a:t>District employees and students are automatically registered on the </a:t>
            </a:r>
            <a:r>
              <a:rPr lang="en-US" b="1" i="1"/>
              <a:t>RAVE</a:t>
            </a:r>
            <a:r>
              <a:rPr lang="en-US"/>
              <a:t> </a:t>
            </a:r>
            <a:r>
              <a:rPr lang="en-US" i="1"/>
              <a:t>Alert </a:t>
            </a:r>
            <a:r>
              <a:rPr lang="en-US"/>
              <a:t>platform.</a:t>
            </a:r>
          </a:p>
        </p:txBody>
      </p:sp>
    </p:spTree>
    <p:extLst>
      <p:ext uri="{BB962C8B-B14F-4D97-AF65-F5344CB8AC3E}">
        <p14:creationId xmlns:p14="http://schemas.microsoft.com/office/powerpoint/2010/main" val="268600728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40681-5342-740B-A215-F48E6EC9333F}"/>
              </a:ext>
            </a:extLst>
          </p:cNvPr>
          <p:cNvSpPr>
            <a:spLocks noGrp="1"/>
          </p:cNvSpPr>
          <p:nvPr>
            <p:ph type="title"/>
          </p:nvPr>
        </p:nvSpPr>
        <p:spPr/>
        <p:txBody>
          <a:bodyPr lIns="91424" tIns="91424" rIns="91424" bIns="91424" anchor="t">
            <a:normAutofit fontScale="90000"/>
          </a:bodyPr>
          <a:lstStyle/>
          <a:p>
            <a:r>
              <a:rPr lang="en-US"/>
              <a:t>Improving Campus Safety: A Shared Responsibility</a:t>
            </a:r>
          </a:p>
        </p:txBody>
      </p:sp>
      <p:sp>
        <p:nvSpPr>
          <p:cNvPr id="3" name="Text Placeholder 2">
            <a:extLst>
              <a:ext uri="{FF2B5EF4-FFF2-40B4-BE49-F238E27FC236}">
                <a16:creationId xmlns:a16="http://schemas.microsoft.com/office/drawing/2014/main" id="{257CE097-6EFA-D81B-4F7F-A34E82D7C3B6}"/>
              </a:ext>
            </a:extLst>
          </p:cNvPr>
          <p:cNvSpPr>
            <a:spLocks noGrp="1"/>
          </p:cNvSpPr>
          <p:nvPr>
            <p:ph type="body" idx="1"/>
          </p:nvPr>
        </p:nvSpPr>
        <p:spPr>
          <a:xfrm>
            <a:off x="311699" y="936709"/>
            <a:ext cx="8520602" cy="3632166"/>
          </a:xfrm>
        </p:spPr>
        <p:txBody>
          <a:bodyPr lIns="91424" tIns="91424" rIns="91424" bIns="91424" anchor="t">
            <a:normAutofit fontScale="85000" lnSpcReduction="20000"/>
          </a:bodyPr>
          <a:lstStyle/>
          <a:p>
            <a:r>
              <a:rPr lang="en-US" b="1"/>
              <a:t>Recommended Action #2: PROTECT</a:t>
            </a:r>
          </a:p>
          <a:p>
            <a:pPr>
              <a:lnSpc>
                <a:spcPct val="114999"/>
              </a:lnSpc>
            </a:pPr>
            <a:endParaRPr lang="en-US" b="1"/>
          </a:p>
          <a:p>
            <a:pPr marL="1004570" lvl="1" indent="-407670">
              <a:lnSpc>
                <a:spcPct val="114999"/>
              </a:lnSpc>
            </a:pPr>
            <a:r>
              <a:rPr lang="en-US" sz="2000"/>
              <a:t>Safe Walk Service</a:t>
            </a:r>
          </a:p>
          <a:p>
            <a:pPr marL="1004570" lvl="1" indent="-407670">
              <a:lnSpc>
                <a:spcPct val="114999"/>
              </a:lnSpc>
            </a:pPr>
            <a:r>
              <a:rPr lang="en-US" sz="2000"/>
              <a:t>Community Safety Patrols</a:t>
            </a:r>
          </a:p>
          <a:p>
            <a:pPr marL="1004570" lvl="1" indent="-407670">
              <a:lnSpc>
                <a:spcPct val="114999"/>
              </a:lnSpc>
            </a:pPr>
            <a:r>
              <a:rPr lang="en-US" sz="2000"/>
              <a:t>Designated Safety Ambassador for each School/Area</a:t>
            </a:r>
          </a:p>
          <a:p>
            <a:pPr marL="1004570" lvl="1" indent="-407670">
              <a:lnSpc>
                <a:spcPct val="114999"/>
              </a:lnSpc>
            </a:pPr>
            <a:r>
              <a:rPr lang="en-US" sz="2000"/>
              <a:t>More support for womxn's organizations and clubs: leadership conferences and retreats to collaborate on solving issues affecting womxn on campus</a:t>
            </a:r>
          </a:p>
          <a:p>
            <a:pPr marL="1004570" lvl="1" indent="-407670">
              <a:lnSpc>
                <a:spcPct val="114999"/>
              </a:lnSpc>
            </a:pPr>
            <a:r>
              <a:rPr lang="en-US" sz="2000"/>
              <a:t>Designated Womxn's Resource Center</a:t>
            </a:r>
          </a:p>
          <a:p>
            <a:pPr marL="1004570" lvl="1" indent="-407670">
              <a:lnSpc>
                <a:spcPct val="114999"/>
              </a:lnSpc>
            </a:pPr>
            <a:r>
              <a:rPr lang="en-US" sz="2000"/>
              <a:t>Womxn's Empowerment Week </a:t>
            </a:r>
          </a:p>
          <a:p>
            <a:pPr marL="1461770" lvl="2" indent="-407670">
              <a:lnSpc>
                <a:spcPct val="114999"/>
              </a:lnSpc>
              <a:buFont typeface="Wingdings"/>
              <a:buChar char="§"/>
            </a:pPr>
            <a:r>
              <a:rPr lang="en-US" sz="2000"/>
              <a:t>Resource fair, films, art, guest speakers</a:t>
            </a:r>
          </a:p>
          <a:p>
            <a:pPr marL="1004570" lvl="1" indent="-407670">
              <a:lnSpc>
                <a:spcPct val="114999"/>
              </a:lnSpc>
            </a:pPr>
            <a:endParaRPr lang="en-US" sz="2000"/>
          </a:p>
          <a:p>
            <a:pPr marL="1004570" indent="-407670">
              <a:lnSpc>
                <a:spcPct val="114999"/>
              </a:lnSpc>
            </a:pPr>
            <a:r>
              <a:rPr lang="en-US"/>
              <a:t>“If students feel unsafe walking alone, they can call our communication center, and we will send an officer to escort them.”  </a:t>
            </a:r>
          </a:p>
          <a:p>
            <a:pPr marL="3747770" lvl="7" indent="-407670">
              <a:lnSpc>
                <a:spcPct val="114999"/>
              </a:lnSpc>
              <a:buFont typeface="Courier New,monospace"/>
              <a:buChar char="o"/>
            </a:pPr>
            <a:r>
              <a:rPr lang="en-US"/>
              <a:t>Lt. Nelson, SDCCD Police Department</a:t>
            </a:r>
          </a:p>
          <a:p>
            <a:pPr marL="1004570" lvl="1" indent="-407670">
              <a:lnSpc>
                <a:spcPct val="114999"/>
              </a:lnSpc>
            </a:pPr>
            <a:endParaRPr lang="en-US" sz="1500"/>
          </a:p>
          <a:p>
            <a:pPr>
              <a:lnSpc>
                <a:spcPct val="114999"/>
              </a:lnSpc>
            </a:pPr>
            <a:endParaRPr lang="en-US"/>
          </a:p>
        </p:txBody>
      </p:sp>
    </p:spTree>
    <p:extLst>
      <p:ext uri="{BB962C8B-B14F-4D97-AF65-F5344CB8AC3E}">
        <p14:creationId xmlns:p14="http://schemas.microsoft.com/office/powerpoint/2010/main" val="140603417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BDCDD-EBB0-1B3D-83F3-E5025B27E36C}"/>
              </a:ext>
            </a:extLst>
          </p:cNvPr>
          <p:cNvSpPr>
            <a:spLocks noGrp="1"/>
          </p:cNvSpPr>
          <p:nvPr>
            <p:ph type="title"/>
          </p:nvPr>
        </p:nvSpPr>
        <p:spPr/>
        <p:txBody>
          <a:bodyPr lIns="91424" tIns="91424" rIns="91424" bIns="91424" anchor="t">
            <a:normAutofit fontScale="90000"/>
          </a:bodyPr>
          <a:lstStyle/>
          <a:p>
            <a:r>
              <a:rPr lang="en-US"/>
              <a:t>Improving Campus Safety: A Shared Responsibility</a:t>
            </a:r>
          </a:p>
        </p:txBody>
      </p:sp>
      <p:sp>
        <p:nvSpPr>
          <p:cNvPr id="3" name="Text Placeholder 2">
            <a:extLst>
              <a:ext uri="{FF2B5EF4-FFF2-40B4-BE49-F238E27FC236}">
                <a16:creationId xmlns:a16="http://schemas.microsoft.com/office/drawing/2014/main" id="{534EFCCD-45E2-4E1E-43EF-A665193F21DE}"/>
              </a:ext>
            </a:extLst>
          </p:cNvPr>
          <p:cNvSpPr>
            <a:spLocks noGrp="1"/>
          </p:cNvSpPr>
          <p:nvPr>
            <p:ph type="body" idx="1"/>
          </p:nvPr>
        </p:nvSpPr>
        <p:spPr>
          <a:xfrm>
            <a:off x="320991" y="1020343"/>
            <a:ext cx="8511310" cy="3548532"/>
          </a:xfrm>
        </p:spPr>
        <p:txBody>
          <a:bodyPr lIns="91424" tIns="91424" rIns="91424" bIns="91424" anchor="t">
            <a:normAutofit/>
          </a:bodyPr>
          <a:lstStyle/>
          <a:p>
            <a:r>
              <a:rPr lang="en-US" sz="2000" b="1"/>
              <a:t>Recommended Action #2: PROTECT </a:t>
            </a:r>
          </a:p>
          <a:p>
            <a:pPr>
              <a:lnSpc>
                <a:spcPct val="114999"/>
              </a:lnSpc>
            </a:pPr>
            <a:r>
              <a:rPr lang="en-US" sz="2000"/>
              <a:t>Post-election Considerations: The Influence of Political Actors</a:t>
            </a:r>
          </a:p>
          <a:p>
            <a:pPr marL="114300" indent="0">
              <a:lnSpc>
                <a:spcPct val="114999"/>
              </a:lnSpc>
              <a:buNone/>
            </a:pPr>
            <a:endParaRPr lang="en-US" sz="2000"/>
          </a:p>
          <a:p>
            <a:pPr marL="1004570" lvl="1" indent="-407670">
              <a:lnSpc>
                <a:spcPct val="114999"/>
              </a:lnSpc>
            </a:pPr>
            <a:r>
              <a:rPr lang="en-US" sz="2000"/>
              <a:t>“.....a blistering series of attacks on </a:t>
            </a:r>
            <a:r>
              <a:rPr lang="en-US" sz="2000" b="1"/>
              <a:t>refugees</a:t>
            </a:r>
            <a:r>
              <a:rPr lang="en-US" sz="2000"/>
              <a:t>, </a:t>
            </a:r>
            <a:r>
              <a:rPr lang="en-US" sz="2000" b="1"/>
              <a:t>immigrants</a:t>
            </a:r>
            <a:r>
              <a:rPr lang="en-US" sz="2000"/>
              <a:t>, the environment, public health, </a:t>
            </a:r>
            <a:r>
              <a:rPr lang="en-US" sz="2000" b="1"/>
              <a:t>women,</a:t>
            </a:r>
            <a:r>
              <a:rPr lang="en-US" sz="2000"/>
              <a:t> workers, </a:t>
            </a:r>
            <a:r>
              <a:rPr lang="en-US" sz="2000" b="1"/>
              <a:t>people of color</a:t>
            </a:r>
            <a:r>
              <a:rPr lang="en-US" sz="2000"/>
              <a:t>, </a:t>
            </a:r>
            <a:r>
              <a:rPr lang="en-US" sz="2000" b="1"/>
              <a:t>LGBTQIA+</a:t>
            </a:r>
            <a:r>
              <a:rPr lang="en-US" sz="2000"/>
              <a:t> people, and the middle-class"  (Oxfam).</a:t>
            </a:r>
          </a:p>
          <a:p>
            <a:pPr marL="1004570" lvl="1" indent="-407670">
              <a:lnSpc>
                <a:spcPct val="114999"/>
              </a:lnSpc>
            </a:pPr>
            <a:r>
              <a:rPr lang="en-US" sz="2000"/>
              <a:t>How can we proactively protect our most vulnerable communities going forward?</a:t>
            </a:r>
          </a:p>
          <a:p>
            <a:pPr marL="1004570" lvl="1" indent="-407670">
              <a:lnSpc>
                <a:spcPct val="114999"/>
              </a:lnSpc>
            </a:pPr>
            <a:endParaRPr lang="en-US" sz="2000"/>
          </a:p>
          <a:p>
            <a:pPr marL="114300" indent="0">
              <a:lnSpc>
                <a:spcPct val="114999"/>
              </a:lnSpc>
              <a:buNone/>
            </a:pPr>
            <a:endParaRPr lang="en-US" sz="2000"/>
          </a:p>
        </p:txBody>
      </p:sp>
    </p:spTree>
    <p:extLst>
      <p:ext uri="{BB962C8B-B14F-4D97-AF65-F5344CB8AC3E}">
        <p14:creationId xmlns:p14="http://schemas.microsoft.com/office/powerpoint/2010/main" val="226370140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7C6E4-CA49-0599-4E8A-1B651CD0D8BE}"/>
              </a:ext>
            </a:extLst>
          </p:cNvPr>
          <p:cNvSpPr>
            <a:spLocks noGrp="1"/>
          </p:cNvSpPr>
          <p:nvPr>
            <p:ph type="title"/>
          </p:nvPr>
        </p:nvSpPr>
        <p:spPr/>
        <p:txBody>
          <a:bodyPr lIns="91424" tIns="91424" rIns="91424" bIns="91424" anchor="t">
            <a:normAutofit fontScale="90000"/>
          </a:bodyPr>
          <a:lstStyle/>
          <a:p>
            <a:r>
              <a:rPr lang="en-US"/>
              <a:t>Improving Campus Safety: A Shared Responsibility</a:t>
            </a:r>
          </a:p>
        </p:txBody>
      </p:sp>
      <p:sp>
        <p:nvSpPr>
          <p:cNvPr id="3" name="Text Placeholder 2">
            <a:extLst>
              <a:ext uri="{FF2B5EF4-FFF2-40B4-BE49-F238E27FC236}">
                <a16:creationId xmlns:a16="http://schemas.microsoft.com/office/drawing/2014/main" id="{71AB519A-3DEA-D96C-88BC-E60D32682FC6}"/>
              </a:ext>
            </a:extLst>
          </p:cNvPr>
          <p:cNvSpPr>
            <a:spLocks noGrp="1"/>
          </p:cNvSpPr>
          <p:nvPr>
            <p:ph type="body" sz="half" idx="1"/>
          </p:nvPr>
        </p:nvSpPr>
        <p:spPr/>
        <p:txBody>
          <a:bodyPr lIns="91424" tIns="91424" rIns="91424" bIns="91424" anchor="t">
            <a:normAutofit lnSpcReduction="10000"/>
          </a:bodyPr>
          <a:lstStyle/>
          <a:p>
            <a:pPr marL="285750" indent="-285750"/>
            <a:r>
              <a:rPr lang="en-US" sz="2000" b="1"/>
              <a:t>Recommended Action #2: PROTECT </a:t>
            </a:r>
            <a:endParaRPr lang="en-US" sz="2000"/>
          </a:p>
          <a:p>
            <a:pPr marL="139700" indent="0">
              <a:lnSpc>
                <a:spcPct val="114999"/>
              </a:lnSpc>
              <a:buNone/>
            </a:pPr>
            <a:endParaRPr lang="en-US"/>
          </a:p>
          <a:p>
            <a:pPr>
              <a:lnSpc>
                <a:spcPct val="114999"/>
              </a:lnSpc>
            </a:pPr>
            <a:r>
              <a:rPr lang="en-US" err="1"/>
              <a:t>UndocuLiaisons</a:t>
            </a:r>
            <a:r>
              <a:rPr lang="en-US"/>
              <a:t> are located on California community college campuses to provide answers and support for undocumented students of all nationalities and backgrounds. These resources provide a safe community for </a:t>
            </a:r>
            <a:r>
              <a:rPr lang="en-US" err="1"/>
              <a:t>UndocuScholars</a:t>
            </a:r>
            <a:r>
              <a:rPr lang="en-US"/>
              <a:t> and a judgement free place that makes it easier for students to focus on school and know they have support. </a:t>
            </a:r>
          </a:p>
          <a:p>
            <a:pPr>
              <a:lnSpc>
                <a:spcPct val="114999"/>
              </a:lnSpc>
            </a:pPr>
            <a:r>
              <a:rPr lang="en-US">
                <a:hlinkClick r:id="rId2"/>
              </a:rPr>
              <a:t>Find your nearest UndocuLiaison</a:t>
            </a:r>
            <a:endParaRPr lang="en-US"/>
          </a:p>
          <a:p>
            <a:pPr>
              <a:lnSpc>
                <a:spcPct val="114999"/>
              </a:lnSpc>
            </a:pPr>
            <a:endParaRPr lang="en-US"/>
          </a:p>
        </p:txBody>
      </p:sp>
      <p:graphicFrame>
        <p:nvGraphicFramePr>
          <p:cNvPr id="7" name="Table 6">
            <a:extLst>
              <a:ext uri="{FF2B5EF4-FFF2-40B4-BE49-F238E27FC236}">
                <a16:creationId xmlns:a16="http://schemas.microsoft.com/office/drawing/2014/main" id="{4A03F950-4232-D229-9975-3DC2E5769A08}"/>
              </a:ext>
            </a:extLst>
          </p:cNvPr>
          <p:cNvGraphicFramePr>
            <a:graphicFrameLocks noGrp="1"/>
          </p:cNvGraphicFramePr>
          <p:nvPr>
            <p:extLst>
              <p:ext uri="{D42A27DB-BD31-4B8C-83A1-F6EECF244321}">
                <p14:modId xmlns:p14="http://schemas.microsoft.com/office/powerpoint/2010/main" val="3817304844"/>
              </p:ext>
            </p:extLst>
          </p:nvPr>
        </p:nvGraphicFramePr>
        <p:xfrm>
          <a:off x="4873312" y="1236245"/>
          <a:ext cx="3726353" cy="3549830"/>
        </p:xfrm>
        <a:graphic>
          <a:graphicData uri="http://schemas.openxmlformats.org/drawingml/2006/table">
            <a:tbl>
              <a:tblPr bandRow="1">
                <a:tableStyleId>{5940675A-B579-460E-94D1-54222C63F5DA}</a:tableStyleId>
              </a:tblPr>
              <a:tblGrid>
                <a:gridCol w="1789427">
                  <a:extLst>
                    <a:ext uri="{9D8B030D-6E8A-4147-A177-3AD203B41FA5}">
                      <a16:colId xmlns:a16="http://schemas.microsoft.com/office/drawing/2014/main" val="2016820275"/>
                    </a:ext>
                  </a:extLst>
                </a:gridCol>
                <a:gridCol w="968463">
                  <a:extLst>
                    <a:ext uri="{9D8B030D-6E8A-4147-A177-3AD203B41FA5}">
                      <a16:colId xmlns:a16="http://schemas.microsoft.com/office/drawing/2014/main" val="551220735"/>
                    </a:ext>
                  </a:extLst>
                </a:gridCol>
                <a:gridCol w="968463">
                  <a:extLst>
                    <a:ext uri="{9D8B030D-6E8A-4147-A177-3AD203B41FA5}">
                      <a16:colId xmlns:a16="http://schemas.microsoft.com/office/drawing/2014/main" val="3902283579"/>
                    </a:ext>
                  </a:extLst>
                </a:gridCol>
              </a:tblGrid>
              <a:tr h="373666">
                <a:tc>
                  <a:txBody>
                    <a:bodyPr/>
                    <a:lstStyle/>
                    <a:p>
                      <a:endParaRPr lang="en-US">
                        <a:solidFill>
                          <a:srgbClr val="002060"/>
                        </a:solidFill>
                        <a:effectLst/>
                      </a:endParaRPr>
                    </a:p>
                  </a:txBody>
                  <a:tcPr anchor="ctr">
                    <a:lnL>
                      <a:noFill/>
                    </a:lnL>
                    <a:lnR>
                      <a:noFill/>
                    </a:lnR>
                    <a:lnT>
                      <a:noFill/>
                    </a:lnT>
                    <a:lnB>
                      <a:noFill/>
                    </a:lnB>
                    <a:noFill/>
                  </a:tcPr>
                </a:tc>
                <a:tc>
                  <a:txBody>
                    <a:bodyPr/>
                    <a:lstStyle/>
                    <a:p>
                      <a:endParaRPr lang="en-US">
                        <a:solidFill>
                          <a:srgbClr val="002060"/>
                        </a:solidFill>
                      </a:endParaRPr>
                    </a:p>
                  </a:txBody>
                  <a:tcPr>
                    <a:lnL>
                      <a:noFill/>
                    </a:lnL>
                  </a:tcPr>
                </a:tc>
                <a:tc>
                  <a:txBody>
                    <a:bodyPr/>
                    <a:lstStyle/>
                    <a:p>
                      <a:endParaRPr lang="en-US">
                        <a:solidFill>
                          <a:srgbClr val="002060"/>
                        </a:solidFill>
                      </a:endParaRPr>
                    </a:p>
                  </a:txBody>
                  <a:tcPr/>
                </a:tc>
                <a:extLst>
                  <a:ext uri="{0D108BD9-81ED-4DB2-BD59-A6C34878D82A}">
                    <a16:rowId xmlns:a16="http://schemas.microsoft.com/office/drawing/2014/main" val="3905058457"/>
                  </a:ext>
                </a:extLst>
              </a:tr>
              <a:tr h="3176164">
                <a:tc>
                  <a:txBody>
                    <a:bodyPr/>
                    <a:lstStyle/>
                    <a:p>
                      <a:r>
                        <a:rPr lang="en-US" sz="1400" b="1">
                          <a:solidFill>
                            <a:srgbClr val="002060"/>
                          </a:solidFill>
                        </a:rPr>
                        <a:t>San Diego Miramar College</a:t>
                      </a:r>
                      <a:br>
                        <a:rPr lang="en-US" sz="1400">
                          <a:solidFill>
                            <a:srgbClr val="002060"/>
                          </a:solidFill>
                        </a:rPr>
                      </a:br>
                      <a:r>
                        <a:rPr lang="en-US" sz="1400">
                          <a:solidFill>
                            <a:srgbClr val="002060"/>
                          </a:solidFill>
                        </a:rPr>
                        <a:t>619.388.7800 </a:t>
                      </a:r>
                      <a:br>
                        <a:rPr lang="en-US" sz="1400">
                          <a:solidFill>
                            <a:srgbClr val="002060"/>
                          </a:solidFill>
                        </a:rPr>
                      </a:br>
                      <a:r>
                        <a:rPr lang="en-US" sz="1400">
                          <a:solidFill>
                            <a:srgbClr val="002060"/>
                          </a:solidFill>
                        </a:rPr>
                        <a:t>10440 Black Mountain Road, San Diego, 92126</a:t>
                      </a:r>
                      <a:br>
                        <a:rPr lang="en-US" sz="1400">
                          <a:solidFill>
                            <a:srgbClr val="002060"/>
                          </a:solidFill>
                        </a:rPr>
                      </a:br>
                      <a:r>
                        <a:rPr lang="en-US" sz="1400">
                          <a:solidFill>
                            <a:srgbClr val="002060"/>
                          </a:solidFill>
                          <a:hlinkClick r:id="rId3">
                            <a:extLst>
                              <a:ext uri="{A12FA001-AC4F-418D-AE19-62706E023703}">
                                <ahyp:hlinkClr xmlns:ahyp="http://schemas.microsoft.com/office/drawing/2018/hyperlinkcolor" val="tx"/>
                              </a:ext>
                            </a:extLst>
                          </a:hlinkClick>
                        </a:rPr>
                        <a:t>www.sdmiramar.edu</a:t>
                      </a:r>
                    </a:p>
                  </a:txBody>
                  <a:tcPr anchor="ctr">
                    <a:lnL>
                      <a:noFill/>
                    </a:lnL>
                    <a:lnR>
                      <a:noFill/>
                    </a:lnR>
                    <a:lnT>
                      <a:noFill/>
                    </a:lnT>
                    <a:lnB>
                      <a:noFill/>
                    </a:lnB>
                    <a:noFill/>
                  </a:tcPr>
                </a:tc>
                <a:tc>
                  <a:txBody>
                    <a:bodyPr/>
                    <a:lstStyle/>
                    <a:p>
                      <a:r>
                        <a:rPr lang="en-US" sz="1400">
                          <a:solidFill>
                            <a:srgbClr val="002060"/>
                          </a:solidFill>
                        </a:rPr>
                        <a:t>0.9</a:t>
                      </a:r>
                    </a:p>
                  </a:txBody>
                  <a:tcPr anchor="ctr">
                    <a:lnL>
                      <a:noFill/>
                    </a:lnL>
                    <a:lnR>
                      <a:noFill/>
                    </a:lnR>
                    <a:lnB>
                      <a:noFill/>
                    </a:lnB>
                    <a:noFill/>
                  </a:tcPr>
                </a:tc>
                <a:tc>
                  <a:txBody>
                    <a:bodyPr/>
                    <a:lstStyle/>
                    <a:p>
                      <a:r>
                        <a:rPr lang="en-US" sz="1400" b="1">
                          <a:solidFill>
                            <a:srgbClr val="002060"/>
                          </a:solidFill>
                          <a:effectLst/>
                        </a:rPr>
                        <a:t>Cheryl Barnard, Ph.D.</a:t>
                      </a:r>
                      <a:br>
                        <a:rPr lang="en-US" sz="1400">
                          <a:solidFill>
                            <a:srgbClr val="002060"/>
                          </a:solidFill>
                        </a:rPr>
                      </a:br>
                      <a:r>
                        <a:rPr lang="en-US" sz="1400">
                          <a:solidFill>
                            <a:srgbClr val="002060"/>
                          </a:solidFill>
                        </a:rPr>
                        <a:t>619-388-7485</a:t>
                      </a:r>
                      <a:br>
                        <a:rPr lang="en-US" sz="1400">
                          <a:solidFill>
                            <a:srgbClr val="002060"/>
                          </a:solidFill>
                        </a:rPr>
                      </a:br>
                      <a:r>
                        <a:rPr lang="en-US" sz="1400">
                          <a:solidFill>
                            <a:srgbClr val="002060"/>
                          </a:solidFill>
                        </a:rPr>
                        <a:t>cbarnard@sdccd.edu</a:t>
                      </a:r>
                      <a:br>
                        <a:rPr lang="en-US" sz="1400">
                          <a:solidFill>
                            <a:srgbClr val="002060"/>
                          </a:solidFill>
                        </a:rPr>
                      </a:br>
                      <a:r>
                        <a:rPr lang="en-US" sz="1400">
                          <a:solidFill>
                            <a:srgbClr val="002060"/>
                          </a:solidFill>
                          <a:hlinkClick r:id="rId4">
                            <a:extLst>
                              <a:ext uri="{A12FA001-AC4F-418D-AE19-62706E023703}">
                                <ahyp:hlinkClr xmlns:ahyp="http://schemas.microsoft.com/office/drawing/2018/hyperlinkcolor" val="tx"/>
                              </a:ext>
                            </a:extLst>
                          </a:hlinkClick>
                        </a:rPr>
                        <a:t>Undocumented student resources &amp; support services</a:t>
                      </a:r>
                    </a:p>
                  </a:txBody>
                  <a:tcPr anchor="ctr">
                    <a:lnL>
                      <a:noFill/>
                    </a:lnL>
                    <a:lnR>
                      <a:noFill/>
                    </a:lnR>
                    <a:lnB>
                      <a:noFill/>
                    </a:lnB>
                    <a:noFill/>
                  </a:tcPr>
                </a:tc>
                <a:extLst>
                  <a:ext uri="{0D108BD9-81ED-4DB2-BD59-A6C34878D82A}">
                    <a16:rowId xmlns:a16="http://schemas.microsoft.com/office/drawing/2014/main" val="885101960"/>
                  </a:ext>
                </a:extLst>
              </a:tr>
            </a:tbl>
          </a:graphicData>
        </a:graphic>
      </p:graphicFrame>
    </p:spTree>
    <p:extLst>
      <p:ext uri="{BB962C8B-B14F-4D97-AF65-F5344CB8AC3E}">
        <p14:creationId xmlns:p14="http://schemas.microsoft.com/office/powerpoint/2010/main" val="80881785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734A8-4358-490A-69B4-81C9A91F480E}"/>
              </a:ext>
            </a:extLst>
          </p:cNvPr>
          <p:cNvSpPr>
            <a:spLocks noGrp="1"/>
          </p:cNvSpPr>
          <p:nvPr>
            <p:ph type="title"/>
          </p:nvPr>
        </p:nvSpPr>
        <p:spPr/>
        <p:txBody>
          <a:bodyPr lIns="91424" tIns="91424" rIns="91424" bIns="91424" anchor="t">
            <a:normAutofit fontScale="90000"/>
          </a:bodyPr>
          <a:lstStyle/>
          <a:p>
            <a:r>
              <a:rPr lang="en-US"/>
              <a:t>Improving Campus Safety: A Shared Responsibility</a:t>
            </a:r>
          </a:p>
        </p:txBody>
      </p:sp>
      <p:sp>
        <p:nvSpPr>
          <p:cNvPr id="3" name="Text Placeholder 2">
            <a:extLst>
              <a:ext uri="{FF2B5EF4-FFF2-40B4-BE49-F238E27FC236}">
                <a16:creationId xmlns:a16="http://schemas.microsoft.com/office/drawing/2014/main" id="{36C34F2C-6B90-A8DF-46FD-1E0719764054}"/>
              </a:ext>
            </a:extLst>
          </p:cNvPr>
          <p:cNvSpPr>
            <a:spLocks noGrp="1"/>
          </p:cNvSpPr>
          <p:nvPr>
            <p:ph type="body" idx="1"/>
          </p:nvPr>
        </p:nvSpPr>
        <p:spPr/>
        <p:txBody>
          <a:bodyPr lIns="91424" tIns="91424" rIns="91424" bIns="91424" anchor="t">
            <a:normAutofit fontScale="92500"/>
          </a:bodyPr>
          <a:lstStyle/>
          <a:p>
            <a:r>
              <a:rPr lang="en-US" b="1"/>
              <a:t>Recommendation #2: PROTECT</a:t>
            </a:r>
          </a:p>
          <a:p>
            <a:pPr>
              <a:lnSpc>
                <a:spcPct val="114999"/>
              </a:lnSpc>
            </a:pPr>
            <a:r>
              <a:rPr lang="en-US" b="1"/>
              <a:t>Post election considerations</a:t>
            </a:r>
          </a:p>
          <a:p>
            <a:pPr marL="1004570" lvl="1" indent="-407670">
              <a:lnSpc>
                <a:spcPct val="114999"/>
              </a:lnSpc>
            </a:pPr>
            <a:r>
              <a:rPr lang="en-US"/>
              <a:t>Offer a more visible protection campaign through cross-group dialogue and unity events.</a:t>
            </a:r>
          </a:p>
          <a:p>
            <a:pPr marL="1004570" lvl="1" indent="-407670">
              <a:lnSpc>
                <a:spcPct val="114999"/>
              </a:lnSpc>
            </a:pPr>
            <a:r>
              <a:rPr lang="en-US"/>
              <a:t>Collect, disaggregate and analyze new data on campus safety perceptions through multiple measures to implement intervention strategies.</a:t>
            </a:r>
          </a:p>
          <a:p>
            <a:pPr marL="1004570" lvl="1" indent="-407670">
              <a:lnSpc>
                <a:spcPct val="114999"/>
              </a:lnSpc>
            </a:pPr>
            <a:r>
              <a:rPr lang="en-US"/>
              <a:t>Re-visit the </a:t>
            </a:r>
            <a:r>
              <a:rPr lang="en-US" i="1">
                <a:hlinkClick r:id="rId2"/>
              </a:rPr>
              <a:t>Reimagining Campus Policing Recommendations</a:t>
            </a:r>
          </a:p>
          <a:p>
            <a:pPr marL="1461770" lvl="2" indent="-407670">
              <a:lnSpc>
                <a:spcPct val="114999"/>
              </a:lnSpc>
            </a:pPr>
            <a:r>
              <a:rPr lang="en-US" b="1"/>
              <a:t>Students should be seen as equal partners in ensuring campus safety and leading campus change</a:t>
            </a:r>
            <a:r>
              <a:rPr lang="en-US"/>
              <a:t>. This means acknowledging the power dynamics that may prevent students from fully participating. </a:t>
            </a:r>
            <a:endParaRPr lang="en-US" b="1"/>
          </a:p>
        </p:txBody>
      </p:sp>
    </p:spTree>
    <p:extLst>
      <p:ext uri="{BB962C8B-B14F-4D97-AF65-F5344CB8AC3E}">
        <p14:creationId xmlns:p14="http://schemas.microsoft.com/office/powerpoint/2010/main" val="122757549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9375C-DBBE-80D0-7F00-00F204CA8C7B}"/>
              </a:ext>
            </a:extLst>
          </p:cNvPr>
          <p:cNvSpPr>
            <a:spLocks noGrp="1"/>
          </p:cNvSpPr>
          <p:nvPr>
            <p:ph type="title"/>
          </p:nvPr>
        </p:nvSpPr>
        <p:spPr/>
        <p:txBody>
          <a:bodyPr lIns="91424" tIns="91424" rIns="91424" bIns="91424" anchor="t">
            <a:normAutofit fontScale="90000"/>
          </a:bodyPr>
          <a:lstStyle/>
          <a:p>
            <a:r>
              <a:rPr lang="en-US"/>
              <a:t>Improving Campus Safety: A Shared Responsibility</a:t>
            </a:r>
          </a:p>
        </p:txBody>
      </p:sp>
      <p:sp>
        <p:nvSpPr>
          <p:cNvPr id="3" name="Text Placeholder 2">
            <a:extLst>
              <a:ext uri="{FF2B5EF4-FFF2-40B4-BE49-F238E27FC236}">
                <a16:creationId xmlns:a16="http://schemas.microsoft.com/office/drawing/2014/main" id="{35E762D9-B6D1-51B1-A0E7-7442F38BDAFF}"/>
              </a:ext>
            </a:extLst>
          </p:cNvPr>
          <p:cNvSpPr>
            <a:spLocks noGrp="1"/>
          </p:cNvSpPr>
          <p:nvPr>
            <p:ph type="body" idx="1"/>
          </p:nvPr>
        </p:nvSpPr>
        <p:spPr>
          <a:xfrm>
            <a:off x="316345" y="1029635"/>
            <a:ext cx="8515956" cy="3780849"/>
          </a:xfrm>
        </p:spPr>
        <p:txBody>
          <a:bodyPr lIns="91424" tIns="91424" rIns="91424" bIns="91424" anchor="t">
            <a:normAutofit/>
          </a:bodyPr>
          <a:lstStyle/>
          <a:p>
            <a:pPr>
              <a:lnSpc>
                <a:spcPct val="114999"/>
              </a:lnSpc>
            </a:pPr>
            <a:r>
              <a:rPr lang="en-US"/>
              <a:t>Recommended Action #3: </a:t>
            </a:r>
            <a:r>
              <a:rPr lang="en-US" sz="1700" b="1"/>
              <a:t>IMPROVE</a:t>
            </a:r>
            <a:endParaRPr lang="en-US"/>
          </a:p>
          <a:p>
            <a:pPr marL="1004570" lvl="1" indent="-407670">
              <a:lnSpc>
                <a:spcPct val="114999"/>
              </a:lnSpc>
            </a:pPr>
            <a:r>
              <a:rPr lang="en-US" sz="1700"/>
              <a:t>Audit our campus justice process.</a:t>
            </a:r>
          </a:p>
          <a:p>
            <a:pPr marL="1004570" lvl="1" indent="-407670">
              <a:lnSpc>
                <a:spcPct val="114999"/>
              </a:lnSpc>
            </a:pPr>
            <a:r>
              <a:rPr lang="en-US" sz="1700"/>
              <a:t>Put a </a:t>
            </a:r>
            <a:r>
              <a:rPr lang="en-US" sz="1700" b="1">
                <a:hlinkClick r:id="rId2"/>
              </a:rPr>
              <a:t>reporting form</a:t>
            </a:r>
            <a:r>
              <a:rPr lang="en-US" sz="1700"/>
              <a:t> on the website and share widely.</a:t>
            </a:r>
          </a:p>
          <a:p>
            <a:pPr marL="1004570" lvl="1" indent="-407670">
              <a:lnSpc>
                <a:spcPct val="114999"/>
              </a:lnSpc>
            </a:pPr>
            <a:endParaRPr lang="en-US" sz="1700" b="1"/>
          </a:p>
          <a:p>
            <a:pPr>
              <a:lnSpc>
                <a:spcPct val="114999"/>
              </a:lnSpc>
              <a:buNone/>
            </a:pPr>
            <a:r>
              <a:rPr lang="en-US" sz="1700" b="1"/>
              <a:t> </a:t>
            </a:r>
          </a:p>
        </p:txBody>
      </p:sp>
      <p:pic>
        <p:nvPicPr>
          <p:cNvPr id="6" name="Picture 5" descr="A screenshot of a web page&#10;&#10;Description automatically generated">
            <a:extLst>
              <a:ext uri="{FF2B5EF4-FFF2-40B4-BE49-F238E27FC236}">
                <a16:creationId xmlns:a16="http://schemas.microsoft.com/office/drawing/2014/main" id="{F86602C0-7629-62E1-7A62-38F5572CD59B}"/>
              </a:ext>
            </a:extLst>
          </p:cNvPr>
          <p:cNvPicPr>
            <a:picLocks noChangeAspect="1"/>
          </p:cNvPicPr>
          <p:nvPr/>
        </p:nvPicPr>
        <p:blipFill>
          <a:blip r:embed="rId3"/>
          <a:stretch>
            <a:fillRect/>
          </a:stretch>
        </p:blipFill>
        <p:spPr>
          <a:xfrm>
            <a:off x="849882" y="2138021"/>
            <a:ext cx="6371660" cy="2762569"/>
          </a:xfrm>
          <a:prstGeom prst="rect">
            <a:avLst/>
          </a:prstGeom>
        </p:spPr>
      </p:pic>
    </p:spTree>
    <p:extLst>
      <p:ext uri="{BB962C8B-B14F-4D97-AF65-F5344CB8AC3E}">
        <p14:creationId xmlns:p14="http://schemas.microsoft.com/office/powerpoint/2010/main" val="346935000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7ADBC-A589-E1A3-EE32-177FFD3E709C}"/>
              </a:ext>
            </a:extLst>
          </p:cNvPr>
          <p:cNvSpPr>
            <a:spLocks noGrp="1"/>
          </p:cNvSpPr>
          <p:nvPr>
            <p:ph type="title"/>
          </p:nvPr>
        </p:nvSpPr>
        <p:spPr/>
        <p:txBody>
          <a:bodyPr lIns="91424" tIns="91424" rIns="91424" bIns="91424" anchor="t">
            <a:normAutofit fontScale="90000"/>
          </a:bodyPr>
          <a:lstStyle/>
          <a:p>
            <a:r>
              <a:rPr lang="en-US"/>
              <a:t>Improving Campus Safety: A Shared Responsibility</a:t>
            </a:r>
          </a:p>
          <a:p>
            <a:endParaRPr lang="en-US"/>
          </a:p>
        </p:txBody>
      </p:sp>
      <p:sp>
        <p:nvSpPr>
          <p:cNvPr id="3" name="Text Placeholder 2">
            <a:extLst>
              <a:ext uri="{FF2B5EF4-FFF2-40B4-BE49-F238E27FC236}">
                <a16:creationId xmlns:a16="http://schemas.microsoft.com/office/drawing/2014/main" id="{CDB94731-F6F2-788D-2D6F-EAD4C3BBD3C4}"/>
              </a:ext>
            </a:extLst>
          </p:cNvPr>
          <p:cNvSpPr>
            <a:spLocks noGrp="1"/>
          </p:cNvSpPr>
          <p:nvPr>
            <p:ph type="body" idx="1"/>
          </p:nvPr>
        </p:nvSpPr>
        <p:spPr/>
        <p:txBody>
          <a:bodyPr lIns="91424" tIns="91424" rIns="91424" bIns="91424" anchor="t">
            <a:normAutofit/>
          </a:bodyPr>
          <a:lstStyle/>
          <a:p>
            <a:r>
              <a:rPr lang="en-US"/>
              <a:t>Recommendation #3: </a:t>
            </a:r>
            <a:r>
              <a:rPr lang="en-US" b="1"/>
              <a:t>IMPROVE</a:t>
            </a:r>
          </a:p>
          <a:p>
            <a:pPr marL="1004570" lvl="1" indent="-407670">
              <a:lnSpc>
                <a:spcPct val="114999"/>
              </a:lnSpc>
            </a:pPr>
            <a:r>
              <a:rPr lang="en-US"/>
              <a:t>Anti-violence and anti-harassment policies, incident reporting, investigation protocols, and potential actions need to be clearer and more transparent.</a:t>
            </a:r>
          </a:p>
          <a:p>
            <a:pPr marL="1004570" lvl="1" indent="-407670">
              <a:lnSpc>
                <a:spcPct val="114999"/>
              </a:lnSpc>
            </a:pPr>
            <a:r>
              <a:rPr lang="en-US"/>
              <a:t>Shorten the time frame for implementing identified interventions.</a:t>
            </a:r>
          </a:p>
          <a:p>
            <a:pPr marL="1004570" lvl="1" indent="-407670">
              <a:lnSpc>
                <a:spcPct val="114999"/>
              </a:lnSpc>
            </a:pPr>
            <a:r>
              <a:rPr lang="en-US"/>
              <a:t>Encourage open communication and thoughtful responses for the common good.</a:t>
            </a:r>
          </a:p>
          <a:p>
            <a:pPr marL="1004570" lvl="1" indent="-407670">
              <a:lnSpc>
                <a:spcPct val="114999"/>
              </a:lnSpc>
            </a:pPr>
            <a:endParaRPr lang="en-US"/>
          </a:p>
          <a:p>
            <a:pPr marL="1004570" lvl="1" indent="-407670">
              <a:lnSpc>
                <a:spcPct val="114999"/>
              </a:lnSpc>
            </a:pPr>
            <a:endParaRPr lang="en-US" b="1"/>
          </a:p>
          <a:p>
            <a:pPr>
              <a:lnSpc>
                <a:spcPct val="114999"/>
              </a:lnSpc>
            </a:pPr>
            <a:endParaRPr lang="en-US" b="1"/>
          </a:p>
        </p:txBody>
      </p:sp>
    </p:spTree>
    <p:extLst>
      <p:ext uri="{BB962C8B-B14F-4D97-AF65-F5344CB8AC3E}">
        <p14:creationId xmlns:p14="http://schemas.microsoft.com/office/powerpoint/2010/main" val="39364005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Google Shape;88;p18"/>
          <p:cNvSpPr txBox="1">
            <a:spLocks noGrp="1"/>
          </p:cNvSpPr>
          <p:nvPr>
            <p:ph type="title"/>
          </p:nvPr>
        </p:nvSpPr>
        <p:spPr>
          <a:xfrm>
            <a:off x="311699" y="194504"/>
            <a:ext cx="8520602" cy="572701"/>
          </a:xfrm>
          <a:prstGeom prst="rect">
            <a:avLst/>
          </a:prstGeom>
        </p:spPr>
        <p:txBody>
          <a:bodyPr/>
          <a:lstStyle>
            <a:lvl1pPr defTabSz="850391">
              <a:defRPr sz="2511"/>
            </a:lvl1pPr>
          </a:lstStyle>
          <a:p>
            <a:r>
              <a:t>References</a:t>
            </a:r>
          </a:p>
        </p:txBody>
      </p:sp>
      <p:sp>
        <p:nvSpPr>
          <p:cNvPr id="129" name="Google Shape;89;p18"/>
          <p:cNvSpPr txBox="1">
            <a:spLocks noGrp="1"/>
          </p:cNvSpPr>
          <p:nvPr>
            <p:ph type="body" idx="1"/>
          </p:nvPr>
        </p:nvSpPr>
        <p:spPr>
          <a:xfrm>
            <a:off x="311699" y="905266"/>
            <a:ext cx="8520602" cy="4224708"/>
          </a:xfrm>
          <a:prstGeom prst="rect">
            <a:avLst/>
          </a:prstGeom>
        </p:spPr>
        <p:txBody>
          <a:bodyPr lIns="91424" tIns="91424" rIns="91424" bIns="91424" anchor="t">
            <a:noAutofit/>
          </a:bodyPr>
          <a:lstStyle/>
          <a:p>
            <a:pPr marL="0" indent="0">
              <a:lnSpc>
                <a:spcPct val="92000"/>
              </a:lnSpc>
              <a:buSzTx/>
              <a:buNone/>
              <a:defRPr sz="1100">
                <a:solidFill>
                  <a:srgbClr val="313640"/>
                </a:solidFill>
                <a:latin typeface="Gill Sans"/>
                <a:ea typeface="Gill Sans"/>
                <a:cs typeface="Gill Sans"/>
                <a:sym typeface="Gill Sans"/>
              </a:defRPr>
            </a:pPr>
            <a:r>
              <a:rPr sz="1500"/>
              <a:t>American Council on Education. (2014). </a:t>
            </a:r>
            <a:r>
              <a:rPr sz="1500" i="1"/>
              <a:t>New Requirements Imposed by the Violence Against Women  Reauthorization Act.</a:t>
            </a:r>
            <a:r>
              <a:rPr sz="1500"/>
              <a:t>  </a:t>
            </a:r>
            <a:r>
              <a:rPr sz="1500" u="sng">
                <a:solidFill>
                  <a:schemeClr val="accent5"/>
                </a:solidFill>
                <a:uFill>
                  <a:solidFill>
                    <a:schemeClr val="accent5"/>
                  </a:solidFill>
                </a:uFill>
                <a:hlinkClick r:id="rId2">
                  <a:extLst>
                    <a:ext uri="{A12FA001-AC4F-418D-AE19-62706E023703}">
                      <ahyp:hlinkClr xmlns:ahyp="http://schemas.microsoft.com/office/drawing/2018/hyperlinkcolor" val="tx"/>
                    </a:ext>
                  </a:extLst>
                </a:hlinkClick>
              </a:rPr>
              <a:t>https://www.acenet.edu/Documents/VAWA-Summary.pdf</a:t>
            </a:r>
            <a:r>
              <a:rPr sz="1500"/>
              <a:t> </a:t>
            </a:r>
            <a:endParaRPr lang="en-US" sz="1500"/>
          </a:p>
          <a:p>
            <a:pPr marL="0" indent="0">
              <a:lnSpc>
                <a:spcPct val="92000"/>
              </a:lnSpc>
              <a:spcBef>
                <a:spcPts val="1200"/>
              </a:spcBef>
              <a:buSzTx/>
              <a:buNone/>
              <a:defRPr sz="1100">
                <a:solidFill>
                  <a:srgbClr val="313640"/>
                </a:solidFill>
                <a:latin typeface="Gill Sans"/>
                <a:ea typeface="Gill Sans"/>
                <a:cs typeface="Gill Sans"/>
                <a:sym typeface="Gill Sans"/>
              </a:defRPr>
            </a:pPr>
            <a:r>
              <a:rPr sz="1500"/>
              <a:t>National Network to End Domestic Violence (NNEDV). (2024). </a:t>
            </a:r>
            <a:r>
              <a:rPr sz="1500" i="1"/>
              <a:t>Violence Against Women Act</a:t>
            </a:r>
            <a:r>
              <a:rPr sz="1500"/>
              <a:t>. (</a:t>
            </a:r>
            <a:r>
              <a:rPr sz="1500" u="sng">
                <a:solidFill>
                  <a:schemeClr val="accent5"/>
                </a:solidFill>
                <a:uFill>
                  <a:solidFill>
                    <a:schemeClr val="accent5"/>
                  </a:solidFill>
                </a:uFill>
                <a:hlinkClick r:id="rId3">
                  <a:extLst>
                    <a:ext uri="{A12FA001-AC4F-418D-AE19-62706E023703}">
                      <ahyp:hlinkClr xmlns:ahyp="http://schemas.microsoft.com/office/drawing/2018/hyperlinkcolor" val="tx"/>
                    </a:ext>
                  </a:extLst>
                </a:hlinkClick>
              </a:rPr>
              <a:t>https://nnedv.org/content/violence-against-women-act/</a:t>
            </a:r>
            <a:r>
              <a:rPr sz="1500"/>
              <a:t> </a:t>
            </a:r>
          </a:p>
          <a:p>
            <a:pPr marL="0" indent="0">
              <a:lnSpc>
                <a:spcPct val="92000"/>
              </a:lnSpc>
              <a:spcBef>
                <a:spcPts val="1200"/>
              </a:spcBef>
              <a:buSzTx/>
              <a:buNone/>
              <a:defRPr sz="1100">
                <a:solidFill>
                  <a:srgbClr val="313640"/>
                </a:solidFill>
                <a:latin typeface="Gill Sans"/>
                <a:ea typeface="Gill Sans"/>
                <a:cs typeface="Gill Sans"/>
                <a:sym typeface="Gill Sans"/>
              </a:defRPr>
            </a:pPr>
            <a:r>
              <a:rPr lang="en-US" sz="1500"/>
              <a:t>Smith, A.A. (2024, February 6). </a:t>
            </a:r>
            <a:r>
              <a:rPr lang="en-US" sz="1500">
                <a:solidFill>
                  <a:srgbClr val="333333"/>
                </a:solidFill>
              </a:rPr>
              <a:t>Students, faculty, staff distrust state college systems’ handling of Title IX cases. EdSource. </a:t>
            </a:r>
            <a:r>
              <a:rPr lang="en-US" sz="1500">
                <a:solidFill>
                  <a:srgbClr val="333333"/>
                </a:solidFill>
                <a:hlinkClick r:id="rId4"/>
              </a:rPr>
              <a:t>https://edsource.org/2024/students-and-faculty-distrust-state-college-systems-handling-of-title-ix-cases/705360</a:t>
            </a:r>
            <a:r>
              <a:rPr lang="en-US" sz="1500">
                <a:solidFill>
                  <a:srgbClr val="333333"/>
                </a:solidFill>
              </a:rPr>
              <a:t> </a:t>
            </a:r>
            <a:endParaRPr lang="en-US" sz="1500">
              <a:solidFill>
                <a:srgbClr val="313640"/>
              </a:solidFill>
            </a:endParaRPr>
          </a:p>
          <a:p>
            <a:pPr marL="0" indent="0">
              <a:lnSpc>
                <a:spcPct val="92000"/>
              </a:lnSpc>
              <a:spcBef>
                <a:spcPts val="1200"/>
              </a:spcBef>
              <a:buNone/>
              <a:defRPr sz="1100">
                <a:solidFill>
                  <a:srgbClr val="313640"/>
                </a:solidFill>
                <a:latin typeface="Gill Sans"/>
                <a:ea typeface="Gill Sans"/>
                <a:cs typeface="Gill Sans"/>
                <a:sym typeface="Gill Sans"/>
              </a:defRPr>
            </a:pPr>
            <a:r>
              <a:rPr lang="en-US" sz="1500"/>
              <a:t>Student Affairs Administrators in Higher Education (NASPA). Addressing Critical Campus Issues in 2024: How NASPA’s Culture of Respect Collective is Leading the Charge on Sexual Violence Prevention and Student Well-being. </a:t>
            </a:r>
            <a:r>
              <a:rPr lang="en-US" sz="1500">
                <a:solidFill>
                  <a:srgbClr val="0F9D58"/>
                </a:solidFill>
                <a:hlinkClick r:id="rId5">
                  <a:extLst>
                    <a:ext uri="{A12FA001-AC4F-418D-AE19-62706E023703}">
                      <ahyp:hlinkClr xmlns:ahyp="http://schemas.microsoft.com/office/drawing/2018/hyperlinkcolor" val="tx"/>
                    </a:ext>
                  </a:extLst>
                </a:hlinkClick>
              </a:rPr>
              <a:t>https://www.naspa.org/blog/addressing-critical-campus-issues-in-2024-how-naspa-s-culture-of-respect-collective-is-leading-the-charge-on-sexual-violence-prevention-and-student-well-being</a:t>
            </a:r>
            <a:endParaRPr lang="en-US" sz="1500"/>
          </a:p>
          <a:p>
            <a:pPr marL="0" indent="0">
              <a:lnSpc>
                <a:spcPct val="92000"/>
              </a:lnSpc>
              <a:spcBef>
                <a:spcPts val="1200"/>
              </a:spcBef>
              <a:buSzTx/>
              <a:buNone/>
              <a:defRPr sz="1100">
                <a:solidFill>
                  <a:srgbClr val="313640"/>
                </a:solidFill>
                <a:latin typeface="Gill Sans"/>
                <a:ea typeface="Gill Sans"/>
                <a:cs typeface="Gill Sans"/>
                <a:sym typeface="Gill Sans"/>
              </a:defRPr>
            </a:pPr>
            <a:r>
              <a:rPr sz="1500"/>
              <a:t>The American Association of Collegiate Registrars and Admissions Officers (AACRAO) (n.d.) </a:t>
            </a:r>
            <a:r>
              <a:rPr sz="1500" i="1"/>
              <a:t>Higher Education Act.</a:t>
            </a:r>
            <a:r>
              <a:rPr sz="1500"/>
              <a:t> </a:t>
            </a:r>
            <a:r>
              <a:rPr sz="1500" u="sng">
                <a:solidFill>
                  <a:schemeClr val="accent5"/>
                </a:solidFill>
                <a:uFill>
                  <a:solidFill>
                    <a:schemeClr val="accent5"/>
                  </a:solidFill>
                </a:uFill>
                <a:hlinkClick r:id="rId6">
                  <a:extLst>
                    <a:ext uri="{A12FA001-AC4F-418D-AE19-62706E023703}">
                      <ahyp:hlinkClr xmlns:ahyp="http://schemas.microsoft.com/office/drawing/2018/hyperlinkcolor" val="tx"/>
                    </a:ext>
                  </a:extLst>
                </a:hlinkClick>
              </a:rPr>
              <a:t>https://www.aacrao.org/advocacy/issues/higher-education-act</a:t>
            </a:r>
            <a:r>
              <a:rPr sz="1500"/>
              <a:t> </a:t>
            </a:r>
          </a:p>
          <a:p>
            <a:pPr marL="0" indent="0">
              <a:lnSpc>
                <a:spcPct val="92000"/>
              </a:lnSpc>
              <a:spcBef>
                <a:spcPts val="1200"/>
              </a:spcBef>
              <a:buSzTx/>
              <a:buNone/>
              <a:defRPr sz="1100">
                <a:latin typeface="Gill Sans"/>
                <a:ea typeface="Gill Sans"/>
                <a:cs typeface="Gill Sans"/>
                <a:sym typeface="Gill Sans"/>
              </a:defRPr>
            </a:pPr>
            <a:r>
              <a:rPr sz="1500"/>
              <a:t>United States Department of Education (2016). </a:t>
            </a:r>
            <a:r>
              <a:rPr sz="1500" i="1"/>
              <a:t>The Handbook for Campus Safety and Security Reporting 2016 Edition</a:t>
            </a:r>
            <a:r>
              <a:rPr sz="1500"/>
              <a:t>. </a:t>
            </a:r>
            <a:r>
              <a:rPr sz="1500" u="sng">
                <a:solidFill>
                  <a:schemeClr val="accent5"/>
                </a:solidFill>
                <a:uFill>
                  <a:solidFill>
                    <a:schemeClr val="accent5"/>
                  </a:solidFill>
                </a:uFill>
                <a:hlinkClick r:id="rId7">
                  <a:extLst>
                    <a:ext uri="{A12FA001-AC4F-418D-AE19-62706E023703}">
                      <ahyp:hlinkClr xmlns:ahyp="http://schemas.microsoft.com/office/drawing/2018/hyperlinkcolor" val="tx"/>
                    </a:ext>
                  </a:extLst>
                </a:hlinkClick>
              </a:rPr>
              <a:t>https://www.ed.gov/sites/ed/files/admins/lead/safety/handbookfsa.pdf</a:t>
            </a:r>
            <a:r>
              <a:rPr sz="1500"/>
              <a:t> </a:t>
            </a:r>
          </a:p>
          <a:p>
            <a:pPr marL="0" indent="0">
              <a:lnSpc>
                <a:spcPct val="92000"/>
              </a:lnSpc>
              <a:spcBef>
                <a:spcPts val="1200"/>
              </a:spcBef>
              <a:buSzTx/>
              <a:buNone/>
              <a:defRPr sz="1100">
                <a:latin typeface="Gill Sans"/>
                <a:ea typeface="Gill Sans"/>
                <a:cs typeface="Gill Sans"/>
                <a:sym typeface="Gill Sans"/>
              </a:defRPr>
            </a:pPr>
            <a:endParaRPr lang="en-US"/>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Google Shape;64;p14"/>
          <p:cNvSpPr txBox="1">
            <a:spLocks noGrp="1"/>
          </p:cNvSpPr>
          <p:nvPr>
            <p:ph type="title"/>
          </p:nvPr>
        </p:nvSpPr>
        <p:spPr>
          <a:xfrm>
            <a:off x="311699" y="445025"/>
            <a:ext cx="8520602" cy="572701"/>
          </a:xfrm>
          <a:prstGeom prst="rect">
            <a:avLst/>
          </a:prstGeom>
        </p:spPr>
        <p:txBody>
          <a:bodyPr/>
          <a:lstStyle>
            <a:lvl1pPr defTabSz="850391">
              <a:defRPr sz="2511"/>
            </a:lvl1pPr>
          </a:lstStyle>
          <a:p>
            <a:r>
              <a:t>Campus Safety</a:t>
            </a:r>
          </a:p>
        </p:txBody>
      </p:sp>
      <p:sp>
        <p:nvSpPr>
          <p:cNvPr id="117" name="Google Shape;65;p14"/>
          <p:cNvSpPr txBox="1">
            <a:spLocks noGrp="1"/>
          </p:cNvSpPr>
          <p:nvPr>
            <p:ph type="body" idx="1"/>
          </p:nvPr>
        </p:nvSpPr>
        <p:spPr>
          <a:xfrm>
            <a:off x="311699" y="1234075"/>
            <a:ext cx="8520602" cy="3804900"/>
          </a:xfrm>
          <a:prstGeom prst="rect">
            <a:avLst/>
          </a:prstGeom>
        </p:spPr>
        <p:txBody>
          <a:bodyPr lIns="91424" tIns="91424" rIns="91424" bIns="91424" anchor="t">
            <a:normAutofit lnSpcReduction="10000"/>
          </a:bodyPr>
          <a:lstStyle/>
          <a:p>
            <a:pPr indent="-358775">
              <a:lnSpc>
                <a:spcPct val="92000"/>
              </a:lnSpc>
              <a:buSzPct val="100000"/>
              <a:buFont typeface="Gill Sans"/>
              <a:defRPr sz="2000">
                <a:latin typeface="Gill Sans"/>
                <a:ea typeface="Gill Sans"/>
                <a:cs typeface="Gill Sans"/>
                <a:sym typeface="Gill Sans"/>
              </a:defRPr>
            </a:pPr>
            <a:r>
              <a:t>The Higher Education Act of 1965 (HEA) was implemented to provide </a:t>
            </a:r>
            <a:r>
              <a:rPr lang="en-US"/>
              <a:t>various resources</a:t>
            </a:r>
            <a:r>
              <a:t> and financial assistance for students in higher education institutions (</a:t>
            </a:r>
            <a:r>
              <a:rPr>
                <a:solidFill>
                  <a:srgbClr val="313640"/>
                </a:solidFill>
              </a:rPr>
              <a:t>The American Association of Collegiate Registrars and Admissions Officers (AACRAO, n.d.)</a:t>
            </a:r>
            <a:r>
              <a:t>.</a:t>
            </a:r>
            <a:endParaRPr lang="en-US" sz="3700"/>
          </a:p>
          <a:p>
            <a:pPr marL="0" indent="457200">
              <a:lnSpc>
                <a:spcPct val="92000"/>
              </a:lnSpc>
              <a:spcBef>
                <a:spcPts val="1200"/>
              </a:spcBef>
              <a:buSzTx/>
              <a:buNone/>
              <a:defRPr sz="900"/>
            </a:pPr>
            <a:endParaRPr sz="3700">
              <a:ea typeface="Gill Sans"/>
              <a:cs typeface="Gill Sans"/>
            </a:endParaRPr>
          </a:p>
          <a:p>
            <a:pPr indent="-358775">
              <a:lnSpc>
                <a:spcPct val="92000"/>
              </a:lnSpc>
              <a:spcBef>
                <a:spcPts val="1200"/>
              </a:spcBef>
              <a:buSzPct val="100000"/>
              <a:buFont typeface="Gill Sans"/>
              <a:defRPr sz="2000">
                <a:latin typeface="Gill Sans"/>
                <a:ea typeface="Gill Sans"/>
                <a:cs typeface="Gill Sans"/>
                <a:sym typeface="Gill Sans"/>
              </a:defRPr>
            </a:pPr>
            <a:r>
              <a:t>In 1990, the Act was amended with Title II: the </a:t>
            </a:r>
            <a:r>
              <a:rPr>
                <a:solidFill>
                  <a:srgbClr val="212121"/>
                </a:solidFill>
              </a:rPr>
              <a:t>Crime Awareness and Campus Security Act (CACSA)</a:t>
            </a:r>
            <a:r>
              <a:t>, which</a:t>
            </a:r>
            <a:r>
              <a:rPr>
                <a:solidFill>
                  <a:srgbClr val="212121"/>
                </a:solidFill>
              </a:rPr>
              <a:t> requires higher education institutions to disclose crime statistics from the last three years and current institutional security policies (United States Department of Education, 2016).</a:t>
            </a:r>
            <a:endParaRPr sz="3700">
              <a:solidFill>
                <a:srgbClr val="212121"/>
              </a:solidFill>
            </a:endParaRPr>
          </a:p>
          <a:p>
            <a:pPr marL="0" indent="0">
              <a:lnSpc>
                <a:spcPct val="92000"/>
              </a:lnSpc>
              <a:spcBef>
                <a:spcPts val="1200"/>
              </a:spcBef>
              <a:buSzTx/>
              <a:buNone/>
              <a:defRPr sz="1100">
                <a:solidFill>
                  <a:srgbClr val="212121"/>
                </a:solidFill>
                <a:latin typeface="Gill Sans"/>
                <a:ea typeface="Gill Sans"/>
                <a:cs typeface="Gill Sans"/>
                <a:sym typeface="Gill Sans"/>
              </a:defRPr>
            </a:pPr>
            <a:r>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17">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17">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p:tmAbs val="0"/>
                                  </p:iterate>
                                  <p:childTnLst>
                                    <p:set>
                                      <p:cBhvr>
                                        <p:cTn id="13" fill="hold"/>
                                        <p:tgtEl>
                                          <p:spTgt spid="117">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iterate>
                                    <p:tmAbs val="0"/>
                                  </p:iterate>
                                  <p:childTnLst>
                                    <p:set>
                                      <p:cBhvr>
                                        <p:cTn id="17" fill="hold"/>
                                        <p:tgtEl>
                                          <p:spTgt spid="1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build="p" bldLvl="5"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Google Shape;70;p15"/>
          <p:cNvSpPr txBox="1">
            <a:spLocks noGrp="1"/>
          </p:cNvSpPr>
          <p:nvPr>
            <p:ph type="title"/>
          </p:nvPr>
        </p:nvSpPr>
        <p:spPr>
          <a:xfrm>
            <a:off x="311699" y="445025"/>
            <a:ext cx="8520602" cy="572701"/>
          </a:xfrm>
          <a:prstGeom prst="rect">
            <a:avLst/>
          </a:prstGeom>
        </p:spPr>
        <p:txBody>
          <a:bodyPr/>
          <a:lstStyle>
            <a:lvl1pPr defTabSz="850391">
              <a:defRPr sz="2511"/>
            </a:lvl1pPr>
          </a:lstStyle>
          <a:p>
            <a:r>
              <a:t>Campus Safety</a:t>
            </a:r>
          </a:p>
        </p:txBody>
      </p:sp>
      <p:sp>
        <p:nvSpPr>
          <p:cNvPr id="120" name="Google Shape;71;p15"/>
          <p:cNvSpPr txBox="1">
            <a:spLocks noGrp="1"/>
          </p:cNvSpPr>
          <p:nvPr>
            <p:ph type="body" idx="1"/>
          </p:nvPr>
        </p:nvSpPr>
        <p:spPr>
          <a:xfrm>
            <a:off x="311699" y="1234074"/>
            <a:ext cx="8520602" cy="3909302"/>
          </a:xfrm>
          <a:prstGeom prst="rect">
            <a:avLst/>
          </a:prstGeom>
        </p:spPr>
        <p:txBody>
          <a:bodyPr lIns="91424" tIns="91424" rIns="91424" bIns="91424" anchor="t">
            <a:noAutofit/>
          </a:bodyPr>
          <a:lstStyle/>
          <a:p>
            <a:pPr marL="420370" indent="-329565" defTabSz="841247">
              <a:buFont typeface="Gill Sans"/>
              <a:defRPr sz="1840">
                <a:latin typeface="Gill Sans"/>
                <a:ea typeface="Gill Sans"/>
                <a:cs typeface="Gill Sans"/>
                <a:sym typeface="Gill Sans"/>
              </a:defRPr>
            </a:pPr>
            <a:r>
              <a:t>In 1994, the Violence Against Women Reauthorization Act (VAWA) was first enacted, which renews every five years (</a:t>
            </a:r>
            <a:r>
              <a:rPr>
                <a:solidFill>
                  <a:srgbClr val="020000"/>
                </a:solidFill>
              </a:rPr>
              <a:t>The National Network to End Domestic Violence, 2024).</a:t>
            </a:r>
            <a:endParaRPr lang="en-US"/>
          </a:p>
          <a:p>
            <a:pPr marL="0" indent="0" defTabSz="841247">
              <a:spcBef>
                <a:spcPts val="1100"/>
              </a:spcBef>
              <a:buSzTx/>
              <a:buNone/>
              <a:defRPr sz="1656"/>
            </a:pPr>
            <a:endParaRPr sz="1650">
              <a:ea typeface="Gill Sans"/>
              <a:cs typeface="Gill Sans"/>
            </a:endParaRPr>
          </a:p>
          <a:p>
            <a:pPr marL="420370" indent="-329565" defTabSz="841247">
              <a:spcBef>
                <a:spcPts val="1100"/>
              </a:spcBef>
              <a:buFont typeface="Gill Sans"/>
              <a:defRPr sz="1840">
                <a:latin typeface="Gill Sans"/>
                <a:ea typeface="Gill Sans"/>
                <a:cs typeface="Gill Sans"/>
                <a:sym typeface="Gill Sans"/>
              </a:defRPr>
            </a:pPr>
            <a:r>
              <a:t>In 1998, </a:t>
            </a:r>
            <a:r>
              <a:rPr lang="en-US"/>
              <a:t>the</a:t>
            </a:r>
            <a:r>
              <a:t> </a:t>
            </a:r>
            <a:r>
              <a:rPr>
                <a:solidFill>
                  <a:srgbClr val="212121"/>
                </a:solidFill>
              </a:rPr>
              <a:t>Crime Awareness and Campus Security Act (CACSA) </a:t>
            </a:r>
            <a:r>
              <a:t>was renamed the Jeanne Clery Disclosure of Campus Security Policy and Campus Crime Statistics Act (the Clery Act) to memorialize a student who was tragically murdered while in her dorm room (United States Department of Education, 2020).</a:t>
            </a:r>
          </a:p>
          <a:p>
            <a:pPr marL="0" indent="420370" defTabSz="841247">
              <a:spcBef>
                <a:spcPts val="1100"/>
              </a:spcBef>
              <a:buSzTx/>
              <a:buNone/>
              <a:defRPr sz="1656"/>
            </a:pPr>
            <a:endParaRPr>
              <a:ea typeface="Gill Sans"/>
              <a:cs typeface="Gill Sans"/>
            </a:endParaRPr>
          </a:p>
          <a:p>
            <a:pPr marL="0" indent="0" defTabSz="841247">
              <a:spcBef>
                <a:spcPts val="1100"/>
              </a:spcBef>
              <a:buSzTx/>
              <a:buNone/>
              <a:defRPr sz="1840">
                <a:solidFill>
                  <a:srgbClr val="212121"/>
                </a:solidFill>
                <a:latin typeface="Gill Sans"/>
                <a:ea typeface="Gill Sans"/>
                <a:cs typeface="Gill Sans"/>
                <a:sym typeface="Gill Sans"/>
              </a:defRPr>
            </a:pPr>
            <a:r>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20">
                                            <p:bg/>
                                          </p:spTgt>
                                        </p:tgtEl>
                                        <p:attrNameLst>
                                          <p:attrName>style.visibility</p:attrName>
                                        </p:attrNameLst>
                                      </p:cBhvr>
                                      <p:to>
                                        <p:strVal val="visible"/>
                                      </p:to>
                                    </p:set>
                                  </p:childTnLst>
                                </p:cTn>
                              </p:par>
                              <p:par>
                                <p:cTn id="7" presetID="1" presetClass="entr" presetSubtype="0" fill="hold" grpId="0" nodeType="withEffect">
                                  <p:stCondLst>
                                    <p:cond delay="0"/>
                                  </p:stCondLst>
                                  <p:iterate>
                                    <p:tmAbs val="0"/>
                                  </p:iterate>
                                  <p:childTnLst>
                                    <p:set>
                                      <p:cBhvr>
                                        <p:cTn id="8" fill="hold"/>
                                        <p:tgtEl>
                                          <p:spTgt spid="12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p:tmAbs val="0"/>
                                  </p:iterate>
                                  <p:childTnLst>
                                    <p:set>
                                      <p:cBhvr>
                                        <p:cTn id="12" fill="hold"/>
                                        <p:tgtEl>
                                          <p:spTgt spid="12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p:tmAbs val="0"/>
                                  </p:iterate>
                                  <p:childTnLst>
                                    <p:set>
                                      <p:cBhvr>
                                        <p:cTn id="16" fill="hold"/>
                                        <p:tgtEl>
                                          <p:spTgt spid="12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build="p" bldLvl="5"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Google Shape;76;p16"/>
          <p:cNvSpPr txBox="1">
            <a:spLocks noGrp="1"/>
          </p:cNvSpPr>
          <p:nvPr>
            <p:ph type="title"/>
          </p:nvPr>
        </p:nvSpPr>
        <p:spPr>
          <a:xfrm>
            <a:off x="311699" y="200096"/>
            <a:ext cx="8520602" cy="572701"/>
          </a:xfrm>
          <a:prstGeom prst="rect">
            <a:avLst/>
          </a:prstGeom>
        </p:spPr>
        <p:txBody>
          <a:bodyPr/>
          <a:lstStyle>
            <a:lvl1pPr defTabSz="850391">
              <a:defRPr sz="2511"/>
            </a:lvl1pPr>
          </a:lstStyle>
          <a:p>
            <a:r>
              <a:t>Campus Safety</a:t>
            </a:r>
          </a:p>
        </p:txBody>
      </p:sp>
      <p:sp>
        <p:nvSpPr>
          <p:cNvPr id="123" name="Google Shape;77;p16"/>
          <p:cNvSpPr txBox="1">
            <a:spLocks noGrp="1"/>
          </p:cNvSpPr>
          <p:nvPr>
            <p:ph type="body" idx="1"/>
          </p:nvPr>
        </p:nvSpPr>
        <p:spPr>
          <a:xfrm>
            <a:off x="311699" y="915667"/>
            <a:ext cx="8520602" cy="4069009"/>
          </a:xfrm>
          <a:prstGeom prst="rect">
            <a:avLst/>
          </a:prstGeom>
        </p:spPr>
        <p:txBody>
          <a:bodyPr lIns="91424" tIns="91424" rIns="91424" bIns="91424" anchor="t">
            <a:normAutofit/>
          </a:bodyPr>
          <a:lstStyle/>
          <a:p>
            <a:pPr marL="0" indent="0">
              <a:buSzTx/>
              <a:buNone/>
              <a:defRPr sz="2000">
                <a:latin typeface="Gill Sans"/>
                <a:ea typeface="Gill Sans"/>
                <a:cs typeface="Gill Sans"/>
                <a:sym typeface="Gill Sans"/>
              </a:defRPr>
            </a:pPr>
            <a:r>
              <a:rPr sz="2000">
                <a:solidFill>
                  <a:schemeClr val="tx2">
                    <a:lumMod val="76000"/>
                  </a:schemeClr>
                </a:solidFill>
              </a:rPr>
              <a:t>“Under VAWA, colleges and universities are required to:</a:t>
            </a:r>
            <a:endParaRPr lang="en-US" sz="2000">
              <a:solidFill>
                <a:schemeClr val="tx2">
                  <a:lumMod val="76000"/>
                </a:schemeClr>
              </a:solidFill>
            </a:endParaRPr>
          </a:p>
          <a:p>
            <a:pPr indent="-358775">
              <a:spcBef>
                <a:spcPts val="1200"/>
              </a:spcBef>
              <a:buSzPts val="2000"/>
              <a:defRPr sz="2000">
                <a:latin typeface="Gill Sans"/>
                <a:ea typeface="Gill Sans"/>
                <a:cs typeface="Gill Sans"/>
                <a:sym typeface="Gill Sans"/>
              </a:defRPr>
            </a:pPr>
            <a:r>
              <a:rPr sz="2000">
                <a:solidFill>
                  <a:schemeClr val="tx2">
                    <a:lumMod val="76000"/>
                  </a:schemeClr>
                </a:solidFill>
              </a:rPr>
              <a:t>Report domestic violence, dating violence, and stalking, beyond crime categories the Clery Act already mandates</a:t>
            </a:r>
          </a:p>
          <a:p>
            <a:pPr indent="-358775">
              <a:buSzPts val="2000"/>
              <a:defRPr sz="2000">
                <a:latin typeface="Gill Sans"/>
                <a:ea typeface="Gill Sans"/>
                <a:cs typeface="Gill Sans"/>
                <a:sym typeface="Gill Sans"/>
              </a:defRPr>
            </a:pPr>
            <a:r>
              <a:rPr sz="2000">
                <a:solidFill>
                  <a:schemeClr val="tx2">
                    <a:lumMod val="76000"/>
                  </a:schemeClr>
                </a:solidFill>
              </a:rPr>
              <a:t>Adopt certain student discipline procedures, such as for notifying purported victims of their rights</a:t>
            </a:r>
          </a:p>
          <a:p>
            <a:pPr indent="-358775">
              <a:buSzPts val="2000"/>
              <a:defRPr sz="2000">
                <a:latin typeface="Gill Sans"/>
                <a:ea typeface="Gill Sans"/>
                <a:cs typeface="Gill Sans"/>
                <a:sym typeface="Gill Sans"/>
              </a:defRPr>
            </a:pPr>
            <a:r>
              <a:rPr sz="2000">
                <a:solidFill>
                  <a:schemeClr val="tx2">
                    <a:lumMod val="76000"/>
                  </a:schemeClr>
                </a:solidFill>
              </a:rPr>
              <a:t>Adopt certain institutional policies to address and prevent campus sexual violence, such as to train in particular respects pertinent institutional personnel” </a:t>
            </a:r>
          </a:p>
          <a:p>
            <a:pPr marL="0" indent="0">
              <a:spcBef>
                <a:spcPts val="1200"/>
              </a:spcBef>
              <a:buSzTx/>
              <a:buNone/>
              <a:defRPr sz="2000">
                <a:latin typeface="Gill Sans"/>
                <a:ea typeface="Gill Sans"/>
                <a:cs typeface="Gill Sans"/>
                <a:sym typeface="Gill Sans"/>
              </a:defRPr>
            </a:pPr>
            <a:r>
              <a:rPr sz="2000">
                <a:solidFill>
                  <a:schemeClr val="tx2">
                    <a:lumMod val="76000"/>
                  </a:schemeClr>
                </a:solidFill>
              </a:rPr>
              <a:t>(American Council on Education, 2014). </a:t>
            </a:r>
            <a:endParaRPr lang="en-US" sz="2000">
              <a:solidFill>
                <a:schemeClr val="tx2">
                  <a:lumMod val="76000"/>
                </a:schemeClr>
              </a:solidFill>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23">
                                            <p:bg/>
                                          </p:spTgt>
                                        </p:tgtEl>
                                        <p:attrNameLst>
                                          <p:attrName>style.visibility</p:attrName>
                                        </p:attrNameLst>
                                      </p:cBhvr>
                                      <p:to>
                                        <p:strVal val="visible"/>
                                      </p:to>
                                    </p:set>
                                  </p:childTnLst>
                                </p:cTn>
                              </p:par>
                              <p:par>
                                <p:cTn id="7" presetID="1" presetClass="entr" presetSubtype="0" fill="hold" grpId="0" nodeType="withEffect">
                                  <p:stCondLst>
                                    <p:cond delay="0"/>
                                  </p:stCondLst>
                                  <p:iterate>
                                    <p:tmAbs val="0"/>
                                  </p:iterate>
                                  <p:childTnLst>
                                    <p:set>
                                      <p:cBhvr>
                                        <p:cTn id="8" fill="hold"/>
                                        <p:tgtEl>
                                          <p:spTgt spid="12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p:tmAbs val="0"/>
                                  </p:iterate>
                                  <p:childTnLst>
                                    <p:set>
                                      <p:cBhvr>
                                        <p:cTn id="12" fill="hold"/>
                                        <p:tgtEl>
                                          <p:spTgt spid="12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p:tmAbs val="0"/>
                                  </p:iterate>
                                  <p:childTnLst>
                                    <p:set>
                                      <p:cBhvr>
                                        <p:cTn id="16" fill="hold"/>
                                        <p:tgtEl>
                                          <p:spTgt spid="12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iterate>
                                    <p:tmAbs val="0"/>
                                  </p:iterate>
                                  <p:childTnLst>
                                    <p:set>
                                      <p:cBhvr>
                                        <p:cTn id="20" fill="hold"/>
                                        <p:tgtEl>
                                          <p:spTgt spid="12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iterate>
                                    <p:tmAbs val="0"/>
                                  </p:iterate>
                                  <p:childTnLst>
                                    <p:set>
                                      <p:cBhvr>
                                        <p:cTn id="24" fill="hold"/>
                                        <p:tgtEl>
                                          <p:spTgt spid="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build="p"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Google Shape;76;p16"/>
          <p:cNvSpPr txBox="1">
            <a:spLocks noGrp="1"/>
          </p:cNvSpPr>
          <p:nvPr>
            <p:ph type="title"/>
          </p:nvPr>
        </p:nvSpPr>
        <p:spPr>
          <a:xfrm>
            <a:off x="311699" y="200096"/>
            <a:ext cx="8520602" cy="572701"/>
          </a:xfrm>
          <a:prstGeom prst="rect">
            <a:avLst/>
          </a:prstGeom>
        </p:spPr>
        <p:txBody>
          <a:bodyPr/>
          <a:lstStyle>
            <a:lvl1pPr defTabSz="850391">
              <a:defRPr sz="2511"/>
            </a:lvl1pPr>
          </a:lstStyle>
          <a:p>
            <a:r>
              <a:t>Campus Safety</a:t>
            </a:r>
          </a:p>
        </p:txBody>
      </p:sp>
      <p:sp>
        <p:nvSpPr>
          <p:cNvPr id="123" name="Google Shape;77;p16"/>
          <p:cNvSpPr txBox="1">
            <a:spLocks noGrp="1"/>
          </p:cNvSpPr>
          <p:nvPr>
            <p:ph type="body" idx="1"/>
          </p:nvPr>
        </p:nvSpPr>
        <p:spPr>
          <a:xfrm>
            <a:off x="311699" y="915667"/>
            <a:ext cx="8520602" cy="4069009"/>
          </a:xfrm>
          <a:prstGeom prst="rect">
            <a:avLst/>
          </a:prstGeom>
        </p:spPr>
        <p:txBody>
          <a:bodyPr lIns="91424" tIns="91424" rIns="91424" bIns="91424" anchor="t">
            <a:noAutofit/>
          </a:bodyPr>
          <a:lstStyle/>
          <a:p>
            <a:pPr marL="285750" indent="-285750">
              <a:lnSpc>
                <a:spcPct val="114999"/>
              </a:lnSpc>
              <a:spcBef>
                <a:spcPts val="1200"/>
              </a:spcBef>
              <a:defRPr sz="2000">
                <a:latin typeface="Gill Sans"/>
                <a:ea typeface="Gill Sans"/>
                <a:cs typeface="Gill Sans"/>
                <a:sym typeface="Gill Sans"/>
              </a:defRPr>
            </a:pPr>
            <a:endParaRPr lang="en-US" sz="2000">
              <a:solidFill>
                <a:schemeClr val="tx2">
                  <a:lumMod val="76000"/>
                </a:schemeClr>
              </a:solidFill>
            </a:endParaRPr>
          </a:p>
          <a:p>
            <a:pPr marL="285750" indent="-285750">
              <a:lnSpc>
                <a:spcPct val="114999"/>
              </a:lnSpc>
              <a:spcBef>
                <a:spcPts val="1200"/>
              </a:spcBef>
              <a:defRPr sz="2000">
                <a:latin typeface="Gill Sans"/>
                <a:ea typeface="Gill Sans"/>
                <a:cs typeface="Gill Sans"/>
                <a:sym typeface="Gill Sans"/>
              </a:defRPr>
            </a:pPr>
            <a:r>
              <a:rPr lang="en-US" sz="2000">
                <a:solidFill>
                  <a:schemeClr val="tx2">
                    <a:lumMod val="76000"/>
                  </a:schemeClr>
                </a:solidFill>
              </a:rPr>
              <a:t>Despite all these federal efforts, and other important state-wide legislative moves, a 2024 California Assembly Higher Education Committee report detailed widescale distrust and resentment of the way their institutions handle Title IX cases (Smith, 2024).</a:t>
            </a:r>
            <a:endParaRPr lang="en-US">
              <a:solidFill>
                <a:schemeClr val="tx2">
                  <a:lumMod val="76000"/>
                </a:schemeClr>
              </a:solidFill>
            </a:endParaRPr>
          </a:p>
          <a:p>
            <a:pPr marL="285750" indent="-285750">
              <a:lnSpc>
                <a:spcPct val="114999"/>
              </a:lnSpc>
              <a:spcBef>
                <a:spcPts val="1200"/>
              </a:spcBef>
              <a:defRPr sz="2000">
                <a:latin typeface="Gill Sans"/>
                <a:ea typeface="Gill Sans"/>
                <a:cs typeface="Gill Sans"/>
                <a:sym typeface="Gill Sans"/>
              </a:defRPr>
            </a:pPr>
            <a:endParaRPr lang="en-US" sz="2000">
              <a:solidFill>
                <a:schemeClr val="tx2">
                  <a:lumMod val="76000"/>
                </a:schemeClr>
              </a:solidFill>
            </a:endParaRPr>
          </a:p>
          <a:p>
            <a:pPr marL="285750" indent="-285750">
              <a:lnSpc>
                <a:spcPct val="114999"/>
              </a:lnSpc>
              <a:spcBef>
                <a:spcPts val="1200"/>
              </a:spcBef>
              <a:defRPr sz="2000">
                <a:latin typeface="Gill Sans"/>
                <a:ea typeface="Gill Sans"/>
                <a:cs typeface="Gill Sans"/>
                <a:sym typeface="Gill Sans"/>
              </a:defRPr>
            </a:pPr>
            <a:r>
              <a:rPr lang="en-US" sz="2000">
                <a:solidFill>
                  <a:schemeClr val="tx2">
                    <a:lumMod val="76000"/>
                  </a:schemeClr>
                </a:solidFill>
              </a:rPr>
              <a:t> “The prevailing message from students, staff and faculty is that current policies of the CCC, CSU, and UC do not protect survivors" of discrimination and sexual harassment appropriately (Smith, 2024, para. 4).</a:t>
            </a:r>
          </a:p>
          <a:p>
            <a:pPr marL="0" indent="0">
              <a:lnSpc>
                <a:spcPct val="114999"/>
              </a:lnSpc>
              <a:buSzTx/>
              <a:buNone/>
              <a:defRPr sz="2000">
                <a:latin typeface="Gill Sans"/>
                <a:ea typeface="Gill Sans"/>
                <a:cs typeface="Gill Sans"/>
                <a:sym typeface="Gill Sans"/>
              </a:defRPr>
            </a:pPr>
            <a:endParaRPr lang="en-US" sz="2000">
              <a:solidFill>
                <a:schemeClr val="tx2">
                  <a:lumMod val="76000"/>
                </a:schemeClr>
              </a:solidFill>
            </a:endParaRPr>
          </a:p>
        </p:txBody>
      </p:sp>
    </p:spTree>
    <p:extLst>
      <p:ext uri="{BB962C8B-B14F-4D97-AF65-F5344CB8AC3E}">
        <p14:creationId xmlns:p14="http://schemas.microsoft.com/office/powerpoint/2010/main" val="1425392250"/>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23">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2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build="p"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Google Shape;82;p17"/>
          <p:cNvSpPr txBox="1">
            <a:spLocks noGrp="1"/>
          </p:cNvSpPr>
          <p:nvPr>
            <p:ph type="title"/>
          </p:nvPr>
        </p:nvSpPr>
        <p:spPr>
          <a:xfrm>
            <a:off x="311699" y="445025"/>
            <a:ext cx="8520602" cy="572701"/>
          </a:xfrm>
          <a:prstGeom prst="rect">
            <a:avLst/>
          </a:prstGeom>
        </p:spPr>
        <p:txBody>
          <a:bodyPr/>
          <a:lstStyle>
            <a:lvl1pPr defTabSz="850391">
              <a:defRPr sz="2511"/>
            </a:lvl1pPr>
          </a:lstStyle>
          <a:p>
            <a:r>
              <a:t>Campus Safety</a:t>
            </a:r>
          </a:p>
        </p:txBody>
      </p:sp>
      <p:sp>
        <p:nvSpPr>
          <p:cNvPr id="126" name="Google Shape;83;p17"/>
          <p:cNvSpPr txBox="1">
            <a:spLocks noGrp="1"/>
          </p:cNvSpPr>
          <p:nvPr>
            <p:ph type="body" idx="1"/>
          </p:nvPr>
        </p:nvSpPr>
        <p:spPr>
          <a:xfrm>
            <a:off x="311699" y="1234074"/>
            <a:ext cx="8520602" cy="3750602"/>
          </a:xfrm>
          <a:prstGeom prst="rect">
            <a:avLst/>
          </a:prstGeom>
        </p:spPr>
        <p:txBody>
          <a:bodyPr lIns="91424" tIns="91424" rIns="91424" bIns="91424" anchor="t">
            <a:normAutofit/>
          </a:bodyPr>
          <a:lstStyle/>
          <a:p>
            <a:pPr indent="-346075">
              <a:lnSpc>
                <a:spcPct val="92000"/>
              </a:lnSpc>
              <a:buSzPct val="100000"/>
              <a:buFont typeface="Gill Sans"/>
              <a:defRPr>
                <a:solidFill>
                  <a:srgbClr val="1F1F1F"/>
                </a:solidFill>
                <a:latin typeface="Gill Sans"/>
                <a:ea typeface="Gill Sans"/>
                <a:cs typeface="Gill Sans"/>
                <a:sym typeface="Gill Sans"/>
              </a:defRPr>
            </a:pPr>
            <a:r>
              <a:t>The organization Student Affairs Administrators in Higher Education (NASPA) released a 2024 report after asking </a:t>
            </a:r>
            <a:r>
              <a:rPr>
                <a:solidFill>
                  <a:srgbClr val="0A0A0A"/>
                </a:solidFill>
              </a:rPr>
              <a:t>senior leaders in student affairs to indicate what they view as most important to their institutions. </a:t>
            </a:r>
            <a:endParaRPr lang="en-US" sz="2000">
              <a:solidFill>
                <a:srgbClr val="0A0A0A"/>
              </a:solidFill>
            </a:endParaRPr>
          </a:p>
          <a:p>
            <a:pPr marL="0" indent="457200">
              <a:lnSpc>
                <a:spcPct val="92000"/>
              </a:lnSpc>
              <a:spcBef>
                <a:spcPts val="1200"/>
              </a:spcBef>
              <a:buSzTx/>
              <a:buNone/>
              <a:defRPr sz="1600"/>
            </a:pPr>
            <a:endParaRPr sz="2000">
              <a:solidFill>
                <a:srgbClr val="0A0A0A"/>
              </a:solidFill>
              <a:ea typeface="Gill Sans"/>
              <a:cs typeface="Gill Sans"/>
            </a:endParaRPr>
          </a:p>
          <a:p>
            <a:pPr indent="-346075">
              <a:lnSpc>
                <a:spcPct val="92000"/>
              </a:lnSpc>
              <a:spcBef>
                <a:spcPts val="1200"/>
              </a:spcBef>
              <a:buSzPct val="100000"/>
              <a:buFont typeface="Gill Sans"/>
              <a:defRPr>
                <a:solidFill>
                  <a:srgbClr val="0A0A0A"/>
                </a:solidFill>
                <a:latin typeface="Gill Sans"/>
                <a:ea typeface="Gill Sans"/>
                <a:cs typeface="Gill Sans"/>
                <a:sym typeface="Gill Sans"/>
              </a:defRPr>
            </a:pPr>
            <a:r>
              <a:t>The top ten concerns revolved around preserving student well-being on campus. “83% identified the need for health, safety, and well-being education, and 80% emphasized increased campus-wide collaboration in these areas” (Student Affairs Administrators in Higher Education, 2024, para. 1).</a:t>
            </a:r>
            <a:endParaRPr sz="2000"/>
          </a:p>
          <a:p>
            <a:pPr marL="0" indent="457200">
              <a:lnSpc>
                <a:spcPct val="92000"/>
              </a:lnSpc>
              <a:spcBef>
                <a:spcPts val="1200"/>
              </a:spcBef>
              <a:buSzTx/>
              <a:buNone/>
              <a:defRPr sz="1600"/>
            </a:pPr>
            <a:endParaRPr sz="2000">
              <a:solidFill>
                <a:srgbClr val="0A0A0A"/>
              </a:solidFill>
              <a:ea typeface="Gill Sans"/>
              <a:cs typeface="Gill Sans"/>
            </a:endParaRPr>
          </a:p>
          <a:p>
            <a:pPr indent="-346075">
              <a:lnSpc>
                <a:spcPct val="92000"/>
              </a:lnSpc>
              <a:spcBef>
                <a:spcPts val="1200"/>
              </a:spcBef>
              <a:buSzPct val="100000"/>
              <a:buFont typeface="Gill Sans"/>
              <a:defRPr>
                <a:latin typeface="Gill Sans"/>
                <a:ea typeface="Gill Sans"/>
                <a:cs typeface="Gill Sans"/>
                <a:sym typeface="Gill Sans"/>
              </a:defRPr>
            </a:pPr>
            <a:r>
              <a:t>Experts in the field agree that improving campus safety requires transparency and collaboration among different sectors of a campuses and districtwide efforts</a:t>
            </a:r>
            <a:r>
              <a:rPr lang="en-US"/>
              <a:t>.</a:t>
            </a: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26">
                                            <p:bg/>
                                          </p:spTgt>
                                        </p:tgtEl>
                                        <p:attrNameLst>
                                          <p:attrName>style.visibility</p:attrName>
                                        </p:attrNameLst>
                                      </p:cBhvr>
                                      <p:to>
                                        <p:strVal val="visible"/>
                                      </p:to>
                                    </p:set>
                                  </p:childTnLst>
                                </p:cTn>
                              </p:par>
                              <p:par>
                                <p:cTn id="7" presetID="1" presetClass="entr" presetSubtype="0" fill="hold" grpId="0" nodeType="withEffect">
                                  <p:stCondLst>
                                    <p:cond delay="0"/>
                                  </p:stCondLst>
                                  <p:iterate>
                                    <p:tmAbs val="0"/>
                                  </p:iterate>
                                  <p:childTnLst>
                                    <p:set>
                                      <p:cBhvr>
                                        <p:cTn id="8" fill="hold"/>
                                        <p:tgtEl>
                                          <p:spTgt spid="12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p:tmAbs val="0"/>
                                  </p:iterate>
                                  <p:childTnLst>
                                    <p:set>
                                      <p:cBhvr>
                                        <p:cTn id="12" fill="hold"/>
                                        <p:tgtEl>
                                          <p:spTgt spid="12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p:tmAbs val="0"/>
                                  </p:iterate>
                                  <p:childTnLst>
                                    <p:set>
                                      <p:cBhvr>
                                        <p:cTn id="16" fill="hold"/>
                                        <p:tgtEl>
                                          <p:spTgt spid="1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build="p" bldLvl="5"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EB18-AEA4-4653-DD29-C4DDFE4A2F0A}"/>
              </a:ext>
            </a:extLst>
          </p:cNvPr>
          <p:cNvSpPr>
            <a:spLocks noGrp="1"/>
          </p:cNvSpPr>
          <p:nvPr>
            <p:ph type="title"/>
          </p:nvPr>
        </p:nvSpPr>
        <p:spPr/>
        <p:txBody>
          <a:bodyPr lIns="91424" tIns="91424" rIns="91424" bIns="91424" anchor="t">
            <a:normAutofit fontScale="90000"/>
          </a:bodyPr>
          <a:lstStyle/>
          <a:p>
            <a:r>
              <a:rPr lang="en-US"/>
              <a:t>Improving Campus Safety: A Shared Responsibility</a:t>
            </a:r>
          </a:p>
        </p:txBody>
      </p:sp>
      <p:sp>
        <p:nvSpPr>
          <p:cNvPr id="3" name="Text Placeholder 2">
            <a:extLst>
              <a:ext uri="{FF2B5EF4-FFF2-40B4-BE49-F238E27FC236}">
                <a16:creationId xmlns:a16="http://schemas.microsoft.com/office/drawing/2014/main" id="{3CD3E50E-DCED-DFDF-3767-FD96935FC4F9}"/>
              </a:ext>
            </a:extLst>
          </p:cNvPr>
          <p:cNvSpPr>
            <a:spLocks noGrp="1"/>
          </p:cNvSpPr>
          <p:nvPr>
            <p:ph type="body" idx="1"/>
          </p:nvPr>
        </p:nvSpPr>
        <p:spPr/>
        <p:txBody>
          <a:bodyPr lIns="91424" tIns="91424" rIns="91424" bIns="91424" anchor="t">
            <a:normAutofit/>
          </a:bodyPr>
          <a:lstStyle/>
          <a:p>
            <a:pPr marL="114300" indent="0">
              <a:buNone/>
            </a:pPr>
            <a:r>
              <a:rPr lang="en-US" b="1"/>
              <a:t>Recommended Actions from GAIA</a:t>
            </a:r>
          </a:p>
          <a:p>
            <a:pPr marL="114300" indent="0">
              <a:lnSpc>
                <a:spcPct val="114999"/>
              </a:lnSpc>
              <a:buNone/>
            </a:pPr>
            <a:r>
              <a:rPr lang="en-US" b="1"/>
              <a:t>Gender Advocacy, Inclusion and Advancement</a:t>
            </a:r>
          </a:p>
          <a:p>
            <a:pPr marL="114300" indent="0">
              <a:lnSpc>
                <a:spcPct val="114999"/>
              </a:lnSpc>
              <a:buNone/>
            </a:pPr>
            <a:endParaRPr lang="en-US" b="1"/>
          </a:p>
          <a:p>
            <a:pPr>
              <a:lnSpc>
                <a:spcPct val="114999"/>
              </a:lnSpc>
              <a:buAutoNum type="arabicPeriod"/>
            </a:pPr>
            <a:r>
              <a:rPr lang="en-US" b="1"/>
              <a:t>Educate</a:t>
            </a:r>
            <a:r>
              <a:rPr lang="en-US"/>
              <a:t>  </a:t>
            </a:r>
          </a:p>
          <a:p>
            <a:pPr>
              <a:lnSpc>
                <a:spcPct val="114999"/>
              </a:lnSpc>
              <a:buAutoNum type="arabicPeriod"/>
            </a:pPr>
            <a:r>
              <a:rPr lang="en-US" b="1"/>
              <a:t>Protect</a:t>
            </a:r>
            <a:endParaRPr lang="en-US"/>
          </a:p>
          <a:p>
            <a:pPr>
              <a:lnSpc>
                <a:spcPct val="114999"/>
              </a:lnSpc>
              <a:buAutoNum type="arabicPeriod"/>
            </a:pPr>
            <a:r>
              <a:rPr lang="en-US" b="1"/>
              <a:t>Improve </a:t>
            </a:r>
            <a:endParaRPr lang="en-US"/>
          </a:p>
          <a:p>
            <a:pPr marL="114300" indent="0">
              <a:lnSpc>
                <a:spcPct val="114999"/>
              </a:lnSpc>
              <a:buNone/>
            </a:pPr>
            <a:endParaRPr lang="en-US"/>
          </a:p>
          <a:p>
            <a:pPr>
              <a:lnSpc>
                <a:spcPct val="114999"/>
              </a:lnSpc>
              <a:buAutoNum type="arabicPeriod"/>
            </a:pPr>
            <a:endParaRPr lang="en-US"/>
          </a:p>
          <a:p>
            <a:pPr>
              <a:lnSpc>
                <a:spcPct val="114999"/>
              </a:lnSpc>
              <a:buAutoNum type="arabicPeriod"/>
            </a:pPr>
            <a:endParaRPr lang="en-US"/>
          </a:p>
          <a:p>
            <a:pPr marL="3340100" lvl="7" indent="0">
              <a:lnSpc>
                <a:spcPct val="114999"/>
              </a:lnSpc>
              <a:buNone/>
            </a:pPr>
            <a:endParaRPr lang="en-US"/>
          </a:p>
          <a:p>
            <a:pPr marL="3340100" lvl="7" indent="0">
              <a:lnSpc>
                <a:spcPct val="114999"/>
              </a:lnSpc>
              <a:buNone/>
            </a:pPr>
            <a:endParaRPr lang="en-US"/>
          </a:p>
        </p:txBody>
      </p:sp>
    </p:spTree>
    <p:extLst>
      <p:ext uri="{BB962C8B-B14F-4D97-AF65-F5344CB8AC3E}">
        <p14:creationId xmlns:p14="http://schemas.microsoft.com/office/powerpoint/2010/main" val="146648666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9E4EA-44F5-0690-232C-7F1FF513B70B}"/>
              </a:ext>
            </a:extLst>
          </p:cNvPr>
          <p:cNvSpPr>
            <a:spLocks noGrp="1"/>
          </p:cNvSpPr>
          <p:nvPr>
            <p:ph type="title"/>
          </p:nvPr>
        </p:nvSpPr>
        <p:spPr/>
        <p:txBody>
          <a:bodyPr lIns="91424" tIns="91424" rIns="91424" bIns="91424" anchor="t">
            <a:normAutofit fontScale="90000"/>
          </a:bodyPr>
          <a:lstStyle/>
          <a:p>
            <a:r>
              <a:rPr lang="en-US"/>
              <a:t>Improving Campus Safety: A Shared Responsibility</a:t>
            </a:r>
          </a:p>
          <a:p>
            <a:endParaRPr lang="en-US"/>
          </a:p>
        </p:txBody>
      </p:sp>
      <p:sp>
        <p:nvSpPr>
          <p:cNvPr id="3" name="Text Placeholder 2">
            <a:extLst>
              <a:ext uri="{FF2B5EF4-FFF2-40B4-BE49-F238E27FC236}">
                <a16:creationId xmlns:a16="http://schemas.microsoft.com/office/drawing/2014/main" id="{F97DE96F-AAD7-FD08-0F79-15B56A5A7D5E}"/>
              </a:ext>
            </a:extLst>
          </p:cNvPr>
          <p:cNvSpPr>
            <a:spLocks noGrp="1"/>
          </p:cNvSpPr>
          <p:nvPr>
            <p:ph type="body" idx="1"/>
          </p:nvPr>
        </p:nvSpPr>
        <p:spPr>
          <a:xfrm>
            <a:off x="311699" y="1038928"/>
            <a:ext cx="8520602" cy="3529947"/>
          </a:xfrm>
        </p:spPr>
        <p:txBody>
          <a:bodyPr lIns="91424" tIns="91424" rIns="91424" bIns="91424" anchor="t">
            <a:normAutofit fontScale="70000" lnSpcReduction="20000"/>
          </a:bodyPr>
          <a:lstStyle/>
          <a:p>
            <a:r>
              <a:rPr lang="en-US" sz="2400" b="1"/>
              <a:t>Recommended Action #1: EDUCATE</a:t>
            </a:r>
          </a:p>
          <a:p>
            <a:pPr marL="114300" indent="0">
              <a:lnSpc>
                <a:spcPct val="114999"/>
              </a:lnSpc>
              <a:buNone/>
            </a:pPr>
            <a:endParaRPr lang="en-US" b="1"/>
          </a:p>
          <a:p>
            <a:pPr marL="1004570" lvl="1" indent="-407670">
              <a:lnSpc>
                <a:spcPct val="114999"/>
              </a:lnSpc>
            </a:pPr>
            <a:r>
              <a:rPr lang="en-US" sz="2400"/>
              <a:t>Bystander intervention training for all</a:t>
            </a:r>
          </a:p>
          <a:p>
            <a:pPr marL="1004570" lvl="1" indent="-407670">
              <a:lnSpc>
                <a:spcPct val="114999"/>
              </a:lnSpc>
            </a:pPr>
            <a:r>
              <a:rPr lang="en-US" sz="2400"/>
              <a:t>Campus-wide Safety Fair to teach about policies, processes, resources</a:t>
            </a:r>
          </a:p>
          <a:p>
            <a:pPr marL="1004570" lvl="1" indent="-407670">
              <a:lnSpc>
                <a:spcPct val="114999"/>
              </a:lnSpc>
            </a:pPr>
            <a:r>
              <a:rPr lang="en-US" sz="2400"/>
              <a:t>Campus Safety Forum (guests –SDCCD Campus Police; Title IX Coordinator; VC People, Culture &amp; Technology)</a:t>
            </a:r>
          </a:p>
          <a:p>
            <a:pPr marL="1004570" lvl="1" indent="-407670">
              <a:lnSpc>
                <a:spcPct val="114999"/>
              </a:lnSpc>
            </a:pPr>
            <a:r>
              <a:rPr lang="en-US" sz="2400"/>
              <a:t>Syllabus statements</a:t>
            </a:r>
          </a:p>
          <a:p>
            <a:pPr marL="1004570" lvl="1" indent="-407670">
              <a:lnSpc>
                <a:spcPct val="114999"/>
              </a:lnSpc>
            </a:pPr>
            <a:r>
              <a:rPr lang="en-US" sz="2400"/>
              <a:t>Safety presentations to classes, departments, clubs and programs</a:t>
            </a:r>
          </a:p>
          <a:p>
            <a:pPr marL="1004570" lvl="1" indent="-407670">
              <a:lnSpc>
                <a:spcPct val="114999"/>
              </a:lnSpc>
            </a:pPr>
            <a:r>
              <a:rPr lang="en-US" sz="2400"/>
              <a:t>Elevated communication: Agendize campus safety at ASG, Senates, College Council to increase awareness and collaborate on actionable strategies. </a:t>
            </a:r>
          </a:p>
          <a:p>
            <a:pPr marL="1004570" lvl="1" indent="-407670">
              <a:lnSpc>
                <a:spcPct val="114999"/>
              </a:lnSpc>
            </a:pPr>
            <a:r>
              <a:rPr lang="en-US" sz="2400"/>
              <a:t>Outreach: Post flyers that include emergency phone numbers and a QR code to a reporting form. </a:t>
            </a:r>
          </a:p>
          <a:p>
            <a:pPr marL="1004570" lvl="1" indent="-407670">
              <a:lnSpc>
                <a:spcPct val="114999"/>
              </a:lnSpc>
            </a:pPr>
            <a:r>
              <a:rPr lang="en-US" sz="2400"/>
              <a:t>Embedded Anti-stalking Awareness Campaign </a:t>
            </a:r>
          </a:p>
          <a:p>
            <a:pPr marL="1004570" lvl="1" indent="-407670">
              <a:lnSpc>
                <a:spcPct val="114999"/>
              </a:lnSpc>
            </a:pPr>
            <a:endParaRPr lang="en-US" sz="2400"/>
          </a:p>
        </p:txBody>
      </p:sp>
    </p:spTree>
    <p:extLst>
      <p:ext uri="{BB962C8B-B14F-4D97-AF65-F5344CB8AC3E}">
        <p14:creationId xmlns:p14="http://schemas.microsoft.com/office/powerpoint/2010/main" val="36479633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E4C0-5877-4143-7C7F-0F6EE3EF4C38}"/>
              </a:ext>
            </a:extLst>
          </p:cNvPr>
          <p:cNvSpPr>
            <a:spLocks noGrp="1"/>
          </p:cNvSpPr>
          <p:nvPr>
            <p:ph type="title"/>
          </p:nvPr>
        </p:nvSpPr>
        <p:spPr/>
        <p:txBody>
          <a:bodyPr lIns="91424" tIns="91424" rIns="91424" bIns="91424" anchor="t">
            <a:normAutofit fontScale="90000"/>
          </a:bodyPr>
          <a:lstStyle/>
          <a:p>
            <a:r>
              <a:rPr lang="en-US"/>
              <a:t>Improving Campus Safety: A Shared Responsibility</a:t>
            </a:r>
          </a:p>
        </p:txBody>
      </p:sp>
      <p:sp>
        <p:nvSpPr>
          <p:cNvPr id="3" name="Text Placeholder 2">
            <a:extLst>
              <a:ext uri="{FF2B5EF4-FFF2-40B4-BE49-F238E27FC236}">
                <a16:creationId xmlns:a16="http://schemas.microsoft.com/office/drawing/2014/main" id="{E89410BD-35D4-75B8-AB5B-98D00493A44E}"/>
              </a:ext>
            </a:extLst>
          </p:cNvPr>
          <p:cNvSpPr>
            <a:spLocks noGrp="1"/>
          </p:cNvSpPr>
          <p:nvPr>
            <p:ph type="body" idx="1"/>
          </p:nvPr>
        </p:nvSpPr>
        <p:spPr/>
        <p:txBody>
          <a:bodyPr lIns="91424" tIns="91424" rIns="91424" bIns="91424" anchor="t">
            <a:normAutofit lnSpcReduction="10000"/>
          </a:bodyPr>
          <a:lstStyle/>
          <a:p>
            <a:r>
              <a:rPr lang="en-US" sz="1700" b="1"/>
              <a:t>Recommended Action #1: EDUCATE</a:t>
            </a:r>
          </a:p>
          <a:p>
            <a:pPr>
              <a:lnSpc>
                <a:spcPct val="114999"/>
              </a:lnSpc>
            </a:pPr>
            <a:r>
              <a:rPr lang="en-US" sz="1700" b="1"/>
              <a:t>Review broadly the SDCCD Annual Security Report (Safe and Sound), 2021-2023</a:t>
            </a:r>
            <a:endParaRPr lang="en-US"/>
          </a:p>
          <a:p>
            <a:pPr marL="1004570" indent="-407670">
              <a:lnSpc>
                <a:spcPct val="114999"/>
              </a:lnSpc>
            </a:pPr>
            <a:r>
              <a:rPr lang="en-US" sz="1700"/>
              <a:t>24-hour College Police Communications Center at 619-388-6405. From campus building phones, press the college police button for immediate assistance.</a:t>
            </a:r>
          </a:p>
          <a:p>
            <a:pPr marL="1004570" indent="-407670">
              <a:lnSpc>
                <a:spcPct val="114999"/>
              </a:lnSpc>
            </a:pPr>
            <a:r>
              <a:rPr lang="en-US" sz="1700"/>
              <a:t>Criminal action and any other incidents may also be reported via email to the SDCCD Police Department at police@sdccd.edu. </a:t>
            </a:r>
            <a:endParaRPr lang="en-US"/>
          </a:p>
          <a:p>
            <a:pPr marL="1004570" indent="-407670">
              <a:lnSpc>
                <a:spcPct val="114999"/>
              </a:lnSpc>
            </a:pPr>
            <a:r>
              <a:rPr lang="en-US" sz="1700"/>
              <a:t>When a sexual assault, dating violence, domestic violence or stalking incident is reported to College Police, staff on the scene, including College Police, will offer the victim a variety of District and other local resources.</a:t>
            </a:r>
            <a:endParaRPr lang="en-US"/>
          </a:p>
          <a:p>
            <a:pPr marL="596900" lvl="1" indent="0">
              <a:lnSpc>
                <a:spcPct val="114999"/>
              </a:lnSpc>
              <a:buNone/>
            </a:pPr>
            <a:endParaRPr lang="en-US" sz="1700" b="1"/>
          </a:p>
        </p:txBody>
      </p:sp>
    </p:spTree>
    <p:extLst>
      <p:ext uri="{BB962C8B-B14F-4D97-AF65-F5344CB8AC3E}">
        <p14:creationId xmlns:p14="http://schemas.microsoft.com/office/powerpoint/2010/main" val="1032720035"/>
      </p:ext>
    </p:extLst>
  </p:cSld>
  <p:clrMapOvr>
    <a:masterClrMapping/>
  </p:clrMapOvr>
  <p:transition spd="med"/>
</p:sld>
</file>

<file path=ppt/theme/theme1.xml><?xml version="1.0" encoding="utf-8"?>
<a:theme xmlns:a="http://schemas.openxmlformats.org/drawingml/2006/main" name="Pop">
  <a:themeElements>
    <a:clrScheme name="Pop">
      <a:dk1>
        <a:srgbClr val="01AFD1"/>
      </a:dk1>
      <a:lt1>
        <a:srgbClr val="F8E71C"/>
      </a:lt1>
      <a:dk2>
        <a:srgbClr val="A7A7A7"/>
      </a:dk2>
      <a:lt2>
        <a:srgbClr val="535353"/>
      </a:lt2>
      <a:accent1>
        <a:srgbClr val="666666"/>
      </a:accent1>
      <a:accent2>
        <a:srgbClr val="483165"/>
      </a:accent2>
      <a:accent3>
        <a:srgbClr val="EB1E95"/>
      </a:accent3>
      <a:accent4>
        <a:srgbClr val="01AFD1"/>
      </a:accent4>
      <a:accent5>
        <a:srgbClr val="0F9D58"/>
      </a:accent5>
      <a:accent6>
        <a:srgbClr val="9C27B0"/>
      </a:accent6>
      <a:hlink>
        <a:srgbClr val="0000FF"/>
      </a:hlink>
      <a:folHlink>
        <a:srgbClr val="FF00FF"/>
      </a:folHlink>
    </a:clrScheme>
    <a:fontScheme name="Pop">
      <a:majorFont>
        <a:latin typeface="Helvetica"/>
        <a:ea typeface="Helvetica"/>
        <a:cs typeface="Helvetica"/>
      </a:majorFont>
      <a:minorFont>
        <a:latin typeface="Arial"/>
        <a:ea typeface="Arial"/>
        <a:cs typeface="Arial"/>
      </a:minorFont>
    </a:fontScheme>
    <a:fmtScheme name="Po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op">
  <a:themeElements>
    <a:clrScheme name="Pop">
      <a:dk1>
        <a:srgbClr val="000000"/>
      </a:dk1>
      <a:lt1>
        <a:srgbClr val="FFFFFF"/>
      </a:lt1>
      <a:dk2>
        <a:srgbClr val="A7A7A7"/>
      </a:dk2>
      <a:lt2>
        <a:srgbClr val="535353"/>
      </a:lt2>
      <a:accent1>
        <a:srgbClr val="666666"/>
      </a:accent1>
      <a:accent2>
        <a:srgbClr val="483165"/>
      </a:accent2>
      <a:accent3>
        <a:srgbClr val="EB1E95"/>
      </a:accent3>
      <a:accent4>
        <a:srgbClr val="01AFD1"/>
      </a:accent4>
      <a:accent5>
        <a:srgbClr val="0F9D58"/>
      </a:accent5>
      <a:accent6>
        <a:srgbClr val="9C27B0"/>
      </a:accent6>
      <a:hlink>
        <a:srgbClr val="0000FF"/>
      </a:hlink>
      <a:folHlink>
        <a:srgbClr val="FF00FF"/>
      </a:folHlink>
    </a:clrScheme>
    <a:fontScheme name="Pop">
      <a:majorFont>
        <a:latin typeface="Helvetica"/>
        <a:ea typeface="Helvetica"/>
        <a:cs typeface="Helvetica"/>
      </a:majorFont>
      <a:minorFont>
        <a:latin typeface="Arial"/>
        <a:ea typeface="Arial"/>
        <a:cs typeface="Arial"/>
      </a:minorFont>
    </a:fontScheme>
    <a:fmtScheme name="Po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8E71C"/>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17</Slides>
  <Notes>0</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Pop</vt:lpstr>
      <vt:lpstr>Improving Campus Safety</vt:lpstr>
      <vt:lpstr>Campus Safety</vt:lpstr>
      <vt:lpstr>Campus Safety</vt:lpstr>
      <vt:lpstr>Campus Safety</vt:lpstr>
      <vt:lpstr>Campus Safety</vt:lpstr>
      <vt:lpstr>Campus Safety</vt:lpstr>
      <vt:lpstr>Improving Campus Safety: A Shared Responsibility</vt:lpstr>
      <vt:lpstr>Improving Campus Safety: A Shared Responsibility </vt:lpstr>
      <vt:lpstr>Improving Campus Safety: A Shared Responsibility</vt:lpstr>
      <vt:lpstr>Improving Campus Safety: A Shared Responsibility </vt:lpstr>
      <vt:lpstr>Improving Campus Safety: A Shared Responsibility</vt:lpstr>
      <vt:lpstr>Improving Campus Safety: A Shared Responsibility</vt:lpstr>
      <vt:lpstr>Improving Campus Safety: A Shared Responsibility</vt:lpstr>
      <vt:lpstr>Improving Campus Safety: A Shared Responsibility</vt:lpstr>
      <vt:lpstr>Improving Campus Safety: A Shared Responsibility</vt:lpstr>
      <vt:lpstr>Improving Campus Safety: A Shared Responsibility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2</cp:revision>
  <dcterms:modified xsi:type="dcterms:W3CDTF">2024-11-12T16:29:35Z</dcterms:modified>
</cp:coreProperties>
</file>