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1" r:id="rId2"/>
    <p:sldId id="262" r:id="rId3"/>
    <p:sldId id="263" r:id="rId4"/>
    <p:sldId id="264" r:id="rId5"/>
    <p:sldId id="267" r:id="rId6"/>
    <p:sldId id="265" r:id="rId7"/>
    <p:sldId id="266" r:id="rId8"/>
    <p:sldId id="268"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7"/>
    <p:restoredTop sz="80041" autoAdjust="0"/>
  </p:normalViewPr>
  <p:slideViewPr>
    <p:cSldViewPr snapToGrid="0" snapToObjects="1">
      <p:cViewPr varScale="1">
        <p:scale>
          <a:sx n="95" d="100"/>
          <a:sy n="95" d="100"/>
        </p:scale>
        <p:origin x="15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10/17/24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In the 23-24 revision for this course the approved change was in the note only taking out “video/photography” from the list of “does not refer” options.</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5</a:t>
            </a:fld>
            <a:endParaRPr lang="en-US"/>
          </a:p>
        </p:txBody>
      </p:sp>
    </p:spTree>
    <p:extLst>
      <p:ext uri="{BB962C8B-B14F-4D97-AF65-F5344CB8AC3E}">
        <p14:creationId xmlns:p14="http://schemas.microsoft.com/office/powerpoint/2010/main" val="2478078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footnote 13 – Rules; and 14 - Bylaws</a:t>
            </a:r>
          </a:p>
        </p:txBody>
      </p:sp>
      <p:sp>
        <p:nvSpPr>
          <p:cNvPr id="4" name="Slide Number Placeholder 3"/>
          <p:cNvSpPr>
            <a:spLocks noGrp="1"/>
          </p:cNvSpPr>
          <p:nvPr>
            <p:ph type="sldNum" sz="quarter" idx="5"/>
          </p:nvPr>
        </p:nvSpPr>
        <p:spPr/>
        <p:txBody>
          <a:bodyPr/>
          <a:lstStyle/>
          <a:p>
            <a:fld id="{557E57F4-9D9C-5847-BCD2-13B860A1E044}" type="slidenum">
              <a:rPr lang="en-US" smtClean="0"/>
              <a:t>9</a:t>
            </a:fld>
            <a:endParaRPr lang="en-US"/>
          </a:p>
        </p:txBody>
      </p:sp>
    </p:spTree>
    <p:extLst>
      <p:ext uri="{BB962C8B-B14F-4D97-AF65-F5344CB8AC3E}">
        <p14:creationId xmlns:p14="http://schemas.microsoft.com/office/powerpoint/2010/main" val="1202219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F0E0845-18E1-5945-A041-B07EAC8B3623}"/>
              </a:ext>
              <a:ext uri="{C183D7F6-B498-43B3-948B-1728B52AA6E4}">
                <adec:decorative xmlns:adec="http://schemas.microsoft.com/office/drawing/2017/decorative" val="1"/>
              </a:ext>
            </a:extLst>
          </p:cNvPr>
          <p:cNvSpPr/>
          <p:nvPr userDrawn="1"/>
        </p:nvSpPr>
        <p:spPr>
          <a:xfrm rot="10800000">
            <a:off x="0" y="2911869"/>
            <a:ext cx="12192000" cy="39461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3B09942-DABE-0644-98E7-8C82B41ECE4B}"/>
              </a:ext>
              <a:ext uri="{C183D7F6-B498-43B3-948B-1728B52AA6E4}">
                <adec:decorative xmlns:adec="http://schemas.microsoft.com/office/drawing/2017/decorative" val="1"/>
              </a:ext>
            </a:extLst>
          </p:cNvPr>
          <p:cNvSpPr/>
          <p:nvPr userDrawn="1"/>
        </p:nvSpPr>
        <p:spPr>
          <a:xfrm rot="10800000">
            <a:off x="0" y="2834565"/>
            <a:ext cx="12192000" cy="996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cademic Senate for California Community Colleges Logo">
            <a:extLst>
              <a:ext uri="{FF2B5EF4-FFF2-40B4-BE49-F238E27FC236}">
                <a16:creationId xmlns:a16="http://schemas.microsoft.com/office/drawing/2014/main" id="{13A6256D-FB97-4441-AB98-9691F3E35A5F}"/>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995054" y="829173"/>
            <a:ext cx="4540210" cy="1146403"/>
          </a:xfrm>
          <a:prstGeom prst="rect">
            <a:avLst/>
          </a:prstGeom>
        </p:spPr>
      </p:pic>
      <p:sp>
        <p:nvSpPr>
          <p:cNvPr id="7" name="Title 1">
            <a:extLst>
              <a:ext uri="{FF2B5EF4-FFF2-40B4-BE49-F238E27FC236}">
                <a16:creationId xmlns:a16="http://schemas.microsoft.com/office/drawing/2014/main" id="{E740FD2D-D9B8-AC45-BEA0-7C7100EE63E3}"/>
              </a:ext>
            </a:extLst>
          </p:cNvPr>
          <p:cNvSpPr>
            <a:spLocks noGrp="1"/>
          </p:cNvSpPr>
          <p:nvPr userDrawn="1">
            <p:ph type="title" hasCustomPrompt="1"/>
          </p:nvPr>
        </p:nvSpPr>
        <p:spPr>
          <a:xfrm>
            <a:off x="2133598" y="3310152"/>
            <a:ext cx="9213852" cy="1312648"/>
          </a:xfrm>
          <a:prstGeom prst="rect">
            <a:avLst/>
          </a:prstGeom>
        </p:spPr>
        <p:txBody>
          <a:bodyPr anchor="b"/>
          <a:lstStyle>
            <a:lvl1pPr algn="l">
              <a:defRPr sz="4400">
                <a:solidFill>
                  <a:schemeClr val="bg1"/>
                </a:solidFill>
              </a:defRPr>
            </a:lvl1pPr>
          </a:lstStyle>
          <a:p>
            <a:r>
              <a:rPr lang="en-US" dirty="0"/>
              <a:t>Click to edit title</a:t>
            </a:r>
          </a:p>
        </p:txBody>
      </p:sp>
      <p:pic>
        <p:nvPicPr>
          <p:cNvPr id="8" name="Picture 7">
            <a:extLst>
              <a:ext uri="{FF2B5EF4-FFF2-40B4-BE49-F238E27FC236}">
                <a16:creationId xmlns:a16="http://schemas.microsoft.com/office/drawing/2014/main" id="{E9ED2582-C2E7-6444-9174-5AF081E18D0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1279024" cy="6858000"/>
          </a:xfrm>
          <a:prstGeom prst="rect">
            <a:avLst/>
          </a:prstGeom>
          <a:effectLst>
            <a:outerShdw blurRad="254000" dist="101600" algn="l" rotWithShape="0">
              <a:prstClr val="black">
                <a:alpha val="40000"/>
              </a:prstClr>
            </a:outerShdw>
          </a:effectLst>
        </p:spPr>
      </p:pic>
      <p:sp>
        <p:nvSpPr>
          <p:cNvPr id="3" name="Text Placeholder 2">
            <a:extLst>
              <a:ext uri="{FF2B5EF4-FFF2-40B4-BE49-F238E27FC236}">
                <a16:creationId xmlns:a16="http://schemas.microsoft.com/office/drawing/2014/main" id="{5CB3BB3B-EAE7-E35F-244B-EA23EE6FBE9E}"/>
              </a:ext>
            </a:extLst>
          </p:cNvPr>
          <p:cNvSpPr>
            <a:spLocks noGrp="1"/>
          </p:cNvSpPr>
          <p:nvPr>
            <p:ph idx="1" hasCustomPrompt="1"/>
          </p:nvPr>
        </p:nvSpPr>
        <p:spPr>
          <a:xfrm>
            <a:off x="2133598" y="4764980"/>
            <a:ext cx="9213852" cy="1767796"/>
          </a:xfrm>
          <a:prstGeom prst="rect">
            <a:avLst/>
          </a:prstGeom>
        </p:spPr>
        <p:txBody>
          <a:bodyPr vert="horz" lIns="91440" tIns="45720" rIns="91440" bIns="45720" rtlCol="0">
            <a:normAutofit/>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a:t>
            </a:r>
            <a:br>
              <a:rPr lang="en-US" dirty="0"/>
            </a:br>
            <a:r>
              <a:rPr lang="en-US" dirty="0"/>
              <a:t>Remember to follow accessibility guidelines.</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A">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2426CC4-3C4B-B04A-B692-82D7B0F75DE7}"/>
              </a:ext>
              <a:ext uri="{C183D7F6-B498-43B3-948B-1728B52AA6E4}">
                <adec:decorative xmlns:adec="http://schemas.microsoft.com/office/drawing/2017/decorative" val="1"/>
              </a:ext>
            </a:extLst>
          </p:cNvPr>
          <p:cNvGrpSpPr/>
          <p:nvPr userDrawn="1"/>
        </p:nvGrpSpPr>
        <p:grpSpPr>
          <a:xfrm>
            <a:off x="-22225" y="-36513"/>
            <a:ext cx="12214225" cy="6942138"/>
            <a:chOff x="-22225" y="-36513"/>
            <a:chExt cx="12214225" cy="6942138"/>
          </a:xfrm>
        </p:grpSpPr>
        <p:pic>
          <p:nvPicPr>
            <p:cNvPr id="13" name="Picture 12">
              <a:extLst>
                <a:ext uri="{FF2B5EF4-FFF2-40B4-BE49-F238E27FC236}">
                  <a16:creationId xmlns:a16="http://schemas.microsoft.com/office/drawing/2014/main" id="{E7AA37CB-C10B-D14E-AE49-46A225879F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225" y="0"/>
              <a:ext cx="4071938" cy="6905625"/>
            </a:xfrm>
            <a:prstGeom prst="rect">
              <a:avLst/>
            </a:prstGeom>
            <a:effectLst>
              <a:outerShdw blurRad="190500" dist="76200" algn="l" rotWithShape="0">
                <a:prstClr val="black">
                  <a:alpha val="40000"/>
                </a:prstClr>
              </a:outerShdw>
            </a:effectLst>
          </p:spPr>
        </p:pic>
        <p:sp>
          <p:nvSpPr>
            <p:cNvPr id="6" name="Rectangle 5">
              <a:extLst>
                <a:ext uri="{FF2B5EF4-FFF2-40B4-BE49-F238E27FC236}">
                  <a16:creationId xmlns:a16="http://schemas.microsoft.com/office/drawing/2014/main" id="{1D53D4D5-C464-6540-BE95-C73171C98CD2}"/>
                </a:ext>
                <a:ext uri="{C183D7F6-B498-43B3-948B-1728B52AA6E4}">
                  <adec:decorative xmlns:adec="http://schemas.microsoft.com/office/drawing/2017/decorative" val="1"/>
                </a:ext>
              </a:extLst>
            </p:cNvPr>
            <p:cNvSpPr/>
            <p:nvPr userDrawn="1"/>
          </p:nvSpPr>
          <p:spPr>
            <a:xfrm>
              <a:off x="-22225" y="1365827"/>
              <a:ext cx="4071938" cy="4392609"/>
            </a:xfrm>
            <a:prstGeom prst="rect">
              <a:avLst/>
            </a:prstGeom>
            <a:solidFill>
              <a:schemeClr val="tx2"/>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E6FD1C54-32B7-E342-B8C2-97191421EB81}"/>
                </a:ext>
                <a:ext uri="{C183D7F6-B498-43B3-948B-1728B52AA6E4}">
                  <adec:decorative xmlns:adec="http://schemas.microsoft.com/office/drawing/2017/decorative" val="1"/>
                </a:ext>
              </a:extLst>
            </p:cNvPr>
            <p:cNvSpPr/>
            <p:nvPr userDrawn="1"/>
          </p:nvSpPr>
          <p:spPr>
            <a:xfrm>
              <a:off x="11510963" y="-36513"/>
              <a:ext cx="681037" cy="6894513"/>
            </a:xfrm>
            <a:prstGeom prst="rect">
              <a:avLst/>
            </a:prstGeom>
            <a:solidFill>
              <a:schemeClr val="tx2"/>
            </a:solidFill>
            <a:ln>
              <a:noFill/>
            </a:ln>
            <a:effectLst>
              <a:outerShdw blurRad="190500" dist="635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2" name="Title 1"/>
          <p:cNvSpPr>
            <a:spLocks noGrp="1"/>
          </p:cNvSpPr>
          <p:nvPr>
            <p:ph type="title" hasCustomPrompt="1"/>
          </p:nvPr>
        </p:nvSpPr>
        <p:spPr>
          <a:xfrm>
            <a:off x="247135" y="1570618"/>
            <a:ext cx="3583461" cy="1611995"/>
          </a:xfrm>
        </p:spPr>
        <p:txBody>
          <a:bodyPr anchor="b">
            <a:normAutofit/>
          </a:bodyPr>
          <a:lstStyle>
            <a:lvl1pPr algn="ctr">
              <a:defRPr sz="3600" spc="20" baseline="0">
                <a:solidFill>
                  <a:schemeClr val="bg1"/>
                </a:solidFill>
              </a:defRPr>
            </a:lvl1pPr>
          </a:lstStyle>
          <a:p>
            <a:r>
              <a:rPr lang="en-US" dirty="0"/>
              <a:t>Click to edit section title</a:t>
            </a:r>
          </a:p>
        </p:txBody>
      </p:sp>
      <p:sp>
        <p:nvSpPr>
          <p:cNvPr id="4" name="Text Placeholder 3"/>
          <p:cNvSpPr>
            <a:spLocks noGrp="1"/>
          </p:cNvSpPr>
          <p:nvPr>
            <p:ph type="body" sz="half" idx="2" hasCustomPrompt="1"/>
          </p:nvPr>
        </p:nvSpPr>
        <p:spPr>
          <a:xfrm>
            <a:off x="247135" y="3283527"/>
            <a:ext cx="3583461" cy="2313710"/>
          </a:xfrm>
          <a:ln>
            <a:noFill/>
          </a:ln>
        </p:spPr>
        <p:txBody>
          <a:bodyPr>
            <a:normAutofit/>
          </a:bodyPr>
          <a:lstStyle>
            <a:lvl1pPr marL="0" indent="0" algn="ctr">
              <a:buNone/>
              <a:defRPr sz="2600" spc="2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subtitle.</a:t>
            </a:r>
          </a:p>
        </p:txBody>
      </p:sp>
      <p:sp>
        <p:nvSpPr>
          <p:cNvPr id="3" name="Content Placeholder 2"/>
          <p:cNvSpPr>
            <a:spLocks noGrp="1"/>
          </p:cNvSpPr>
          <p:nvPr>
            <p:ph idx="1"/>
          </p:nvPr>
        </p:nvSpPr>
        <p:spPr>
          <a:xfrm>
            <a:off x="4461164" y="1112108"/>
            <a:ext cx="6572242"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6">
            <a:extLst>
              <a:ext uri="{FF2B5EF4-FFF2-40B4-BE49-F238E27FC236}">
                <a16:creationId xmlns:a16="http://schemas.microsoft.com/office/drawing/2014/main" id="{0D6DCCFD-9F52-A948-BF57-822973A87589}"/>
              </a:ext>
            </a:extLst>
          </p:cNvPr>
          <p:cNvSpPr>
            <a:spLocks noGrp="1"/>
          </p:cNvSpPr>
          <p:nvPr>
            <p:ph type="sldNum" sz="quarter" idx="10"/>
          </p:nvPr>
        </p:nvSpPr>
        <p:spPr>
          <a:xfrm>
            <a:off x="9509799"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cxnSp>
        <p:nvCxnSpPr>
          <p:cNvPr id="16" name="Straight Connector 15">
            <a:extLst>
              <a:ext uri="{FF2B5EF4-FFF2-40B4-BE49-F238E27FC236}">
                <a16:creationId xmlns:a16="http://schemas.microsoft.com/office/drawing/2014/main" id="{A47A3F37-C51C-5548-B909-DC5139C21C90}"/>
              </a:ext>
              <a:ext uri="{C183D7F6-B498-43B3-948B-1728B52AA6E4}">
                <adec:decorative xmlns:adec="http://schemas.microsoft.com/office/drawing/2017/decorative" val="1"/>
              </a:ext>
            </a:extLst>
          </p:cNvPr>
          <p:cNvCxnSpPr/>
          <p:nvPr userDrawn="1"/>
        </p:nvCxnSpPr>
        <p:spPr>
          <a:xfrm>
            <a:off x="247135" y="3231343"/>
            <a:ext cx="3583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8AE8DE-0BB6-5D30-F26F-23CF2FA12A82}"/>
              </a:ext>
            </a:extLst>
          </p:cNvPr>
          <p:cNvPicPr>
            <a:picLocks noChangeAspect="1"/>
          </p:cNvPicPr>
          <p:nvPr userDrawn="1"/>
        </p:nvPicPr>
        <p:blipFill>
          <a:blip r:embed="rId3"/>
          <a:srcRect/>
          <a:stretch/>
        </p:blipFill>
        <p:spPr>
          <a:xfrm>
            <a:off x="10707508" y="6376988"/>
            <a:ext cx="391886" cy="391886"/>
          </a:xfrm>
          <a:prstGeom prst="rect">
            <a:avLst/>
          </a:prstGeom>
        </p:spPr>
      </p:pic>
    </p:spTree>
    <p:extLst>
      <p:ext uri="{BB962C8B-B14F-4D97-AF65-F5344CB8AC3E}">
        <p14:creationId xmlns:p14="http://schemas.microsoft.com/office/powerpoint/2010/main" val="3127533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A - 2 Column ">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1212273" y="696266"/>
            <a:ext cx="10314708"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1212273" y="1967787"/>
            <a:ext cx="5077690" cy="4193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449291" y="1967786"/>
            <a:ext cx="5077690" cy="4193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D4885168-EAA5-0F4F-9DE9-3D36AE4D96B0}"/>
              </a:ext>
              <a:ext uri="{C183D7F6-B498-43B3-948B-1728B52AA6E4}">
                <adec:decorative xmlns:adec="http://schemas.microsoft.com/office/drawing/2017/decorative" val="1"/>
              </a:ext>
            </a:extLst>
          </p:cNvPr>
          <p:cNvSpPr/>
          <p:nvPr userDrawn="1"/>
        </p:nvSpPr>
        <p:spPr>
          <a:xfrm rot="10800000">
            <a:off x="-1" y="-36514"/>
            <a:ext cx="775855" cy="6894513"/>
          </a:xfrm>
          <a:prstGeom prst="rect">
            <a:avLst/>
          </a:prstGeom>
          <a:solidFill>
            <a:schemeClr val="tx2"/>
          </a:solidFill>
          <a:ln>
            <a:noFill/>
          </a:ln>
          <a:effectLst>
            <a:outerShdw blurRad="190500" dist="635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Slide Number Placeholder 6">
            <a:extLst>
              <a:ext uri="{FF2B5EF4-FFF2-40B4-BE49-F238E27FC236}">
                <a16:creationId xmlns:a16="http://schemas.microsoft.com/office/drawing/2014/main" id="{D736F2C4-AA72-B1A9-C770-CC19C5933BB2}"/>
              </a:ext>
            </a:extLst>
          </p:cNvPr>
          <p:cNvSpPr>
            <a:spLocks noGrp="1"/>
          </p:cNvSpPr>
          <p:nvPr>
            <p:ph type="sldNum" sz="quarter" idx="10"/>
          </p:nvPr>
        </p:nvSpPr>
        <p:spPr>
          <a:xfrm>
            <a:off x="10022227"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pic>
        <p:nvPicPr>
          <p:cNvPr id="5" name="Picture 4">
            <a:extLst>
              <a:ext uri="{FF2B5EF4-FFF2-40B4-BE49-F238E27FC236}">
                <a16:creationId xmlns:a16="http://schemas.microsoft.com/office/drawing/2014/main" id="{E71AE53E-B4FD-F766-A5ED-40C58F3E3ED0}"/>
              </a:ext>
            </a:extLst>
          </p:cNvPr>
          <p:cNvPicPr>
            <a:picLocks noChangeAspect="1"/>
          </p:cNvPicPr>
          <p:nvPr userDrawn="1"/>
        </p:nvPicPr>
        <p:blipFill>
          <a:blip r:embed="rId2"/>
          <a:srcRect/>
          <a:stretch/>
        </p:blipFill>
        <p:spPr>
          <a:xfrm>
            <a:off x="11187261" y="6376988"/>
            <a:ext cx="391886" cy="391886"/>
          </a:xfrm>
          <a:prstGeom prst="rect">
            <a:avLst/>
          </a:prstGeom>
        </p:spPr>
      </p:pic>
    </p:spTree>
    <p:extLst>
      <p:ext uri="{BB962C8B-B14F-4D97-AF65-F5344CB8AC3E}">
        <p14:creationId xmlns:p14="http://schemas.microsoft.com/office/powerpoint/2010/main" val="32626646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A - 1 Column ">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E8845F6-5094-8248-81D3-BD081A6D88B6}"/>
              </a:ext>
            </a:extLst>
          </p:cNvPr>
          <p:cNvSpPr>
            <a:spLocks noGrp="1"/>
          </p:cNvSpPr>
          <p:nvPr>
            <p:ph type="title" hasCustomPrompt="1"/>
          </p:nvPr>
        </p:nvSpPr>
        <p:spPr>
          <a:xfrm>
            <a:off x="1212273" y="696266"/>
            <a:ext cx="10314708"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1212273" y="1967787"/>
            <a:ext cx="10314708" cy="4193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919F5463-760A-0046-9FAD-F5C4FE3306E7}"/>
              </a:ext>
              <a:ext uri="{C183D7F6-B498-43B3-948B-1728B52AA6E4}">
                <adec:decorative xmlns:adec="http://schemas.microsoft.com/office/drawing/2017/decorative" val="1"/>
              </a:ext>
            </a:extLst>
          </p:cNvPr>
          <p:cNvSpPr/>
          <p:nvPr userDrawn="1"/>
        </p:nvSpPr>
        <p:spPr>
          <a:xfrm rot="10800000">
            <a:off x="-1" y="-36514"/>
            <a:ext cx="775855" cy="6894513"/>
          </a:xfrm>
          <a:prstGeom prst="rect">
            <a:avLst/>
          </a:prstGeom>
          <a:solidFill>
            <a:schemeClr val="tx2"/>
          </a:solidFill>
          <a:ln>
            <a:noFill/>
          </a:ln>
          <a:effectLst>
            <a:outerShdw blurRad="190500" dist="635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Slide Number Placeholder 6">
            <a:extLst>
              <a:ext uri="{FF2B5EF4-FFF2-40B4-BE49-F238E27FC236}">
                <a16:creationId xmlns:a16="http://schemas.microsoft.com/office/drawing/2014/main" id="{503311AC-CBA0-DD68-F4E9-3CA41CD2F51B}"/>
              </a:ext>
            </a:extLst>
          </p:cNvPr>
          <p:cNvSpPr>
            <a:spLocks noGrp="1"/>
          </p:cNvSpPr>
          <p:nvPr>
            <p:ph type="sldNum" sz="quarter" idx="10"/>
          </p:nvPr>
        </p:nvSpPr>
        <p:spPr>
          <a:xfrm>
            <a:off x="10022227"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pic>
        <p:nvPicPr>
          <p:cNvPr id="2" name="Picture 1">
            <a:extLst>
              <a:ext uri="{FF2B5EF4-FFF2-40B4-BE49-F238E27FC236}">
                <a16:creationId xmlns:a16="http://schemas.microsoft.com/office/drawing/2014/main" id="{E80F1D34-9B44-AF73-D4D1-55909A40A050}"/>
              </a:ext>
            </a:extLst>
          </p:cNvPr>
          <p:cNvPicPr>
            <a:picLocks noChangeAspect="1"/>
          </p:cNvPicPr>
          <p:nvPr userDrawn="1"/>
        </p:nvPicPr>
        <p:blipFill>
          <a:blip r:embed="rId2"/>
          <a:srcRect/>
          <a:stretch/>
        </p:blipFill>
        <p:spPr>
          <a:xfrm>
            <a:off x="11187261" y="6376988"/>
            <a:ext cx="391886" cy="391886"/>
          </a:xfrm>
          <a:prstGeom prst="rect">
            <a:avLst/>
          </a:prstGeom>
        </p:spPr>
      </p:pic>
    </p:spTree>
    <p:extLst>
      <p:ext uri="{BB962C8B-B14F-4D97-AF65-F5344CB8AC3E}">
        <p14:creationId xmlns:p14="http://schemas.microsoft.com/office/powerpoint/2010/main" val="105628362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B">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87E469-A67B-EB47-AF0A-411A793676E4}"/>
              </a:ext>
            </a:extLst>
          </p:cNvPr>
          <p:cNvGrpSpPr/>
          <p:nvPr userDrawn="1"/>
        </p:nvGrpSpPr>
        <p:grpSpPr>
          <a:xfrm>
            <a:off x="0" y="0"/>
            <a:ext cx="12192000" cy="6858000"/>
            <a:chOff x="0" y="0"/>
            <a:chExt cx="12192000" cy="6858000"/>
          </a:xfrm>
        </p:grpSpPr>
        <p:sp>
          <p:nvSpPr>
            <p:cNvPr id="4" name="Rectangle 3">
              <a:extLst>
                <a:ext uri="{FF2B5EF4-FFF2-40B4-BE49-F238E27FC236}">
                  <a16:creationId xmlns:a16="http://schemas.microsoft.com/office/drawing/2014/main" id="{C44F28EA-8038-9B43-A556-FDEFBE65B481}"/>
                </a:ext>
              </a:extLst>
            </p:cNvPr>
            <p:cNvSpPr/>
            <p:nvPr userDrawn="1"/>
          </p:nvSpPr>
          <p:spPr>
            <a:xfrm>
              <a:off x="0" y="0"/>
              <a:ext cx="12192000" cy="18842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F127A8-4F37-D142-AB91-ECA155293916}"/>
                </a:ext>
              </a:extLst>
            </p:cNvPr>
            <p:cNvSpPr/>
            <p:nvPr userDrawn="1"/>
          </p:nvSpPr>
          <p:spPr>
            <a:xfrm>
              <a:off x="0" y="6276109"/>
              <a:ext cx="12192000" cy="5818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5738914-F2C2-854D-9708-D737579C324E}"/>
                </a:ext>
              </a:extLst>
            </p:cNvPr>
            <p:cNvSpPr/>
            <p:nvPr userDrawn="1"/>
          </p:nvSpPr>
          <p:spPr>
            <a:xfrm>
              <a:off x="0" y="1867368"/>
              <a:ext cx="12192000" cy="1497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8E5331D-721A-754F-942B-A90651FFD257}"/>
              </a:ext>
            </a:extLst>
          </p:cNvPr>
          <p:cNvSpPr>
            <a:spLocks noGrp="1"/>
          </p:cNvSpPr>
          <p:nvPr userDrawn="1">
            <p:ph type="title" hasCustomPrompt="1"/>
          </p:nvPr>
        </p:nvSpPr>
        <p:spPr>
          <a:xfrm>
            <a:off x="665019" y="434518"/>
            <a:ext cx="10861960" cy="1312648"/>
          </a:xfrm>
          <a:prstGeom prst="rect">
            <a:avLst/>
          </a:prstGeom>
        </p:spPr>
        <p:txBody>
          <a:bodyPr anchor="b">
            <a:normAutofit/>
          </a:bodyPr>
          <a:lstStyle>
            <a:lvl1pPr algn="l">
              <a:defRPr sz="3600" spc="20" baseline="0">
                <a:solidFill>
                  <a:schemeClr val="bg1"/>
                </a:solidFill>
              </a:defRPr>
            </a:lvl1pPr>
          </a:lstStyle>
          <a:p>
            <a:r>
              <a:rPr lang="en-US" dirty="0"/>
              <a:t>Click to edit section title</a:t>
            </a:r>
          </a:p>
        </p:txBody>
      </p:sp>
      <p:sp>
        <p:nvSpPr>
          <p:cNvPr id="3" name="Text Placeholder 2">
            <a:extLst>
              <a:ext uri="{FF2B5EF4-FFF2-40B4-BE49-F238E27FC236}">
                <a16:creationId xmlns:a16="http://schemas.microsoft.com/office/drawing/2014/main" id="{C3C4F635-4E32-2C45-9BD9-9C4B375AB562}"/>
              </a:ext>
            </a:extLst>
          </p:cNvPr>
          <p:cNvSpPr>
            <a:spLocks noGrp="1"/>
          </p:cNvSpPr>
          <p:nvPr userDrawn="1">
            <p:ph type="body" idx="1" hasCustomPrompt="1"/>
          </p:nvPr>
        </p:nvSpPr>
        <p:spPr>
          <a:xfrm>
            <a:off x="665019" y="2221728"/>
            <a:ext cx="10861959" cy="706823"/>
          </a:xfrm>
        </p:spPr>
        <p:txBody>
          <a:bodyPr>
            <a:normAutofit/>
          </a:bodyPr>
          <a:lstStyle>
            <a:lvl1pPr marL="0" indent="0" algn="l">
              <a:buNone/>
              <a:defRPr sz="30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subtitle</a:t>
            </a:r>
          </a:p>
        </p:txBody>
      </p:sp>
      <p:sp>
        <p:nvSpPr>
          <p:cNvPr id="8" name="Content Placeholder 2">
            <a:extLst>
              <a:ext uri="{FF2B5EF4-FFF2-40B4-BE49-F238E27FC236}">
                <a16:creationId xmlns:a16="http://schemas.microsoft.com/office/drawing/2014/main" id="{8602FC1C-E415-C14A-9431-D009CC2D5E3F}"/>
              </a:ext>
            </a:extLst>
          </p:cNvPr>
          <p:cNvSpPr>
            <a:spLocks noGrp="1"/>
          </p:cNvSpPr>
          <p:nvPr userDrawn="1">
            <p:ph idx="10"/>
          </p:nvPr>
        </p:nvSpPr>
        <p:spPr>
          <a:xfrm>
            <a:off x="665019" y="2997965"/>
            <a:ext cx="10861959" cy="3093226"/>
          </a:xfrm>
        </p:spPr>
        <p:txBody>
          <a:bodyPr/>
          <a:lstStyle>
            <a:lvl1pPr>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Slide Number Placeholder 6">
            <a:extLst>
              <a:ext uri="{FF2B5EF4-FFF2-40B4-BE49-F238E27FC236}">
                <a16:creationId xmlns:a16="http://schemas.microsoft.com/office/drawing/2014/main" id="{38B1453A-8CDB-41F4-C2F1-38547D7009BF}"/>
              </a:ext>
            </a:extLst>
          </p:cNvPr>
          <p:cNvSpPr>
            <a:spLocks noGrp="1"/>
          </p:cNvSpPr>
          <p:nvPr>
            <p:ph type="sldNum" sz="quarter" idx="11"/>
          </p:nvPr>
        </p:nvSpPr>
        <p:spPr>
          <a:xfrm>
            <a:off x="10022227" y="6477000"/>
            <a:ext cx="1143000" cy="247650"/>
          </a:xfrm>
        </p:spPr>
        <p:txBody>
          <a:bodyPr/>
          <a:lstStyle>
            <a:lvl1pPr algn="r">
              <a:defRPr>
                <a:solidFill>
                  <a:schemeClr val="bg1"/>
                </a:solidFill>
              </a:defRPr>
            </a:lvl1pPr>
          </a:lstStyle>
          <a:p>
            <a:pPr>
              <a:defRPr/>
            </a:pPr>
            <a:fld id="{0F61B9A2-6873-5846-8BDD-3D2DF08C9DB1}" type="slidenum">
              <a:rPr lang="en-US" altLang="en-US" smtClean="0"/>
              <a:pPr>
                <a:defRPr/>
              </a:pPr>
              <a:t>‹#›</a:t>
            </a:fld>
            <a:endParaRPr lang="en-US" altLang="en-US" dirty="0"/>
          </a:p>
        </p:txBody>
      </p:sp>
      <p:pic>
        <p:nvPicPr>
          <p:cNvPr id="6" name="Picture 5">
            <a:extLst>
              <a:ext uri="{FF2B5EF4-FFF2-40B4-BE49-F238E27FC236}">
                <a16:creationId xmlns:a16="http://schemas.microsoft.com/office/drawing/2014/main" id="{12F4C295-FEC2-AB13-5A87-B29E7EA93A9B}"/>
              </a:ext>
            </a:extLst>
          </p:cNvPr>
          <p:cNvPicPr>
            <a:picLocks noChangeAspect="1"/>
          </p:cNvPicPr>
          <p:nvPr userDrawn="1"/>
        </p:nvPicPr>
        <p:blipFill>
          <a:blip r:embed="rId2"/>
          <a:srcRect/>
          <a:stretch/>
        </p:blipFill>
        <p:spPr>
          <a:xfrm>
            <a:off x="11187261" y="6376988"/>
            <a:ext cx="391886" cy="391886"/>
          </a:xfrm>
          <a:prstGeom prst="rect">
            <a:avLst/>
          </a:prstGeom>
        </p:spPr>
      </p:pic>
    </p:spTree>
    <p:extLst>
      <p:ext uri="{BB962C8B-B14F-4D97-AF65-F5344CB8AC3E}">
        <p14:creationId xmlns:p14="http://schemas.microsoft.com/office/powerpoint/2010/main" val="192866865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 - 2 Column ">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50E5457-D66A-E349-9B76-D94832B5C0F9}"/>
              </a:ext>
            </a:extLst>
          </p:cNvPr>
          <p:cNvGrpSpPr/>
          <p:nvPr userDrawn="1"/>
        </p:nvGrpSpPr>
        <p:grpSpPr>
          <a:xfrm>
            <a:off x="0" y="0"/>
            <a:ext cx="12192000" cy="798858"/>
            <a:chOff x="0" y="0"/>
            <a:chExt cx="12192000" cy="798858"/>
          </a:xfrm>
        </p:grpSpPr>
        <p:sp>
          <p:nvSpPr>
            <p:cNvPr id="6" name="Rectangle 5">
              <a:extLst>
                <a:ext uri="{FF2B5EF4-FFF2-40B4-BE49-F238E27FC236}">
                  <a16:creationId xmlns:a16="http://schemas.microsoft.com/office/drawing/2014/main" id="{B2E8C9FE-4888-374D-BF4B-9F4375830E71}"/>
                </a:ext>
              </a:extLst>
            </p:cNvPr>
            <p:cNvSpPr/>
            <p:nvPr userDrawn="1"/>
          </p:nvSpPr>
          <p:spPr>
            <a:xfrm>
              <a:off x="0" y="0"/>
              <a:ext cx="12192000" cy="6743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0545F2B-08F9-4E48-A235-37643862447C}"/>
                </a:ext>
              </a:extLst>
            </p:cNvPr>
            <p:cNvSpPr/>
            <p:nvPr userDrawn="1"/>
          </p:nvSpPr>
          <p:spPr>
            <a:xfrm>
              <a:off x="0" y="674328"/>
              <a:ext cx="12192000" cy="124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928DA5A-03EB-7C4E-BED7-BCB1E5A11604}"/>
              </a:ext>
            </a:extLst>
          </p:cNvPr>
          <p:cNvSpPr>
            <a:spLocks noGrp="1"/>
          </p:cNvSpPr>
          <p:nvPr userDrawn="1">
            <p:ph type="title" hasCustomPrompt="1"/>
          </p:nvPr>
        </p:nvSpPr>
        <p:spPr>
          <a:xfrm>
            <a:off x="665021" y="1014921"/>
            <a:ext cx="10861960"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userDrawn="1">
            <p:ph sz="half" idx="1"/>
          </p:nvPr>
        </p:nvSpPr>
        <p:spPr>
          <a:xfrm>
            <a:off x="665020" y="2286442"/>
            <a:ext cx="5354780" cy="400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B07721E-11C3-6B42-AE2E-8506E4B9E51F}"/>
              </a:ext>
            </a:extLst>
          </p:cNvPr>
          <p:cNvSpPr>
            <a:spLocks noGrp="1"/>
          </p:cNvSpPr>
          <p:nvPr userDrawn="1">
            <p:ph sz="half" idx="2"/>
          </p:nvPr>
        </p:nvSpPr>
        <p:spPr>
          <a:xfrm>
            <a:off x="6172200" y="2286442"/>
            <a:ext cx="5354780" cy="400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6">
            <a:extLst>
              <a:ext uri="{FF2B5EF4-FFF2-40B4-BE49-F238E27FC236}">
                <a16:creationId xmlns:a16="http://schemas.microsoft.com/office/drawing/2014/main" id="{5C00A64B-CBB1-9AC6-0DD0-6D7B182AFE91}"/>
              </a:ext>
            </a:extLst>
          </p:cNvPr>
          <p:cNvSpPr>
            <a:spLocks noGrp="1"/>
          </p:cNvSpPr>
          <p:nvPr>
            <p:ph type="sldNum" sz="quarter" idx="10"/>
          </p:nvPr>
        </p:nvSpPr>
        <p:spPr>
          <a:xfrm>
            <a:off x="10022227"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pic>
        <p:nvPicPr>
          <p:cNvPr id="13" name="Picture 12" descr="Icon&#10;&#10;Description automatically generated">
            <a:extLst>
              <a:ext uri="{FF2B5EF4-FFF2-40B4-BE49-F238E27FC236}">
                <a16:creationId xmlns:a16="http://schemas.microsoft.com/office/drawing/2014/main" id="{F1AF30E8-35F7-FA76-79C4-78A44C4676AB}"/>
              </a:ext>
            </a:extLst>
          </p:cNvPr>
          <p:cNvPicPr>
            <a:picLocks noChangeAspect="1"/>
          </p:cNvPicPr>
          <p:nvPr userDrawn="1"/>
        </p:nvPicPr>
        <p:blipFill>
          <a:blip r:embed="rId2"/>
          <a:stretch>
            <a:fillRect/>
          </a:stretch>
        </p:blipFill>
        <p:spPr>
          <a:xfrm>
            <a:off x="11219936" y="6376988"/>
            <a:ext cx="391886" cy="391886"/>
          </a:xfrm>
          <a:prstGeom prst="rect">
            <a:avLst/>
          </a:prstGeom>
        </p:spPr>
      </p:pic>
    </p:spTree>
    <p:extLst>
      <p:ext uri="{BB962C8B-B14F-4D97-AF65-F5344CB8AC3E}">
        <p14:creationId xmlns:p14="http://schemas.microsoft.com/office/powerpoint/2010/main" val="308434369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B - 1 Column ">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80A3442-1326-DF4E-A985-460C269301C6}"/>
              </a:ext>
            </a:extLst>
          </p:cNvPr>
          <p:cNvSpPr>
            <a:spLocks noGrp="1"/>
          </p:cNvSpPr>
          <p:nvPr>
            <p:ph type="title" hasCustomPrompt="1"/>
          </p:nvPr>
        </p:nvSpPr>
        <p:spPr>
          <a:xfrm>
            <a:off x="665019" y="1014921"/>
            <a:ext cx="10861959"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665019" y="2286443"/>
            <a:ext cx="10861959" cy="400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76A6EADF-765C-744C-8CA6-BCEED536E66D}"/>
              </a:ext>
            </a:extLst>
          </p:cNvPr>
          <p:cNvGrpSpPr/>
          <p:nvPr userDrawn="1"/>
        </p:nvGrpSpPr>
        <p:grpSpPr>
          <a:xfrm>
            <a:off x="0" y="0"/>
            <a:ext cx="12192000" cy="798858"/>
            <a:chOff x="0" y="0"/>
            <a:chExt cx="12192000" cy="798858"/>
          </a:xfrm>
        </p:grpSpPr>
        <p:sp>
          <p:nvSpPr>
            <p:cNvPr id="12" name="Rectangle 11">
              <a:extLst>
                <a:ext uri="{FF2B5EF4-FFF2-40B4-BE49-F238E27FC236}">
                  <a16:creationId xmlns:a16="http://schemas.microsoft.com/office/drawing/2014/main" id="{70DAA77B-50E0-1741-992F-DC351B2FE781}"/>
                </a:ext>
              </a:extLst>
            </p:cNvPr>
            <p:cNvSpPr/>
            <p:nvPr userDrawn="1"/>
          </p:nvSpPr>
          <p:spPr>
            <a:xfrm>
              <a:off x="0" y="0"/>
              <a:ext cx="12192000" cy="6743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671982-B4EA-384D-8DDA-710993D7F894}"/>
                </a:ext>
              </a:extLst>
            </p:cNvPr>
            <p:cNvSpPr/>
            <p:nvPr userDrawn="1"/>
          </p:nvSpPr>
          <p:spPr>
            <a:xfrm>
              <a:off x="0" y="674328"/>
              <a:ext cx="12192000" cy="124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6">
            <a:extLst>
              <a:ext uri="{FF2B5EF4-FFF2-40B4-BE49-F238E27FC236}">
                <a16:creationId xmlns:a16="http://schemas.microsoft.com/office/drawing/2014/main" id="{AD4D8268-511F-4BAD-FC84-9C461E016E6F}"/>
              </a:ext>
            </a:extLst>
          </p:cNvPr>
          <p:cNvSpPr>
            <a:spLocks noGrp="1"/>
          </p:cNvSpPr>
          <p:nvPr>
            <p:ph type="sldNum" sz="quarter" idx="10"/>
          </p:nvPr>
        </p:nvSpPr>
        <p:spPr>
          <a:xfrm>
            <a:off x="10022227"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pic>
        <p:nvPicPr>
          <p:cNvPr id="3" name="Picture 2">
            <a:extLst>
              <a:ext uri="{FF2B5EF4-FFF2-40B4-BE49-F238E27FC236}">
                <a16:creationId xmlns:a16="http://schemas.microsoft.com/office/drawing/2014/main" id="{6202574C-5B0C-1AB9-5123-59B9A666D1A1}"/>
              </a:ext>
            </a:extLst>
          </p:cNvPr>
          <p:cNvPicPr>
            <a:picLocks noChangeAspect="1"/>
          </p:cNvPicPr>
          <p:nvPr userDrawn="1"/>
        </p:nvPicPr>
        <p:blipFill>
          <a:blip r:embed="rId2"/>
          <a:srcRect/>
          <a:stretch/>
        </p:blipFill>
        <p:spPr>
          <a:xfrm>
            <a:off x="11187261" y="6376988"/>
            <a:ext cx="391886" cy="391886"/>
          </a:xfrm>
          <a:prstGeom prst="rect">
            <a:avLst/>
          </a:prstGeom>
        </p:spPr>
      </p:pic>
    </p:spTree>
    <p:extLst>
      <p:ext uri="{BB962C8B-B14F-4D97-AF65-F5344CB8AC3E}">
        <p14:creationId xmlns:p14="http://schemas.microsoft.com/office/powerpoint/2010/main" val="263929880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FF47142E-600C-A82B-8CA8-42CC42AA1626}"/>
              </a:ext>
            </a:extLst>
          </p:cNvPr>
          <p:cNvSpPr>
            <a:spLocks noGrp="1"/>
          </p:cNvSpPr>
          <p:nvPr>
            <p:ph type="sldNum" sz="quarter" idx="10"/>
          </p:nvPr>
        </p:nvSpPr>
        <p:spPr>
          <a:xfrm>
            <a:off x="10022227"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pic>
        <p:nvPicPr>
          <p:cNvPr id="2" name="Picture 1">
            <a:extLst>
              <a:ext uri="{FF2B5EF4-FFF2-40B4-BE49-F238E27FC236}">
                <a16:creationId xmlns:a16="http://schemas.microsoft.com/office/drawing/2014/main" id="{E52FDDCF-D871-2F4C-ACEB-B6066E41CDAF}"/>
              </a:ext>
            </a:extLst>
          </p:cNvPr>
          <p:cNvPicPr>
            <a:picLocks noChangeAspect="1"/>
          </p:cNvPicPr>
          <p:nvPr userDrawn="1"/>
        </p:nvPicPr>
        <p:blipFill>
          <a:blip r:embed="rId2"/>
          <a:srcRect/>
          <a:stretch/>
        </p:blipFill>
        <p:spPr>
          <a:xfrm>
            <a:off x="11187261" y="6376988"/>
            <a:ext cx="391886" cy="391886"/>
          </a:xfrm>
          <a:prstGeom prst="rect">
            <a:avLst/>
          </a:prstGeom>
        </p:spPr>
      </p:pic>
    </p:spTree>
    <p:extLst>
      <p:ext uri="{BB962C8B-B14F-4D97-AF65-F5344CB8AC3E}">
        <p14:creationId xmlns:p14="http://schemas.microsoft.com/office/powerpoint/2010/main" val="568866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10047513" y="6476093"/>
            <a:ext cx="881743" cy="255237"/>
          </a:xfrm>
          <a:prstGeom prst="rect">
            <a:avLst/>
          </a:prstGeom>
        </p:spPr>
        <p:txBody>
          <a:bodyPr vert="horz" lIns="91440" tIns="45720" rIns="91440" bIns="45720" rtlCol="0" anchor="ctr"/>
          <a:lstStyle>
            <a:lvl1pPr algn="r">
              <a:defRPr sz="1200">
                <a:solidFill>
                  <a:schemeClr val="tx2"/>
                </a:solidFill>
                <a:latin typeface="+mn-lt"/>
              </a:defRPr>
            </a:lvl1pPr>
          </a:lstStyle>
          <a:p>
            <a:fld id="{492D8F1A-69A8-9242-9469-8400121D240A}" type="slidenum">
              <a:rPr lang="en-US" smtClean="0"/>
              <a:pPr/>
              <a:t>‹#›</a:t>
            </a:fld>
            <a:endParaRPr lang="en-US" dirty="0"/>
          </a:p>
        </p:txBody>
      </p:sp>
      <p:sp>
        <p:nvSpPr>
          <p:cNvPr id="7" name="Title Placeholder 6">
            <a:extLst>
              <a:ext uri="{FF2B5EF4-FFF2-40B4-BE49-F238E27FC236}">
                <a16:creationId xmlns:a16="http://schemas.microsoft.com/office/drawing/2014/main" id="{456AC5D1-15F0-954C-A07F-F99E0C153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2" r:id="rId3"/>
    <p:sldLayoutId id="2147483667" r:id="rId4"/>
    <p:sldLayoutId id="2147483669" r:id="rId5"/>
    <p:sldLayoutId id="2147483670" r:id="rId6"/>
    <p:sldLayoutId id="2147483671" r:id="rId7"/>
    <p:sldLayoutId id="2147483655" r:id="rId8"/>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b="0" i="0" kern="1200" spc="20" baseline="0">
          <a:solidFill>
            <a:schemeClr val="bg2">
              <a:lumMod val="25000"/>
            </a:schemeClr>
          </a:solidFill>
          <a:latin typeface="+mn-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20" baseline="0">
          <a:solidFill>
            <a:schemeClr val="bg2">
              <a:lumMod val="25000"/>
            </a:schemeClr>
          </a:solidFill>
          <a:latin typeface="+mn-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20" baseline="0">
          <a:solidFill>
            <a:schemeClr val="bg2">
              <a:lumMod val="25000"/>
            </a:schemeClr>
          </a:solidFill>
          <a:latin typeface="+mn-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20" baseline="0">
          <a:solidFill>
            <a:schemeClr val="bg2">
              <a:lumMod val="25000"/>
            </a:schemeClr>
          </a:solidFill>
          <a:latin typeface="+mn-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20" baseline="0">
          <a:solidFill>
            <a:schemeClr val="bg2">
              <a:lumMod val="25000"/>
            </a:schemeClr>
          </a:solidFill>
          <a:latin typeface="+mn-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asccc.org/disciplines-list" TargetMode="External"/><Relationship Id="rId2" Type="http://schemas.openxmlformats.org/officeDocument/2006/relationships/hyperlink" Target="https://www.asccc.org/sites/default/files/Confer%20Participant%20Instructions%20for%20Call%20in.doc_0.pd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asccc.org/sites/default/files/Confer%20Participant%20Instructions%20for%20Call%20in.doc_0.pdf" TargetMode="External"/><Relationship Id="rId2" Type="http://schemas.openxmlformats.org/officeDocument/2006/relationships/hyperlink" Target="https://asccc.org/sites/default/files/DLHandbook_Final_Revision_Spr_20.pdf" TargetMode="External"/><Relationship Id="rId1" Type="http://schemas.openxmlformats.org/officeDocument/2006/relationships/slideLayout" Target="../slideLayouts/slideLayout4.xml"/><Relationship Id="rId4" Type="http://schemas.openxmlformats.org/officeDocument/2006/relationships/hyperlink" Target="https://asccc.org/disciplines-lis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0C50C-1387-865E-29B1-68BB0B4589EB}"/>
              </a:ext>
            </a:extLst>
          </p:cNvPr>
          <p:cNvSpPr>
            <a:spLocks noGrp="1"/>
          </p:cNvSpPr>
          <p:nvPr>
            <p:ph type="title"/>
          </p:nvPr>
        </p:nvSpPr>
        <p:spPr/>
        <p:txBody>
          <a:bodyPr/>
          <a:lstStyle/>
          <a:p>
            <a:pPr algn="ctr"/>
            <a:r>
              <a:rPr lang="en-US" b="1" dirty="0"/>
              <a:t>Disciplines List First Hearing</a:t>
            </a:r>
            <a:br>
              <a:rPr lang="en-US" b="1" dirty="0"/>
            </a:br>
            <a:r>
              <a:rPr lang="en-US" b="1" dirty="0"/>
              <a:t>2024-2025 Cycle </a:t>
            </a:r>
          </a:p>
        </p:txBody>
      </p:sp>
      <p:sp>
        <p:nvSpPr>
          <p:cNvPr id="3" name="Content Placeholder 2">
            <a:extLst>
              <a:ext uri="{FF2B5EF4-FFF2-40B4-BE49-F238E27FC236}">
                <a16:creationId xmlns:a16="http://schemas.microsoft.com/office/drawing/2014/main" id="{1799EEE6-7B8E-26FC-7C63-A914C6ED7887}"/>
              </a:ext>
            </a:extLst>
          </p:cNvPr>
          <p:cNvSpPr>
            <a:spLocks noGrp="1"/>
          </p:cNvSpPr>
          <p:nvPr>
            <p:ph idx="1"/>
          </p:nvPr>
        </p:nvSpPr>
        <p:spPr/>
        <p:txBody>
          <a:bodyPr/>
          <a:lstStyle/>
          <a:p>
            <a:pPr algn="ctr"/>
            <a:r>
              <a:rPr lang="en-US" sz="2000" dirty="0"/>
              <a:t>Information for Area Meetings</a:t>
            </a:r>
          </a:p>
          <a:p>
            <a:pPr algn="ctr"/>
            <a:r>
              <a:rPr lang="en-US" sz="2000" dirty="0"/>
              <a:t>Fall 2024 </a:t>
            </a:r>
            <a:r>
              <a:rPr lang="en-US" sz="2000" dirty="0">
                <a:solidFill>
                  <a:srgbClr val="92D050"/>
                </a:solidFill>
                <a:latin typeface="Arial" panose="020B0604020202020204" pitchFamily="34" charset="0"/>
                <a:cs typeface="Arial" panose="020B0604020202020204" pitchFamily="34" charset="0"/>
              </a:rPr>
              <a:t>ǀ </a:t>
            </a:r>
            <a:r>
              <a:rPr lang="en-US" sz="2000" dirty="0"/>
              <a:t>Friday, October 18, 2024</a:t>
            </a:r>
          </a:p>
          <a:p>
            <a:pPr algn="ctr"/>
            <a:endParaRPr lang="en-US" sz="2000" dirty="0"/>
          </a:p>
          <a:p>
            <a:pPr algn="ctr"/>
            <a:r>
              <a:rPr lang="en-US" dirty="0"/>
              <a:t>Christopher J. Howerton, ASCCC S&amp;P Chair</a:t>
            </a:r>
          </a:p>
        </p:txBody>
      </p:sp>
    </p:spTree>
    <p:extLst>
      <p:ext uri="{BB962C8B-B14F-4D97-AF65-F5344CB8AC3E}">
        <p14:creationId xmlns:p14="http://schemas.microsoft.com/office/powerpoint/2010/main" val="2941681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B1CAC-68EA-425A-83A7-AEC252916282}"/>
              </a:ext>
            </a:extLst>
          </p:cNvPr>
          <p:cNvSpPr>
            <a:spLocks noGrp="1"/>
          </p:cNvSpPr>
          <p:nvPr>
            <p:ph type="title"/>
          </p:nvPr>
        </p:nvSpPr>
        <p:spPr>
          <a:xfrm>
            <a:off x="1212273" y="696266"/>
            <a:ext cx="10314708" cy="956255"/>
          </a:xfrm>
        </p:spPr>
        <p:txBody>
          <a:bodyPr/>
          <a:lstStyle/>
          <a:p>
            <a:r>
              <a:rPr lang="en-US" dirty="0"/>
              <a:t>Hearing Description</a:t>
            </a:r>
          </a:p>
        </p:txBody>
      </p:sp>
      <p:sp>
        <p:nvSpPr>
          <p:cNvPr id="3" name="Content Placeholder 2">
            <a:extLst>
              <a:ext uri="{FF2B5EF4-FFF2-40B4-BE49-F238E27FC236}">
                <a16:creationId xmlns:a16="http://schemas.microsoft.com/office/drawing/2014/main" id="{80945E94-C215-A280-91D9-2E28A431A004}"/>
              </a:ext>
            </a:extLst>
          </p:cNvPr>
          <p:cNvSpPr>
            <a:spLocks noGrp="1"/>
          </p:cNvSpPr>
          <p:nvPr>
            <p:ph sz="half" idx="1"/>
          </p:nvPr>
        </p:nvSpPr>
        <p:spPr/>
        <p:txBody>
          <a:bodyPr/>
          <a:lstStyle/>
          <a:p>
            <a:pPr marL="0" indent="0">
              <a:buNone/>
            </a:pPr>
            <a:r>
              <a:rPr lang="en-US" b="0" i="0" dirty="0">
                <a:solidFill>
                  <a:srgbClr val="000000"/>
                </a:solidFill>
                <a:effectLst/>
                <a:latin typeface="Times New Roman" panose="02020603050405020304" pitchFamily="18" charset="0"/>
              </a:rPr>
              <a:t>Annually, the Academic Senate for California Community Colleges conducts a review of the Disciplines List, which establishes the minimum qualifications for the faculty of California Community Colleges. For the 2024-2025 cycle, the ASCCC received a revision proposal submission for Art, and for Physical Education (Adapted), as well as a new discipline list proposal for Brewing, Fermentation, and Distillery Sciences. This will be the first hearing for the proposals. Delegates desiring to learn more about the Disciplines List process are also encouraged to attend. Participants are also able to access the hearing </a:t>
            </a:r>
            <a:r>
              <a:rPr lang="en-US" b="0" i="0" dirty="0">
                <a:solidFill>
                  <a:srgbClr val="000000"/>
                </a:solidFill>
                <a:effectLst/>
                <a:latin typeface="Times New Roman" panose="02020603050405020304" pitchFamily="18" charset="0"/>
                <a:hlinkClick r:id="rId2"/>
              </a:rPr>
              <a:t>virtually here</a:t>
            </a:r>
            <a:r>
              <a:rPr lang="en-US" b="0" i="0" dirty="0">
                <a:solidFill>
                  <a:srgbClr val="000000"/>
                </a:solidFill>
                <a:effectLst/>
                <a:latin typeface="Times New Roman" panose="02020603050405020304" pitchFamily="18" charset="0"/>
              </a:rPr>
              <a:t>. Please visit the </a:t>
            </a:r>
            <a:r>
              <a:rPr lang="en-US" b="0" i="0" dirty="0">
                <a:solidFill>
                  <a:srgbClr val="000000"/>
                </a:solidFill>
                <a:effectLst/>
                <a:latin typeface="Times New Roman" panose="02020603050405020304" pitchFamily="18" charset="0"/>
                <a:hlinkClick r:id="rId3"/>
              </a:rPr>
              <a:t>Disciplines List website </a:t>
            </a:r>
            <a:r>
              <a:rPr lang="en-US" b="0" i="0" dirty="0">
                <a:solidFill>
                  <a:srgbClr val="000000"/>
                </a:solidFill>
                <a:effectLst/>
                <a:latin typeface="Times New Roman" panose="02020603050405020304" pitchFamily="18" charset="0"/>
              </a:rPr>
              <a:t>for more information.</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4953F47-8BC8-3B35-E577-21D0D2722881}"/>
              </a:ext>
            </a:extLst>
          </p:cNvPr>
          <p:cNvSpPr>
            <a:spLocks noGrp="1"/>
          </p:cNvSpPr>
          <p:nvPr>
            <p:ph type="sldNum" sz="quarter" idx="10"/>
          </p:nvPr>
        </p:nvSpPr>
        <p:spPr/>
        <p:txBody>
          <a:bodyPr/>
          <a:lstStyle/>
          <a:p>
            <a:pPr>
              <a:defRPr/>
            </a:pPr>
            <a:fld id="{0F61B9A2-6873-5846-8BDD-3D2DF08C9DB1}" type="slidenum">
              <a:rPr lang="en-US" altLang="en-US" smtClean="0"/>
              <a:pPr>
                <a:defRPr/>
              </a:pPr>
              <a:t>2</a:t>
            </a:fld>
            <a:endParaRPr lang="en-US" altLang="en-US" dirty="0"/>
          </a:p>
        </p:txBody>
      </p:sp>
    </p:spTree>
    <p:extLst>
      <p:ext uri="{BB962C8B-B14F-4D97-AF65-F5344CB8AC3E}">
        <p14:creationId xmlns:p14="http://schemas.microsoft.com/office/powerpoint/2010/main" val="3471326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10EDB-B2DE-08FC-1193-3ACC84548E76}"/>
              </a:ext>
            </a:extLst>
          </p:cNvPr>
          <p:cNvSpPr>
            <a:spLocks noGrp="1"/>
          </p:cNvSpPr>
          <p:nvPr>
            <p:ph type="title"/>
          </p:nvPr>
        </p:nvSpPr>
        <p:spPr/>
        <p:txBody>
          <a:bodyPr/>
          <a:lstStyle/>
          <a:p>
            <a:r>
              <a:rPr lang="en-US" dirty="0"/>
              <a:t>Discipline List Revision Annual Timeline</a:t>
            </a:r>
          </a:p>
        </p:txBody>
      </p:sp>
      <p:sp>
        <p:nvSpPr>
          <p:cNvPr id="3" name="Content Placeholder 2">
            <a:extLst>
              <a:ext uri="{FF2B5EF4-FFF2-40B4-BE49-F238E27FC236}">
                <a16:creationId xmlns:a16="http://schemas.microsoft.com/office/drawing/2014/main" id="{1DFE1D0A-105B-A0FA-970F-41F9BAAC3A55}"/>
              </a:ext>
            </a:extLst>
          </p:cNvPr>
          <p:cNvSpPr>
            <a:spLocks noGrp="1"/>
          </p:cNvSpPr>
          <p:nvPr>
            <p:ph sz="half" idx="1"/>
          </p:nvPr>
        </p:nvSpPr>
        <p:spPr/>
        <p:txBody>
          <a:bodyPr/>
          <a:lstStyle/>
          <a:p>
            <a:pPr marL="342900" indent="-342900">
              <a:buFont typeface="Arial" panose="020B0604020202020204" pitchFamily="34" charset="0"/>
              <a:buChar char="•"/>
            </a:pPr>
            <a:r>
              <a:rPr lang="en-US" dirty="0"/>
              <a:t>September 30</a:t>
            </a:r>
            <a:r>
              <a:rPr lang="en-US" baseline="30000" dirty="0"/>
              <a:t>th</a:t>
            </a:r>
            <a:r>
              <a:rPr lang="en-US" dirty="0"/>
              <a:t> – Proposal Submission Deadline</a:t>
            </a:r>
          </a:p>
          <a:p>
            <a:pPr marL="342900" indent="-342900">
              <a:buFont typeface="Arial" panose="020B0604020202020204" pitchFamily="34" charset="0"/>
              <a:buChar char="•"/>
            </a:pPr>
            <a:r>
              <a:rPr lang="en-US" dirty="0"/>
              <a:t>First Hearing – Fall Plenary  </a:t>
            </a:r>
            <a:r>
              <a:rPr lang="en-US" b="1" dirty="0">
                <a:solidFill>
                  <a:srgbClr val="FF0000"/>
                </a:solidFill>
              </a:rPr>
              <a:t>(WE ARE HERE)</a:t>
            </a:r>
          </a:p>
          <a:p>
            <a:pPr marL="342900" indent="-342900">
              <a:buFont typeface="Arial" panose="020B0604020202020204" pitchFamily="34" charset="0"/>
              <a:buChar char="•"/>
            </a:pPr>
            <a:r>
              <a:rPr lang="en-US" dirty="0"/>
              <a:t>Second Hearing – Spring Plenary</a:t>
            </a:r>
          </a:p>
          <a:p>
            <a:pPr marL="342900" indent="-342900">
              <a:buFont typeface="Arial" panose="020B0604020202020204" pitchFamily="34" charset="0"/>
              <a:buChar char="•"/>
            </a:pPr>
            <a:r>
              <a:rPr lang="en-US" dirty="0"/>
              <a:t>Final Proposal Submitted as an ASCCC Resolution to be either voted up or down (no amendments)</a:t>
            </a:r>
          </a:p>
          <a:p>
            <a:pPr marL="342900" indent="-342900">
              <a:buFont typeface="Arial" panose="020B0604020202020204" pitchFamily="34" charset="0"/>
              <a:buChar char="•"/>
            </a:pPr>
            <a:r>
              <a:rPr lang="en-US" dirty="0"/>
              <a:t>An agenda item for the BOG is prepared based on any adopted Discipline List Revision adopted resolutions.</a:t>
            </a:r>
          </a:p>
          <a:p>
            <a:pPr marL="342900" indent="-342900">
              <a:buFont typeface="Arial" panose="020B0604020202020204" pitchFamily="34" charset="0"/>
              <a:buChar char="•"/>
            </a:pPr>
            <a:r>
              <a:rPr lang="en-US" dirty="0"/>
              <a:t>Once BOG approved updates to the MQ Handbook are made</a:t>
            </a:r>
          </a:p>
          <a:p>
            <a:endParaRPr lang="en-US" dirty="0"/>
          </a:p>
        </p:txBody>
      </p:sp>
      <p:sp>
        <p:nvSpPr>
          <p:cNvPr id="4" name="Slide Number Placeholder 3">
            <a:extLst>
              <a:ext uri="{FF2B5EF4-FFF2-40B4-BE49-F238E27FC236}">
                <a16:creationId xmlns:a16="http://schemas.microsoft.com/office/drawing/2014/main" id="{44B57FC1-30FE-4017-F8CF-DEF0BD296D0E}"/>
              </a:ext>
            </a:extLst>
          </p:cNvPr>
          <p:cNvSpPr>
            <a:spLocks noGrp="1"/>
          </p:cNvSpPr>
          <p:nvPr>
            <p:ph type="sldNum" sz="quarter" idx="10"/>
          </p:nvPr>
        </p:nvSpPr>
        <p:spPr/>
        <p:txBody>
          <a:bodyPr/>
          <a:lstStyle/>
          <a:p>
            <a:pPr>
              <a:defRPr/>
            </a:pPr>
            <a:fld id="{0F61B9A2-6873-5846-8BDD-3D2DF08C9DB1}" type="slidenum">
              <a:rPr lang="en-US" altLang="en-US" smtClean="0"/>
              <a:pPr>
                <a:defRPr/>
              </a:pPr>
              <a:t>3</a:t>
            </a:fld>
            <a:endParaRPr lang="en-US" altLang="en-US" dirty="0"/>
          </a:p>
        </p:txBody>
      </p:sp>
    </p:spTree>
    <p:extLst>
      <p:ext uri="{BB962C8B-B14F-4D97-AF65-F5344CB8AC3E}">
        <p14:creationId xmlns:p14="http://schemas.microsoft.com/office/powerpoint/2010/main" val="458871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FF2DC-3539-09CC-DF96-7BF8CA438923}"/>
              </a:ext>
            </a:extLst>
          </p:cNvPr>
          <p:cNvSpPr>
            <a:spLocks noGrp="1"/>
          </p:cNvSpPr>
          <p:nvPr>
            <p:ph type="title"/>
          </p:nvPr>
        </p:nvSpPr>
        <p:spPr/>
        <p:txBody>
          <a:bodyPr/>
          <a:lstStyle/>
          <a:p>
            <a:r>
              <a:rPr lang="en-US" dirty="0"/>
              <a:t>Three Proposals for 2024-2025 Cycle</a:t>
            </a:r>
          </a:p>
        </p:txBody>
      </p:sp>
      <p:sp>
        <p:nvSpPr>
          <p:cNvPr id="3" name="Content Placeholder 2">
            <a:extLst>
              <a:ext uri="{FF2B5EF4-FFF2-40B4-BE49-F238E27FC236}">
                <a16:creationId xmlns:a16="http://schemas.microsoft.com/office/drawing/2014/main" id="{62F5961C-AA49-9786-06AC-613616EAA074}"/>
              </a:ext>
            </a:extLst>
          </p:cNvPr>
          <p:cNvSpPr>
            <a:spLocks noGrp="1"/>
          </p:cNvSpPr>
          <p:nvPr>
            <p:ph sz="half" idx="1"/>
          </p:nvPr>
        </p:nvSpPr>
        <p:spPr/>
        <p:txBody>
          <a:bodyPr/>
          <a:lstStyle/>
          <a:p>
            <a:r>
              <a:rPr lang="en-US" dirty="0"/>
              <a:t>Art – Revision</a:t>
            </a:r>
          </a:p>
          <a:p>
            <a:r>
              <a:rPr lang="en-US" dirty="0"/>
              <a:t>Brewing, Fermentation, and Distillery Sciences – New</a:t>
            </a:r>
          </a:p>
          <a:p>
            <a:r>
              <a:rPr lang="en-US" dirty="0"/>
              <a:t>Physical Education (Adapted) - Revision</a:t>
            </a:r>
          </a:p>
        </p:txBody>
      </p:sp>
      <p:sp>
        <p:nvSpPr>
          <p:cNvPr id="4" name="Slide Number Placeholder 3">
            <a:extLst>
              <a:ext uri="{FF2B5EF4-FFF2-40B4-BE49-F238E27FC236}">
                <a16:creationId xmlns:a16="http://schemas.microsoft.com/office/drawing/2014/main" id="{74941B16-042E-24A6-B816-CB933F2C6775}"/>
              </a:ext>
            </a:extLst>
          </p:cNvPr>
          <p:cNvSpPr>
            <a:spLocks noGrp="1"/>
          </p:cNvSpPr>
          <p:nvPr>
            <p:ph type="sldNum" sz="quarter" idx="10"/>
          </p:nvPr>
        </p:nvSpPr>
        <p:spPr/>
        <p:txBody>
          <a:bodyPr/>
          <a:lstStyle/>
          <a:p>
            <a:pPr>
              <a:defRPr/>
            </a:pPr>
            <a:fld id="{0F61B9A2-6873-5846-8BDD-3D2DF08C9DB1}" type="slidenum">
              <a:rPr lang="en-US" altLang="en-US" smtClean="0"/>
              <a:pPr>
                <a:defRPr/>
              </a:pPr>
              <a:t>4</a:t>
            </a:fld>
            <a:endParaRPr lang="en-US" altLang="en-US" dirty="0"/>
          </a:p>
        </p:txBody>
      </p:sp>
    </p:spTree>
    <p:extLst>
      <p:ext uri="{BB962C8B-B14F-4D97-AF65-F5344CB8AC3E}">
        <p14:creationId xmlns:p14="http://schemas.microsoft.com/office/powerpoint/2010/main" val="3803991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5387-803C-8ACA-868F-B8B58C14A6BB}"/>
              </a:ext>
            </a:extLst>
          </p:cNvPr>
          <p:cNvSpPr>
            <a:spLocks noGrp="1"/>
          </p:cNvSpPr>
          <p:nvPr>
            <p:ph type="title"/>
          </p:nvPr>
        </p:nvSpPr>
        <p:spPr>
          <a:xfrm>
            <a:off x="1212273" y="438689"/>
            <a:ext cx="10314708" cy="823441"/>
          </a:xfrm>
        </p:spPr>
        <p:txBody>
          <a:bodyPr/>
          <a:lstStyle/>
          <a:p>
            <a:r>
              <a:rPr lang="en-US" b="1" dirty="0"/>
              <a:t>Art - Revision</a:t>
            </a:r>
          </a:p>
        </p:txBody>
      </p:sp>
      <p:sp>
        <p:nvSpPr>
          <p:cNvPr id="3" name="Content Placeholder 2">
            <a:extLst>
              <a:ext uri="{FF2B5EF4-FFF2-40B4-BE49-F238E27FC236}">
                <a16:creationId xmlns:a16="http://schemas.microsoft.com/office/drawing/2014/main" id="{B1DA3A36-466A-AB58-FCE9-F8BBD3178FB6}"/>
              </a:ext>
            </a:extLst>
          </p:cNvPr>
          <p:cNvSpPr>
            <a:spLocks noGrp="1"/>
          </p:cNvSpPr>
          <p:nvPr>
            <p:ph sz="half" idx="1"/>
          </p:nvPr>
        </p:nvSpPr>
        <p:spPr/>
        <p:txBody>
          <a:bodyPr>
            <a:normAutofit fontScale="77500" lnSpcReduction="20000"/>
          </a:bodyPr>
          <a:lstStyle/>
          <a:p>
            <a:pPr marL="0" indent="0">
              <a:buNone/>
            </a:pPr>
            <a:r>
              <a:rPr lang="en-US" sz="3100" b="1" dirty="0"/>
              <a:t>PROPOSAL LANGUAGE:</a:t>
            </a:r>
          </a:p>
          <a:p>
            <a:pPr marL="0" indent="0">
              <a:buNone/>
            </a:pPr>
            <a:r>
              <a:rPr lang="en-US" sz="3100" dirty="0"/>
              <a:t>Master’s in fine arts, or art, </a:t>
            </a:r>
            <a:r>
              <a:rPr lang="en-US" sz="3100" strike="sngStrike" dirty="0"/>
              <a:t>or art history</a:t>
            </a:r>
          </a:p>
          <a:p>
            <a:pPr marL="0" indent="0">
              <a:buNone/>
            </a:pPr>
            <a:r>
              <a:rPr lang="en-US" sz="3100" dirty="0"/>
              <a:t>OR</a:t>
            </a:r>
          </a:p>
          <a:p>
            <a:pPr marL="0" indent="0">
              <a:buNone/>
            </a:pPr>
            <a:r>
              <a:rPr lang="en-US" sz="3100" dirty="0"/>
              <a:t>Bachelor’s in any of the above AND Master’s in </a:t>
            </a:r>
            <a:r>
              <a:rPr lang="en-US" sz="3100" strike="sngStrike" dirty="0"/>
              <a:t>humanities</a:t>
            </a:r>
            <a:r>
              <a:rPr lang="en-US" sz="3100" dirty="0"/>
              <a:t> </a:t>
            </a:r>
            <a:r>
              <a:rPr lang="en-US" sz="3100" i="1" u="sng" dirty="0"/>
              <a:t>art history</a:t>
            </a:r>
          </a:p>
          <a:p>
            <a:pPr marL="0" indent="0">
              <a:buNone/>
            </a:pPr>
            <a:r>
              <a:rPr lang="en-US" sz="3100" dirty="0"/>
              <a:t>OR</a:t>
            </a:r>
          </a:p>
          <a:p>
            <a:pPr marL="0" indent="0">
              <a:buNone/>
            </a:pPr>
            <a:r>
              <a:rPr lang="en-US" sz="3100" dirty="0"/>
              <a:t>The equivalent</a:t>
            </a:r>
          </a:p>
          <a:p>
            <a:pPr marL="0" indent="0">
              <a:buNone/>
            </a:pPr>
            <a:r>
              <a:rPr lang="en-US" sz="3100" dirty="0"/>
              <a:t>(NOTE: “Master’s in fine arts” as used here refers to any master’s degree in the subject matter of fine arts, which is defined to include visual studio arts such as drawing, painting, sculpture, printmaking, ceramics, textiles, and metal and jewelry art; and also art education and art therapy. It does not refer to the “Master of Fine Arts” (MFA) degree when that degree is based on specialization in performing arts or dance, film, creative writing or other </a:t>
            </a:r>
            <a:r>
              <a:rPr lang="en-US" sz="3100" dirty="0" err="1"/>
              <a:t>nonplastic</a:t>
            </a:r>
            <a:r>
              <a:rPr lang="en-US" sz="3100" dirty="0"/>
              <a:t> arts.)</a:t>
            </a:r>
          </a:p>
          <a:p>
            <a:pPr marL="0" indent="0">
              <a:buNone/>
            </a:pPr>
            <a:endParaRPr lang="en-US" dirty="0"/>
          </a:p>
        </p:txBody>
      </p:sp>
      <p:sp>
        <p:nvSpPr>
          <p:cNvPr id="4" name="Slide Number Placeholder 3">
            <a:extLst>
              <a:ext uri="{FF2B5EF4-FFF2-40B4-BE49-F238E27FC236}">
                <a16:creationId xmlns:a16="http://schemas.microsoft.com/office/drawing/2014/main" id="{189C2BAC-2CC0-BBF3-DA50-0F10F2CD4777}"/>
              </a:ext>
            </a:extLst>
          </p:cNvPr>
          <p:cNvSpPr>
            <a:spLocks noGrp="1"/>
          </p:cNvSpPr>
          <p:nvPr>
            <p:ph type="sldNum" sz="quarter" idx="10"/>
          </p:nvPr>
        </p:nvSpPr>
        <p:spPr/>
        <p:txBody>
          <a:bodyPr/>
          <a:lstStyle/>
          <a:p>
            <a:pPr>
              <a:defRPr/>
            </a:pPr>
            <a:fld id="{0F61B9A2-6873-5846-8BDD-3D2DF08C9DB1}" type="slidenum">
              <a:rPr lang="en-US" altLang="en-US" smtClean="0"/>
              <a:pPr>
                <a:defRPr/>
              </a:pPr>
              <a:t>5</a:t>
            </a:fld>
            <a:endParaRPr lang="en-US" altLang="en-US" dirty="0"/>
          </a:p>
        </p:txBody>
      </p:sp>
    </p:spTree>
    <p:extLst>
      <p:ext uri="{BB962C8B-B14F-4D97-AF65-F5344CB8AC3E}">
        <p14:creationId xmlns:p14="http://schemas.microsoft.com/office/powerpoint/2010/main" val="2629671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72C1-1025-553F-BB60-217C736F1E67}"/>
              </a:ext>
            </a:extLst>
          </p:cNvPr>
          <p:cNvSpPr>
            <a:spLocks noGrp="1"/>
          </p:cNvSpPr>
          <p:nvPr>
            <p:ph type="title"/>
          </p:nvPr>
        </p:nvSpPr>
        <p:spPr>
          <a:xfrm>
            <a:off x="1212272" y="412124"/>
            <a:ext cx="10649169" cy="927279"/>
          </a:xfrm>
        </p:spPr>
        <p:txBody>
          <a:bodyPr>
            <a:normAutofit fontScale="90000"/>
          </a:bodyPr>
          <a:lstStyle/>
          <a:p>
            <a:r>
              <a:rPr lang="en-US" sz="3200" b="1" dirty="0"/>
              <a:t>Brewing, Fermentation, and Distillery Sciences - NEW</a:t>
            </a:r>
          </a:p>
        </p:txBody>
      </p:sp>
      <p:sp>
        <p:nvSpPr>
          <p:cNvPr id="3" name="Content Placeholder 2">
            <a:extLst>
              <a:ext uri="{FF2B5EF4-FFF2-40B4-BE49-F238E27FC236}">
                <a16:creationId xmlns:a16="http://schemas.microsoft.com/office/drawing/2014/main" id="{12F87BAC-5447-D4AB-F055-509E2A9877B1}"/>
              </a:ext>
            </a:extLst>
          </p:cNvPr>
          <p:cNvSpPr>
            <a:spLocks noGrp="1"/>
          </p:cNvSpPr>
          <p:nvPr>
            <p:ph sz="half" idx="1"/>
          </p:nvPr>
        </p:nvSpPr>
        <p:spPr/>
        <p:txBody>
          <a:bodyPr>
            <a:normAutofit/>
          </a:bodyPr>
          <a:lstStyle/>
          <a:p>
            <a:pPr marL="0" indent="0">
              <a:buNone/>
            </a:pPr>
            <a:r>
              <a:rPr lang="en-US" sz="2400" b="1" dirty="0"/>
              <a:t>PROPOSAL LANGUAGE:</a:t>
            </a:r>
          </a:p>
          <a:p>
            <a:pPr marL="0" indent="0">
              <a:buNone/>
            </a:pPr>
            <a:r>
              <a:rPr lang="en-US" sz="2400" dirty="0"/>
              <a:t>Master’s degree in the biological sciences, chemistry, biochemistry, engineering, agriculture or fermentation science. </a:t>
            </a:r>
          </a:p>
          <a:p>
            <a:pPr marL="0" indent="0">
              <a:buNone/>
            </a:pPr>
            <a:r>
              <a:rPr lang="en-US" sz="2400" dirty="0"/>
              <a:t>OR </a:t>
            </a:r>
          </a:p>
          <a:p>
            <a:pPr marL="0" indent="0">
              <a:buNone/>
            </a:pPr>
            <a:r>
              <a:rPr lang="en-US" sz="2400" dirty="0"/>
              <a:t>Bachelor’s degree in the biological sciences, chemistry, biochemistry, engineering, agriculture or fermentation science, along with Two years of full-time related professional experience. </a:t>
            </a:r>
          </a:p>
          <a:p>
            <a:pPr marL="0" indent="0">
              <a:buNone/>
            </a:pPr>
            <a:r>
              <a:rPr lang="en-US" sz="2400" dirty="0"/>
              <a:t>OR </a:t>
            </a:r>
          </a:p>
          <a:p>
            <a:pPr marL="0" indent="0">
              <a:buNone/>
            </a:pPr>
            <a:r>
              <a:rPr lang="en-US" sz="2400" dirty="0"/>
              <a:t>Associate’s degree and Six years of industry experience in brewing, fermentation, distilling or a closely related area.</a:t>
            </a:r>
          </a:p>
          <a:p>
            <a:pPr marL="0" indent="0">
              <a:buNone/>
            </a:pPr>
            <a:endParaRPr lang="en-US" dirty="0"/>
          </a:p>
        </p:txBody>
      </p:sp>
      <p:sp>
        <p:nvSpPr>
          <p:cNvPr id="4" name="Slide Number Placeholder 3">
            <a:extLst>
              <a:ext uri="{FF2B5EF4-FFF2-40B4-BE49-F238E27FC236}">
                <a16:creationId xmlns:a16="http://schemas.microsoft.com/office/drawing/2014/main" id="{82FBBF53-439E-B83E-138C-067FC1351613}"/>
              </a:ext>
            </a:extLst>
          </p:cNvPr>
          <p:cNvSpPr>
            <a:spLocks noGrp="1"/>
          </p:cNvSpPr>
          <p:nvPr>
            <p:ph type="sldNum" sz="quarter" idx="10"/>
          </p:nvPr>
        </p:nvSpPr>
        <p:spPr/>
        <p:txBody>
          <a:bodyPr/>
          <a:lstStyle/>
          <a:p>
            <a:pPr>
              <a:defRPr/>
            </a:pPr>
            <a:fld id="{0F61B9A2-6873-5846-8BDD-3D2DF08C9DB1}" type="slidenum">
              <a:rPr lang="en-US" altLang="en-US" smtClean="0"/>
              <a:pPr>
                <a:defRPr/>
              </a:pPr>
              <a:t>6</a:t>
            </a:fld>
            <a:endParaRPr lang="en-US" altLang="en-US" dirty="0"/>
          </a:p>
        </p:txBody>
      </p:sp>
    </p:spTree>
    <p:extLst>
      <p:ext uri="{BB962C8B-B14F-4D97-AF65-F5344CB8AC3E}">
        <p14:creationId xmlns:p14="http://schemas.microsoft.com/office/powerpoint/2010/main" val="3981883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5B5ED-7398-8689-13A4-170107B2239E}"/>
              </a:ext>
            </a:extLst>
          </p:cNvPr>
          <p:cNvSpPr>
            <a:spLocks noGrp="1"/>
          </p:cNvSpPr>
          <p:nvPr>
            <p:ph type="title"/>
          </p:nvPr>
        </p:nvSpPr>
        <p:spPr>
          <a:xfrm>
            <a:off x="1212273" y="696267"/>
            <a:ext cx="10314708" cy="810562"/>
          </a:xfrm>
        </p:spPr>
        <p:txBody>
          <a:bodyPr/>
          <a:lstStyle/>
          <a:p>
            <a:r>
              <a:rPr lang="en-US" b="1" dirty="0"/>
              <a:t>Physical Education (Adapted) - Revision</a:t>
            </a:r>
          </a:p>
        </p:txBody>
      </p:sp>
      <p:sp>
        <p:nvSpPr>
          <p:cNvPr id="3" name="Content Placeholder 2">
            <a:extLst>
              <a:ext uri="{FF2B5EF4-FFF2-40B4-BE49-F238E27FC236}">
                <a16:creationId xmlns:a16="http://schemas.microsoft.com/office/drawing/2014/main" id="{6D637498-2B49-B9D6-A6FB-E94E764EBB06}"/>
              </a:ext>
            </a:extLst>
          </p:cNvPr>
          <p:cNvSpPr>
            <a:spLocks noGrp="1"/>
          </p:cNvSpPr>
          <p:nvPr>
            <p:ph sz="half" idx="1"/>
          </p:nvPr>
        </p:nvSpPr>
        <p:spPr>
          <a:xfrm>
            <a:off x="1212273" y="1687133"/>
            <a:ext cx="10314708" cy="4474602"/>
          </a:xfrm>
        </p:spPr>
        <p:txBody>
          <a:bodyPr>
            <a:normAutofit fontScale="77500" lnSpcReduction="20000"/>
          </a:bodyPr>
          <a:lstStyle/>
          <a:p>
            <a:pPr marL="0" indent="0">
              <a:buNone/>
            </a:pPr>
            <a:r>
              <a:rPr lang="en-US" sz="3100" b="1" dirty="0"/>
              <a:t>PROPOSAL LANGUAGE:</a:t>
            </a:r>
          </a:p>
          <a:p>
            <a:pPr marL="0" indent="0">
              <a:buNone/>
            </a:pPr>
            <a:r>
              <a:rPr lang="en-US" sz="3100" dirty="0"/>
              <a:t>Master’s or higher in physical education, exercise science, education with an emphasis in physical education, kinesiology, physiology of exercise, </a:t>
            </a:r>
            <a:r>
              <a:rPr lang="en-US" sz="3100" strike="sngStrike" dirty="0"/>
              <a:t>adaptive </a:t>
            </a:r>
            <a:r>
              <a:rPr lang="en-US" sz="3100" i="1" dirty="0"/>
              <a:t>adapt</a:t>
            </a:r>
            <a:r>
              <a:rPr lang="en-US" sz="3100" i="1" u="sng" dirty="0"/>
              <a:t>ed </a:t>
            </a:r>
            <a:r>
              <a:rPr lang="en-US" sz="3100" dirty="0"/>
              <a:t>physical education</a:t>
            </a:r>
          </a:p>
          <a:p>
            <a:pPr marL="0" indent="0">
              <a:buNone/>
            </a:pPr>
            <a:r>
              <a:rPr lang="en-US" sz="3100" dirty="0"/>
              <a:t>OR</a:t>
            </a:r>
          </a:p>
          <a:p>
            <a:pPr marL="0" indent="0">
              <a:buNone/>
            </a:pPr>
            <a:r>
              <a:rPr lang="en-US" sz="3100" dirty="0"/>
              <a:t>Bachelor’s in any of the above </a:t>
            </a:r>
          </a:p>
          <a:p>
            <a:pPr marL="0" indent="0">
              <a:buNone/>
            </a:pPr>
            <a:r>
              <a:rPr lang="en-US" sz="3100" dirty="0"/>
              <a:t>AND </a:t>
            </a:r>
          </a:p>
          <a:p>
            <a:pPr marL="0" indent="0">
              <a:buNone/>
            </a:pPr>
            <a:r>
              <a:rPr lang="en-US" sz="3100" dirty="0"/>
              <a:t>Master’s in any life science, dance, physiology, health education, recreation administration or physical therapy</a:t>
            </a:r>
          </a:p>
          <a:p>
            <a:pPr marL="0" indent="0">
              <a:buNone/>
            </a:pPr>
            <a:r>
              <a:rPr lang="en-US" sz="3100" dirty="0"/>
              <a:t>OR</a:t>
            </a:r>
          </a:p>
          <a:p>
            <a:pPr marL="0" indent="0">
              <a:buNone/>
            </a:pPr>
            <a:r>
              <a:rPr lang="en-US" sz="3100" dirty="0"/>
              <a:t>The equivalent</a:t>
            </a:r>
          </a:p>
          <a:p>
            <a:pPr marL="0" indent="0">
              <a:buNone/>
            </a:pPr>
            <a:r>
              <a:rPr lang="en-US" sz="3100" dirty="0"/>
              <a:t>AND 15 semester units of upper division or graduate study </a:t>
            </a:r>
            <a:r>
              <a:rPr lang="en-US" sz="3100" strike="sngStrike" dirty="0"/>
              <a:t>in </a:t>
            </a:r>
            <a:r>
              <a:rPr lang="en-US" sz="3100" i="1" u="sng" dirty="0"/>
              <a:t>related to </a:t>
            </a:r>
            <a:r>
              <a:rPr lang="en-US" sz="3100" dirty="0"/>
              <a:t>adapted physical education</a:t>
            </a:r>
          </a:p>
          <a:p>
            <a:pPr marL="0" indent="0">
              <a:buNone/>
            </a:pPr>
            <a:endParaRPr lang="en-US" dirty="0"/>
          </a:p>
        </p:txBody>
      </p:sp>
      <p:sp>
        <p:nvSpPr>
          <p:cNvPr id="4" name="Slide Number Placeholder 3">
            <a:extLst>
              <a:ext uri="{FF2B5EF4-FFF2-40B4-BE49-F238E27FC236}">
                <a16:creationId xmlns:a16="http://schemas.microsoft.com/office/drawing/2014/main" id="{AE7E27C2-E51A-54B0-478E-7D837C3F4918}"/>
              </a:ext>
            </a:extLst>
          </p:cNvPr>
          <p:cNvSpPr>
            <a:spLocks noGrp="1"/>
          </p:cNvSpPr>
          <p:nvPr>
            <p:ph type="sldNum" sz="quarter" idx="10"/>
          </p:nvPr>
        </p:nvSpPr>
        <p:spPr/>
        <p:txBody>
          <a:bodyPr/>
          <a:lstStyle/>
          <a:p>
            <a:pPr>
              <a:defRPr/>
            </a:pPr>
            <a:fld id="{0F61B9A2-6873-5846-8BDD-3D2DF08C9DB1}" type="slidenum">
              <a:rPr lang="en-US" altLang="en-US" smtClean="0"/>
              <a:pPr>
                <a:defRPr/>
              </a:pPr>
              <a:t>7</a:t>
            </a:fld>
            <a:endParaRPr lang="en-US" altLang="en-US" dirty="0"/>
          </a:p>
        </p:txBody>
      </p:sp>
    </p:spTree>
    <p:extLst>
      <p:ext uri="{BB962C8B-B14F-4D97-AF65-F5344CB8AC3E}">
        <p14:creationId xmlns:p14="http://schemas.microsoft.com/office/powerpoint/2010/main" val="1862449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E7B8-E218-3F17-43D6-D8CCD0BB0E7E}"/>
              </a:ext>
            </a:extLst>
          </p:cNvPr>
          <p:cNvSpPr>
            <a:spLocks noGrp="1"/>
          </p:cNvSpPr>
          <p:nvPr>
            <p:ph type="title"/>
          </p:nvPr>
        </p:nvSpPr>
        <p:spPr>
          <a:xfrm>
            <a:off x="1212273" y="696266"/>
            <a:ext cx="10314708" cy="956255"/>
          </a:xfrm>
        </p:spPr>
        <p:txBody>
          <a:bodyPr/>
          <a:lstStyle/>
          <a:p>
            <a:r>
              <a:rPr lang="en-US" dirty="0"/>
              <a:t>Other Details</a:t>
            </a:r>
          </a:p>
        </p:txBody>
      </p:sp>
      <p:sp>
        <p:nvSpPr>
          <p:cNvPr id="3" name="Content Placeholder 2">
            <a:extLst>
              <a:ext uri="{FF2B5EF4-FFF2-40B4-BE49-F238E27FC236}">
                <a16:creationId xmlns:a16="http://schemas.microsoft.com/office/drawing/2014/main" id="{C2F9AE40-2CCC-0420-4B1A-9A67F33A596F}"/>
              </a:ext>
            </a:extLst>
          </p:cNvPr>
          <p:cNvSpPr>
            <a:spLocks noGrp="1"/>
          </p:cNvSpPr>
          <p:nvPr>
            <p:ph sz="half" idx="1"/>
          </p:nvPr>
        </p:nvSpPr>
        <p:spPr/>
        <p:txBody>
          <a:bodyPr/>
          <a:lstStyle/>
          <a:p>
            <a:r>
              <a:rPr lang="en-US" dirty="0"/>
              <a:t>Disciplines List FIRST Hearing scheduled</a:t>
            </a:r>
          </a:p>
          <a:p>
            <a:pPr lvl="1"/>
            <a:r>
              <a:rPr lang="en-US" dirty="0"/>
              <a:t>Friday, November 8, 2024, 8:00am – 8:45am</a:t>
            </a:r>
          </a:p>
          <a:p>
            <a:pPr lvl="1"/>
            <a:endParaRPr lang="en-US" dirty="0"/>
          </a:p>
          <a:p>
            <a:r>
              <a:rPr lang="en-US" dirty="0">
                <a:hlinkClick r:id="rId2"/>
              </a:rPr>
              <a:t>ASCCC Disciplines Handbook</a:t>
            </a:r>
            <a:endParaRPr lang="en-US" dirty="0"/>
          </a:p>
          <a:p>
            <a:r>
              <a:rPr lang="en-US" dirty="0"/>
              <a:t>Accessing the hearing virtual information </a:t>
            </a:r>
            <a:r>
              <a:rPr lang="en-US" dirty="0">
                <a:hlinkClick r:id="rId3"/>
              </a:rPr>
              <a:t>here</a:t>
            </a:r>
            <a:endParaRPr lang="en-US" dirty="0"/>
          </a:p>
          <a:p>
            <a:r>
              <a:rPr lang="en-US" dirty="0"/>
              <a:t>More information found on the </a:t>
            </a:r>
            <a:r>
              <a:rPr lang="en-US" dirty="0">
                <a:hlinkClick r:id="rId4"/>
              </a:rPr>
              <a:t>ASCCC disciplines list website</a:t>
            </a:r>
            <a:endParaRPr lang="en-US" dirty="0"/>
          </a:p>
        </p:txBody>
      </p:sp>
      <p:sp>
        <p:nvSpPr>
          <p:cNvPr id="4" name="Slide Number Placeholder 3">
            <a:extLst>
              <a:ext uri="{FF2B5EF4-FFF2-40B4-BE49-F238E27FC236}">
                <a16:creationId xmlns:a16="http://schemas.microsoft.com/office/drawing/2014/main" id="{48A242A2-9501-6EB5-E6AC-8DCA8D53B16A}"/>
              </a:ext>
            </a:extLst>
          </p:cNvPr>
          <p:cNvSpPr>
            <a:spLocks noGrp="1"/>
          </p:cNvSpPr>
          <p:nvPr>
            <p:ph type="sldNum" sz="quarter" idx="10"/>
          </p:nvPr>
        </p:nvSpPr>
        <p:spPr/>
        <p:txBody>
          <a:bodyPr/>
          <a:lstStyle/>
          <a:p>
            <a:pPr>
              <a:defRPr/>
            </a:pPr>
            <a:fld id="{0F61B9A2-6873-5846-8BDD-3D2DF08C9DB1}" type="slidenum">
              <a:rPr lang="en-US" altLang="en-US" smtClean="0"/>
              <a:pPr>
                <a:defRPr/>
              </a:pPr>
              <a:t>8</a:t>
            </a:fld>
            <a:endParaRPr lang="en-US" altLang="en-US" dirty="0"/>
          </a:p>
        </p:txBody>
      </p:sp>
    </p:spTree>
    <p:extLst>
      <p:ext uri="{BB962C8B-B14F-4D97-AF65-F5344CB8AC3E}">
        <p14:creationId xmlns:p14="http://schemas.microsoft.com/office/powerpoint/2010/main" val="2655737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0A3B4-0F5E-DD42-F5A7-0E274C018C23}"/>
              </a:ext>
            </a:extLst>
          </p:cNvPr>
          <p:cNvSpPr>
            <a:spLocks noGrp="1"/>
          </p:cNvSpPr>
          <p:nvPr>
            <p:ph type="title"/>
          </p:nvPr>
        </p:nvSpPr>
        <p:spPr>
          <a:xfrm>
            <a:off x="1212273" y="696266"/>
            <a:ext cx="10314708" cy="956255"/>
          </a:xfrm>
        </p:spPr>
        <p:txBody>
          <a:bodyPr/>
          <a:lstStyle/>
          <a:p>
            <a:r>
              <a:rPr lang="en-US" dirty="0"/>
              <a:t>Something Extra from the S&amp;P Committee</a:t>
            </a:r>
          </a:p>
        </p:txBody>
      </p:sp>
      <p:sp>
        <p:nvSpPr>
          <p:cNvPr id="3" name="Content Placeholder 2">
            <a:extLst>
              <a:ext uri="{FF2B5EF4-FFF2-40B4-BE49-F238E27FC236}">
                <a16:creationId xmlns:a16="http://schemas.microsoft.com/office/drawing/2014/main" id="{54B9B168-77C7-15B9-4C9C-400BCCD8277D}"/>
              </a:ext>
            </a:extLst>
          </p:cNvPr>
          <p:cNvSpPr>
            <a:spLocks noGrp="1"/>
          </p:cNvSpPr>
          <p:nvPr>
            <p:ph sz="half" idx="1"/>
          </p:nvPr>
        </p:nvSpPr>
        <p:spPr/>
        <p:txBody>
          <a:bodyPr/>
          <a:lstStyle/>
          <a:p>
            <a:r>
              <a:rPr lang="en-US" dirty="0"/>
              <a:t>During the upcoming plenary we have 2 resolutions regarding updates to the ASCCC Bylaws and Rules.</a:t>
            </a:r>
          </a:p>
          <a:p>
            <a:pPr lvl="1"/>
            <a:r>
              <a:rPr lang="en-US" dirty="0"/>
              <a:t>In the Fall Pre-Area Meetings Packet</a:t>
            </a:r>
          </a:p>
          <a:p>
            <a:pPr lvl="2"/>
            <a:r>
              <a:rPr lang="en-US" dirty="0"/>
              <a:t>111.02 F24 Academic Senate for California Community Colleges Rules Revision</a:t>
            </a:r>
          </a:p>
          <a:p>
            <a:pPr lvl="2"/>
            <a:r>
              <a:rPr lang="en-US" dirty="0"/>
              <a:t>111.03 F24 Academic Senate for California Community Colleges Bylaws Revision</a:t>
            </a:r>
          </a:p>
          <a:p>
            <a:pPr lvl="2"/>
            <a:endParaRPr lang="en-US" dirty="0"/>
          </a:p>
          <a:p>
            <a:pPr lvl="1"/>
            <a:r>
              <a:rPr lang="en-US" dirty="0"/>
              <a:t>Breakout Session on Thursday November 7, 2024 (10:45am – 11:45am)</a:t>
            </a:r>
          </a:p>
        </p:txBody>
      </p:sp>
      <p:sp>
        <p:nvSpPr>
          <p:cNvPr id="4" name="Slide Number Placeholder 3">
            <a:extLst>
              <a:ext uri="{FF2B5EF4-FFF2-40B4-BE49-F238E27FC236}">
                <a16:creationId xmlns:a16="http://schemas.microsoft.com/office/drawing/2014/main" id="{9E76282E-44C9-7A24-E062-7099B4D8C83F}"/>
              </a:ext>
            </a:extLst>
          </p:cNvPr>
          <p:cNvSpPr>
            <a:spLocks noGrp="1"/>
          </p:cNvSpPr>
          <p:nvPr>
            <p:ph type="sldNum" sz="quarter" idx="10"/>
          </p:nvPr>
        </p:nvSpPr>
        <p:spPr/>
        <p:txBody>
          <a:bodyPr/>
          <a:lstStyle/>
          <a:p>
            <a:pPr>
              <a:defRPr/>
            </a:pPr>
            <a:fld id="{0F61B9A2-6873-5846-8BDD-3D2DF08C9DB1}" type="slidenum">
              <a:rPr lang="en-US" altLang="en-US" smtClean="0"/>
              <a:pPr>
                <a:defRPr/>
              </a:pPr>
              <a:t>9</a:t>
            </a:fld>
            <a:endParaRPr lang="en-US" altLang="en-US" dirty="0"/>
          </a:p>
        </p:txBody>
      </p:sp>
    </p:spTree>
    <p:extLst>
      <p:ext uri="{BB962C8B-B14F-4D97-AF65-F5344CB8AC3E}">
        <p14:creationId xmlns:p14="http://schemas.microsoft.com/office/powerpoint/2010/main" val="3976139619"/>
      </p:ext>
    </p:extLst>
  </p:cSld>
  <p:clrMapOvr>
    <a:masterClrMapping/>
  </p:clrMapOvr>
</p:sld>
</file>

<file path=ppt/theme/theme1.xml><?xml version="1.0" encoding="utf-8"?>
<a:theme xmlns:a="http://schemas.openxmlformats.org/drawingml/2006/main" name="Office Theme">
  <a:themeElements>
    <a:clrScheme name="ASCCC brand">
      <a:dk1>
        <a:srgbClr val="7D1F5C"/>
      </a:dk1>
      <a:lt1>
        <a:srgbClr val="FFFFFF"/>
      </a:lt1>
      <a:dk2>
        <a:srgbClr val="044C7F"/>
      </a:dk2>
      <a:lt2>
        <a:srgbClr val="E7E6E6"/>
      </a:lt2>
      <a:accent1>
        <a:srgbClr val="8955A5"/>
      </a:accent1>
      <a:accent2>
        <a:srgbClr val="24B7A9"/>
      </a:accent2>
      <a:accent3>
        <a:srgbClr val="4983C3"/>
      </a:accent3>
      <a:accent4>
        <a:srgbClr val="B92083"/>
      </a:accent4>
      <a:accent5>
        <a:srgbClr val="F05A28"/>
      </a:accent5>
      <a:accent6>
        <a:srgbClr val="04A193"/>
      </a:accent6>
      <a:hlink>
        <a:srgbClr val="0A5489"/>
      </a:hlink>
      <a:folHlink>
        <a:srgbClr val="006C70"/>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22 Geometric Color.pptx" id="{36EE5689-EAB4-F449-A89A-0B629CF89F93}" vid="{5004C0C2-BCA4-A346-B7E4-32479BE393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ppt template 2023 Geometric Color (2)</Template>
  <TotalTime>32</TotalTime>
  <Words>693</Words>
  <Application>Microsoft Macintosh PowerPoint</Application>
  <PresentationFormat>Widescreen</PresentationFormat>
  <Paragraphs>69</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Georgia</vt:lpstr>
      <vt:lpstr>Times New Roman</vt:lpstr>
      <vt:lpstr>Office Theme</vt:lpstr>
      <vt:lpstr>Disciplines List First Hearing 2024-2025 Cycle </vt:lpstr>
      <vt:lpstr>Hearing Description</vt:lpstr>
      <vt:lpstr>Discipline List Revision Annual Timeline</vt:lpstr>
      <vt:lpstr>Three Proposals for 2024-2025 Cycle</vt:lpstr>
      <vt:lpstr>Art - Revision</vt:lpstr>
      <vt:lpstr>Brewing, Fermentation, and Distillery Sciences - NEW</vt:lpstr>
      <vt:lpstr>Physical Education (Adapted) - Revision</vt:lpstr>
      <vt:lpstr>Other Details</vt:lpstr>
      <vt:lpstr>Something Extra from the S&amp;P Committee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Christopher Howerton</dc:creator>
  <cp:lastModifiedBy>Cheryl L Aschenbach</cp:lastModifiedBy>
  <cp:revision>3</cp:revision>
  <dcterms:created xsi:type="dcterms:W3CDTF">2024-10-16T00:45:33Z</dcterms:created>
  <dcterms:modified xsi:type="dcterms:W3CDTF">2024-10-17T19:44:10Z</dcterms:modified>
</cp:coreProperties>
</file>