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65" r:id="rId6"/>
    <p:sldId id="266" r:id="rId7"/>
    <p:sldId id="267" r:id="rId8"/>
    <p:sldId id="268" r:id="rId9"/>
    <p:sldId id="256" r:id="rId10"/>
    <p:sldId id="257"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5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varScale="1">
        <p:scale>
          <a:sx n="141" d="100"/>
          <a:sy n="141" d="100"/>
        </p:scale>
        <p:origin x="180" y="3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2494-8AC0-439E-AE89-F1C075A575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A9EC7E-CFC0-4F2D-AFA2-5D0B52BEC0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F1060D-EBBA-4409-B178-6E852F40902C}"/>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5" name="Footer Placeholder 4">
            <a:extLst>
              <a:ext uri="{FF2B5EF4-FFF2-40B4-BE49-F238E27FC236}">
                <a16:creationId xmlns:a16="http://schemas.microsoft.com/office/drawing/2014/main" id="{F91E34FE-7954-41D4-94BC-2C961DB1A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5FF9C-975F-42BE-A3DD-CFB7D1998A58}"/>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795840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9BA5-03D8-4F8B-9E3C-F533A15E38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DAA84E-7E9F-4C3F-8F92-86B2BE4A9C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D0290-0C30-453F-8971-67B84E492B46}"/>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5" name="Footer Placeholder 4">
            <a:extLst>
              <a:ext uri="{FF2B5EF4-FFF2-40B4-BE49-F238E27FC236}">
                <a16:creationId xmlns:a16="http://schemas.microsoft.com/office/drawing/2014/main" id="{6DC50A1D-DB3C-41E5-9FDD-22D995223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8FA8C-934A-4E8E-B1BB-E2EAA9ABB1A3}"/>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250282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263B8B-6426-4112-9DB0-E6B22E4396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BE2940-708A-4A26-8F64-158BC3129C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BB244D-46AE-4933-9BC2-BD6312B53CBA}"/>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5" name="Footer Placeholder 4">
            <a:extLst>
              <a:ext uri="{FF2B5EF4-FFF2-40B4-BE49-F238E27FC236}">
                <a16:creationId xmlns:a16="http://schemas.microsoft.com/office/drawing/2014/main" id="{A03A7859-7750-4F32-9C26-16C5D33695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D8910-49F8-489B-B5EC-5C6109C2713F}"/>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2915429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3C95-F7A0-42E0-9D92-95E1A546EF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FC7D42-D6B3-474C-8CA4-054D697E5B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06BB9-3248-46EB-A1ED-A6085448239A}"/>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5" name="Footer Placeholder 4">
            <a:extLst>
              <a:ext uri="{FF2B5EF4-FFF2-40B4-BE49-F238E27FC236}">
                <a16:creationId xmlns:a16="http://schemas.microsoft.com/office/drawing/2014/main" id="{370F07CF-F41D-4721-9FDF-F1762CCAA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0B344D-77F5-458D-A86A-00D8D5E6FEE9}"/>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408733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5C99-CCFC-4FBD-8648-4DC40DADBC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203682-8267-4C00-B4B3-5411DC5086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E3402E-76B3-434B-BE30-953121FF1B4A}"/>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5" name="Footer Placeholder 4">
            <a:extLst>
              <a:ext uri="{FF2B5EF4-FFF2-40B4-BE49-F238E27FC236}">
                <a16:creationId xmlns:a16="http://schemas.microsoft.com/office/drawing/2014/main" id="{F4D805E2-F81E-4FE0-A973-8140F613FE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6BF9F-AE06-4A57-915E-0C7792C328B1}"/>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93590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56394-C372-4C0A-BBD0-E63B67EBF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FD14C-0BB8-4321-8ED5-48A97C6C5F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EDF6A1-A53A-4DDE-8CAD-F2DFA2EE08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FED9ED-776F-4770-BF55-EBA8ECF35250}"/>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6" name="Footer Placeholder 5">
            <a:extLst>
              <a:ext uri="{FF2B5EF4-FFF2-40B4-BE49-F238E27FC236}">
                <a16:creationId xmlns:a16="http://schemas.microsoft.com/office/drawing/2014/main" id="{5BDAE48F-384B-42F5-93EE-4F9D9E226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737C1E-6392-4056-9DC3-D39553E756DA}"/>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208968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5EC9-1E97-4BF8-BEBC-DBFC765767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6A829D-1A61-42A6-B508-7103473A7A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785C54-5091-456A-9287-7677EB12C2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C98C9B-355A-4279-93A6-A299A3E14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9F24C9-F9C3-4711-80BB-0AE058168A0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BEEDD-74FA-459E-94A2-D332F77386E0}"/>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8" name="Footer Placeholder 7">
            <a:extLst>
              <a:ext uri="{FF2B5EF4-FFF2-40B4-BE49-F238E27FC236}">
                <a16:creationId xmlns:a16="http://schemas.microsoft.com/office/drawing/2014/main" id="{0E0A8236-13D0-49C4-A990-0C160496A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31A813-0B6D-4468-B4E1-0B1E34002BFD}"/>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369471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817E-9EFE-4AF2-9784-CADC7ACBE1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1FA49C-9D3C-4583-83FA-43CA4FD394DC}"/>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4" name="Footer Placeholder 3">
            <a:extLst>
              <a:ext uri="{FF2B5EF4-FFF2-40B4-BE49-F238E27FC236}">
                <a16:creationId xmlns:a16="http://schemas.microsoft.com/office/drawing/2014/main" id="{AE7AB53D-4DCE-4B14-B587-871159DD7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1C36FB-E8CD-4AD8-958F-14DB221CD9BF}"/>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409599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F0665A-5636-4E43-B9CE-D1CE09DD8518}"/>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3" name="Footer Placeholder 2">
            <a:extLst>
              <a:ext uri="{FF2B5EF4-FFF2-40B4-BE49-F238E27FC236}">
                <a16:creationId xmlns:a16="http://schemas.microsoft.com/office/drawing/2014/main" id="{1952CCC8-5891-4D2A-8C2D-E8B0508D69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71A949-812D-498F-908F-399C48482C6B}"/>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2510896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813A-B1CF-4D8C-9BC2-8098D782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DE5B3E-68D7-4F1D-8D69-0F3603541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C67C10-6A5D-4F7C-8F23-58BEE066E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945ED1-0249-4FCE-A6B5-CCF25DD1734C}"/>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6" name="Footer Placeholder 5">
            <a:extLst>
              <a:ext uri="{FF2B5EF4-FFF2-40B4-BE49-F238E27FC236}">
                <a16:creationId xmlns:a16="http://schemas.microsoft.com/office/drawing/2014/main" id="{8909A3AA-24FC-4AE9-B346-82D9B51E2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DCCC9-869C-4668-B227-0FA5B2002F65}"/>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52848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7D61-E15F-4D75-BBF8-A977D561E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3900D8-3727-41E3-8EAA-31D055726F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8C2C16-CD45-4265-852F-3BD4E397F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C2D740-69C1-40FD-941F-02BF768F10EF}"/>
              </a:ext>
            </a:extLst>
          </p:cNvPr>
          <p:cNvSpPr>
            <a:spLocks noGrp="1"/>
          </p:cNvSpPr>
          <p:nvPr>
            <p:ph type="dt" sz="half" idx="10"/>
          </p:nvPr>
        </p:nvSpPr>
        <p:spPr/>
        <p:txBody>
          <a:bodyPr/>
          <a:lstStyle/>
          <a:p>
            <a:fld id="{CD441F41-70DB-4099-A2E7-8AA6CD58375A}" type="datetimeFigureOut">
              <a:rPr lang="en-US" smtClean="0"/>
              <a:t>10/15/2024</a:t>
            </a:fld>
            <a:endParaRPr lang="en-US"/>
          </a:p>
        </p:txBody>
      </p:sp>
      <p:sp>
        <p:nvSpPr>
          <p:cNvPr id="6" name="Footer Placeholder 5">
            <a:extLst>
              <a:ext uri="{FF2B5EF4-FFF2-40B4-BE49-F238E27FC236}">
                <a16:creationId xmlns:a16="http://schemas.microsoft.com/office/drawing/2014/main" id="{711AA32C-F0DF-41CE-8543-09F901260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62CBE-677A-4881-BBF1-AC7D22B1123E}"/>
              </a:ext>
            </a:extLst>
          </p:cNvPr>
          <p:cNvSpPr>
            <a:spLocks noGrp="1"/>
          </p:cNvSpPr>
          <p:nvPr>
            <p:ph type="sldNum" sz="quarter" idx="12"/>
          </p:nvPr>
        </p:nvSpPr>
        <p:spPr/>
        <p:txBody>
          <a:bodyPr/>
          <a:lstStyle/>
          <a:p>
            <a:fld id="{04031F8B-BF4C-42FB-A329-EBF99ED9D3D6}" type="slidenum">
              <a:rPr lang="en-US" smtClean="0"/>
              <a:t>‹#›</a:t>
            </a:fld>
            <a:endParaRPr lang="en-US"/>
          </a:p>
        </p:txBody>
      </p:sp>
    </p:spTree>
    <p:extLst>
      <p:ext uri="{BB962C8B-B14F-4D97-AF65-F5344CB8AC3E}">
        <p14:creationId xmlns:p14="http://schemas.microsoft.com/office/powerpoint/2010/main" val="177946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A6ACB-C6F8-4963-B76A-235601684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9DBE1-9DE4-4A2A-AB62-CC5D2DBDE6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CC66D-DB6C-4BE6-8965-0346A32D1D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441F41-70DB-4099-A2E7-8AA6CD58375A}" type="datetimeFigureOut">
              <a:rPr lang="en-US" smtClean="0"/>
              <a:t>10/15/2024</a:t>
            </a:fld>
            <a:endParaRPr lang="en-US"/>
          </a:p>
        </p:txBody>
      </p:sp>
      <p:sp>
        <p:nvSpPr>
          <p:cNvPr id="5" name="Footer Placeholder 4">
            <a:extLst>
              <a:ext uri="{FF2B5EF4-FFF2-40B4-BE49-F238E27FC236}">
                <a16:creationId xmlns:a16="http://schemas.microsoft.com/office/drawing/2014/main" id="{99865509-6041-4528-B40A-5150FD7846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1B29D5-F442-40CD-9148-2F9A4B9935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31F8B-BF4C-42FB-A329-EBF99ED9D3D6}" type="slidenum">
              <a:rPr lang="en-US" smtClean="0"/>
              <a:t>‹#›</a:t>
            </a:fld>
            <a:endParaRPr lang="en-US"/>
          </a:p>
        </p:txBody>
      </p:sp>
    </p:spTree>
    <p:extLst>
      <p:ext uri="{BB962C8B-B14F-4D97-AF65-F5344CB8AC3E}">
        <p14:creationId xmlns:p14="http://schemas.microsoft.com/office/powerpoint/2010/main" val="392918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microsoft.com/office/2007/relationships/hdphoto" Target="../media/hdphoto1.wdp"/><Relationship Id="rId7"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5.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3BB888-9651-4949-A0BF-FA9063F98199}"/>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2" b="5778"/>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FAA46DB8-21D1-40EF-A98E-70F36E19D90D}"/>
              </a:ext>
            </a:extLst>
          </p:cNvPr>
          <p:cNvSpPr/>
          <p:nvPr/>
        </p:nvSpPr>
        <p:spPr>
          <a:xfrm>
            <a:off x="466059" y="4946987"/>
            <a:ext cx="11725941" cy="1325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32BFFF9B-2C4F-49DE-86FC-CC81A0E2E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83" y="5099144"/>
            <a:ext cx="5036287" cy="1021248"/>
          </a:xfrm>
          <a:prstGeom prst="rect">
            <a:avLst/>
          </a:prstGeom>
        </p:spPr>
      </p:pic>
      <p:pic>
        <p:nvPicPr>
          <p:cNvPr id="11" name="Picture 10">
            <a:extLst>
              <a:ext uri="{FF2B5EF4-FFF2-40B4-BE49-F238E27FC236}">
                <a16:creationId xmlns:a16="http://schemas.microsoft.com/office/drawing/2014/main" id="{E2FEE807-5149-400D-8208-DC564921B466}"/>
              </a:ext>
            </a:extLst>
          </p:cNvPr>
          <p:cNvPicPr>
            <a:picLocks noChangeAspect="1"/>
          </p:cNvPicPr>
          <p:nvPr/>
        </p:nvPicPr>
        <p:blipFill>
          <a:blip r:embed="rId5"/>
          <a:stretch>
            <a:fillRect/>
          </a:stretch>
        </p:blipFill>
        <p:spPr>
          <a:xfrm>
            <a:off x="9274679" y="5590809"/>
            <a:ext cx="2720718" cy="488733"/>
          </a:xfrm>
          <a:prstGeom prst="rect">
            <a:avLst/>
          </a:prstGeom>
        </p:spPr>
      </p:pic>
      <p:sp>
        <p:nvSpPr>
          <p:cNvPr id="24" name="TextBox 23">
            <a:extLst>
              <a:ext uri="{FF2B5EF4-FFF2-40B4-BE49-F238E27FC236}">
                <a16:creationId xmlns:a16="http://schemas.microsoft.com/office/drawing/2014/main" id="{12FA0297-D24E-425A-AE21-53B407976995}"/>
              </a:ext>
            </a:extLst>
          </p:cNvPr>
          <p:cNvSpPr txBox="1"/>
          <p:nvPr/>
        </p:nvSpPr>
        <p:spPr>
          <a:xfrm>
            <a:off x="466059" y="2536871"/>
            <a:ext cx="9042747" cy="1631216"/>
          </a:xfrm>
          <a:prstGeom prst="rect">
            <a:avLst/>
          </a:prstGeom>
          <a:noFill/>
        </p:spPr>
        <p:txBody>
          <a:bodyPr wrap="square" rtlCol="0">
            <a:spAutoFit/>
          </a:bodyPr>
          <a:lstStyle/>
          <a:p>
            <a:r>
              <a:rPr lang="en-US" sz="10000" dirty="0">
                <a:solidFill>
                  <a:schemeClr val="bg1"/>
                </a:solidFill>
                <a:effectLst>
                  <a:innerShdw blurRad="63500" dist="50800" dir="13500000">
                    <a:prstClr val="black">
                      <a:alpha val="50000"/>
                    </a:prstClr>
                  </a:innerShdw>
                </a:effectLst>
                <a:latin typeface="Arial Black" panose="020B0A04020102020204" pitchFamily="34" charset="0"/>
              </a:rPr>
              <a:t>ACCJC</a:t>
            </a:r>
          </a:p>
        </p:txBody>
      </p:sp>
      <p:sp>
        <p:nvSpPr>
          <p:cNvPr id="25" name="TextBox 24">
            <a:extLst>
              <a:ext uri="{FF2B5EF4-FFF2-40B4-BE49-F238E27FC236}">
                <a16:creationId xmlns:a16="http://schemas.microsoft.com/office/drawing/2014/main" id="{AF5624CD-EA1A-4FD1-8478-2B1CE75758E2}"/>
              </a:ext>
            </a:extLst>
          </p:cNvPr>
          <p:cNvSpPr txBox="1"/>
          <p:nvPr/>
        </p:nvSpPr>
        <p:spPr>
          <a:xfrm>
            <a:off x="466059" y="3715206"/>
            <a:ext cx="10391212" cy="646331"/>
          </a:xfrm>
          <a:prstGeom prst="rect">
            <a:avLst/>
          </a:prstGeom>
          <a:noFill/>
        </p:spPr>
        <p:txBody>
          <a:bodyPr wrap="square" rtlCol="0">
            <a:spAutoFit/>
          </a:bodyPr>
          <a:lstStyle/>
          <a:p>
            <a:r>
              <a:rPr lang="en-US" sz="3600" dirty="0">
                <a:solidFill>
                  <a:schemeClr val="bg1"/>
                </a:solidFill>
                <a:effectLst>
                  <a:innerShdw blurRad="63500" dist="50800" dir="13500000">
                    <a:prstClr val="black">
                      <a:alpha val="50000"/>
                    </a:prstClr>
                  </a:innerShdw>
                </a:effectLst>
                <a:latin typeface="Arial Black" panose="020B0A04020102020204" pitchFamily="34" charset="0"/>
              </a:rPr>
              <a:t>Accreditation Standards:</a:t>
            </a:r>
          </a:p>
        </p:txBody>
      </p:sp>
      <p:sp>
        <p:nvSpPr>
          <p:cNvPr id="26" name="TextBox 25">
            <a:extLst>
              <a:ext uri="{FF2B5EF4-FFF2-40B4-BE49-F238E27FC236}">
                <a16:creationId xmlns:a16="http://schemas.microsoft.com/office/drawing/2014/main" id="{3DB29BED-B73E-4E68-840D-693D975B38D5}"/>
              </a:ext>
            </a:extLst>
          </p:cNvPr>
          <p:cNvSpPr txBox="1"/>
          <p:nvPr/>
        </p:nvSpPr>
        <p:spPr>
          <a:xfrm>
            <a:off x="466059" y="4237561"/>
            <a:ext cx="3842928" cy="400110"/>
          </a:xfrm>
          <a:prstGeom prst="rect">
            <a:avLst/>
          </a:prstGeom>
          <a:noFill/>
        </p:spPr>
        <p:txBody>
          <a:bodyPr wrap="square" rtlCol="0">
            <a:spAutoFit/>
          </a:bodyPr>
          <a:lstStyle/>
          <a:p>
            <a:r>
              <a:rPr lang="en-US" sz="2000" dirty="0">
                <a:solidFill>
                  <a:schemeClr val="bg1"/>
                </a:solidFill>
                <a:effectLst>
                  <a:innerShdw blurRad="63500" dist="50800" dir="13500000">
                    <a:prstClr val="black">
                      <a:alpha val="50000"/>
                    </a:prstClr>
                  </a:innerShdw>
                </a:effectLst>
                <a:latin typeface="Arial" panose="020B0604020202020204" pitchFamily="34" charset="0"/>
                <a:cs typeface="Arial" panose="020B0604020202020204" pitchFamily="34" charset="0"/>
              </a:rPr>
              <a:t>June 2024</a:t>
            </a:r>
            <a:endParaRPr lang="en-US" sz="3600" dirty="0">
              <a:solidFill>
                <a:schemeClr val="bg1"/>
              </a:solidFill>
              <a:effectLst>
                <a:innerShdw blurRad="63500" dist="50800" dir="13500000">
                  <a:prstClr val="black">
                    <a:alpha val="50000"/>
                  </a:prstClr>
                </a:innerShdw>
              </a:effectLst>
              <a:latin typeface="Arial" panose="020B0604020202020204" pitchFamily="34" charset="0"/>
              <a:cs typeface="Arial" panose="020B0604020202020204" pitchFamily="34" charset="0"/>
            </a:endParaRPr>
          </a:p>
        </p:txBody>
      </p:sp>
      <p:sp>
        <p:nvSpPr>
          <p:cNvPr id="27" name="TextBox 26">
            <a:hlinkClick r:id="rId6" action="ppaction://hlinksldjump"/>
            <a:extLst>
              <a:ext uri="{FF2B5EF4-FFF2-40B4-BE49-F238E27FC236}">
                <a16:creationId xmlns:a16="http://schemas.microsoft.com/office/drawing/2014/main" id="{DF187331-2290-4DE7-AA90-235BBDBA3623}"/>
              </a:ext>
            </a:extLst>
          </p:cNvPr>
          <p:cNvSpPr txBox="1"/>
          <p:nvPr/>
        </p:nvSpPr>
        <p:spPr>
          <a:xfrm>
            <a:off x="6813064" y="3722580"/>
            <a:ext cx="947027" cy="646331"/>
          </a:xfrm>
          <a:prstGeom prst="rect">
            <a:avLst/>
          </a:prstGeom>
          <a:noFill/>
        </p:spPr>
        <p:txBody>
          <a:bodyPr wrap="square" rtlCol="0">
            <a:spAutoFit/>
          </a:bodyPr>
          <a:lstStyle/>
          <a:p>
            <a:r>
              <a:rPr lang="en-US" sz="3600" dirty="0">
                <a:solidFill>
                  <a:schemeClr val="bg1"/>
                </a:solidFill>
                <a:effectLst>
                  <a:innerShdw blurRad="63500" dist="50800" dir="13500000">
                    <a:prstClr val="black">
                      <a:alpha val="50000"/>
                    </a:prstClr>
                  </a:innerShdw>
                </a:effectLst>
                <a:latin typeface="Arial Black" panose="020B0A04020102020204" pitchFamily="34" charset="0"/>
              </a:rPr>
              <a:t>1,</a:t>
            </a:r>
          </a:p>
        </p:txBody>
      </p:sp>
      <p:sp>
        <p:nvSpPr>
          <p:cNvPr id="28" name="TextBox 27">
            <a:hlinkClick r:id="rId7" action="ppaction://hlinksldjump"/>
            <a:extLst>
              <a:ext uri="{FF2B5EF4-FFF2-40B4-BE49-F238E27FC236}">
                <a16:creationId xmlns:a16="http://schemas.microsoft.com/office/drawing/2014/main" id="{97ACD99B-22DF-4046-A367-F05365FCC662}"/>
              </a:ext>
            </a:extLst>
          </p:cNvPr>
          <p:cNvSpPr txBox="1"/>
          <p:nvPr/>
        </p:nvSpPr>
        <p:spPr>
          <a:xfrm>
            <a:off x="7316073" y="3722580"/>
            <a:ext cx="947027" cy="646331"/>
          </a:xfrm>
          <a:prstGeom prst="rect">
            <a:avLst/>
          </a:prstGeom>
          <a:noFill/>
        </p:spPr>
        <p:txBody>
          <a:bodyPr wrap="square" rtlCol="0">
            <a:spAutoFit/>
          </a:bodyPr>
          <a:lstStyle/>
          <a:p>
            <a:r>
              <a:rPr lang="en-US" sz="3600" dirty="0">
                <a:solidFill>
                  <a:schemeClr val="bg1"/>
                </a:solidFill>
                <a:effectLst>
                  <a:innerShdw blurRad="63500" dist="50800" dir="13500000">
                    <a:prstClr val="black">
                      <a:alpha val="50000"/>
                    </a:prstClr>
                  </a:innerShdw>
                </a:effectLst>
                <a:latin typeface="Arial Black" panose="020B0A04020102020204" pitchFamily="34" charset="0"/>
              </a:rPr>
              <a:t>2,</a:t>
            </a:r>
          </a:p>
        </p:txBody>
      </p:sp>
      <p:sp>
        <p:nvSpPr>
          <p:cNvPr id="29" name="TextBox 28">
            <a:hlinkClick r:id="rId8" action="ppaction://hlinksldjump"/>
            <a:extLst>
              <a:ext uri="{FF2B5EF4-FFF2-40B4-BE49-F238E27FC236}">
                <a16:creationId xmlns:a16="http://schemas.microsoft.com/office/drawing/2014/main" id="{C2499B45-CF73-432A-9D8E-98065C266022}"/>
              </a:ext>
            </a:extLst>
          </p:cNvPr>
          <p:cNvSpPr txBox="1"/>
          <p:nvPr/>
        </p:nvSpPr>
        <p:spPr>
          <a:xfrm>
            <a:off x="7825260" y="3722580"/>
            <a:ext cx="947027" cy="646331"/>
          </a:xfrm>
          <a:prstGeom prst="rect">
            <a:avLst/>
          </a:prstGeom>
          <a:noFill/>
        </p:spPr>
        <p:txBody>
          <a:bodyPr wrap="square" rtlCol="0">
            <a:spAutoFit/>
          </a:bodyPr>
          <a:lstStyle/>
          <a:p>
            <a:r>
              <a:rPr lang="en-US" sz="3600" dirty="0">
                <a:solidFill>
                  <a:schemeClr val="bg1"/>
                </a:solidFill>
                <a:effectLst>
                  <a:innerShdw blurRad="63500" dist="50800" dir="13500000">
                    <a:prstClr val="black">
                      <a:alpha val="50000"/>
                    </a:prstClr>
                  </a:innerShdw>
                </a:effectLst>
                <a:latin typeface="Arial Black" panose="020B0A04020102020204" pitchFamily="34" charset="0"/>
              </a:rPr>
              <a:t>3,</a:t>
            </a:r>
          </a:p>
        </p:txBody>
      </p:sp>
      <p:sp>
        <p:nvSpPr>
          <p:cNvPr id="30" name="TextBox 29">
            <a:hlinkClick r:id="rId9" action="ppaction://hlinksldjump"/>
            <a:extLst>
              <a:ext uri="{FF2B5EF4-FFF2-40B4-BE49-F238E27FC236}">
                <a16:creationId xmlns:a16="http://schemas.microsoft.com/office/drawing/2014/main" id="{FA8A226C-B0DD-436E-B667-C67AE252C8E2}"/>
              </a:ext>
            </a:extLst>
          </p:cNvPr>
          <p:cNvSpPr txBox="1"/>
          <p:nvPr/>
        </p:nvSpPr>
        <p:spPr>
          <a:xfrm>
            <a:off x="8219931" y="3722580"/>
            <a:ext cx="1754934" cy="646331"/>
          </a:xfrm>
          <a:prstGeom prst="rect">
            <a:avLst/>
          </a:prstGeom>
          <a:noFill/>
        </p:spPr>
        <p:txBody>
          <a:bodyPr wrap="square" rtlCol="0">
            <a:spAutoFit/>
          </a:bodyPr>
          <a:lstStyle/>
          <a:p>
            <a:r>
              <a:rPr lang="en-US" sz="3600" dirty="0">
                <a:solidFill>
                  <a:schemeClr val="bg1"/>
                </a:solidFill>
                <a:effectLst>
                  <a:innerShdw blurRad="63500" dist="50800" dir="13500000">
                    <a:prstClr val="black">
                      <a:alpha val="50000"/>
                    </a:prstClr>
                  </a:innerShdw>
                </a:effectLst>
                <a:latin typeface="Arial Black" panose="020B0A04020102020204" pitchFamily="34" charset="0"/>
              </a:rPr>
              <a:t> and 4</a:t>
            </a:r>
          </a:p>
        </p:txBody>
      </p:sp>
    </p:spTree>
    <p:extLst>
      <p:ext uri="{BB962C8B-B14F-4D97-AF65-F5344CB8AC3E}">
        <p14:creationId xmlns:p14="http://schemas.microsoft.com/office/powerpoint/2010/main" val="3803489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1" name="TextBox 130">
            <a:extLst>
              <a:ext uri="{FF2B5EF4-FFF2-40B4-BE49-F238E27FC236}">
                <a16:creationId xmlns:a16="http://schemas.microsoft.com/office/drawing/2014/main" id="{7CA0076E-30A1-44E6-9B28-6C3BDAE6E0B2}"/>
              </a:ext>
            </a:extLst>
          </p:cNvPr>
          <p:cNvSpPr txBox="1"/>
          <p:nvPr/>
        </p:nvSpPr>
        <p:spPr>
          <a:xfrm>
            <a:off x="1952116" y="3138407"/>
            <a:ext cx="10859257" cy="3170099"/>
          </a:xfrm>
          <a:prstGeom prst="rect">
            <a:avLst/>
          </a:prstGeom>
          <a:noFill/>
        </p:spPr>
        <p:txBody>
          <a:bodyPr wrap="square" rtlCol="0">
            <a:spAutoFit/>
          </a:bodyPr>
          <a:lstStyle/>
          <a:p>
            <a:r>
              <a:rPr lang="en-US" sz="20000" dirty="0">
                <a:solidFill>
                  <a:schemeClr val="tx2">
                    <a:lumMod val="75000"/>
                    <a:alpha val="14000"/>
                  </a:schemeClr>
                </a:solidFill>
                <a:latin typeface="Arial Black" panose="020B0A04020102020204" pitchFamily="34" charset="0"/>
              </a:rPr>
              <a:t>ACCJC</a:t>
            </a:r>
          </a:p>
        </p:txBody>
      </p:sp>
      <p:grpSp>
        <p:nvGrpSpPr>
          <p:cNvPr id="88" name="Text Box 3.1">
            <a:extLst>
              <a:ext uri="{FF2B5EF4-FFF2-40B4-BE49-F238E27FC236}">
                <a16:creationId xmlns:a16="http://schemas.microsoft.com/office/drawing/2014/main" id="{9D8A2D95-1957-4991-BF23-17F3B48E45C9}"/>
              </a:ext>
            </a:extLst>
          </p:cNvPr>
          <p:cNvGrpSpPr/>
          <p:nvPr/>
        </p:nvGrpSpPr>
        <p:grpSpPr>
          <a:xfrm>
            <a:off x="2542032" y="3002778"/>
            <a:ext cx="8561610" cy="2944999"/>
            <a:chOff x="2541181" y="3242669"/>
            <a:chExt cx="8561610" cy="2944999"/>
          </a:xfrm>
        </p:grpSpPr>
        <p:grpSp>
          <p:nvGrpSpPr>
            <p:cNvPr id="86" name="Group 85">
              <a:extLst>
                <a:ext uri="{FF2B5EF4-FFF2-40B4-BE49-F238E27FC236}">
                  <a16:creationId xmlns:a16="http://schemas.microsoft.com/office/drawing/2014/main" id="{C835014B-D6B8-44DD-919F-47F21D8F9CE2}"/>
                </a:ext>
              </a:extLst>
            </p:cNvPr>
            <p:cNvGrpSpPr/>
            <p:nvPr/>
          </p:nvGrpSpPr>
          <p:grpSpPr>
            <a:xfrm>
              <a:off x="2541181" y="3242669"/>
              <a:ext cx="8561610" cy="2944999"/>
              <a:chOff x="2541181" y="3242669"/>
              <a:chExt cx="8561610" cy="2944999"/>
            </a:xfrm>
          </p:grpSpPr>
          <p:sp>
            <p:nvSpPr>
              <p:cNvPr id="85" name="Rectangle: Top Corners Rounded 84">
                <a:extLst>
                  <a:ext uri="{FF2B5EF4-FFF2-40B4-BE49-F238E27FC236}">
                    <a16:creationId xmlns:a16="http://schemas.microsoft.com/office/drawing/2014/main" id="{C3F37856-395E-4076-B84B-4709CF06FA77}"/>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2" name="Rectangle: Top Corners Rounded 81">
                <a:extLst>
                  <a:ext uri="{FF2B5EF4-FFF2-40B4-BE49-F238E27FC236}">
                    <a16:creationId xmlns:a16="http://schemas.microsoft.com/office/drawing/2014/main" id="{871372A9-40B9-48A8-8F6E-33EAA313151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3" name="TextBox 82">
                <a:extLst>
                  <a:ext uri="{FF2B5EF4-FFF2-40B4-BE49-F238E27FC236}">
                    <a16:creationId xmlns:a16="http://schemas.microsoft.com/office/drawing/2014/main" id="{5C6A7E72-9DC5-449C-86EC-75AB7CA4243F}"/>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1.1.</a:t>
                </a:r>
              </a:p>
            </p:txBody>
          </p:sp>
        </p:grpSp>
        <p:sp>
          <p:nvSpPr>
            <p:cNvPr id="87" name="TextBox 86">
              <a:extLst>
                <a:ext uri="{FF2B5EF4-FFF2-40B4-BE49-F238E27FC236}">
                  <a16:creationId xmlns:a16="http://schemas.microsoft.com/office/drawing/2014/main" id="{FCFBE925-FD9D-4DAD-80D2-94EF9DD58FC3}"/>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1.1. </a:t>
              </a:r>
              <a:r>
                <a:rPr lang="en-US" sz="2000" dirty="0">
                  <a:latin typeface="Arial" panose="020B0604020202020204" pitchFamily="34" charset="0"/>
                  <a:cs typeface="Arial" panose="020B0604020202020204" pitchFamily="34" charset="0"/>
                </a:rPr>
                <a:t>The institution has established a clearly defined mission that appropriately reflects its character, values, structure, and unique student demographics. The institution’s mission articulates its </a:t>
              </a:r>
            </a:p>
            <a:p>
              <a:pPr indent="-457200"/>
              <a:r>
                <a:rPr lang="en-US" sz="2000" dirty="0">
                  <a:latin typeface="Arial" panose="020B0604020202020204" pitchFamily="34" charset="0"/>
                  <a:cs typeface="Arial" panose="020B0604020202020204" pitchFamily="34" charset="0"/>
                </a:rPr>
                <a:t>commitment to ensuring equitable educational opportunities and outcomes for all students. </a:t>
              </a:r>
              <a:r>
                <a:rPr lang="en-US" sz="1600" dirty="0">
                  <a:latin typeface="Arial" panose="020B0604020202020204" pitchFamily="34" charset="0"/>
                  <a:cs typeface="Arial" panose="020B0604020202020204" pitchFamily="34" charset="0"/>
                </a:rPr>
                <a:t>(ER 6)</a:t>
              </a:r>
            </a:p>
          </p:txBody>
        </p:sp>
      </p:grpSp>
      <p:grpSp>
        <p:nvGrpSpPr>
          <p:cNvPr id="64" name="Text Box 3.2">
            <a:extLst>
              <a:ext uri="{FF2B5EF4-FFF2-40B4-BE49-F238E27FC236}">
                <a16:creationId xmlns:a16="http://schemas.microsoft.com/office/drawing/2014/main" id="{830A58B4-8E3D-4DCB-BB21-D056DD99364D}"/>
              </a:ext>
            </a:extLst>
          </p:cNvPr>
          <p:cNvGrpSpPr/>
          <p:nvPr/>
        </p:nvGrpSpPr>
        <p:grpSpPr>
          <a:xfrm>
            <a:off x="2542032" y="3002778"/>
            <a:ext cx="8561610" cy="2944999"/>
            <a:chOff x="2541181" y="3242669"/>
            <a:chExt cx="8561610" cy="2944999"/>
          </a:xfrm>
        </p:grpSpPr>
        <p:grpSp>
          <p:nvGrpSpPr>
            <p:cNvPr id="65" name="Group 64">
              <a:extLst>
                <a:ext uri="{FF2B5EF4-FFF2-40B4-BE49-F238E27FC236}">
                  <a16:creationId xmlns:a16="http://schemas.microsoft.com/office/drawing/2014/main" id="{CB2FF00D-34EA-49E3-8C94-BC253C8BD0F5}"/>
                </a:ext>
              </a:extLst>
            </p:cNvPr>
            <p:cNvGrpSpPr/>
            <p:nvPr/>
          </p:nvGrpSpPr>
          <p:grpSpPr>
            <a:xfrm>
              <a:off x="2541181" y="3242669"/>
              <a:ext cx="8561610" cy="2944999"/>
              <a:chOff x="2541181" y="3242669"/>
              <a:chExt cx="8561610" cy="2944999"/>
            </a:xfrm>
          </p:grpSpPr>
          <p:sp>
            <p:nvSpPr>
              <p:cNvPr id="68" name="Rectangle: Top Corners Rounded 67">
                <a:extLst>
                  <a:ext uri="{FF2B5EF4-FFF2-40B4-BE49-F238E27FC236}">
                    <a16:creationId xmlns:a16="http://schemas.microsoft.com/office/drawing/2014/main" id="{C9C0291B-E07D-4022-99E9-D9BC12818EED}"/>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9" name="Rectangle: Top Corners Rounded 68">
                <a:extLst>
                  <a:ext uri="{FF2B5EF4-FFF2-40B4-BE49-F238E27FC236}">
                    <a16:creationId xmlns:a16="http://schemas.microsoft.com/office/drawing/2014/main" id="{1A0BD700-8515-4B08-A95A-190F9FDDE1B8}"/>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0" name="TextBox 69">
                <a:extLst>
                  <a:ext uri="{FF2B5EF4-FFF2-40B4-BE49-F238E27FC236}">
                    <a16:creationId xmlns:a16="http://schemas.microsoft.com/office/drawing/2014/main" id="{E14C579F-EA23-4503-B509-C59033EFB3F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1.2.</a:t>
                </a:r>
              </a:p>
            </p:txBody>
          </p:sp>
        </p:grpSp>
        <p:sp>
          <p:nvSpPr>
            <p:cNvPr id="67" name="TextBox 66">
              <a:extLst>
                <a:ext uri="{FF2B5EF4-FFF2-40B4-BE49-F238E27FC236}">
                  <a16:creationId xmlns:a16="http://schemas.microsoft.com/office/drawing/2014/main" id="{40138413-E938-4077-ADD7-EDB0FE6AE6C2}"/>
                </a:ext>
              </a:extLst>
            </p:cNvPr>
            <p:cNvSpPr txBox="1"/>
            <p:nvPr/>
          </p:nvSpPr>
          <p:spPr>
            <a:xfrm>
              <a:off x="2828261" y="3731404"/>
              <a:ext cx="7536742" cy="1015663"/>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1.2. </a:t>
              </a:r>
              <a:r>
                <a:rPr lang="en-US" sz="2000" dirty="0">
                  <a:latin typeface="Arial" panose="020B0604020202020204" pitchFamily="34" charset="0"/>
                  <a:cs typeface="Arial" panose="020B0604020202020204" pitchFamily="34" charset="0"/>
                </a:rPr>
                <a:t>The institution establishes meaningful and ambitious goals for institutional improvement, innovation, and equitable student outcomes.</a:t>
              </a:r>
            </a:p>
          </p:txBody>
        </p:sp>
      </p:grpSp>
      <p:grpSp>
        <p:nvGrpSpPr>
          <p:cNvPr id="71" name="Text Box 3.3">
            <a:extLst>
              <a:ext uri="{FF2B5EF4-FFF2-40B4-BE49-F238E27FC236}">
                <a16:creationId xmlns:a16="http://schemas.microsoft.com/office/drawing/2014/main" id="{3135784D-06E8-4130-A22D-CCA3D8732BDE}"/>
              </a:ext>
            </a:extLst>
          </p:cNvPr>
          <p:cNvGrpSpPr/>
          <p:nvPr/>
        </p:nvGrpSpPr>
        <p:grpSpPr>
          <a:xfrm>
            <a:off x="2542032" y="3002778"/>
            <a:ext cx="8561610" cy="2944999"/>
            <a:chOff x="2541181" y="3242669"/>
            <a:chExt cx="8561610" cy="2944999"/>
          </a:xfrm>
        </p:grpSpPr>
        <p:grpSp>
          <p:nvGrpSpPr>
            <p:cNvPr id="72" name="Group 71">
              <a:extLst>
                <a:ext uri="{FF2B5EF4-FFF2-40B4-BE49-F238E27FC236}">
                  <a16:creationId xmlns:a16="http://schemas.microsoft.com/office/drawing/2014/main" id="{28DC63E0-4182-4828-BE2C-972FECD6A44E}"/>
                </a:ext>
              </a:extLst>
            </p:cNvPr>
            <p:cNvGrpSpPr/>
            <p:nvPr/>
          </p:nvGrpSpPr>
          <p:grpSpPr>
            <a:xfrm>
              <a:off x="2541181" y="3242669"/>
              <a:ext cx="8561610" cy="2944999"/>
              <a:chOff x="2541181" y="3242669"/>
              <a:chExt cx="8561610" cy="2944999"/>
            </a:xfrm>
          </p:grpSpPr>
          <p:sp>
            <p:nvSpPr>
              <p:cNvPr id="74" name="Rectangle: Top Corners Rounded 73">
                <a:extLst>
                  <a:ext uri="{FF2B5EF4-FFF2-40B4-BE49-F238E27FC236}">
                    <a16:creationId xmlns:a16="http://schemas.microsoft.com/office/drawing/2014/main" id="{542C571C-2417-4ACB-A4D4-8A96CB00AA94}"/>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5" name="Rectangle: Top Corners Rounded 74">
                <a:extLst>
                  <a:ext uri="{FF2B5EF4-FFF2-40B4-BE49-F238E27FC236}">
                    <a16:creationId xmlns:a16="http://schemas.microsoft.com/office/drawing/2014/main" id="{6F3A4411-8487-44FC-8F2D-51EC92B5CF0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6" name="TextBox 75">
                <a:extLst>
                  <a:ext uri="{FF2B5EF4-FFF2-40B4-BE49-F238E27FC236}">
                    <a16:creationId xmlns:a16="http://schemas.microsoft.com/office/drawing/2014/main" id="{E9A9161D-FD76-412D-8F7C-AD07F3540DFD}"/>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1.3.</a:t>
                </a:r>
              </a:p>
            </p:txBody>
          </p:sp>
        </p:grpSp>
        <p:sp>
          <p:nvSpPr>
            <p:cNvPr id="73" name="TextBox 72">
              <a:extLst>
                <a:ext uri="{FF2B5EF4-FFF2-40B4-BE49-F238E27FC236}">
                  <a16:creationId xmlns:a16="http://schemas.microsoft.com/office/drawing/2014/main" id="{DF793300-4940-4378-8DAD-4556FBB43EBA}"/>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1.3. </a:t>
              </a:r>
              <a:r>
                <a:rPr lang="en-US" sz="2000" dirty="0">
                  <a:latin typeface="Arial" panose="020B0604020202020204" pitchFamily="34" charset="0"/>
                  <a:cs typeface="Arial" panose="020B0604020202020204" pitchFamily="34" charset="0"/>
                </a:rPr>
                <a:t>The institution holds itself accountable for achieving its mission and goals and regularly reviews relevant, meaningfully disaggregated data to evaluate its progress and inform plans for continued improvement and innovation. </a:t>
              </a:r>
              <a:r>
                <a:rPr lang="en-US" sz="1600" dirty="0">
                  <a:latin typeface="Arial" panose="020B0604020202020204" pitchFamily="34" charset="0"/>
                  <a:cs typeface="Arial" panose="020B0604020202020204" pitchFamily="34" charset="0"/>
                </a:rPr>
                <a:t>(ER 3, ER 11)</a:t>
              </a:r>
            </a:p>
          </p:txBody>
        </p:sp>
      </p:grpSp>
      <p:grpSp>
        <p:nvGrpSpPr>
          <p:cNvPr id="79" name="Text Box 3.4">
            <a:extLst>
              <a:ext uri="{FF2B5EF4-FFF2-40B4-BE49-F238E27FC236}">
                <a16:creationId xmlns:a16="http://schemas.microsoft.com/office/drawing/2014/main" id="{B859FCE3-E6A8-441B-A040-6BF37033E40B}"/>
              </a:ext>
            </a:extLst>
          </p:cNvPr>
          <p:cNvGrpSpPr/>
          <p:nvPr/>
        </p:nvGrpSpPr>
        <p:grpSpPr>
          <a:xfrm>
            <a:off x="2542032" y="3002778"/>
            <a:ext cx="8561610" cy="2944999"/>
            <a:chOff x="2541181" y="3242669"/>
            <a:chExt cx="8561610" cy="2944999"/>
          </a:xfrm>
        </p:grpSpPr>
        <p:grpSp>
          <p:nvGrpSpPr>
            <p:cNvPr id="80" name="Group 79">
              <a:extLst>
                <a:ext uri="{FF2B5EF4-FFF2-40B4-BE49-F238E27FC236}">
                  <a16:creationId xmlns:a16="http://schemas.microsoft.com/office/drawing/2014/main" id="{6455505E-11CD-4F38-93BF-86464FBF8FCD}"/>
                </a:ext>
              </a:extLst>
            </p:cNvPr>
            <p:cNvGrpSpPr/>
            <p:nvPr/>
          </p:nvGrpSpPr>
          <p:grpSpPr>
            <a:xfrm>
              <a:off x="2541181" y="3242669"/>
              <a:ext cx="8561610" cy="2944999"/>
              <a:chOff x="2541181" y="3242669"/>
              <a:chExt cx="8561610" cy="2944999"/>
            </a:xfrm>
          </p:grpSpPr>
          <p:sp>
            <p:nvSpPr>
              <p:cNvPr id="84" name="Rectangle: Top Corners Rounded 83">
                <a:extLst>
                  <a:ext uri="{FF2B5EF4-FFF2-40B4-BE49-F238E27FC236}">
                    <a16:creationId xmlns:a16="http://schemas.microsoft.com/office/drawing/2014/main" id="{BC8E1E2D-BE31-4D91-AA8D-B94E1AA6E1C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3" name="Rectangle: Top Corners Rounded 92">
                <a:extLst>
                  <a:ext uri="{FF2B5EF4-FFF2-40B4-BE49-F238E27FC236}">
                    <a16:creationId xmlns:a16="http://schemas.microsoft.com/office/drawing/2014/main" id="{987593E2-FFF6-43D4-890A-2202D3B29787}"/>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4" name="TextBox 93">
                <a:extLst>
                  <a:ext uri="{FF2B5EF4-FFF2-40B4-BE49-F238E27FC236}">
                    <a16:creationId xmlns:a16="http://schemas.microsoft.com/office/drawing/2014/main" id="{E24148D6-C35B-4A6A-9D91-26A2CC815D3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1.4.</a:t>
                </a:r>
              </a:p>
            </p:txBody>
          </p:sp>
        </p:grpSp>
        <p:sp>
          <p:nvSpPr>
            <p:cNvPr id="81" name="TextBox 80">
              <a:extLst>
                <a:ext uri="{FF2B5EF4-FFF2-40B4-BE49-F238E27FC236}">
                  <a16:creationId xmlns:a16="http://schemas.microsoft.com/office/drawing/2014/main" id="{5BA87077-E903-4AAF-AF2C-EB2F08F98DC3}"/>
                </a:ext>
              </a:extLst>
            </p:cNvPr>
            <p:cNvSpPr txBox="1"/>
            <p:nvPr/>
          </p:nvSpPr>
          <p:spPr>
            <a:xfrm>
              <a:off x="2828261" y="3731404"/>
              <a:ext cx="7536742" cy="1261884"/>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1.4. </a:t>
              </a:r>
              <a:r>
                <a:rPr lang="en-US" sz="2000" dirty="0">
                  <a:latin typeface="Arial" panose="020B0604020202020204" pitchFamily="34" charset="0"/>
                  <a:cs typeface="Arial" panose="020B0604020202020204" pitchFamily="34" charset="0"/>
                </a:rPr>
                <a:t>The institution’s mission directs resource allocation, innovation, and continuous quality improvement through ongoing systematic planning and evaluation of programs and services. </a:t>
              </a:r>
            </a:p>
            <a:p>
              <a:pPr indent="-457200"/>
              <a:r>
                <a:rPr lang="en-US" sz="1600" dirty="0">
                  <a:latin typeface="Arial" panose="020B0604020202020204" pitchFamily="34" charset="0"/>
                  <a:cs typeface="Arial" panose="020B0604020202020204" pitchFamily="34" charset="0"/>
                </a:rPr>
                <a:t>(ER 19)</a:t>
              </a:r>
            </a:p>
          </p:txBody>
        </p:sp>
      </p:grpSp>
      <p:grpSp>
        <p:nvGrpSpPr>
          <p:cNvPr id="95" name="Text Box 3.5">
            <a:extLst>
              <a:ext uri="{FF2B5EF4-FFF2-40B4-BE49-F238E27FC236}">
                <a16:creationId xmlns:a16="http://schemas.microsoft.com/office/drawing/2014/main" id="{57C33C97-5F8E-4410-B5EE-56207B585A1D}"/>
              </a:ext>
            </a:extLst>
          </p:cNvPr>
          <p:cNvGrpSpPr/>
          <p:nvPr/>
        </p:nvGrpSpPr>
        <p:grpSpPr>
          <a:xfrm>
            <a:off x="2542032" y="3002778"/>
            <a:ext cx="8561610" cy="2944999"/>
            <a:chOff x="2541181" y="3242669"/>
            <a:chExt cx="8561610" cy="2944999"/>
          </a:xfrm>
        </p:grpSpPr>
        <p:grpSp>
          <p:nvGrpSpPr>
            <p:cNvPr id="96" name="Group 95">
              <a:extLst>
                <a:ext uri="{FF2B5EF4-FFF2-40B4-BE49-F238E27FC236}">
                  <a16:creationId xmlns:a16="http://schemas.microsoft.com/office/drawing/2014/main" id="{0CC5A083-1DBD-403D-A7E5-8AD5E2970800}"/>
                </a:ext>
              </a:extLst>
            </p:cNvPr>
            <p:cNvGrpSpPr/>
            <p:nvPr/>
          </p:nvGrpSpPr>
          <p:grpSpPr>
            <a:xfrm>
              <a:off x="2541181" y="3242669"/>
              <a:ext cx="8561610" cy="2944999"/>
              <a:chOff x="2541181" y="3242669"/>
              <a:chExt cx="8561610" cy="2944999"/>
            </a:xfrm>
          </p:grpSpPr>
          <p:sp>
            <p:nvSpPr>
              <p:cNvPr id="98" name="Rectangle: Top Corners Rounded 97">
                <a:extLst>
                  <a:ext uri="{FF2B5EF4-FFF2-40B4-BE49-F238E27FC236}">
                    <a16:creationId xmlns:a16="http://schemas.microsoft.com/office/drawing/2014/main" id="{F8F2BC1E-6159-4465-94BF-69273363346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9" name="Rectangle: Top Corners Rounded 98">
                <a:extLst>
                  <a:ext uri="{FF2B5EF4-FFF2-40B4-BE49-F238E27FC236}">
                    <a16:creationId xmlns:a16="http://schemas.microsoft.com/office/drawing/2014/main" id="{ECBD3B40-D6EB-4382-B783-03A4A88F1BED}"/>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0" name="TextBox 99">
                <a:extLst>
                  <a:ext uri="{FF2B5EF4-FFF2-40B4-BE49-F238E27FC236}">
                    <a16:creationId xmlns:a16="http://schemas.microsoft.com/office/drawing/2014/main" id="{E5E2E6DA-A7C9-4F86-87CE-8F0223638C08}"/>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1.5.</a:t>
                </a:r>
              </a:p>
            </p:txBody>
          </p:sp>
        </p:grpSp>
        <p:sp>
          <p:nvSpPr>
            <p:cNvPr id="97" name="TextBox 96">
              <a:extLst>
                <a:ext uri="{FF2B5EF4-FFF2-40B4-BE49-F238E27FC236}">
                  <a16:creationId xmlns:a16="http://schemas.microsoft.com/office/drawing/2014/main" id="{595783AE-C618-4863-8D09-D2A44F0F6200}"/>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1.5. </a:t>
              </a:r>
              <a:r>
                <a:rPr lang="en-US" sz="2000" dirty="0">
                  <a:latin typeface="Arial" panose="020B0604020202020204" pitchFamily="34" charset="0"/>
                  <a:cs typeface="Arial" panose="020B0604020202020204" pitchFamily="34" charset="0"/>
                </a:rPr>
                <a:t>The institution regularly communicates progress toward achieving its mission and goals with internal and external stakeholders in order to promote understanding of institutional strengths, priorities, and areas for continued improvement. </a:t>
              </a:r>
              <a:r>
                <a:rPr lang="en-US" sz="1600" dirty="0">
                  <a:latin typeface="Arial" panose="020B0604020202020204" pitchFamily="34" charset="0"/>
                  <a:cs typeface="Arial" panose="020B0604020202020204" pitchFamily="34" charset="0"/>
                </a:rPr>
                <a:t>(ER 19)</a:t>
              </a:r>
              <a:endParaRPr lang="en-US" sz="2000" dirty="0">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2579D929-E15A-4991-BEE3-9C574F915A0D}"/>
              </a:ext>
            </a:extLst>
          </p:cNvPr>
          <p:cNvSpPr/>
          <p:nvPr/>
        </p:nvSpPr>
        <p:spPr>
          <a:xfrm>
            <a:off x="2162442" y="834349"/>
            <a:ext cx="9448306" cy="1631216"/>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The institution has a clearly defined mission that reflects its character, values, organizational structure, and unique student population. The mission outlines the institution’s explicit commitment to equitable student achievement and serves as a guiding principle for institutional planning, action, evaluation, improvement, and innovation. </a:t>
            </a:r>
          </a:p>
        </p:txBody>
      </p:sp>
      <p:sp>
        <p:nvSpPr>
          <p:cNvPr id="4" name="Rectangle 3">
            <a:extLst>
              <a:ext uri="{FF2B5EF4-FFF2-40B4-BE49-F238E27FC236}">
                <a16:creationId xmlns:a16="http://schemas.microsoft.com/office/drawing/2014/main" id="{F65216A1-CE85-4C82-B225-95972D5FA661}"/>
              </a:ext>
            </a:extLst>
          </p:cNvPr>
          <p:cNvSpPr/>
          <p:nvPr/>
        </p:nvSpPr>
        <p:spPr>
          <a:xfrm>
            <a:off x="2141175" y="328254"/>
            <a:ext cx="10220341" cy="569387"/>
          </a:xfrm>
          <a:prstGeom prst="rect">
            <a:avLst/>
          </a:prstGeom>
        </p:spPr>
        <p:txBody>
          <a:bodyPr wrap="square">
            <a:spAutoFit/>
          </a:bodyPr>
          <a:lstStyle/>
          <a:p>
            <a:r>
              <a:rPr lang="en-US" sz="3000" b="1" dirty="0">
                <a:solidFill>
                  <a:schemeClr val="bg1"/>
                </a:solidFill>
                <a:latin typeface="Arial" panose="020B0604020202020204" pitchFamily="34" charset="0"/>
                <a:cs typeface="Arial" panose="020B0604020202020204" pitchFamily="34" charset="0"/>
              </a:rPr>
              <a:t>Standard 1: Institutional Mission and Effectiveness</a:t>
            </a:r>
          </a:p>
        </p:txBody>
      </p:sp>
      <p:sp>
        <p:nvSpPr>
          <p:cNvPr id="66" name="Rectangle 65">
            <a:extLst>
              <a:ext uri="{FF2B5EF4-FFF2-40B4-BE49-F238E27FC236}">
                <a16:creationId xmlns:a16="http://schemas.microsoft.com/office/drawing/2014/main" id="{AA5BEF52-4414-45FC-973A-E2B8B00B3B2A}"/>
              </a:ext>
            </a:extLst>
          </p:cNvPr>
          <p:cNvSpPr/>
          <p:nvPr/>
        </p:nvSpPr>
        <p:spPr>
          <a:xfrm>
            <a:off x="0" y="0"/>
            <a:ext cx="15180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hlinkClick r:id="rId2" action="ppaction://hlinksldjump"/>
            <a:extLst>
              <a:ext uri="{FF2B5EF4-FFF2-40B4-BE49-F238E27FC236}">
                <a16:creationId xmlns:a16="http://schemas.microsoft.com/office/drawing/2014/main" id="{05E51C68-07BA-439A-8A68-4D7A7CC76AFA}"/>
              </a:ext>
            </a:extLst>
          </p:cNvPr>
          <p:cNvSpPr txBox="1"/>
          <p:nvPr/>
        </p:nvSpPr>
        <p:spPr>
          <a:xfrm>
            <a:off x="-134972" y="56648"/>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1</a:t>
            </a:r>
          </a:p>
        </p:txBody>
      </p:sp>
      <p:sp>
        <p:nvSpPr>
          <p:cNvPr id="90" name="TextBox 89">
            <a:hlinkClick r:id="rId3" action="ppaction://hlinksldjump"/>
            <a:extLst>
              <a:ext uri="{FF2B5EF4-FFF2-40B4-BE49-F238E27FC236}">
                <a16:creationId xmlns:a16="http://schemas.microsoft.com/office/drawing/2014/main" id="{A4905555-CC81-47A8-B141-B8EADB2D47F9}"/>
              </a:ext>
            </a:extLst>
          </p:cNvPr>
          <p:cNvSpPr txBox="1"/>
          <p:nvPr/>
        </p:nvSpPr>
        <p:spPr>
          <a:xfrm>
            <a:off x="-134972" y="1537644"/>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2</a:t>
            </a:r>
          </a:p>
        </p:txBody>
      </p:sp>
      <p:sp>
        <p:nvSpPr>
          <p:cNvPr id="91" name="TextBox 90">
            <a:hlinkClick r:id="rId4" action="ppaction://hlinksldjump"/>
            <a:extLst>
              <a:ext uri="{FF2B5EF4-FFF2-40B4-BE49-F238E27FC236}">
                <a16:creationId xmlns:a16="http://schemas.microsoft.com/office/drawing/2014/main" id="{762E760E-9345-42BD-955E-0B955C014938}"/>
              </a:ext>
            </a:extLst>
          </p:cNvPr>
          <p:cNvSpPr txBox="1"/>
          <p:nvPr/>
        </p:nvSpPr>
        <p:spPr>
          <a:xfrm>
            <a:off x="-111423" y="3075635"/>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3</a:t>
            </a:r>
          </a:p>
        </p:txBody>
      </p:sp>
      <p:sp>
        <p:nvSpPr>
          <p:cNvPr id="92" name="TextBox 91">
            <a:hlinkClick r:id="rId5" action="ppaction://hlinksldjump"/>
            <a:extLst>
              <a:ext uri="{FF2B5EF4-FFF2-40B4-BE49-F238E27FC236}">
                <a16:creationId xmlns:a16="http://schemas.microsoft.com/office/drawing/2014/main" id="{12D46AA4-FF83-464C-B32E-232A3A92DE57}"/>
              </a:ext>
            </a:extLst>
          </p:cNvPr>
          <p:cNvSpPr txBox="1"/>
          <p:nvPr/>
        </p:nvSpPr>
        <p:spPr>
          <a:xfrm>
            <a:off x="-81511" y="4700900"/>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4</a:t>
            </a:r>
          </a:p>
        </p:txBody>
      </p:sp>
      <p:grpSp>
        <p:nvGrpSpPr>
          <p:cNvPr id="36" name="3.1">
            <a:extLst>
              <a:ext uri="{FF2B5EF4-FFF2-40B4-BE49-F238E27FC236}">
                <a16:creationId xmlns:a16="http://schemas.microsoft.com/office/drawing/2014/main" id="{6023EC71-7834-46E4-88F8-9B42534FAE02}"/>
              </a:ext>
            </a:extLst>
          </p:cNvPr>
          <p:cNvGrpSpPr/>
          <p:nvPr/>
        </p:nvGrpSpPr>
        <p:grpSpPr>
          <a:xfrm>
            <a:off x="965109" y="2933744"/>
            <a:ext cx="753732" cy="644296"/>
            <a:chOff x="444115" y="349861"/>
            <a:chExt cx="753732" cy="644296"/>
          </a:xfrm>
        </p:grpSpPr>
        <p:sp>
          <p:nvSpPr>
            <p:cNvPr id="8" name="Rectangle: Top Corners Rounded 7">
              <a:extLst>
                <a:ext uri="{FF2B5EF4-FFF2-40B4-BE49-F238E27FC236}">
                  <a16:creationId xmlns:a16="http://schemas.microsoft.com/office/drawing/2014/main" id="{07A8B53C-7687-471F-9A3B-18CD7A734FC8}"/>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8B2E7253-B784-4FAD-B036-E0BEFC25D975}"/>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1.1.</a:t>
              </a:r>
            </a:p>
          </p:txBody>
        </p:sp>
      </p:grpSp>
      <p:grpSp>
        <p:nvGrpSpPr>
          <p:cNvPr id="37" name="3.2">
            <a:extLst>
              <a:ext uri="{FF2B5EF4-FFF2-40B4-BE49-F238E27FC236}">
                <a16:creationId xmlns:a16="http://schemas.microsoft.com/office/drawing/2014/main" id="{BEA3CB54-CF91-48CE-B2E5-C07AB1F51586}"/>
              </a:ext>
            </a:extLst>
          </p:cNvPr>
          <p:cNvGrpSpPr/>
          <p:nvPr/>
        </p:nvGrpSpPr>
        <p:grpSpPr>
          <a:xfrm>
            <a:off x="965109" y="3597824"/>
            <a:ext cx="753732" cy="644296"/>
            <a:chOff x="444115" y="349861"/>
            <a:chExt cx="753732" cy="644296"/>
          </a:xfrm>
        </p:grpSpPr>
        <p:sp>
          <p:nvSpPr>
            <p:cNvPr id="38" name="Rectangle: Top Corners Rounded 37">
              <a:extLst>
                <a:ext uri="{FF2B5EF4-FFF2-40B4-BE49-F238E27FC236}">
                  <a16:creationId xmlns:a16="http://schemas.microsoft.com/office/drawing/2014/main" id="{0EA6323D-8D81-40BA-8CEA-7F1642999506}"/>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a:extLst>
                <a:ext uri="{FF2B5EF4-FFF2-40B4-BE49-F238E27FC236}">
                  <a16:creationId xmlns:a16="http://schemas.microsoft.com/office/drawing/2014/main" id="{E537AB6A-5FC8-4721-AD55-48507D97AE78}"/>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1.2.</a:t>
              </a:r>
            </a:p>
          </p:txBody>
        </p:sp>
      </p:grpSp>
      <p:grpSp>
        <p:nvGrpSpPr>
          <p:cNvPr id="40" name="3.3">
            <a:extLst>
              <a:ext uri="{FF2B5EF4-FFF2-40B4-BE49-F238E27FC236}">
                <a16:creationId xmlns:a16="http://schemas.microsoft.com/office/drawing/2014/main" id="{1F4F6B40-4CD1-4129-802C-7F1DC3487FF1}"/>
              </a:ext>
            </a:extLst>
          </p:cNvPr>
          <p:cNvGrpSpPr/>
          <p:nvPr/>
        </p:nvGrpSpPr>
        <p:grpSpPr>
          <a:xfrm>
            <a:off x="965109" y="4261904"/>
            <a:ext cx="753732" cy="644296"/>
            <a:chOff x="444115" y="349861"/>
            <a:chExt cx="753732" cy="644296"/>
          </a:xfrm>
        </p:grpSpPr>
        <p:sp>
          <p:nvSpPr>
            <p:cNvPr id="41" name="Rectangle: Top Corners Rounded 40">
              <a:extLst>
                <a:ext uri="{FF2B5EF4-FFF2-40B4-BE49-F238E27FC236}">
                  <a16:creationId xmlns:a16="http://schemas.microsoft.com/office/drawing/2014/main" id="{571153B3-C5AF-4253-9C81-CE0922A1CEF5}"/>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angle 41">
              <a:extLst>
                <a:ext uri="{FF2B5EF4-FFF2-40B4-BE49-F238E27FC236}">
                  <a16:creationId xmlns:a16="http://schemas.microsoft.com/office/drawing/2014/main" id="{F3EC9C14-FE06-43C9-9C82-06A724746FF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1.3.</a:t>
              </a:r>
            </a:p>
          </p:txBody>
        </p:sp>
      </p:grpSp>
      <p:grpSp>
        <p:nvGrpSpPr>
          <p:cNvPr id="43" name="3.4">
            <a:extLst>
              <a:ext uri="{FF2B5EF4-FFF2-40B4-BE49-F238E27FC236}">
                <a16:creationId xmlns:a16="http://schemas.microsoft.com/office/drawing/2014/main" id="{FB6DD4B7-2450-42E9-B42F-A1160A35FFD0}"/>
              </a:ext>
            </a:extLst>
          </p:cNvPr>
          <p:cNvGrpSpPr/>
          <p:nvPr/>
        </p:nvGrpSpPr>
        <p:grpSpPr>
          <a:xfrm>
            <a:off x="965109" y="4925984"/>
            <a:ext cx="753732" cy="644296"/>
            <a:chOff x="444115" y="349861"/>
            <a:chExt cx="753732" cy="644296"/>
          </a:xfrm>
        </p:grpSpPr>
        <p:sp>
          <p:nvSpPr>
            <p:cNvPr id="44" name="Rectangle: Top Corners Rounded 43">
              <a:extLst>
                <a:ext uri="{FF2B5EF4-FFF2-40B4-BE49-F238E27FC236}">
                  <a16:creationId xmlns:a16="http://schemas.microsoft.com/office/drawing/2014/main" id="{97DBA1B3-FBCC-4A1E-8771-7940D73CF46C}"/>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400B4B44-FC92-4F05-AF2D-41245EA614F4}"/>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1.4.</a:t>
              </a:r>
            </a:p>
          </p:txBody>
        </p:sp>
      </p:grpSp>
      <p:grpSp>
        <p:nvGrpSpPr>
          <p:cNvPr id="46" name="3.5">
            <a:extLst>
              <a:ext uri="{FF2B5EF4-FFF2-40B4-BE49-F238E27FC236}">
                <a16:creationId xmlns:a16="http://schemas.microsoft.com/office/drawing/2014/main" id="{C75E204B-4A26-497D-928D-A7E092B5EE2E}"/>
              </a:ext>
            </a:extLst>
          </p:cNvPr>
          <p:cNvGrpSpPr/>
          <p:nvPr/>
        </p:nvGrpSpPr>
        <p:grpSpPr>
          <a:xfrm>
            <a:off x="965109" y="5590064"/>
            <a:ext cx="753732" cy="644296"/>
            <a:chOff x="444115" y="349861"/>
            <a:chExt cx="753732" cy="644296"/>
          </a:xfrm>
        </p:grpSpPr>
        <p:sp>
          <p:nvSpPr>
            <p:cNvPr id="47" name="Rectangle: Top Corners Rounded 46">
              <a:extLst>
                <a:ext uri="{FF2B5EF4-FFF2-40B4-BE49-F238E27FC236}">
                  <a16:creationId xmlns:a16="http://schemas.microsoft.com/office/drawing/2014/main" id="{5B9F98A4-0302-40CB-ABAD-0953C264A3E9}"/>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a:extLst>
                <a:ext uri="{FF2B5EF4-FFF2-40B4-BE49-F238E27FC236}">
                  <a16:creationId xmlns:a16="http://schemas.microsoft.com/office/drawing/2014/main" id="{BBE6394C-08CB-4A81-A732-75E6AD6CD1B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1.5.</a:t>
              </a:r>
            </a:p>
          </p:txBody>
        </p:sp>
      </p:grpSp>
      <p:pic>
        <p:nvPicPr>
          <p:cNvPr id="133" name="Picture 132">
            <a:hlinkClick r:id="rId6" action="ppaction://hlinksldjump"/>
            <a:extLst>
              <a:ext uri="{FF2B5EF4-FFF2-40B4-BE49-F238E27FC236}">
                <a16:creationId xmlns:a16="http://schemas.microsoft.com/office/drawing/2014/main" id="{F43CEC4A-CEED-4BAB-B262-13A07BA2B6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2185" y="6201153"/>
            <a:ext cx="3103328" cy="560026"/>
          </a:xfrm>
          <a:prstGeom prst="rect">
            <a:avLst/>
          </a:prstGeom>
          <a:effectLst>
            <a:outerShdw blurRad="50800" dist="50800" dir="2700000" algn="tl" rotWithShape="0">
              <a:prstClr val="black">
                <a:alpha val="96000"/>
              </a:prstClr>
            </a:outerShdw>
          </a:effectLst>
        </p:spPr>
      </p:pic>
    </p:spTree>
    <p:extLst>
      <p:ext uri="{BB962C8B-B14F-4D97-AF65-F5344CB8AC3E}">
        <p14:creationId xmlns:p14="http://schemas.microsoft.com/office/powerpoint/2010/main" val="1488019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0-#ppt_w/2"/>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000"/>
                                        <p:tgtEl>
                                          <p:spTgt spid="88"/>
                                        </p:tgtEl>
                                        <p:attrNameLst>
                                          <p:attrName>ppt_x</p:attrName>
                                        </p:attrNameLst>
                                      </p:cBhvr>
                                      <p:tavLst>
                                        <p:tav tm="0">
                                          <p:val>
                                            <p:strVal val="ppt_x"/>
                                          </p:val>
                                        </p:tav>
                                        <p:tav tm="100000">
                                          <p:val>
                                            <p:strVal val="0-ppt_w/2"/>
                                          </p:val>
                                        </p:tav>
                                      </p:tavLst>
                                    </p:anim>
                                    <p:anim calcmode="lin" valueType="num">
                                      <p:cBhvr additive="base">
                                        <p:cTn id="13" dur="1000"/>
                                        <p:tgtEl>
                                          <p:spTgt spid="88"/>
                                        </p:tgtEl>
                                        <p:attrNameLst>
                                          <p:attrName>ppt_y</p:attrName>
                                        </p:attrNameLst>
                                      </p:cBhvr>
                                      <p:tavLst>
                                        <p:tav tm="0">
                                          <p:val>
                                            <p:strVal val="ppt_y"/>
                                          </p:val>
                                        </p:tav>
                                        <p:tav tm="100000">
                                          <p:val>
                                            <p:strVal val="ppt_y"/>
                                          </p:val>
                                        </p:tav>
                                      </p:tavLst>
                                    </p:anim>
                                    <p:set>
                                      <p:cBhvr>
                                        <p:cTn id="1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 restart="whenNotActive" fill="hold" evtFilter="cancelBubble" nodeType="interactiveSeq">
                <p:stCondLst>
                  <p:cond evt="onClick" delay="0">
                    <p:tgtEl>
                      <p:spTgt spid="37"/>
                    </p:tgtEl>
                  </p:cond>
                </p:stCondLst>
                <p:endSync evt="end" delay="0">
                  <p:rtn val="all"/>
                </p:endSync>
                <p:childTnLst>
                  <p:par>
                    <p:cTn id="16" fill="hold">
                      <p:stCondLst>
                        <p:cond delay="0"/>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1000" fill="hold"/>
                                        <p:tgtEl>
                                          <p:spTgt spid="64"/>
                                        </p:tgtEl>
                                        <p:attrNameLst>
                                          <p:attrName>ppt_x</p:attrName>
                                        </p:attrNameLst>
                                      </p:cBhvr>
                                      <p:tavLst>
                                        <p:tav tm="0">
                                          <p:val>
                                            <p:strVal val="0-#ppt_w/2"/>
                                          </p:val>
                                        </p:tav>
                                        <p:tav tm="100000">
                                          <p:val>
                                            <p:strVal val="#ppt_x"/>
                                          </p:val>
                                        </p:tav>
                                      </p:tavLst>
                                    </p:anim>
                                    <p:anim calcmode="lin" valueType="num">
                                      <p:cBhvr additive="base">
                                        <p:cTn id="21"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1000"/>
                                        <p:tgtEl>
                                          <p:spTgt spid="64"/>
                                        </p:tgtEl>
                                        <p:attrNameLst>
                                          <p:attrName>ppt_x</p:attrName>
                                        </p:attrNameLst>
                                      </p:cBhvr>
                                      <p:tavLst>
                                        <p:tav tm="0">
                                          <p:val>
                                            <p:strVal val="ppt_x"/>
                                          </p:val>
                                        </p:tav>
                                        <p:tav tm="100000">
                                          <p:val>
                                            <p:strVal val="0-ppt_w/2"/>
                                          </p:val>
                                        </p:tav>
                                      </p:tavLst>
                                    </p:anim>
                                    <p:anim calcmode="lin" valueType="num">
                                      <p:cBhvr additive="base">
                                        <p:cTn id="26" dur="1000"/>
                                        <p:tgtEl>
                                          <p:spTgt spid="64"/>
                                        </p:tgtEl>
                                        <p:attrNameLst>
                                          <p:attrName>ppt_y</p:attrName>
                                        </p:attrNameLst>
                                      </p:cBhvr>
                                      <p:tavLst>
                                        <p:tav tm="0">
                                          <p:val>
                                            <p:strVal val="ppt_y"/>
                                          </p:val>
                                        </p:tav>
                                        <p:tav tm="100000">
                                          <p:val>
                                            <p:strVal val="ppt_y"/>
                                          </p:val>
                                        </p:tav>
                                      </p:tavLst>
                                    </p:anim>
                                    <p:set>
                                      <p:cBhvr>
                                        <p:cTn id="27"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8" restart="whenNotActive" fill="hold" evtFilter="cancelBubble" nodeType="interactiveSeq">
                <p:stCondLst>
                  <p:cond evt="onClick" delay="0">
                    <p:tgtEl>
                      <p:spTgt spid="40"/>
                    </p:tgtEl>
                  </p:cond>
                </p:stCondLst>
                <p:endSync evt="end" delay="0">
                  <p:rtn val="all"/>
                </p:endSync>
                <p:childTnLst>
                  <p:par>
                    <p:cTn id="29" fill="hold">
                      <p:stCondLst>
                        <p:cond delay="0"/>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1000" fill="hold"/>
                                        <p:tgtEl>
                                          <p:spTgt spid="71"/>
                                        </p:tgtEl>
                                        <p:attrNameLst>
                                          <p:attrName>ppt_x</p:attrName>
                                        </p:attrNameLst>
                                      </p:cBhvr>
                                      <p:tavLst>
                                        <p:tav tm="0">
                                          <p:val>
                                            <p:strVal val="0-#ppt_w/2"/>
                                          </p:val>
                                        </p:tav>
                                        <p:tav tm="100000">
                                          <p:val>
                                            <p:strVal val="#ppt_x"/>
                                          </p:val>
                                        </p:tav>
                                      </p:tavLst>
                                    </p:anim>
                                    <p:anim calcmode="lin" valueType="num">
                                      <p:cBhvr additive="base">
                                        <p:cTn id="34"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8" fill="hold" nodeType="clickEffect">
                                  <p:stCondLst>
                                    <p:cond delay="0"/>
                                  </p:stCondLst>
                                  <p:childTnLst>
                                    <p:anim calcmode="lin" valueType="num">
                                      <p:cBhvr additive="base">
                                        <p:cTn id="38" dur="1000"/>
                                        <p:tgtEl>
                                          <p:spTgt spid="71"/>
                                        </p:tgtEl>
                                        <p:attrNameLst>
                                          <p:attrName>ppt_x</p:attrName>
                                        </p:attrNameLst>
                                      </p:cBhvr>
                                      <p:tavLst>
                                        <p:tav tm="0">
                                          <p:val>
                                            <p:strVal val="ppt_x"/>
                                          </p:val>
                                        </p:tav>
                                        <p:tav tm="100000">
                                          <p:val>
                                            <p:strVal val="0-ppt_w/2"/>
                                          </p:val>
                                        </p:tav>
                                      </p:tavLst>
                                    </p:anim>
                                    <p:anim calcmode="lin" valueType="num">
                                      <p:cBhvr additive="base">
                                        <p:cTn id="39" dur="1000"/>
                                        <p:tgtEl>
                                          <p:spTgt spid="71"/>
                                        </p:tgtEl>
                                        <p:attrNameLst>
                                          <p:attrName>ppt_y</p:attrName>
                                        </p:attrNameLst>
                                      </p:cBhvr>
                                      <p:tavLst>
                                        <p:tav tm="0">
                                          <p:val>
                                            <p:strVal val="ppt_y"/>
                                          </p:val>
                                        </p:tav>
                                        <p:tav tm="100000">
                                          <p:val>
                                            <p:strVal val="ppt_y"/>
                                          </p:val>
                                        </p:tav>
                                      </p:tavLst>
                                    </p:anim>
                                    <p:set>
                                      <p:cBhvr>
                                        <p:cTn id="40"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1000" fill="hold"/>
                                        <p:tgtEl>
                                          <p:spTgt spid="79"/>
                                        </p:tgtEl>
                                        <p:attrNameLst>
                                          <p:attrName>ppt_x</p:attrName>
                                        </p:attrNameLst>
                                      </p:cBhvr>
                                      <p:tavLst>
                                        <p:tav tm="0">
                                          <p:val>
                                            <p:strVal val="0-#ppt_w/2"/>
                                          </p:val>
                                        </p:tav>
                                        <p:tav tm="100000">
                                          <p:val>
                                            <p:strVal val="#ppt_x"/>
                                          </p:val>
                                        </p:tav>
                                      </p:tavLst>
                                    </p:anim>
                                    <p:anim calcmode="lin" valueType="num">
                                      <p:cBhvr additive="base">
                                        <p:cTn id="47"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nodeType="clickEffect">
                                  <p:stCondLst>
                                    <p:cond delay="0"/>
                                  </p:stCondLst>
                                  <p:childTnLst>
                                    <p:anim calcmode="lin" valueType="num">
                                      <p:cBhvr additive="base">
                                        <p:cTn id="51" dur="1000"/>
                                        <p:tgtEl>
                                          <p:spTgt spid="79"/>
                                        </p:tgtEl>
                                        <p:attrNameLst>
                                          <p:attrName>ppt_x</p:attrName>
                                        </p:attrNameLst>
                                      </p:cBhvr>
                                      <p:tavLst>
                                        <p:tav tm="0">
                                          <p:val>
                                            <p:strVal val="ppt_x"/>
                                          </p:val>
                                        </p:tav>
                                        <p:tav tm="100000">
                                          <p:val>
                                            <p:strVal val="0-ppt_w/2"/>
                                          </p:val>
                                        </p:tav>
                                      </p:tavLst>
                                    </p:anim>
                                    <p:anim calcmode="lin" valueType="num">
                                      <p:cBhvr additive="base">
                                        <p:cTn id="52" dur="1000"/>
                                        <p:tgtEl>
                                          <p:spTgt spid="79"/>
                                        </p:tgtEl>
                                        <p:attrNameLst>
                                          <p:attrName>ppt_y</p:attrName>
                                        </p:attrNameLst>
                                      </p:cBhvr>
                                      <p:tavLst>
                                        <p:tav tm="0">
                                          <p:val>
                                            <p:strVal val="ppt_y"/>
                                          </p:val>
                                        </p:tav>
                                        <p:tav tm="100000">
                                          <p:val>
                                            <p:strVal val="ppt_y"/>
                                          </p:val>
                                        </p:tav>
                                      </p:tavLst>
                                    </p:anim>
                                    <p:set>
                                      <p:cBhvr>
                                        <p:cTn id="53" dur="1" fill="hold">
                                          <p:stCondLst>
                                            <p:cond delay="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6"/>
                    </p:tgtEl>
                  </p:cond>
                </p:stCondLst>
                <p:endSync evt="end" delay="0">
                  <p:rtn val="all"/>
                </p:endSync>
                <p:childTnLst>
                  <p:par>
                    <p:cTn id="55" fill="hold">
                      <p:stCondLst>
                        <p:cond delay="0"/>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1000" fill="hold"/>
                                        <p:tgtEl>
                                          <p:spTgt spid="95"/>
                                        </p:tgtEl>
                                        <p:attrNameLst>
                                          <p:attrName>ppt_x</p:attrName>
                                        </p:attrNameLst>
                                      </p:cBhvr>
                                      <p:tavLst>
                                        <p:tav tm="0">
                                          <p:val>
                                            <p:strVal val="0-#ppt_w/2"/>
                                          </p:val>
                                        </p:tav>
                                        <p:tav tm="100000">
                                          <p:val>
                                            <p:strVal val="#ppt_x"/>
                                          </p:val>
                                        </p:tav>
                                      </p:tavLst>
                                    </p:anim>
                                    <p:anim calcmode="lin" valueType="num">
                                      <p:cBhvr additive="base">
                                        <p:cTn id="60"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8" fill="hold" nodeType="clickEffect">
                                  <p:stCondLst>
                                    <p:cond delay="0"/>
                                  </p:stCondLst>
                                  <p:childTnLst>
                                    <p:anim calcmode="lin" valueType="num">
                                      <p:cBhvr additive="base">
                                        <p:cTn id="64" dur="1000"/>
                                        <p:tgtEl>
                                          <p:spTgt spid="95"/>
                                        </p:tgtEl>
                                        <p:attrNameLst>
                                          <p:attrName>ppt_x</p:attrName>
                                        </p:attrNameLst>
                                      </p:cBhvr>
                                      <p:tavLst>
                                        <p:tav tm="0">
                                          <p:val>
                                            <p:strVal val="ppt_x"/>
                                          </p:val>
                                        </p:tav>
                                        <p:tav tm="100000">
                                          <p:val>
                                            <p:strVal val="0-ppt_w/2"/>
                                          </p:val>
                                        </p:tav>
                                      </p:tavLst>
                                    </p:anim>
                                    <p:anim calcmode="lin" valueType="num">
                                      <p:cBhvr additive="base">
                                        <p:cTn id="65" dur="1000"/>
                                        <p:tgtEl>
                                          <p:spTgt spid="95"/>
                                        </p:tgtEl>
                                        <p:attrNameLst>
                                          <p:attrName>ppt_y</p:attrName>
                                        </p:attrNameLst>
                                      </p:cBhvr>
                                      <p:tavLst>
                                        <p:tav tm="0">
                                          <p:val>
                                            <p:strVal val="ppt_y"/>
                                          </p:val>
                                        </p:tav>
                                        <p:tav tm="100000">
                                          <p:val>
                                            <p:strVal val="ppt_y"/>
                                          </p:val>
                                        </p:tav>
                                      </p:tavLst>
                                    </p:anim>
                                    <p:set>
                                      <p:cBhvr>
                                        <p:cTn id="66" dur="1" fill="hold">
                                          <p:stCondLst>
                                            <p:cond delay="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1" name="TextBox 130">
            <a:extLst>
              <a:ext uri="{FF2B5EF4-FFF2-40B4-BE49-F238E27FC236}">
                <a16:creationId xmlns:a16="http://schemas.microsoft.com/office/drawing/2014/main" id="{0DA4FE7A-9490-4C79-BC3A-F159D8FE5FD0}"/>
              </a:ext>
            </a:extLst>
          </p:cNvPr>
          <p:cNvSpPr txBox="1"/>
          <p:nvPr/>
        </p:nvSpPr>
        <p:spPr>
          <a:xfrm>
            <a:off x="1952116" y="3138407"/>
            <a:ext cx="10859257" cy="3170099"/>
          </a:xfrm>
          <a:prstGeom prst="rect">
            <a:avLst/>
          </a:prstGeom>
          <a:noFill/>
        </p:spPr>
        <p:txBody>
          <a:bodyPr wrap="square" rtlCol="0">
            <a:spAutoFit/>
          </a:bodyPr>
          <a:lstStyle/>
          <a:p>
            <a:r>
              <a:rPr lang="en-US" sz="20000" dirty="0">
                <a:solidFill>
                  <a:schemeClr val="tx2">
                    <a:lumMod val="75000"/>
                    <a:alpha val="14000"/>
                  </a:schemeClr>
                </a:solidFill>
                <a:latin typeface="Arial Black" panose="020B0A04020102020204" pitchFamily="34" charset="0"/>
              </a:rPr>
              <a:t>ACCJC</a:t>
            </a:r>
          </a:p>
        </p:txBody>
      </p:sp>
      <p:grpSp>
        <p:nvGrpSpPr>
          <p:cNvPr id="88" name="Text Box 3.1">
            <a:extLst>
              <a:ext uri="{FF2B5EF4-FFF2-40B4-BE49-F238E27FC236}">
                <a16:creationId xmlns:a16="http://schemas.microsoft.com/office/drawing/2014/main" id="{9D8A2D95-1957-4991-BF23-17F3B48E45C9}"/>
              </a:ext>
            </a:extLst>
          </p:cNvPr>
          <p:cNvGrpSpPr/>
          <p:nvPr/>
        </p:nvGrpSpPr>
        <p:grpSpPr>
          <a:xfrm>
            <a:off x="2541181" y="2991953"/>
            <a:ext cx="8561610" cy="2944999"/>
            <a:chOff x="2541181" y="3242669"/>
            <a:chExt cx="8561610" cy="2944999"/>
          </a:xfrm>
        </p:grpSpPr>
        <p:grpSp>
          <p:nvGrpSpPr>
            <p:cNvPr id="86" name="Group 85">
              <a:extLst>
                <a:ext uri="{FF2B5EF4-FFF2-40B4-BE49-F238E27FC236}">
                  <a16:creationId xmlns:a16="http://schemas.microsoft.com/office/drawing/2014/main" id="{C835014B-D6B8-44DD-919F-47F21D8F9CE2}"/>
                </a:ext>
              </a:extLst>
            </p:cNvPr>
            <p:cNvGrpSpPr/>
            <p:nvPr/>
          </p:nvGrpSpPr>
          <p:grpSpPr>
            <a:xfrm>
              <a:off x="2541181" y="3242669"/>
              <a:ext cx="8561610" cy="2944999"/>
              <a:chOff x="2541181" y="3242669"/>
              <a:chExt cx="8561610" cy="2944999"/>
            </a:xfrm>
          </p:grpSpPr>
          <p:sp>
            <p:nvSpPr>
              <p:cNvPr id="85" name="Rectangle: Top Corners Rounded 84">
                <a:extLst>
                  <a:ext uri="{FF2B5EF4-FFF2-40B4-BE49-F238E27FC236}">
                    <a16:creationId xmlns:a16="http://schemas.microsoft.com/office/drawing/2014/main" id="{C3F37856-395E-4076-B84B-4709CF06FA77}"/>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2" name="Rectangle: Top Corners Rounded 81">
                <a:extLst>
                  <a:ext uri="{FF2B5EF4-FFF2-40B4-BE49-F238E27FC236}">
                    <a16:creationId xmlns:a16="http://schemas.microsoft.com/office/drawing/2014/main" id="{871372A9-40B9-48A8-8F6E-33EAA313151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3" name="TextBox 82">
                <a:extLst>
                  <a:ext uri="{FF2B5EF4-FFF2-40B4-BE49-F238E27FC236}">
                    <a16:creationId xmlns:a16="http://schemas.microsoft.com/office/drawing/2014/main" id="{5C6A7E72-9DC5-449C-86EC-75AB7CA4243F}"/>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2.1.</a:t>
                </a:r>
              </a:p>
            </p:txBody>
          </p:sp>
        </p:grpSp>
        <p:sp>
          <p:nvSpPr>
            <p:cNvPr id="87" name="TextBox 86">
              <a:extLst>
                <a:ext uri="{FF2B5EF4-FFF2-40B4-BE49-F238E27FC236}">
                  <a16:creationId xmlns:a16="http://schemas.microsoft.com/office/drawing/2014/main" id="{FCFBE925-FD9D-4DAD-80D2-94EF9DD58FC3}"/>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2.1. </a:t>
              </a:r>
              <a:r>
                <a:rPr lang="en-US" sz="2000" dirty="0">
                  <a:latin typeface="Arial" panose="020B0604020202020204" pitchFamily="34" charset="0"/>
                  <a:cs typeface="Arial" panose="020B0604020202020204" pitchFamily="34" charset="0"/>
                </a:rPr>
                <a:t>Academic programs at all locations and in all modes of delivery are offered in fields of study consistent with the institution’s mission and reflect appropriate breadth, depth, and expected learning outcomes. </a:t>
              </a:r>
              <a:r>
                <a:rPr lang="en-US" sz="1600" dirty="0">
                  <a:latin typeface="Arial" panose="020B0604020202020204" pitchFamily="34" charset="0"/>
                  <a:cs typeface="Arial" panose="020B0604020202020204" pitchFamily="34" charset="0"/>
                </a:rPr>
                <a:t>(ER 3, ER 9, ER 12)</a:t>
              </a:r>
            </a:p>
          </p:txBody>
        </p:sp>
      </p:grpSp>
      <p:grpSp>
        <p:nvGrpSpPr>
          <p:cNvPr id="64" name="Text Box 3.2">
            <a:extLst>
              <a:ext uri="{FF2B5EF4-FFF2-40B4-BE49-F238E27FC236}">
                <a16:creationId xmlns:a16="http://schemas.microsoft.com/office/drawing/2014/main" id="{830A58B4-8E3D-4DCB-BB21-D056DD99364D}"/>
              </a:ext>
            </a:extLst>
          </p:cNvPr>
          <p:cNvGrpSpPr/>
          <p:nvPr/>
        </p:nvGrpSpPr>
        <p:grpSpPr>
          <a:xfrm>
            <a:off x="2542032" y="2999232"/>
            <a:ext cx="8561610" cy="2944999"/>
            <a:chOff x="2541181" y="3242669"/>
            <a:chExt cx="8561610" cy="2944999"/>
          </a:xfrm>
        </p:grpSpPr>
        <p:grpSp>
          <p:nvGrpSpPr>
            <p:cNvPr id="65" name="Group 64">
              <a:extLst>
                <a:ext uri="{FF2B5EF4-FFF2-40B4-BE49-F238E27FC236}">
                  <a16:creationId xmlns:a16="http://schemas.microsoft.com/office/drawing/2014/main" id="{CB2FF00D-34EA-49E3-8C94-BC253C8BD0F5}"/>
                </a:ext>
              </a:extLst>
            </p:cNvPr>
            <p:cNvGrpSpPr/>
            <p:nvPr/>
          </p:nvGrpSpPr>
          <p:grpSpPr>
            <a:xfrm>
              <a:off x="2541181" y="3242669"/>
              <a:ext cx="8561610" cy="2944999"/>
              <a:chOff x="2541181" y="3242669"/>
              <a:chExt cx="8561610" cy="2944999"/>
            </a:xfrm>
          </p:grpSpPr>
          <p:sp>
            <p:nvSpPr>
              <p:cNvPr id="68" name="Rectangle: Top Corners Rounded 67">
                <a:extLst>
                  <a:ext uri="{FF2B5EF4-FFF2-40B4-BE49-F238E27FC236}">
                    <a16:creationId xmlns:a16="http://schemas.microsoft.com/office/drawing/2014/main" id="{C9C0291B-E07D-4022-99E9-D9BC12818EED}"/>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9" name="Rectangle: Top Corners Rounded 68">
                <a:extLst>
                  <a:ext uri="{FF2B5EF4-FFF2-40B4-BE49-F238E27FC236}">
                    <a16:creationId xmlns:a16="http://schemas.microsoft.com/office/drawing/2014/main" id="{1A0BD700-8515-4B08-A95A-190F9FDDE1B8}"/>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0" name="TextBox 69">
                <a:extLst>
                  <a:ext uri="{FF2B5EF4-FFF2-40B4-BE49-F238E27FC236}">
                    <a16:creationId xmlns:a16="http://schemas.microsoft.com/office/drawing/2014/main" id="{E14C579F-EA23-4503-B509-C59033EFB3F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2.2.</a:t>
                </a:r>
              </a:p>
            </p:txBody>
          </p:sp>
        </p:grpSp>
        <p:sp>
          <p:nvSpPr>
            <p:cNvPr id="67" name="TextBox 66">
              <a:extLst>
                <a:ext uri="{FF2B5EF4-FFF2-40B4-BE49-F238E27FC236}">
                  <a16:creationId xmlns:a16="http://schemas.microsoft.com/office/drawing/2014/main" id="{40138413-E938-4077-ADD7-EDB0FE6AE6C2}"/>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2.2. </a:t>
              </a:r>
              <a:r>
                <a:rPr lang="en-US" sz="2000" dirty="0">
                  <a:latin typeface="Arial" panose="020B0604020202020204" pitchFamily="34" charset="0"/>
                  <a:cs typeface="Arial" panose="020B0604020202020204" pitchFamily="34" charset="0"/>
                </a:rPr>
                <a:t>The institution, relying on faculty and other appropriate stakeholders, designs and delivers academic programs that reflect relevant discipline and industry standards and support equitable attainment of learning outcomes and achievement of educational goals. </a:t>
              </a:r>
              <a:r>
                <a:rPr lang="en-US" sz="1600" dirty="0">
                  <a:latin typeface="Arial" panose="020B0604020202020204" pitchFamily="34" charset="0"/>
                  <a:cs typeface="Arial" panose="020B0604020202020204" pitchFamily="34" charset="0"/>
                </a:rPr>
                <a:t>(ER 3, ER 9, ER 11, ER 14)</a:t>
              </a:r>
            </a:p>
          </p:txBody>
        </p:sp>
      </p:grpSp>
      <p:grpSp>
        <p:nvGrpSpPr>
          <p:cNvPr id="71" name="Text Box 3.3">
            <a:extLst>
              <a:ext uri="{FF2B5EF4-FFF2-40B4-BE49-F238E27FC236}">
                <a16:creationId xmlns:a16="http://schemas.microsoft.com/office/drawing/2014/main" id="{3135784D-06E8-4130-A22D-CCA3D8732BDE}"/>
              </a:ext>
            </a:extLst>
          </p:cNvPr>
          <p:cNvGrpSpPr/>
          <p:nvPr/>
        </p:nvGrpSpPr>
        <p:grpSpPr>
          <a:xfrm>
            <a:off x="2542032" y="2999232"/>
            <a:ext cx="8561610" cy="2944999"/>
            <a:chOff x="2541181" y="3242669"/>
            <a:chExt cx="8561610" cy="2944999"/>
          </a:xfrm>
        </p:grpSpPr>
        <p:grpSp>
          <p:nvGrpSpPr>
            <p:cNvPr id="72" name="Group 71">
              <a:extLst>
                <a:ext uri="{FF2B5EF4-FFF2-40B4-BE49-F238E27FC236}">
                  <a16:creationId xmlns:a16="http://schemas.microsoft.com/office/drawing/2014/main" id="{28DC63E0-4182-4828-BE2C-972FECD6A44E}"/>
                </a:ext>
              </a:extLst>
            </p:cNvPr>
            <p:cNvGrpSpPr/>
            <p:nvPr/>
          </p:nvGrpSpPr>
          <p:grpSpPr>
            <a:xfrm>
              <a:off x="2541181" y="3242669"/>
              <a:ext cx="8561610" cy="2944999"/>
              <a:chOff x="2541181" y="3242669"/>
              <a:chExt cx="8561610" cy="2944999"/>
            </a:xfrm>
          </p:grpSpPr>
          <p:sp>
            <p:nvSpPr>
              <p:cNvPr id="74" name="Rectangle: Top Corners Rounded 73">
                <a:extLst>
                  <a:ext uri="{FF2B5EF4-FFF2-40B4-BE49-F238E27FC236}">
                    <a16:creationId xmlns:a16="http://schemas.microsoft.com/office/drawing/2014/main" id="{542C571C-2417-4ACB-A4D4-8A96CB00AA94}"/>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5" name="Rectangle: Top Corners Rounded 74">
                <a:extLst>
                  <a:ext uri="{FF2B5EF4-FFF2-40B4-BE49-F238E27FC236}">
                    <a16:creationId xmlns:a16="http://schemas.microsoft.com/office/drawing/2014/main" id="{6F3A4411-8487-44FC-8F2D-51EC92B5CF0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6" name="TextBox 75">
                <a:extLst>
                  <a:ext uri="{FF2B5EF4-FFF2-40B4-BE49-F238E27FC236}">
                    <a16:creationId xmlns:a16="http://schemas.microsoft.com/office/drawing/2014/main" id="{E9A9161D-FD76-412D-8F7C-AD07F3540DFD}"/>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2.3.</a:t>
                </a:r>
              </a:p>
            </p:txBody>
          </p:sp>
        </p:grpSp>
        <p:sp>
          <p:nvSpPr>
            <p:cNvPr id="73" name="TextBox 72">
              <a:extLst>
                <a:ext uri="{FF2B5EF4-FFF2-40B4-BE49-F238E27FC236}">
                  <a16:creationId xmlns:a16="http://schemas.microsoft.com/office/drawing/2014/main" id="{DF793300-4940-4378-8DAD-4556FBB43EBA}"/>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2.3. </a:t>
              </a:r>
              <a:r>
                <a:rPr lang="en-US" sz="2000" dirty="0">
                  <a:latin typeface="Arial" panose="020B0604020202020204" pitchFamily="34" charset="0"/>
                  <a:cs typeface="Arial" panose="020B0604020202020204" pitchFamily="34" charset="0"/>
                </a:rPr>
                <a:t>All degree programs include a general education framework to ensure the development of broad knowledge, skills, and competencies related to communication, quantitative reasoning, critical thinking, information literacy, civic responsibility, and the ability to engage with diverse perspectives. </a:t>
              </a:r>
              <a:r>
                <a:rPr lang="en-US" sz="1600" dirty="0">
                  <a:latin typeface="Arial" panose="020B0604020202020204" pitchFamily="34" charset="0"/>
                  <a:cs typeface="Arial" panose="020B0604020202020204" pitchFamily="34" charset="0"/>
                </a:rPr>
                <a:t>(ER 12)</a:t>
              </a:r>
            </a:p>
          </p:txBody>
        </p:sp>
      </p:grpSp>
      <p:grpSp>
        <p:nvGrpSpPr>
          <p:cNvPr id="79" name="Text Box 3.4">
            <a:extLst>
              <a:ext uri="{FF2B5EF4-FFF2-40B4-BE49-F238E27FC236}">
                <a16:creationId xmlns:a16="http://schemas.microsoft.com/office/drawing/2014/main" id="{B859FCE3-E6A8-441B-A040-6BF37033E40B}"/>
              </a:ext>
            </a:extLst>
          </p:cNvPr>
          <p:cNvGrpSpPr/>
          <p:nvPr/>
        </p:nvGrpSpPr>
        <p:grpSpPr>
          <a:xfrm>
            <a:off x="2542032" y="2999232"/>
            <a:ext cx="8561610" cy="2944999"/>
            <a:chOff x="2541181" y="3242669"/>
            <a:chExt cx="8561610" cy="2944999"/>
          </a:xfrm>
        </p:grpSpPr>
        <p:grpSp>
          <p:nvGrpSpPr>
            <p:cNvPr id="80" name="Group 79">
              <a:extLst>
                <a:ext uri="{FF2B5EF4-FFF2-40B4-BE49-F238E27FC236}">
                  <a16:creationId xmlns:a16="http://schemas.microsoft.com/office/drawing/2014/main" id="{6455505E-11CD-4F38-93BF-86464FBF8FCD}"/>
                </a:ext>
              </a:extLst>
            </p:cNvPr>
            <p:cNvGrpSpPr/>
            <p:nvPr/>
          </p:nvGrpSpPr>
          <p:grpSpPr>
            <a:xfrm>
              <a:off x="2541181" y="3242669"/>
              <a:ext cx="8561610" cy="2944999"/>
              <a:chOff x="2541181" y="3242669"/>
              <a:chExt cx="8561610" cy="2944999"/>
            </a:xfrm>
          </p:grpSpPr>
          <p:sp>
            <p:nvSpPr>
              <p:cNvPr id="84" name="Rectangle: Top Corners Rounded 83">
                <a:extLst>
                  <a:ext uri="{FF2B5EF4-FFF2-40B4-BE49-F238E27FC236}">
                    <a16:creationId xmlns:a16="http://schemas.microsoft.com/office/drawing/2014/main" id="{BC8E1E2D-BE31-4D91-AA8D-B94E1AA6E1C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3" name="Rectangle: Top Corners Rounded 92">
                <a:extLst>
                  <a:ext uri="{FF2B5EF4-FFF2-40B4-BE49-F238E27FC236}">
                    <a16:creationId xmlns:a16="http://schemas.microsoft.com/office/drawing/2014/main" id="{987593E2-FFF6-43D4-890A-2202D3B29787}"/>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4" name="TextBox 93">
                <a:extLst>
                  <a:ext uri="{FF2B5EF4-FFF2-40B4-BE49-F238E27FC236}">
                    <a16:creationId xmlns:a16="http://schemas.microsoft.com/office/drawing/2014/main" id="{E24148D6-C35B-4A6A-9D91-26A2CC815D3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2.4.</a:t>
                </a:r>
              </a:p>
            </p:txBody>
          </p:sp>
        </p:grpSp>
        <p:sp>
          <p:nvSpPr>
            <p:cNvPr id="81" name="TextBox 80">
              <a:extLst>
                <a:ext uri="{FF2B5EF4-FFF2-40B4-BE49-F238E27FC236}">
                  <a16:creationId xmlns:a16="http://schemas.microsoft.com/office/drawing/2014/main" id="{5BA87077-E903-4AAF-AF2C-EB2F08F98DC3}"/>
                </a:ext>
              </a:extLst>
            </p:cNvPr>
            <p:cNvSpPr txBox="1"/>
            <p:nvPr/>
          </p:nvSpPr>
          <p:spPr>
            <a:xfrm>
              <a:off x="2828261" y="3731404"/>
              <a:ext cx="7536742" cy="1015663"/>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2.4. </a:t>
              </a:r>
              <a:r>
                <a:rPr lang="en-US" sz="2000" dirty="0">
                  <a:latin typeface="Arial" panose="020B0604020202020204" pitchFamily="34" charset="0"/>
                  <a:cs typeface="Arial" panose="020B0604020202020204" pitchFamily="34" charset="0"/>
                </a:rPr>
                <a:t>The institution communicates clear, accurate, and accessible information regarding programs, services, and resources that foster success in students’ unique educational journeys. </a:t>
              </a:r>
              <a:r>
                <a:rPr lang="en-US" sz="1600" dirty="0">
                  <a:latin typeface="Arial" panose="020B0604020202020204" pitchFamily="34" charset="0"/>
                  <a:cs typeface="Arial" panose="020B0604020202020204" pitchFamily="34" charset="0"/>
                </a:rPr>
                <a:t>(ER 20)</a:t>
              </a:r>
            </a:p>
          </p:txBody>
        </p:sp>
      </p:grpSp>
      <p:grpSp>
        <p:nvGrpSpPr>
          <p:cNvPr id="95" name="Text Box 3.5">
            <a:extLst>
              <a:ext uri="{FF2B5EF4-FFF2-40B4-BE49-F238E27FC236}">
                <a16:creationId xmlns:a16="http://schemas.microsoft.com/office/drawing/2014/main" id="{57C33C97-5F8E-4410-B5EE-56207B585A1D}"/>
              </a:ext>
            </a:extLst>
          </p:cNvPr>
          <p:cNvGrpSpPr/>
          <p:nvPr/>
        </p:nvGrpSpPr>
        <p:grpSpPr>
          <a:xfrm>
            <a:off x="2542032" y="2999232"/>
            <a:ext cx="8561610" cy="2944999"/>
            <a:chOff x="2541181" y="3242669"/>
            <a:chExt cx="8561610" cy="2944999"/>
          </a:xfrm>
        </p:grpSpPr>
        <p:grpSp>
          <p:nvGrpSpPr>
            <p:cNvPr id="96" name="Group 95">
              <a:extLst>
                <a:ext uri="{FF2B5EF4-FFF2-40B4-BE49-F238E27FC236}">
                  <a16:creationId xmlns:a16="http://schemas.microsoft.com/office/drawing/2014/main" id="{0CC5A083-1DBD-403D-A7E5-8AD5E2970800}"/>
                </a:ext>
              </a:extLst>
            </p:cNvPr>
            <p:cNvGrpSpPr/>
            <p:nvPr/>
          </p:nvGrpSpPr>
          <p:grpSpPr>
            <a:xfrm>
              <a:off x="2541181" y="3242669"/>
              <a:ext cx="8561610" cy="2944999"/>
              <a:chOff x="2541181" y="3242669"/>
              <a:chExt cx="8561610" cy="2944999"/>
            </a:xfrm>
          </p:grpSpPr>
          <p:sp>
            <p:nvSpPr>
              <p:cNvPr id="98" name="Rectangle: Top Corners Rounded 97">
                <a:extLst>
                  <a:ext uri="{FF2B5EF4-FFF2-40B4-BE49-F238E27FC236}">
                    <a16:creationId xmlns:a16="http://schemas.microsoft.com/office/drawing/2014/main" id="{F8F2BC1E-6159-4465-94BF-69273363346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9" name="Rectangle: Top Corners Rounded 98">
                <a:extLst>
                  <a:ext uri="{FF2B5EF4-FFF2-40B4-BE49-F238E27FC236}">
                    <a16:creationId xmlns:a16="http://schemas.microsoft.com/office/drawing/2014/main" id="{ECBD3B40-D6EB-4382-B783-03A4A88F1BED}"/>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0" name="TextBox 99">
                <a:extLst>
                  <a:ext uri="{FF2B5EF4-FFF2-40B4-BE49-F238E27FC236}">
                    <a16:creationId xmlns:a16="http://schemas.microsoft.com/office/drawing/2014/main" id="{E5E2E6DA-A7C9-4F86-87CE-8F0223638C08}"/>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2.5.</a:t>
                </a:r>
              </a:p>
            </p:txBody>
          </p:sp>
        </p:grpSp>
        <p:sp>
          <p:nvSpPr>
            <p:cNvPr id="97" name="TextBox 96">
              <a:extLst>
                <a:ext uri="{FF2B5EF4-FFF2-40B4-BE49-F238E27FC236}">
                  <a16:creationId xmlns:a16="http://schemas.microsoft.com/office/drawing/2014/main" id="{595783AE-C618-4863-8D09-D2A44F0F6200}"/>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2.5. </a:t>
              </a:r>
              <a:r>
                <a:rPr lang="en-US" sz="2000" dirty="0">
                  <a:latin typeface="Arial" panose="020B0604020202020204" pitchFamily="34" charset="0"/>
                  <a:cs typeface="Arial" panose="020B0604020202020204" pitchFamily="34" charset="0"/>
                </a:rPr>
                <a:t>The institution holds itself accountable for students’ success by scheduling courses in a manner that ensures degree and certificate programs can be completed in the expected period of time. </a:t>
              </a:r>
              <a:r>
                <a:rPr lang="en-US" sz="1600" dirty="0">
                  <a:latin typeface="Arial" panose="020B0604020202020204" pitchFamily="34" charset="0"/>
                  <a:cs typeface="Arial" panose="020B0604020202020204" pitchFamily="34" charset="0"/>
                </a:rPr>
                <a:t>(ER 9)</a:t>
              </a:r>
            </a:p>
          </p:txBody>
        </p:sp>
      </p:grpSp>
      <p:grpSp>
        <p:nvGrpSpPr>
          <p:cNvPr id="101" name="Text Box 3.6">
            <a:extLst>
              <a:ext uri="{FF2B5EF4-FFF2-40B4-BE49-F238E27FC236}">
                <a16:creationId xmlns:a16="http://schemas.microsoft.com/office/drawing/2014/main" id="{D080E795-7628-4F89-9908-49729043C5A0}"/>
              </a:ext>
            </a:extLst>
          </p:cNvPr>
          <p:cNvGrpSpPr/>
          <p:nvPr/>
        </p:nvGrpSpPr>
        <p:grpSpPr>
          <a:xfrm>
            <a:off x="2542032" y="2971800"/>
            <a:ext cx="8561610" cy="2944999"/>
            <a:chOff x="2541181" y="3242669"/>
            <a:chExt cx="8561610" cy="2944999"/>
          </a:xfrm>
        </p:grpSpPr>
        <p:grpSp>
          <p:nvGrpSpPr>
            <p:cNvPr id="102" name="Group 101">
              <a:extLst>
                <a:ext uri="{FF2B5EF4-FFF2-40B4-BE49-F238E27FC236}">
                  <a16:creationId xmlns:a16="http://schemas.microsoft.com/office/drawing/2014/main" id="{0B698586-F75E-4DA7-8F9D-88096EA1A996}"/>
                </a:ext>
              </a:extLst>
            </p:cNvPr>
            <p:cNvGrpSpPr/>
            <p:nvPr/>
          </p:nvGrpSpPr>
          <p:grpSpPr>
            <a:xfrm>
              <a:off x="2541181" y="3242669"/>
              <a:ext cx="8561610" cy="2944999"/>
              <a:chOff x="2541181" y="3242669"/>
              <a:chExt cx="8561610" cy="2944999"/>
            </a:xfrm>
          </p:grpSpPr>
          <p:sp>
            <p:nvSpPr>
              <p:cNvPr id="104" name="Rectangle: Top Corners Rounded 103">
                <a:extLst>
                  <a:ext uri="{FF2B5EF4-FFF2-40B4-BE49-F238E27FC236}">
                    <a16:creationId xmlns:a16="http://schemas.microsoft.com/office/drawing/2014/main" id="{9F6B8942-4977-4C13-8AC9-3BF280D4974A}"/>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5" name="Rectangle: Top Corners Rounded 104">
                <a:extLst>
                  <a:ext uri="{FF2B5EF4-FFF2-40B4-BE49-F238E27FC236}">
                    <a16:creationId xmlns:a16="http://schemas.microsoft.com/office/drawing/2014/main" id="{2DC2EE6A-4399-400D-929D-B3595DF943C3}"/>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6" name="TextBox 105">
                <a:extLst>
                  <a:ext uri="{FF2B5EF4-FFF2-40B4-BE49-F238E27FC236}">
                    <a16:creationId xmlns:a16="http://schemas.microsoft.com/office/drawing/2014/main" id="{80F6F00B-0C29-4D84-A5C0-067AD77E1745}"/>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2.6.</a:t>
                </a:r>
              </a:p>
            </p:txBody>
          </p:sp>
        </p:grpSp>
        <p:sp>
          <p:nvSpPr>
            <p:cNvPr id="103" name="TextBox 102">
              <a:extLst>
                <a:ext uri="{FF2B5EF4-FFF2-40B4-BE49-F238E27FC236}">
                  <a16:creationId xmlns:a16="http://schemas.microsoft.com/office/drawing/2014/main" id="{A5D61EDD-2151-4D7F-AD70-C9F15A8AE3D1}"/>
                </a:ext>
              </a:extLst>
            </p:cNvPr>
            <p:cNvSpPr txBox="1"/>
            <p:nvPr/>
          </p:nvSpPr>
          <p:spPr>
            <a:xfrm>
              <a:off x="2828261" y="3731404"/>
              <a:ext cx="7536742" cy="1015663"/>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2.6. </a:t>
              </a:r>
              <a:r>
                <a:rPr lang="en-US" sz="2000" dirty="0">
                  <a:latin typeface="Arial" panose="020B0604020202020204" pitchFamily="34" charset="0"/>
                  <a:cs typeface="Arial" panose="020B0604020202020204" pitchFamily="34" charset="0"/>
                </a:rPr>
                <a:t>The institution uses delivery modes and teaching methodologies that meet student and curricular needs and promote equitable student learning and achievement.</a:t>
              </a:r>
            </a:p>
          </p:txBody>
        </p:sp>
      </p:grpSp>
      <p:grpSp>
        <p:nvGrpSpPr>
          <p:cNvPr id="107" name="Text Box 3.7">
            <a:extLst>
              <a:ext uri="{FF2B5EF4-FFF2-40B4-BE49-F238E27FC236}">
                <a16:creationId xmlns:a16="http://schemas.microsoft.com/office/drawing/2014/main" id="{5A595E7D-C345-4F9E-956A-D9576137D76B}"/>
              </a:ext>
            </a:extLst>
          </p:cNvPr>
          <p:cNvGrpSpPr/>
          <p:nvPr/>
        </p:nvGrpSpPr>
        <p:grpSpPr>
          <a:xfrm>
            <a:off x="2540327" y="2999232"/>
            <a:ext cx="8561610" cy="2944999"/>
            <a:chOff x="2541181" y="3242669"/>
            <a:chExt cx="8561610" cy="2944999"/>
          </a:xfrm>
        </p:grpSpPr>
        <p:grpSp>
          <p:nvGrpSpPr>
            <p:cNvPr id="108" name="Group 107">
              <a:extLst>
                <a:ext uri="{FF2B5EF4-FFF2-40B4-BE49-F238E27FC236}">
                  <a16:creationId xmlns:a16="http://schemas.microsoft.com/office/drawing/2014/main" id="{FB0C2B73-3D49-4613-9374-28A301EFDCE2}"/>
                </a:ext>
              </a:extLst>
            </p:cNvPr>
            <p:cNvGrpSpPr/>
            <p:nvPr/>
          </p:nvGrpSpPr>
          <p:grpSpPr>
            <a:xfrm>
              <a:off x="2541181" y="3242669"/>
              <a:ext cx="8561610" cy="2944999"/>
              <a:chOff x="2541181" y="3242669"/>
              <a:chExt cx="8561610" cy="2944999"/>
            </a:xfrm>
          </p:grpSpPr>
          <p:sp>
            <p:nvSpPr>
              <p:cNvPr id="110" name="Rectangle: Top Corners Rounded 109">
                <a:extLst>
                  <a:ext uri="{FF2B5EF4-FFF2-40B4-BE49-F238E27FC236}">
                    <a16:creationId xmlns:a16="http://schemas.microsoft.com/office/drawing/2014/main" id="{F19C8FFD-09D1-4B74-9E4C-8076F943C408}"/>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1" name="Rectangle: Top Corners Rounded 110">
                <a:extLst>
                  <a:ext uri="{FF2B5EF4-FFF2-40B4-BE49-F238E27FC236}">
                    <a16:creationId xmlns:a16="http://schemas.microsoft.com/office/drawing/2014/main" id="{1D5FE5E5-F2F6-46DC-9655-0CD180EE865B}"/>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2" name="TextBox 111">
                <a:extLst>
                  <a:ext uri="{FF2B5EF4-FFF2-40B4-BE49-F238E27FC236}">
                    <a16:creationId xmlns:a16="http://schemas.microsoft.com/office/drawing/2014/main" id="{B71DAEDD-D631-4F63-BFA9-53AD90DF652D}"/>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2.7.</a:t>
                </a:r>
              </a:p>
            </p:txBody>
          </p:sp>
        </p:grpSp>
        <p:sp>
          <p:nvSpPr>
            <p:cNvPr id="109" name="TextBox 108">
              <a:extLst>
                <a:ext uri="{FF2B5EF4-FFF2-40B4-BE49-F238E27FC236}">
                  <a16:creationId xmlns:a16="http://schemas.microsoft.com/office/drawing/2014/main" id="{75416478-A4D3-44E1-82C6-B7CDB4B172A9}"/>
                </a:ext>
              </a:extLst>
            </p:cNvPr>
            <p:cNvSpPr txBox="1"/>
            <p:nvPr/>
          </p:nvSpPr>
          <p:spPr>
            <a:xfrm>
              <a:off x="2828261" y="3731404"/>
              <a:ext cx="7536742" cy="224676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2.7. </a:t>
              </a:r>
              <a:r>
                <a:rPr lang="en-US" sz="2000" dirty="0">
                  <a:latin typeface="Arial" panose="020B0604020202020204" pitchFamily="34" charset="0"/>
                  <a:cs typeface="Arial" panose="020B0604020202020204" pitchFamily="34" charset="0"/>
                </a:rPr>
                <a:t>The institution designs and delivers equitable and effective services and programs that support students in their unique educational journeys, address academic and non-academic needs, and maximize their potential for success. Such services include library and learning resources, academic counseling and support, and other services the institution identifies as appropriate for its mission and student needs. </a:t>
              </a:r>
              <a:r>
                <a:rPr lang="en-US" sz="1600" dirty="0">
                  <a:latin typeface="Arial" panose="020B0604020202020204" pitchFamily="34" charset="0"/>
                  <a:cs typeface="Arial" panose="020B0604020202020204" pitchFamily="34" charset="0"/>
                </a:rPr>
                <a:t>(ER 15, ER 17)</a:t>
              </a:r>
            </a:p>
          </p:txBody>
        </p:sp>
      </p:grpSp>
      <p:grpSp>
        <p:nvGrpSpPr>
          <p:cNvPr id="113" name="Text Box 3.8">
            <a:extLst>
              <a:ext uri="{FF2B5EF4-FFF2-40B4-BE49-F238E27FC236}">
                <a16:creationId xmlns:a16="http://schemas.microsoft.com/office/drawing/2014/main" id="{7E0B1F25-AB94-4B01-B440-490212A78D79}"/>
              </a:ext>
            </a:extLst>
          </p:cNvPr>
          <p:cNvGrpSpPr/>
          <p:nvPr/>
        </p:nvGrpSpPr>
        <p:grpSpPr>
          <a:xfrm>
            <a:off x="2542032" y="2999232"/>
            <a:ext cx="8561610" cy="2944999"/>
            <a:chOff x="2541181" y="3242669"/>
            <a:chExt cx="8561610" cy="2944999"/>
          </a:xfrm>
        </p:grpSpPr>
        <p:grpSp>
          <p:nvGrpSpPr>
            <p:cNvPr id="114" name="Group 113">
              <a:extLst>
                <a:ext uri="{FF2B5EF4-FFF2-40B4-BE49-F238E27FC236}">
                  <a16:creationId xmlns:a16="http://schemas.microsoft.com/office/drawing/2014/main" id="{B6E5ED05-0A05-4EA3-A5C6-96FEAEE91322}"/>
                </a:ext>
              </a:extLst>
            </p:cNvPr>
            <p:cNvGrpSpPr/>
            <p:nvPr/>
          </p:nvGrpSpPr>
          <p:grpSpPr>
            <a:xfrm>
              <a:off x="2541181" y="3242669"/>
              <a:ext cx="8561610" cy="2944999"/>
              <a:chOff x="2541181" y="3242669"/>
              <a:chExt cx="8561610" cy="2944999"/>
            </a:xfrm>
          </p:grpSpPr>
          <p:sp>
            <p:nvSpPr>
              <p:cNvPr id="116" name="Rectangle: Top Corners Rounded 115">
                <a:extLst>
                  <a:ext uri="{FF2B5EF4-FFF2-40B4-BE49-F238E27FC236}">
                    <a16:creationId xmlns:a16="http://schemas.microsoft.com/office/drawing/2014/main" id="{341CC7C2-C08E-44CB-8AC4-F18DC356BD9B}"/>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7" name="Rectangle: Top Corners Rounded 116">
                <a:extLst>
                  <a:ext uri="{FF2B5EF4-FFF2-40B4-BE49-F238E27FC236}">
                    <a16:creationId xmlns:a16="http://schemas.microsoft.com/office/drawing/2014/main" id="{50C5382A-FF95-4362-B159-8CED367DE297}"/>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8" name="TextBox 117">
                <a:extLst>
                  <a:ext uri="{FF2B5EF4-FFF2-40B4-BE49-F238E27FC236}">
                    <a16:creationId xmlns:a16="http://schemas.microsoft.com/office/drawing/2014/main" id="{BF81A3AF-00D3-4AE6-97E6-AB3B4632C862}"/>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2.8.</a:t>
                </a:r>
              </a:p>
            </p:txBody>
          </p:sp>
        </p:grpSp>
        <p:sp>
          <p:nvSpPr>
            <p:cNvPr id="115" name="TextBox 114">
              <a:extLst>
                <a:ext uri="{FF2B5EF4-FFF2-40B4-BE49-F238E27FC236}">
                  <a16:creationId xmlns:a16="http://schemas.microsoft.com/office/drawing/2014/main" id="{F1AF0720-CBB9-4210-AEE5-B8BBDB65BB54}"/>
                </a:ext>
              </a:extLst>
            </p:cNvPr>
            <p:cNvSpPr txBox="1"/>
            <p:nvPr/>
          </p:nvSpPr>
          <p:spPr>
            <a:xfrm>
              <a:off x="2828261" y="3731404"/>
              <a:ext cx="7536742" cy="1938992"/>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2.8. </a:t>
              </a:r>
              <a:r>
                <a:rPr lang="en-US" sz="2000" dirty="0">
                  <a:latin typeface="Arial" panose="020B0604020202020204" pitchFamily="34" charset="0"/>
                  <a:cs typeface="Arial" panose="020B0604020202020204" pitchFamily="34" charset="0"/>
                </a:rPr>
                <a:t>The institution fosters a sense of belonging and community with its students by providing multiple opportunities for engagement with the institution, programs, and peers. Such opportunities reflect the varied needs of the student population and effectively support students’ unique educational journeys. </a:t>
              </a:r>
            </a:p>
            <a:p>
              <a:pPr indent="-457200"/>
              <a:r>
                <a:rPr lang="en-US" sz="1600" dirty="0">
                  <a:latin typeface="Arial" panose="020B0604020202020204" pitchFamily="34" charset="0"/>
                  <a:cs typeface="Arial" panose="020B0604020202020204" pitchFamily="34" charset="0"/>
                </a:rPr>
                <a:t>(ER 15)</a:t>
              </a:r>
            </a:p>
          </p:txBody>
        </p:sp>
      </p:grpSp>
      <p:grpSp>
        <p:nvGrpSpPr>
          <p:cNvPr id="119" name="Text Box 3.9">
            <a:extLst>
              <a:ext uri="{FF2B5EF4-FFF2-40B4-BE49-F238E27FC236}">
                <a16:creationId xmlns:a16="http://schemas.microsoft.com/office/drawing/2014/main" id="{08980702-D1C6-4252-B16E-4B18D9984703}"/>
              </a:ext>
            </a:extLst>
          </p:cNvPr>
          <p:cNvGrpSpPr/>
          <p:nvPr/>
        </p:nvGrpSpPr>
        <p:grpSpPr>
          <a:xfrm>
            <a:off x="2542032" y="2999232"/>
            <a:ext cx="8561610" cy="2944999"/>
            <a:chOff x="2541181" y="3242669"/>
            <a:chExt cx="8561610" cy="2944999"/>
          </a:xfrm>
        </p:grpSpPr>
        <p:grpSp>
          <p:nvGrpSpPr>
            <p:cNvPr id="120" name="Group 119">
              <a:extLst>
                <a:ext uri="{FF2B5EF4-FFF2-40B4-BE49-F238E27FC236}">
                  <a16:creationId xmlns:a16="http://schemas.microsoft.com/office/drawing/2014/main" id="{FC76E97B-B3AA-447F-8162-6902C0E5E14F}"/>
                </a:ext>
              </a:extLst>
            </p:cNvPr>
            <p:cNvGrpSpPr/>
            <p:nvPr/>
          </p:nvGrpSpPr>
          <p:grpSpPr>
            <a:xfrm>
              <a:off x="2541181" y="3242669"/>
              <a:ext cx="8561610" cy="2944999"/>
              <a:chOff x="2541181" y="3242669"/>
              <a:chExt cx="8561610" cy="2944999"/>
            </a:xfrm>
          </p:grpSpPr>
          <p:sp>
            <p:nvSpPr>
              <p:cNvPr id="122" name="Rectangle: Top Corners Rounded 121">
                <a:extLst>
                  <a:ext uri="{FF2B5EF4-FFF2-40B4-BE49-F238E27FC236}">
                    <a16:creationId xmlns:a16="http://schemas.microsoft.com/office/drawing/2014/main" id="{887CC918-0046-43F0-A4A9-9D38D8D101B4}"/>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23" name="Rectangle: Top Corners Rounded 122">
                <a:extLst>
                  <a:ext uri="{FF2B5EF4-FFF2-40B4-BE49-F238E27FC236}">
                    <a16:creationId xmlns:a16="http://schemas.microsoft.com/office/drawing/2014/main" id="{2DC4D918-B1B1-4B77-AC96-DD0E163AA910}"/>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24" name="TextBox 123">
                <a:extLst>
                  <a:ext uri="{FF2B5EF4-FFF2-40B4-BE49-F238E27FC236}">
                    <a16:creationId xmlns:a16="http://schemas.microsoft.com/office/drawing/2014/main" id="{D970145B-8450-4AD7-97E6-BED803B66FD3}"/>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2.9.</a:t>
                </a:r>
              </a:p>
            </p:txBody>
          </p:sp>
        </p:grpSp>
        <p:sp>
          <p:nvSpPr>
            <p:cNvPr id="121" name="TextBox 120">
              <a:extLst>
                <a:ext uri="{FF2B5EF4-FFF2-40B4-BE49-F238E27FC236}">
                  <a16:creationId xmlns:a16="http://schemas.microsoft.com/office/drawing/2014/main" id="{065C842B-DA07-4A88-980B-07370FF853A8}"/>
                </a:ext>
              </a:extLst>
            </p:cNvPr>
            <p:cNvSpPr txBox="1"/>
            <p:nvPr/>
          </p:nvSpPr>
          <p:spPr>
            <a:xfrm>
              <a:off x="2828261" y="3731404"/>
              <a:ext cx="7536742" cy="1938992"/>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2.9. </a:t>
              </a:r>
              <a:r>
                <a:rPr lang="en-US" sz="2000" dirty="0">
                  <a:latin typeface="Arial" panose="020B0604020202020204" pitchFamily="34" charset="0"/>
                  <a:cs typeface="Arial" panose="020B0604020202020204" pitchFamily="34" charset="0"/>
                </a:rPr>
                <a:t>The institution conducts systematic review and assessment to ensure the quality of its academic, learning support, and student services programs and implement improvements and innovations in support of equitable student achievement. </a:t>
              </a:r>
            </a:p>
            <a:p>
              <a:pPr indent="-457200"/>
              <a:r>
                <a:rPr lang="en-US" sz="1600" dirty="0">
                  <a:latin typeface="Arial" panose="020B0604020202020204" pitchFamily="34" charset="0"/>
                  <a:cs typeface="Arial" panose="020B0604020202020204" pitchFamily="34" charset="0"/>
                </a:rPr>
                <a:t>(ER 11, ER 14)</a:t>
              </a:r>
            </a:p>
            <a:p>
              <a:pPr indent="-457200"/>
              <a:endParaRPr lang="en-US" sz="2000" dirty="0">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2579D929-E15A-4991-BEE3-9C574F915A0D}"/>
              </a:ext>
            </a:extLst>
          </p:cNvPr>
          <p:cNvSpPr/>
          <p:nvPr/>
        </p:nvSpPr>
        <p:spPr>
          <a:xfrm>
            <a:off x="2162442" y="834349"/>
            <a:ext cx="9448306" cy="1631216"/>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In alignment with its mission, the institution delivers high-quality academic and learning support programs that engage and support students through their unique educational journeys. Academic and learning support programs promote equitable student success, and the institution evaluates student learning and achievement data to inform improvements and advance equitable outcomes. </a:t>
            </a:r>
          </a:p>
        </p:txBody>
      </p:sp>
      <p:sp>
        <p:nvSpPr>
          <p:cNvPr id="4" name="Rectangle 3">
            <a:extLst>
              <a:ext uri="{FF2B5EF4-FFF2-40B4-BE49-F238E27FC236}">
                <a16:creationId xmlns:a16="http://schemas.microsoft.com/office/drawing/2014/main" id="{F65216A1-CE85-4C82-B225-95972D5FA661}"/>
              </a:ext>
            </a:extLst>
          </p:cNvPr>
          <p:cNvSpPr/>
          <p:nvPr/>
        </p:nvSpPr>
        <p:spPr>
          <a:xfrm>
            <a:off x="2141175" y="328254"/>
            <a:ext cx="10220341" cy="569387"/>
          </a:xfrm>
          <a:prstGeom prst="rect">
            <a:avLst/>
          </a:prstGeom>
        </p:spPr>
        <p:txBody>
          <a:bodyPr wrap="square">
            <a:spAutoFit/>
          </a:bodyPr>
          <a:lstStyle/>
          <a:p>
            <a:r>
              <a:rPr lang="en-US" sz="3000" b="1" dirty="0">
                <a:solidFill>
                  <a:schemeClr val="bg1"/>
                </a:solidFill>
                <a:latin typeface="Arial" panose="020B0604020202020204" pitchFamily="34" charset="0"/>
                <a:cs typeface="Arial" panose="020B0604020202020204" pitchFamily="34" charset="0"/>
              </a:rPr>
              <a:t>Standard 2: Student Success</a:t>
            </a:r>
          </a:p>
        </p:txBody>
      </p:sp>
      <p:sp>
        <p:nvSpPr>
          <p:cNvPr id="66" name="Rectangle 65">
            <a:extLst>
              <a:ext uri="{FF2B5EF4-FFF2-40B4-BE49-F238E27FC236}">
                <a16:creationId xmlns:a16="http://schemas.microsoft.com/office/drawing/2014/main" id="{AA5BEF52-4414-45FC-973A-E2B8B00B3B2A}"/>
              </a:ext>
            </a:extLst>
          </p:cNvPr>
          <p:cNvSpPr/>
          <p:nvPr/>
        </p:nvSpPr>
        <p:spPr>
          <a:xfrm>
            <a:off x="0" y="0"/>
            <a:ext cx="15180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hlinkClick r:id="rId2" action="ppaction://hlinksldjump"/>
            <a:extLst>
              <a:ext uri="{FF2B5EF4-FFF2-40B4-BE49-F238E27FC236}">
                <a16:creationId xmlns:a16="http://schemas.microsoft.com/office/drawing/2014/main" id="{05E51C68-07BA-439A-8A68-4D7A7CC76AFA}"/>
              </a:ext>
            </a:extLst>
          </p:cNvPr>
          <p:cNvSpPr txBox="1"/>
          <p:nvPr/>
        </p:nvSpPr>
        <p:spPr>
          <a:xfrm>
            <a:off x="-134972" y="56648"/>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1</a:t>
            </a:r>
          </a:p>
        </p:txBody>
      </p:sp>
      <p:sp>
        <p:nvSpPr>
          <p:cNvPr id="90" name="TextBox 89">
            <a:hlinkClick r:id="rId3" action="ppaction://hlinksldjump"/>
            <a:extLst>
              <a:ext uri="{FF2B5EF4-FFF2-40B4-BE49-F238E27FC236}">
                <a16:creationId xmlns:a16="http://schemas.microsoft.com/office/drawing/2014/main" id="{A4905555-CC81-47A8-B141-B8EADB2D47F9}"/>
              </a:ext>
            </a:extLst>
          </p:cNvPr>
          <p:cNvSpPr txBox="1"/>
          <p:nvPr/>
        </p:nvSpPr>
        <p:spPr>
          <a:xfrm>
            <a:off x="-134972" y="1537644"/>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2</a:t>
            </a:r>
          </a:p>
        </p:txBody>
      </p:sp>
      <p:sp>
        <p:nvSpPr>
          <p:cNvPr id="91" name="TextBox 90">
            <a:hlinkClick r:id="rId4" action="ppaction://hlinksldjump"/>
            <a:extLst>
              <a:ext uri="{FF2B5EF4-FFF2-40B4-BE49-F238E27FC236}">
                <a16:creationId xmlns:a16="http://schemas.microsoft.com/office/drawing/2014/main" id="{762E760E-9345-42BD-955E-0B955C014938}"/>
              </a:ext>
            </a:extLst>
          </p:cNvPr>
          <p:cNvSpPr txBox="1"/>
          <p:nvPr/>
        </p:nvSpPr>
        <p:spPr>
          <a:xfrm>
            <a:off x="-111423" y="3075635"/>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3</a:t>
            </a:r>
          </a:p>
        </p:txBody>
      </p:sp>
      <p:sp>
        <p:nvSpPr>
          <p:cNvPr id="92" name="TextBox 91">
            <a:hlinkClick r:id="rId5" action="ppaction://hlinksldjump"/>
            <a:extLst>
              <a:ext uri="{FF2B5EF4-FFF2-40B4-BE49-F238E27FC236}">
                <a16:creationId xmlns:a16="http://schemas.microsoft.com/office/drawing/2014/main" id="{12D46AA4-FF83-464C-B32E-232A3A92DE57}"/>
              </a:ext>
            </a:extLst>
          </p:cNvPr>
          <p:cNvSpPr txBox="1"/>
          <p:nvPr/>
        </p:nvSpPr>
        <p:spPr>
          <a:xfrm>
            <a:off x="-81511" y="4700900"/>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4</a:t>
            </a:r>
          </a:p>
        </p:txBody>
      </p:sp>
      <p:grpSp>
        <p:nvGrpSpPr>
          <p:cNvPr id="36" name="3.1">
            <a:extLst>
              <a:ext uri="{FF2B5EF4-FFF2-40B4-BE49-F238E27FC236}">
                <a16:creationId xmlns:a16="http://schemas.microsoft.com/office/drawing/2014/main" id="{6023EC71-7834-46E4-88F8-9B42534FAE02}"/>
              </a:ext>
            </a:extLst>
          </p:cNvPr>
          <p:cNvGrpSpPr/>
          <p:nvPr/>
        </p:nvGrpSpPr>
        <p:grpSpPr>
          <a:xfrm>
            <a:off x="965109" y="736233"/>
            <a:ext cx="753732" cy="644296"/>
            <a:chOff x="444115" y="349861"/>
            <a:chExt cx="753732" cy="644296"/>
          </a:xfrm>
        </p:grpSpPr>
        <p:sp>
          <p:nvSpPr>
            <p:cNvPr id="8" name="Rectangle: Top Corners Rounded 7">
              <a:extLst>
                <a:ext uri="{FF2B5EF4-FFF2-40B4-BE49-F238E27FC236}">
                  <a16:creationId xmlns:a16="http://schemas.microsoft.com/office/drawing/2014/main" id="{07A8B53C-7687-471F-9A3B-18CD7A734FC8}"/>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8B2E7253-B784-4FAD-B036-E0BEFC25D975}"/>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2.1.</a:t>
              </a:r>
            </a:p>
          </p:txBody>
        </p:sp>
      </p:grpSp>
      <p:grpSp>
        <p:nvGrpSpPr>
          <p:cNvPr id="37" name="3.2">
            <a:extLst>
              <a:ext uri="{FF2B5EF4-FFF2-40B4-BE49-F238E27FC236}">
                <a16:creationId xmlns:a16="http://schemas.microsoft.com/office/drawing/2014/main" id="{BEA3CB54-CF91-48CE-B2E5-C07AB1F51586}"/>
              </a:ext>
            </a:extLst>
          </p:cNvPr>
          <p:cNvGrpSpPr/>
          <p:nvPr/>
        </p:nvGrpSpPr>
        <p:grpSpPr>
          <a:xfrm>
            <a:off x="965109" y="1400313"/>
            <a:ext cx="753732" cy="644296"/>
            <a:chOff x="444115" y="349861"/>
            <a:chExt cx="753732" cy="644296"/>
          </a:xfrm>
        </p:grpSpPr>
        <p:sp>
          <p:nvSpPr>
            <p:cNvPr id="38" name="Rectangle: Top Corners Rounded 37">
              <a:extLst>
                <a:ext uri="{FF2B5EF4-FFF2-40B4-BE49-F238E27FC236}">
                  <a16:creationId xmlns:a16="http://schemas.microsoft.com/office/drawing/2014/main" id="{0EA6323D-8D81-40BA-8CEA-7F1642999506}"/>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a:extLst>
                <a:ext uri="{FF2B5EF4-FFF2-40B4-BE49-F238E27FC236}">
                  <a16:creationId xmlns:a16="http://schemas.microsoft.com/office/drawing/2014/main" id="{E537AB6A-5FC8-4721-AD55-48507D97AE78}"/>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2.2.</a:t>
              </a:r>
            </a:p>
          </p:txBody>
        </p:sp>
      </p:grpSp>
      <p:grpSp>
        <p:nvGrpSpPr>
          <p:cNvPr id="40" name="3.3">
            <a:extLst>
              <a:ext uri="{FF2B5EF4-FFF2-40B4-BE49-F238E27FC236}">
                <a16:creationId xmlns:a16="http://schemas.microsoft.com/office/drawing/2014/main" id="{1F4F6B40-4CD1-4129-802C-7F1DC3487FF1}"/>
              </a:ext>
            </a:extLst>
          </p:cNvPr>
          <p:cNvGrpSpPr/>
          <p:nvPr/>
        </p:nvGrpSpPr>
        <p:grpSpPr>
          <a:xfrm>
            <a:off x="965109" y="2064393"/>
            <a:ext cx="753732" cy="644296"/>
            <a:chOff x="444115" y="349861"/>
            <a:chExt cx="753732" cy="644296"/>
          </a:xfrm>
        </p:grpSpPr>
        <p:sp>
          <p:nvSpPr>
            <p:cNvPr id="41" name="Rectangle: Top Corners Rounded 40">
              <a:extLst>
                <a:ext uri="{FF2B5EF4-FFF2-40B4-BE49-F238E27FC236}">
                  <a16:creationId xmlns:a16="http://schemas.microsoft.com/office/drawing/2014/main" id="{571153B3-C5AF-4253-9C81-CE0922A1CEF5}"/>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angle 41">
              <a:extLst>
                <a:ext uri="{FF2B5EF4-FFF2-40B4-BE49-F238E27FC236}">
                  <a16:creationId xmlns:a16="http://schemas.microsoft.com/office/drawing/2014/main" id="{F3EC9C14-FE06-43C9-9C82-06A724746FF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2.3.</a:t>
              </a:r>
            </a:p>
          </p:txBody>
        </p:sp>
      </p:grpSp>
      <p:grpSp>
        <p:nvGrpSpPr>
          <p:cNvPr id="43" name="3.4">
            <a:extLst>
              <a:ext uri="{FF2B5EF4-FFF2-40B4-BE49-F238E27FC236}">
                <a16:creationId xmlns:a16="http://schemas.microsoft.com/office/drawing/2014/main" id="{FB6DD4B7-2450-42E9-B42F-A1160A35FFD0}"/>
              </a:ext>
            </a:extLst>
          </p:cNvPr>
          <p:cNvGrpSpPr/>
          <p:nvPr/>
        </p:nvGrpSpPr>
        <p:grpSpPr>
          <a:xfrm>
            <a:off x="965109" y="2728473"/>
            <a:ext cx="753732" cy="644296"/>
            <a:chOff x="444115" y="349861"/>
            <a:chExt cx="753732" cy="644296"/>
          </a:xfrm>
        </p:grpSpPr>
        <p:sp>
          <p:nvSpPr>
            <p:cNvPr id="44" name="Rectangle: Top Corners Rounded 43">
              <a:extLst>
                <a:ext uri="{FF2B5EF4-FFF2-40B4-BE49-F238E27FC236}">
                  <a16:creationId xmlns:a16="http://schemas.microsoft.com/office/drawing/2014/main" id="{97DBA1B3-FBCC-4A1E-8771-7940D73CF46C}"/>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400B4B44-FC92-4F05-AF2D-41245EA614F4}"/>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2.4.</a:t>
              </a:r>
            </a:p>
          </p:txBody>
        </p:sp>
      </p:grpSp>
      <p:grpSp>
        <p:nvGrpSpPr>
          <p:cNvPr id="46" name="3.5">
            <a:extLst>
              <a:ext uri="{FF2B5EF4-FFF2-40B4-BE49-F238E27FC236}">
                <a16:creationId xmlns:a16="http://schemas.microsoft.com/office/drawing/2014/main" id="{C75E204B-4A26-497D-928D-A7E092B5EE2E}"/>
              </a:ext>
            </a:extLst>
          </p:cNvPr>
          <p:cNvGrpSpPr/>
          <p:nvPr/>
        </p:nvGrpSpPr>
        <p:grpSpPr>
          <a:xfrm>
            <a:off x="965109" y="3392553"/>
            <a:ext cx="753732" cy="644296"/>
            <a:chOff x="444115" y="349861"/>
            <a:chExt cx="753732" cy="644296"/>
          </a:xfrm>
        </p:grpSpPr>
        <p:sp>
          <p:nvSpPr>
            <p:cNvPr id="47" name="Rectangle: Top Corners Rounded 46">
              <a:extLst>
                <a:ext uri="{FF2B5EF4-FFF2-40B4-BE49-F238E27FC236}">
                  <a16:creationId xmlns:a16="http://schemas.microsoft.com/office/drawing/2014/main" id="{5B9F98A4-0302-40CB-ABAD-0953C264A3E9}"/>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a:extLst>
                <a:ext uri="{FF2B5EF4-FFF2-40B4-BE49-F238E27FC236}">
                  <a16:creationId xmlns:a16="http://schemas.microsoft.com/office/drawing/2014/main" id="{BBE6394C-08CB-4A81-A732-75E6AD6CD1B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2.5.</a:t>
              </a:r>
            </a:p>
          </p:txBody>
        </p:sp>
      </p:grpSp>
      <p:grpSp>
        <p:nvGrpSpPr>
          <p:cNvPr id="49" name="3.6">
            <a:extLst>
              <a:ext uri="{FF2B5EF4-FFF2-40B4-BE49-F238E27FC236}">
                <a16:creationId xmlns:a16="http://schemas.microsoft.com/office/drawing/2014/main" id="{1B1AA7DF-8901-4F48-A087-DF85CFA5C67B}"/>
              </a:ext>
            </a:extLst>
          </p:cNvPr>
          <p:cNvGrpSpPr/>
          <p:nvPr/>
        </p:nvGrpSpPr>
        <p:grpSpPr>
          <a:xfrm>
            <a:off x="965109" y="4056633"/>
            <a:ext cx="753732" cy="644296"/>
            <a:chOff x="444115" y="349861"/>
            <a:chExt cx="753732" cy="644296"/>
          </a:xfrm>
        </p:grpSpPr>
        <p:sp>
          <p:nvSpPr>
            <p:cNvPr id="50" name="Rectangle: Top Corners Rounded 49">
              <a:extLst>
                <a:ext uri="{FF2B5EF4-FFF2-40B4-BE49-F238E27FC236}">
                  <a16:creationId xmlns:a16="http://schemas.microsoft.com/office/drawing/2014/main" id="{A2B9C485-0A5B-4AA6-A02F-4DB5E980C1FB}"/>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angle 50">
              <a:extLst>
                <a:ext uri="{FF2B5EF4-FFF2-40B4-BE49-F238E27FC236}">
                  <a16:creationId xmlns:a16="http://schemas.microsoft.com/office/drawing/2014/main" id="{235360EB-E9E3-4166-B316-73B7A5E7CAC4}"/>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2.6.</a:t>
              </a:r>
            </a:p>
          </p:txBody>
        </p:sp>
      </p:grpSp>
      <p:grpSp>
        <p:nvGrpSpPr>
          <p:cNvPr id="52" name="3.7">
            <a:extLst>
              <a:ext uri="{FF2B5EF4-FFF2-40B4-BE49-F238E27FC236}">
                <a16:creationId xmlns:a16="http://schemas.microsoft.com/office/drawing/2014/main" id="{A9212657-4A3F-4326-8CCF-7F4537286888}"/>
              </a:ext>
            </a:extLst>
          </p:cNvPr>
          <p:cNvGrpSpPr/>
          <p:nvPr/>
        </p:nvGrpSpPr>
        <p:grpSpPr>
          <a:xfrm>
            <a:off x="965109" y="4720713"/>
            <a:ext cx="753732" cy="644296"/>
            <a:chOff x="444115" y="349861"/>
            <a:chExt cx="753732" cy="644296"/>
          </a:xfrm>
        </p:grpSpPr>
        <p:sp>
          <p:nvSpPr>
            <p:cNvPr id="53" name="Rectangle: Top Corners Rounded 52">
              <a:extLst>
                <a:ext uri="{FF2B5EF4-FFF2-40B4-BE49-F238E27FC236}">
                  <a16:creationId xmlns:a16="http://schemas.microsoft.com/office/drawing/2014/main" id="{DFD643EA-F10C-417C-9706-4EDE339F7990}"/>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angle 53">
              <a:extLst>
                <a:ext uri="{FF2B5EF4-FFF2-40B4-BE49-F238E27FC236}">
                  <a16:creationId xmlns:a16="http://schemas.microsoft.com/office/drawing/2014/main" id="{BC23469F-9613-4FB0-9FDA-2D754810203C}"/>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2.7.</a:t>
              </a:r>
            </a:p>
          </p:txBody>
        </p:sp>
      </p:grpSp>
      <p:grpSp>
        <p:nvGrpSpPr>
          <p:cNvPr id="55" name="3.8">
            <a:extLst>
              <a:ext uri="{FF2B5EF4-FFF2-40B4-BE49-F238E27FC236}">
                <a16:creationId xmlns:a16="http://schemas.microsoft.com/office/drawing/2014/main" id="{D6835D5A-56FE-48F1-8DBA-F2E84E841950}"/>
              </a:ext>
            </a:extLst>
          </p:cNvPr>
          <p:cNvGrpSpPr/>
          <p:nvPr/>
        </p:nvGrpSpPr>
        <p:grpSpPr>
          <a:xfrm>
            <a:off x="965109" y="5384793"/>
            <a:ext cx="753732" cy="644296"/>
            <a:chOff x="444115" y="349861"/>
            <a:chExt cx="753732" cy="644296"/>
          </a:xfrm>
        </p:grpSpPr>
        <p:sp>
          <p:nvSpPr>
            <p:cNvPr id="56" name="Rectangle: Top Corners Rounded 55">
              <a:extLst>
                <a:ext uri="{FF2B5EF4-FFF2-40B4-BE49-F238E27FC236}">
                  <a16:creationId xmlns:a16="http://schemas.microsoft.com/office/drawing/2014/main" id="{C2B580F4-392C-4321-A424-63DB4C570F1E}"/>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60CE5B9B-E8BE-42EE-A56E-260971441842}"/>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2.8.</a:t>
              </a:r>
            </a:p>
          </p:txBody>
        </p:sp>
      </p:grpSp>
      <p:grpSp>
        <p:nvGrpSpPr>
          <p:cNvPr id="58" name="3.9">
            <a:extLst>
              <a:ext uri="{FF2B5EF4-FFF2-40B4-BE49-F238E27FC236}">
                <a16:creationId xmlns:a16="http://schemas.microsoft.com/office/drawing/2014/main" id="{20CA89B7-AD81-4842-A488-63C68ADE31E4}"/>
              </a:ext>
            </a:extLst>
          </p:cNvPr>
          <p:cNvGrpSpPr/>
          <p:nvPr/>
        </p:nvGrpSpPr>
        <p:grpSpPr>
          <a:xfrm>
            <a:off x="965109" y="6048873"/>
            <a:ext cx="753732" cy="644296"/>
            <a:chOff x="444115" y="349861"/>
            <a:chExt cx="753732" cy="644296"/>
          </a:xfrm>
        </p:grpSpPr>
        <p:sp>
          <p:nvSpPr>
            <p:cNvPr id="59" name="Rectangle: Top Corners Rounded 58">
              <a:extLst>
                <a:ext uri="{FF2B5EF4-FFF2-40B4-BE49-F238E27FC236}">
                  <a16:creationId xmlns:a16="http://schemas.microsoft.com/office/drawing/2014/main" id="{D5B601CF-D765-44EE-B5C5-CB0A1CF5015C}"/>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a:extLst>
                <a:ext uri="{FF2B5EF4-FFF2-40B4-BE49-F238E27FC236}">
                  <a16:creationId xmlns:a16="http://schemas.microsoft.com/office/drawing/2014/main" id="{F2B063BE-E0BA-487A-AFE7-5775DC7F9551}"/>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2.9.</a:t>
              </a:r>
            </a:p>
          </p:txBody>
        </p:sp>
      </p:grpSp>
      <p:pic>
        <p:nvPicPr>
          <p:cNvPr id="134" name="Picture 133">
            <a:hlinkClick r:id="rId6" action="ppaction://hlinksldjump"/>
            <a:extLst>
              <a:ext uri="{FF2B5EF4-FFF2-40B4-BE49-F238E27FC236}">
                <a16:creationId xmlns:a16="http://schemas.microsoft.com/office/drawing/2014/main" id="{7AC2057E-932C-4696-959B-693BB20373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2185" y="6201153"/>
            <a:ext cx="3103328" cy="560026"/>
          </a:xfrm>
          <a:prstGeom prst="rect">
            <a:avLst/>
          </a:prstGeom>
          <a:effectLst>
            <a:outerShdw blurRad="50800" dist="50800" dir="2700000" algn="tl" rotWithShape="0">
              <a:prstClr val="black">
                <a:alpha val="96000"/>
              </a:prstClr>
            </a:outerShdw>
          </a:effectLst>
        </p:spPr>
      </p:pic>
    </p:spTree>
    <p:extLst>
      <p:ext uri="{BB962C8B-B14F-4D97-AF65-F5344CB8AC3E}">
        <p14:creationId xmlns:p14="http://schemas.microsoft.com/office/powerpoint/2010/main" val="1866087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0-#ppt_w/2"/>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000"/>
                                        <p:tgtEl>
                                          <p:spTgt spid="88"/>
                                        </p:tgtEl>
                                        <p:attrNameLst>
                                          <p:attrName>ppt_x</p:attrName>
                                        </p:attrNameLst>
                                      </p:cBhvr>
                                      <p:tavLst>
                                        <p:tav tm="0">
                                          <p:val>
                                            <p:strVal val="ppt_x"/>
                                          </p:val>
                                        </p:tav>
                                        <p:tav tm="100000">
                                          <p:val>
                                            <p:strVal val="0-ppt_w/2"/>
                                          </p:val>
                                        </p:tav>
                                      </p:tavLst>
                                    </p:anim>
                                    <p:anim calcmode="lin" valueType="num">
                                      <p:cBhvr additive="base">
                                        <p:cTn id="13" dur="1000"/>
                                        <p:tgtEl>
                                          <p:spTgt spid="88"/>
                                        </p:tgtEl>
                                        <p:attrNameLst>
                                          <p:attrName>ppt_y</p:attrName>
                                        </p:attrNameLst>
                                      </p:cBhvr>
                                      <p:tavLst>
                                        <p:tav tm="0">
                                          <p:val>
                                            <p:strVal val="ppt_y"/>
                                          </p:val>
                                        </p:tav>
                                        <p:tav tm="100000">
                                          <p:val>
                                            <p:strVal val="ppt_y"/>
                                          </p:val>
                                        </p:tav>
                                      </p:tavLst>
                                    </p:anim>
                                    <p:set>
                                      <p:cBhvr>
                                        <p:cTn id="1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 restart="whenNotActive" fill="hold" evtFilter="cancelBubble" nodeType="interactiveSeq">
                <p:stCondLst>
                  <p:cond evt="onClick" delay="0">
                    <p:tgtEl>
                      <p:spTgt spid="37"/>
                    </p:tgtEl>
                  </p:cond>
                </p:stCondLst>
                <p:endSync evt="end" delay="0">
                  <p:rtn val="all"/>
                </p:endSync>
                <p:childTnLst>
                  <p:par>
                    <p:cTn id="16" fill="hold">
                      <p:stCondLst>
                        <p:cond delay="0"/>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1000" fill="hold"/>
                                        <p:tgtEl>
                                          <p:spTgt spid="64"/>
                                        </p:tgtEl>
                                        <p:attrNameLst>
                                          <p:attrName>ppt_x</p:attrName>
                                        </p:attrNameLst>
                                      </p:cBhvr>
                                      <p:tavLst>
                                        <p:tav tm="0">
                                          <p:val>
                                            <p:strVal val="0-#ppt_w/2"/>
                                          </p:val>
                                        </p:tav>
                                        <p:tav tm="100000">
                                          <p:val>
                                            <p:strVal val="#ppt_x"/>
                                          </p:val>
                                        </p:tav>
                                      </p:tavLst>
                                    </p:anim>
                                    <p:anim calcmode="lin" valueType="num">
                                      <p:cBhvr additive="base">
                                        <p:cTn id="21"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1000"/>
                                        <p:tgtEl>
                                          <p:spTgt spid="64"/>
                                        </p:tgtEl>
                                        <p:attrNameLst>
                                          <p:attrName>ppt_x</p:attrName>
                                        </p:attrNameLst>
                                      </p:cBhvr>
                                      <p:tavLst>
                                        <p:tav tm="0">
                                          <p:val>
                                            <p:strVal val="ppt_x"/>
                                          </p:val>
                                        </p:tav>
                                        <p:tav tm="100000">
                                          <p:val>
                                            <p:strVal val="0-ppt_w/2"/>
                                          </p:val>
                                        </p:tav>
                                      </p:tavLst>
                                    </p:anim>
                                    <p:anim calcmode="lin" valueType="num">
                                      <p:cBhvr additive="base">
                                        <p:cTn id="26" dur="1000"/>
                                        <p:tgtEl>
                                          <p:spTgt spid="64"/>
                                        </p:tgtEl>
                                        <p:attrNameLst>
                                          <p:attrName>ppt_y</p:attrName>
                                        </p:attrNameLst>
                                      </p:cBhvr>
                                      <p:tavLst>
                                        <p:tav tm="0">
                                          <p:val>
                                            <p:strVal val="ppt_y"/>
                                          </p:val>
                                        </p:tav>
                                        <p:tav tm="100000">
                                          <p:val>
                                            <p:strVal val="ppt_y"/>
                                          </p:val>
                                        </p:tav>
                                      </p:tavLst>
                                    </p:anim>
                                    <p:set>
                                      <p:cBhvr>
                                        <p:cTn id="27"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8" restart="whenNotActive" fill="hold" evtFilter="cancelBubble" nodeType="interactiveSeq">
                <p:stCondLst>
                  <p:cond evt="onClick" delay="0">
                    <p:tgtEl>
                      <p:spTgt spid="40"/>
                    </p:tgtEl>
                  </p:cond>
                </p:stCondLst>
                <p:endSync evt="end" delay="0">
                  <p:rtn val="all"/>
                </p:endSync>
                <p:childTnLst>
                  <p:par>
                    <p:cTn id="29" fill="hold">
                      <p:stCondLst>
                        <p:cond delay="0"/>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1000" fill="hold"/>
                                        <p:tgtEl>
                                          <p:spTgt spid="71"/>
                                        </p:tgtEl>
                                        <p:attrNameLst>
                                          <p:attrName>ppt_x</p:attrName>
                                        </p:attrNameLst>
                                      </p:cBhvr>
                                      <p:tavLst>
                                        <p:tav tm="0">
                                          <p:val>
                                            <p:strVal val="0-#ppt_w/2"/>
                                          </p:val>
                                        </p:tav>
                                        <p:tav tm="100000">
                                          <p:val>
                                            <p:strVal val="#ppt_x"/>
                                          </p:val>
                                        </p:tav>
                                      </p:tavLst>
                                    </p:anim>
                                    <p:anim calcmode="lin" valueType="num">
                                      <p:cBhvr additive="base">
                                        <p:cTn id="34"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8" fill="hold" nodeType="clickEffect">
                                  <p:stCondLst>
                                    <p:cond delay="0"/>
                                  </p:stCondLst>
                                  <p:childTnLst>
                                    <p:anim calcmode="lin" valueType="num">
                                      <p:cBhvr additive="base">
                                        <p:cTn id="38" dur="1000"/>
                                        <p:tgtEl>
                                          <p:spTgt spid="71"/>
                                        </p:tgtEl>
                                        <p:attrNameLst>
                                          <p:attrName>ppt_x</p:attrName>
                                        </p:attrNameLst>
                                      </p:cBhvr>
                                      <p:tavLst>
                                        <p:tav tm="0">
                                          <p:val>
                                            <p:strVal val="ppt_x"/>
                                          </p:val>
                                        </p:tav>
                                        <p:tav tm="100000">
                                          <p:val>
                                            <p:strVal val="0-ppt_w/2"/>
                                          </p:val>
                                        </p:tav>
                                      </p:tavLst>
                                    </p:anim>
                                    <p:anim calcmode="lin" valueType="num">
                                      <p:cBhvr additive="base">
                                        <p:cTn id="39" dur="1000"/>
                                        <p:tgtEl>
                                          <p:spTgt spid="71"/>
                                        </p:tgtEl>
                                        <p:attrNameLst>
                                          <p:attrName>ppt_y</p:attrName>
                                        </p:attrNameLst>
                                      </p:cBhvr>
                                      <p:tavLst>
                                        <p:tav tm="0">
                                          <p:val>
                                            <p:strVal val="ppt_y"/>
                                          </p:val>
                                        </p:tav>
                                        <p:tav tm="100000">
                                          <p:val>
                                            <p:strVal val="ppt_y"/>
                                          </p:val>
                                        </p:tav>
                                      </p:tavLst>
                                    </p:anim>
                                    <p:set>
                                      <p:cBhvr>
                                        <p:cTn id="40"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1000" fill="hold"/>
                                        <p:tgtEl>
                                          <p:spTgt spid="79"/>
                                        </p:tgtEl>
                                        <p:attrNameLst>
                                          <p:attrName>ppt_x</p:attrName>
                                        </p:attrNameLst>
                                      </p:cBhvr>
                                      <p:tavLst>
                                        <p:tav tm="0">
                                          <p:val>
                                            <p:strVal val="0-#ppt_w/2"/>
                                          </p:val>
                                        </p:tav>
                                        <p:tav tm="100000">
                                          <p:val>
                                            <p:strVal val="#ppt_x"/>
                                          </p:val>
                                        </p:tav>
                                      </p:tavLst>
                                    </p:anim>
                                    <p:anim calcmode="lin" valueType="num">
                                      <p:cBhvr additive="base">
                                        <p:cTn id="47"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nodeType="clickEffect">
                                  <p:stCondLst>
                                    <p:cond delay="0"/>
                                  </p:stCondLst>
                                  <p:childTnLst>
                                    <p:anim calcmode="lin" valueType="num">
                                      <p:cBhvr additive="base">
                                        <p:cTn id="51" dur="1000"/>
                                        <p:tgtEl>
                                          <p:spTgt spid="79"/>
                                        </p:tgtEl>
                                        <p:attrNameLst>
                                          <p:attrName>ppt_x</p:attrName>
                                        </p:attrNameLst>
                                      </p:cBhvr>
                                      <p:tavLst>
                                        <p:tav tm="0">
                                          <p:val>
                                            <p:strVal val="ppt_x"/>
                                          </p:val>
                                        </p:tav>
                                        <p:tav tm="100000">
                                          <p:val>
                                            <p:strVal val="0-ppt_w/2"/>
                                          </p:val>
                                        </p:tav>
                                      </p:tavLst>
                                    </p:anim>
                                    <p:anim calcmode="lin" valueType="num">
                                      <p:cBhvr additive="base">
                                        <p:cTn id="52" dur="1000"/>
                                        <p:tgtEl>
                                          <p:spTgt spid="79"/>
                                        </p:tgtEl>
                                        <p:attrNameLst>
                                          <p:attrName>ppt_y</p:attrName>
                                        </p:attrNameLst>
                                      </p:cBhvr>
                                      <p:tavLst>
                                        <p:tav tm="0">
                                          <p:val>
                                            <p:strVal val="ppt_y"/>
                                          </p:val>
                                        </p:tav>
                                        <p:tav tm="100000">
                                          <p:val>
                                            <p:strVal val="ppt_y"/>
                                          </p:val>
                                        </p:tav>
                                      </p:tavLst>
                                    </p:anim>
                                    <p:set>
                                      <p:cBhvr>
                                        <p:cTn id="53" dur="1" fill="hold">
                                          <p:stCondLst>
                                            <p:cond delay="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6"/>
                    </p:tgtEl>
                  </p:cond>
                </p:stCondLst>
                <p:endSync evt="end" delay="0">
                  <p:rtn val="all"/>
                </p:endSync>
                <p:childTnLst>
                  <p:par>
                    <p:cTn id="55" fill="hold">
                      <p:stCondLst>
                        <p:cond delay="0"/>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1000" fill="hold"/>
                                        <p:tgtEl>
                                          <p:spTgt spid="95"/>
                                        </p:tgtEl>
                                        <p:attrNameLst>
                                          <p:attrName>ppt_x</p:attrName>
                                        </p:attrNameLst>
                                      </p:cBhvr>
                                      <p:tavLst>
                                        <p:tav tm="0">
                                          <p:val>
                                            <p:strVal val="0-#ppt_w/2"/>
                                          </p:val>
                                        </p:tav>
                                        <p:tav tm="100000">
                                          <p:val>
                                            <p:strVal val="#ppt_x"/>
                                          </p:val>
                                        </p:tav>
                                      </p:tavLst>
                                    </p:anim>
                                    <p:anim calcmode="lin" valueType="num">
                                      <p:cBhvr additive="base">
                                        <p:cTn id="60"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8" fill="hold" nodeType="clickEffect">
                                  <p:stCondLst>
                                    <p:cond delay="0"/>
                                  </p:stCondLst>
                                  <p:childTnLst>
                                    <p:anim calcmode="lin" valueType="num">
                                      <p:cBhvr additive="base">
                                        <p:cTn id="64" dur="1000"/>
                                        <p:tgtEl>
                                          <p:spTgt spid="95"/>
                                        </p:tgtEl>
                                        <p:attrNameLst>
                                          <p:attrName>ppt_x</p:attrName>
                                        </p:attrNameLst>
                                      </p:cBhvr>
                                      <p:tavLst>
                                        <p:tav tm="0">
                                          <p:val>
                                            <p:strVal val="ppt_x"/>
                                          </p:val>
                                        </p:tav>
                                        <p:tav tm="100000">
                                          <p:val>
                                            <p:strVal val="0-ppt_w/2"/>
                                          </p:val>
                                        </p:tav>
                                      </p:tavLst>
                                    </p:anim>
                                    <p:anim calcmode="lin" valueType="num">
                                      <p:cBhvr additive="base">
                                        <p:cTn id="65" dur="1000"/>
                                        <p:tgtEl>
                                          <p:spTgt spid="95"/>
                                        </p:tgtEl>
                                        <p:attrNameLst>
                                          <p:attrName>ppt_y</p:attrName>
                                        </p:attrNameLst>
                                      </p:cBhvr>
                                      <p:tavLst>
                                        <p:tav tm="0">
                                          <p:val>
                                            <p:strVal val="ppt_y"/>
                                          </p:val>
                                        </p:tav>
                                        <p:tav tm="100000">
                                          <p:val>
                                            <p:strVal val="ppt_y"/>
                                          </p:val>
                                        </p:tav>
                                      </p:tavLst>
                                    </p:anim>
                                    <p:set>
                                      <p:cBhvr>
                                        <p:cTn id="66" dur="1" fill="hold">
                                          <p:stCondLst>
                                            <p:cond delay="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7" restart="whenNotActive" fill="hold" evtFilter="cancelBubble" nodeType="interactiveSeq">
                <p:stCondLst>
                  <p:cond evt="onClick" delay="0">
                    <p:tgtEl>
                      <p:spTgt spid="49"/>
                    </p:tgtEl>
                  </p:cond>
                </p:stCondLst>
                <p:endSync evt="end" delay="0">
                  <p:rtn val="all"/>
                </p:endSync>
                <p:childTnLst>
                  <p:par>
                    <p:cTn id="68" fill="hold">
                      <p:stCondLst>
                        <p:cond delay="0"/>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additive="base">
                                        <p:cTn id="72" dur="1000" fill="hold"/>
                                        <p:tgtEl>
                                          <p:spTgt spid="101"/>
                                        </p:tgtEl>
                                        <p:attrNameLst>
                                          <p:attrName>ppt_x</p:attrName>
                                        </p:attrNameLst>
                                      </p:cBhvr>
                                      <p:tavLst>
                                        <p:tav tm="0">
                                          <p:val>
                                            <p:strVal val="0-#ppt_w/2"/>
                                          </p:val>
                                        </p:tav>
                                        <p:tav tm="100000">
                                          <p:val>
                                            <p:strVal val="#ppt_x"/>
                                          </p:val>
                                        </p:tav>
                                      </p:tavLst>
                                    </p:anim>
                                    <p:anim calcmode="lin" valueType="num">
                                      <p:cBhvr additive="base">
                                        <p:cTn id="73"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8" fill="hold" nodeType="clickEffect">
                                  <p:stCondLst>
                                    <p:cond delay="0"/>
                                  </p:stCondLst>
                                  <p:childTnLst>
                                    <p:anim calcmode="lin" valueType="num">
                                      <p:cBhvr additive="base">
                                        <p:cTn id="77" dur="1000"/>
                                        <p:tgtEl>
                                          <p:spTgt spid="101"/>
                                        </p:tgtEl>
                                        <p:attrNameLst>
                                          <p:attrName>ppt_x</p:attrName>
                                        </p:attrNameLst>
                                      </p:cBhvr>
                                      <p:tavLst>
                                        <p:tav tm="0">
                                          <p:val>
                                            <p:strVal val="ppt_x"/>
                                          </p:val>
                                        </p:tav>
                                        <p:tav tm="100000">
                                          <p:val>
                                            <p:strVal val="0-ppt_w/2"/>
                                          </p:val>
                                        </p:tav>
                                      </p:tavLst>
                                    </p:anim>
                                    <p:anim calcmode="lin" valueType="num">
                                      <p:cBhvr additive="base">
                                        <p:cTn id="78" dur="1000"/>
                                        <p:tgtEl>
                                          <p:spTgt spid="101"/>
                                        </p:tgtEl>
                                        <p:attrNameLst>
                                          <p:attrName>ppt_y</p:attrName>
                                        </p:attrNameLst>
                                      </p:cBhvr>
                                      <p:tavLst>
                                        <p:tav tm="0">
                                          <p:val>
                                            <p:strVal val="ppt_y"/>
                                          </p:val>
                                        </p:tav>
                                        <p:tav tm="100000">
                                          <p:val>
                                            <p:strVal val="ppt_y"/>
                                          </p:val>
                                        </p:tav>
                                      </p:tavLst>
                                    </p:anim>
                                    <p:set>
                                      <p:cBhvr>
                                        <p:cTn id="79" dur="1" fill="hold">
                                          <p:stCondLst>
                                            <p:cond delay="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2" presetClass="entr" presetSubtype="12" fill="hold" nodeType="click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additive="base">
                                        <p:cTn id="85" dur="1000" fill="hold"/>
                                        <p:tgtEl>
                                          <p:spTgt spid="107"/>
                                        </p:tgtEl>
                                        <p:attrNameLst>
                                          <p:attrName>ppt_x</p:attrName>
                                        </p:attrNameLst>
                                      </p:cBhvr>
                                      <p:tavLst>
                                        <p:tav tm="0">
                                          <p:val>
                                            <p:strVal val="0-#ppt_w/2"/>
                                          </p:val>
                                        </p:tav>
                                        <p:tav tm="100000">
                                          <p:val>
                                            <p:strVal val="#ppt_x"/>
                                          </p:val>
                                        </p:tav>
                                      </p:tavLst>
                                    </p:anim>
                                    <p:anim calcmode="lin" valueType="num">
                                      <p:cBhvr additive="base">
                                        <p:cTn id="86" dur="10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8" fill="hold" nodeType="clickEffect">
                                  <p:stCondLst>
                                    <p:cond delay="0"/>
                                  </p:stCondLst>
                                  <p:childTnLst>
                                    <p:anim calcmode="lin" valueType="num">
                                      <p:cBhvr additive="base">
                                        <p:cTn id="90" dur="1000"/>
                                        <p:tgtEl>
                                          <p:spTgt spid="107"/>
                                        </p:tgtEl>
                                        <p:attrNameLst>
                                          <p:attrName>ppt_x</p:attrName>
                                        </p:attrNameLst>
                                      </p:cBhvr>
                                      <p:tavLst>
                                        <p:tav tm="0">
                                          <p:val>
                                            <p:strVal val="ppt_x"/>
                                          </p:val>
                                        </p:tav>
                                        <p:tav tm="100000">
                                          <p:val>
                                            <p:strVal val="0-ppt_w/2"/>
                                          </p:val>
                                        </p:tav>
                                      </p:tavLst>
                                    </p:anim>
                                    <p:anim calcmode="lin" valueType="num">
                                      <p:cBhvr additive="base">
                                        <p:cTn id="91" dur="1000"/>
                                        <p:tgtEl>
                                          <p:spTgt spid="107"/>
                                        </p:tgtEl>
                                        <p:attrNameLst>
                                          <p:attrName>ppt_y</p:attrName>
                                        </p:attrNameLst>
                                      </p:cBhvr>
                                      <p:tavLst>
                                        <p:tav tm="0">
                                          <p:val>
                                            <p:strVal val="ppt_y"/>
                                          </p:val>
                                        </p:tav>
                                        <p:tav tm="100000">
                                          <p:val>
                                            <p:strVal val="ppt_y"/>
                                          </p:val>
                                        </p:tav>
                                      </p:tavLst>
                                    </p:anim>
                                    <p:set>
                                      <p:cBhvr>
                                        <p:cTn id="92" dur="1" fill="hold">
                                          <p:stCondLst>
                                            <p:cond delay="9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93" restart="whenNotActive" fill="hold" evtFilter="cancelBubble" nodeType="interactiveSeq">
                <p:stCondLst>
                  <p:cond evt="onClick" delay="0">
                    <p:tgtEl>
                      <p:spTgt spid="55"/>
                    </p:tgtEl>
                  </p:cond>
                </p:stCondLst>
                <p:endSync evt="end" delay="0">
                  <p:rtn val="all"/>
                </p:endSync>
                <p:childTnLst>
                  <p:par>
                    <p:cTn id="94" fill="hold">
                      <p:stCondLst>
                        <p:cond delay="0"/>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additive="base">
                                        <p:cTn id="98" dur="1000" fill="hold"/>
                                        <p:tgtEl>
                                          <p:spTgt spid="113"/>
                                        </p:tgtEl>
                                        <p:attrNameLst>
                                          <p:attrName>ppt_x</p:attrName>
                                        </p:attrNameLst>
                                      </p:cBhvr>
                                      <p:tavLst>
                                        <p:tav tm="0">
                                          <p:val>
                                            <p:strVal val="0-#ppt_w/2"/>
                                          </p:val>
                                        </p:tav>
                                        <p:tav tm="100000">
                                          <p:val>
                                            <p:strVal val="#ppt_x"/>
                                          </p:val>
                                        </p:tav>
                                      </p:tavLst>
                                    </p:anim>
                                    <p:anim calcmode="lin" valueType="num">
                                      <p:cBhvr additive="base">
                                        <p:cTn id="99" dur="10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8" fill="hold" nodeType="clickEffect">
                                  <p:stCondLst>
                                    <p:cond delay="0"/>
                                  </p:stCondLst>
                                  <p:childTnLst>
                                    <p:anim calcmode="lin" valueType="num">
                                      <p:cBhvr additive="base">
                                        <p:cTn id="103" dur="1000"/>
                                        <p:tgtEl>
                                          <p:spTgt spid="113"/>
                                        </p:tgtEl>
                                        <p:attrNameLst>
                                          <p:attrName>ppt_x</p:attrName>
                                        </p:attrNameLst>
                                      </p:cBhvr>
                                      <p:tavLst>
                                        <p:tav tm="0">
                                          <p:val>
                                            <p:strVal val="ppt_x"/>
                                          </p:val>
                                        </p:tav>
                                        <p:tav tm="100000">
                                          <p:val>
                                            <p:strVal val="0-ppt_w/2"/>
                                          </p:val>
                                        </p:tav>
                                      </p:tavLst>
                                    </p:anim>
                                    <p:anim calcmode="lin" valueType="num">
                                      <p:cBhvr additive="base">
                                        <p:cTn id="104" dur="1000"/>
                                        <p:tgtEl>
                                          <p:spTgt spid="113"/>
                                        </p:tgtEl>
                                        <p:attrNameLst>
                                          <p:attrName>ppt_y</p:attrName>
                                        </p:attrNameLst>
                                      </p:cBhvr>
                                      <p:tavLst>
                                        <p:tav tm="0">
                                          <p:val>
                                            <p:strVal val="ppt_y"/>
                                          </p:val>
                                        </p:tav>
                                        <p:tav tm="100000">
                                          <p:val>
                                            <p:strVal val="ppt_y"/>
                                          </p:val>
                                        </p:tav>
                                      </p:tavLst>
                                    </p:anim>
                                    <p:set>
                                      <p:cBhvr>
                                        <p:cTn id="105" dur="1" fill="hold">
                                          <p:stCondLst>
                                            <p:cond delay="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6" restart="whenNotActive" fill="hold" evtFilter="cancelBubble" nodeType="interactiveSeq">
                <p:stCondLst>
                  <p:cond evt="onClick" delay="0">
                    <p:tgtEl>
                      <p:spTgt spid="58"/>
                    </p:tgtEl>
                  </p:cond>
                </p:stCondLst>
                <p:endSync evt="end" delay="0">
                  <p:rtn val="all"/>
                </p:endSync>
                <p:childTnLst>
                  <p:par>
                    <p:cTn id="107" fill="hold">
                      <p:stCondLst>
                        <p:cond delay="0"/>
                      </p:stCondLst>
                      <p:childTnLst>
                        <p:par>
                          <p:cTn id="108" fill="hold">
                            <p:stCondLst>
                              <p:cond delay="0"/>
                            </p:stCondLst>
                            <p:childTnLst>
                              <p:par>
                                <p:cTn id="109" presetID="2" presetClass="entr" presetSubtype="12" fill="hold" nodeType="clickEffect">
                                  <p:stCondLst>
                                    <p:cond delay="0"/>
                                  </p:stCondLst>
                                  <p:childTnLst>
                                    <p:set>
                                      <p:cBhvr>
                                        <p:cTn id="110" dur="1" fill="hold">
                                          <p:stCondLst>
                                            <p:cond delay="0"/>
                                          </p:stCondLst>
                                        </p:cTn>
                                        <p:tgtEl>
                                          <p:spTgt spid="119"/>
                                        </p:tgtEl>
                                        <p:attrNameLst>
                                          <p:attrName>style.visibility</p:attrName>
                                        </p:attrNameLst>
                                      </p:cBhvr>
                                      <p:to>
                                        <p:strVal val="visible"/>
                                      </p:to>
                                    </p:set>
                                    <p:anim calcmode="lin" valueType="num">
                                      <p:cBhvr additive="base">
                                        <p:cTn id="111" dur="1000" fill="hold"/>
                                        <p:tgtEl>
                                          <p:spTgt spid="119"/>
                                        </p:tgtEl>
                                        <p:attrNameLst>
                                          <p:attrName>ppt_x</p:attrName>
                                        </p:attrNameLst>
                                      </p:cBhvr>
                                      <p:tavLst>
                                        <p:tav tm="0">
                                          <p:val>
                                            <p:strVal val="0-#ppt_w/2"/>
                                          </p:val>
                                        </p:tav>
                                        <p:tav tm="100000">
                                          <p:val>
                                            <p:strVal val="#ppt_x"/>
                                          </p:val>
                                        </p:tav>
                                      </p:tavLst>
                                    </p:anim>
                                    <p:anim calcmode="lin" valueType="num">
                                      <p:cBhvr additive="base">
                                        <p:cTn id="112" dur="10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xit" presetSubtype="8" fill="hold" nodeType="clickEffect">
                                  <p:stCondLst>
                                    <p:cond delay="0"/>
                                  </p:stCondLst>
                                  <p:childTnLst>
                                    <p:anim calcmode="lin" valueType="num">
                                      <p:cBhvr additive="base">
                                        <p:cTn id="116" dur="1000"/>
                                        <p:tgtEl>
                                          <p:spTgt spid="119"/>
                                        </p:tgtEl>
                                        <p:attrNameLst>
                                          <p:attrName>ppt_x</p:attrName>
                                        </p:attrNameLst>
                                      </p:cBhvr>
                                      <p:tavLst>
                                        <p:tav tm="0">
                                          <p:val>
                                            <p:strVal val="ppt_x"/>
                                          </p:val>
                                        </p:tav>
                                        <p:tav tm="100000">
                                          <p:val>
                                            <p:strVal val="0-ppt_w/2"/>
                                          </p:val>
                                        </p:tav>
                                      </p:tavLst>
                                    </p:anim>
                                    <p:anim calcmode="lin" valueType="num">
                                      <p:cBhvr additive="base">
                                        <p:cTn id="117" dur="1000"/>
                                        <p:tgtEl>
                                          <p:spTgt spid="119"/>
                                        </p:tgtEl>
                                        <p:attrNameLst>
                                          <p:attrName>ppt_y</p:attrName>
                                        </p:attrNameLst>
                                      </p:cBhvr>
                                      <p:tavLst>
                                        <p:tav tm="0">
                                          <p:val>
                                            <p:strVal val="ppt_y"/>
                                          </p:val>
                                        </p:tav>
                                        <p:tav tm="100000">
                                          <p:val>
                                            <p:strVal val="ppt_y"/>
                                          </p:val>
                                        </p:tav>
                                      </p:tavLst>
                                    </p:anim>
                                    <p:set>
                                      <p:cBhvr>
                                        <p:cTn id="118" dur="1" fill="hold">
                                          <p:stCondLst>
                                            <p:cond delay="9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1" name="TextBox 130">
            <a:extLst>
              <a:ext uri="{FF2B5EF4-FFF2-40B4-BE49-F238E27FC236}">
                <a16:creationId xmlns:a16="http://schemas.microsoft.com/office/drawing/2014/main" id="{201CB6F4-8C9B-4D4C-BDE8-9DEFBBEE472F}"/>
              </a:ext>
            </a:extLst>
          </p:cNvPr>
          <p:cNvSpPr txBox="1"/>
          <p:nvPr/>
        </p:nvSpPr>
        <p:spPr>
          <a:xfrm>
            <a:off x="1952116" y="3138407"/>
            <a:ext cx="10859257" cy="3170099"/>
          </a:xfrm>
          <a:prstGeom prst="rect">
            <a:avLst/>
          </a:prstGeom>
          <a:noFill/>
        </p:spPr>
        <p:txBody>
          <a:bodyPr wrap="square" rtlCol="0">
            <a:spAutoFit/>
          </a:bodyPr>
          <a:lstStyle/>
          <a:p>
            <a:r>
              <a:rPr lang="en-US" sz="20000" dirty="0">
                <a:solidFill>
                  <a:schemeClr val="tx2">
                    <a:lumMod val="75000"/>
                    <a:alpha val="14000"/>
                  </a:schemeClr>
                </a:solidFill>
                <a:latin typeface="Arial Black" panose="020B0A04020102020204" pitchFamily="34" charset="0"/>
              </a:rPr>
              <a:t>ACCJC</a:t>
            </a:r>
          </a:p>
        </p:txBody>
      </p:sp>
      <p:grpSp>
        <p:nvGrpSpPr>
          <p:cNvPr id="88" name="Text Box 3.1">
            <a:extLst>
              <a:ext uri="{FF2B5EF4-FFF2-40B4-BE49-F238E27FC236}">
                <a16:creationId xmlns:a16="http://schemas.microsoft.com/office/drawing/2014/main" id="{9D8A2D95-1957-4991-BF23-17F3B48E45C9}"/>
              </a:ext>
            </a:extLst>
          </p:cNvPr>
          <p:cNvGrpSpPr/>
          <p:nvPr/>
        </p:nvGrpSpPr>
        <p:grpSpPr>
          <a:xfrm>
            <a:off x="2541181" y="2999327"/>
            <a:ext cx="8561610" cy="2944999"/>
            <a:chOff x="2541181" y="3242669"/>
            <a:chExt cx="8561610" cy="2944999"/>
          </a:xfrm>
        </p:grpSpPr>
        <p:grpSp>
          <p:nvGrpSpPr>
            <p:cNvPr id="86" name="Group 85">
              <a:extLst>
                <a:ext uri="{FF2B5EF4-FFF2-40B4-BE49-F238E27FC236}">
                  <a16:creationId xmlns:a16="http://schemas.microsoft.com/office/drawing/2014/main" id="{C835014B-D6B8-44DD-919F-47F21D8F9CE2}"/>
                </a:ext>
              </a:extLst>
            </p:cNvPr>
            <p:cNvGrpSpPr/>
            <p:nvPr/>
          </p:nvGrpSpPr>
          <p:grpSpPr>
            <a:xfrm>
              <a:off x="2541181" y="3242669"/>
              <a:ext cx="8561610" cy="2944999"/>
              <a:chOff x="2541181" y="3242669"/>
              <a:chExt cx="8561610" cy="2944999"/>
            </a:xfrm>
          </p:grpSpPr>
          <p:sp>
            <p:nvSpPr>
              <p:cNvPr id="85" name="Rectangle: Top Corners Rounded 84">
                <a:extLst>
                  <a:ext uri="{FF2B5EF4-FFF2-40B4-BE49-F238E27FC236}">
                    <a16:creationId xmlns:a16="http://schemas.microsoft.com/office/drawing/2014/main" id="{C3F37856-395E-4076-B84B-4709CF06FA77}"/>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2" name="Rectangle: Top Corners Rounded 81">
                <a:extLst>
                  <a:ext uri="{FF2B5EF4-FFF2-40B4-BE49-F238E27FC236}">
                    <a16:creationId xmlns:a16="http://schemas.microsoft.com/office/drawing/2014/main" id="{871372A9-40B9-48A8-8F6E-33EAA313151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3" name="TextBox 82">
                <a:extLst>
                  <a:ext uri="{FF2B5EF4-FFF2-40B4-BE49-F238E27FC236}">
                    <a16:creationId xmlns:a16="http://schemas.microsoft.com/office/drawing/2014/main" id="{5C6A7E72-9DC5-449C-86EC-75AB7CA4243F}"/>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3.1.</a:t>
                </a:r>
              </a:p>
            </p:txBody>
          </p:sp>
        </p:grpSp>
        <p:sp>
          <p:nvSpPr>
            <p:cNvPr id="87" name="TextBox 86">
              <a:extLst>
                <a:ext uri="{FF2B5EF4-FFF2-40B4-BE49-F238E27FC236}">
                  <a16:creationId xmlns:a16="http://schemas.microsoft.com/office/drawing/2014/main" id="{FCFBE925-FD9D-4DAD-80D2-94EF9DD58FC3}"/>
                </a:ext>
              </a:extLst>
            </p:cNvPr>
            <p:cNvSpPr txBox="1"/>
            <p:nvPr/>
          </p:nvSpPr>
          <p:spPr>
            <a:xfrm>
              <a:off x="2828261" y="3731404"/>
              <a:ext cx="7536742" cy="1938992"/>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3.1. </a:t>
              </a:r>
              <a:r>
                <a:rPr lang="en-US" sz="2000" dirty="0">
                  <a:latin typeface="Arial" panose="020B0604020202020204" pitchFamily="34" charset="0"/>
                  <a:cs typeface="Arial" panose="020B0604020202020204" pitchFamily="34" charset="0"/>
                </a:rPr>
                <a:t>The institution employs qualified faculty, staff, administrators, and other personnel to support and sustain educational services and improve student success. The institution maintains appropriate policies and regularly assesses its employment practices to promote and improve equity, diversity, and mission fulfillment. (ER 8, ER 14)</a:t>
              </a:r>
            </a:p>
          </p:txBody>
        </p:sp>
      </p:grpSp>
      <p:grpSp>
        <p:nvGrpSpPr>
          <p:cNvPr id="64" name="Text Box 3.2">
            <a:extLst>
              <a:ext uri="{FF2B5EF4-FFF2-40B4-BE49-F238E27FC236}">
                <a16:creationId xmlns:a16="http://schemas.microsoft.com/office/drawing/2014/main" id="{830A58B4-8E3D-4DCB-BB21-D056DD99364D}"/>
              </a:ext>
            </a:extLst>
          </p:cNvPr>
          <p:cNvGrpSpPr/>
          <p:nvPr/>
        </p:nvGrpSpPr>
        <p:grpSpPr>
          <a:xfrm>
            <a:off x="2542032" y="2999232"/>
            <a:ext cx="8561610" cy="2944999"/>
            <a:chOff x="2541181" y="3242669"/>
            <a:chExt cx="8561610" cy="2944999"/>
          </a:xfrm>
        </p:grpSpPr>
        <p:grpSp>
          <p:nvGrpSpPr>
            <p:cNvPr id="65" name="Group 64">
              <a:extLst>
                <a:ext uri="{FF2B5EF4-FFF2-40B4-BE49-F238E27FC236}">
                  <a16:creationId xmlns:a16="http://schemas.microsoft.com/office/drawing/2014/main" id="{CB2FF00D-34EA-49E3-8C94-BC253C8BD0F5}"/>
                </a:ext>
              </a:extLst>
            </p:cNvPr>
            <p:cNvGrpSpPr/>
            <p:nvPr/>
          </p:nvGrpSpPr>
          <p:grpSpPr>
            <a:xfrm>
              <a:off x="2541181" y="3242669"/>
              <a:ext cx="8561610" cy="2944999"/>
              <a:chOff x="2541181" y="3242669"/>
              <a:chExt cx="8561610" cy="2944999"/>
            </a:xfrm>
          </p:grpSpPr>
          <p:sp>
            <p:nvSpPr>
              <p:cNvPr id="68" name="Rectangle: Top Corners Rounded 67">
                <a:extLst>
                  <a:ext uri="{FF2B5EF4-FFF2-40B4-BE49-F238E27FC236}">
                    <a16:creationId xmlns:a16="http://schemas.microsoft.com/office/drawing/2014/main" id="{C9C0291B-E07D-4022-99E9-D9BC12818EED}"/>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9" name="Rectangle: Top Corners Rounded 68">
                <a:extLst>
                  <a:ext uri="{FF2B5EF4-FFF2-40B4-BE49-F238E27FC236}">
                    <a16:creationId xmlns:a16="http://schemas.microsoft.com/office/drawing/2014/main" id="{1A0BD700-8515-4B08-A95A-190F9FDDE1B8}"/>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0" name="TextBox 69">
                <a:extLst>
                  <a:ext uri="{FF2B5EF4-FFF2-40B4-BE49-F238E27FC236}">
                    <a16:creationId xmlns:a16="http://schemas.microsoft.com/office/drawing/2014/main" id="{E14C579F-EA23-4503-B509-C59033EFB3F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3.2.</a:t>
                </a:r>
              </a:p>
            </p:txBody>
          </p:sp>
        </p:grpSp>
        <p:sp>
          <p:nvSpPr>
            <p:cNvPr id="67" name="TextBox 66">
              <a:extLst>
                <a:ext uri="{FF2B5EF4-FFF2-40B4-BE49-F238E27FC236}">
                  <a16:creationId xmlns:a16="http://schemas.microsoft.com/office/drawing/2014/main" id="{40138413-E938-4077-ADD7-EDB0FE6AE6C2}"/>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3.2. </a:t>
              </a:r>
              <a:r>
                <a:rPr lang="en-US" sz="2000" dirty="0">
                  <a:latin typeface="Arial" panose="020B0604020202020204" pitchFamily="34" charset="0"/>
                  <a:cs typeface="Arial" panose="020B0604020202020204" pitchFamily="34" charset="0"/>
                </a:rPr>
                <a:t>The institution supports its employees with professional learning opportunities aligned with the mission and institutional goals. These opportunities are regularly evaluated for overall effectiveness in promoting equitable student success and in meeting institutional and employee needs.</a:t>
              </a:r>
            </a:p>
          </p:txBody>
        </p:sp>
      </p:grpSp>
      <p:grpSp>
        <p:nvGrpSpPr>
          <p:cNvPr id="71" name="Text Box 3.3">
            <a:extLst>
              <a:ext uri="{FF2B5EF4-FFF2-40B4-BE49-F238E27FC236}">
                <a16:creationId xmlns:a16="http://schemas.microsoft.com/office/drawing/2014/main" id="{3135784D-06E8-4130-A22D-CCA3D8732BDE}"/>
              </a:ext>
            </a:extLst>
          </p:cNvPr>
          <p:cNvGrpSpPr/>
          <p:nvPr/>
        </p:nvGrpSpPr>
        <p:grpSpPr>
          <a:xfrm>
            <a:off x="2542032" y="2999232"/>
            <a:ext cx="8561610" cy="2944999"/>
            <a:chOff x="2541181" y="3242669"/>
            <a:chExt cx="8561610" cy="2944999"/>
          </a:xfrm>
        </p:grpSpPr>
        <p:grpSp>
          <p:nvGrpSpPr>
            <p:cNvPr id="72" name="Group 71">
              <a:extLst>
                <a:ext uri="{FF2B5EF4-FFF2-40B4-BE49-F238E27FC236}">
                  <a16:creationId xmlns:a16="http://schemas.microsoft.com/office/drawing/2014/main" id="{28DC63E0-4182-4828-BE2C-972FECD6A44E}"/>
                </a:ext>
              </a:extLst>
            </p:cNvPr>
            <p:cNvGrpSpPr/>
            <p:nvPr/>
          </p:nvGrpSpPr>
          <p:grpSpPr>
            <a:xfrm>
              <a:off x="2541181" y="3242669"/>
              <a:ext cx="8561610" cy="2944999"/>
              <a:chOff x="2541181" y="3242669"/>
              <a:chExt cx="8561610" cy="2944999"/>
            </a:xfrm>
          </p:grpSpPr>
          <p:sp>
            <p:nvSpPr>
              <p:cNvPr id="74" name="Rectangle: Top Corners Rounded 73">
                <a:extLst>
                  <a:ext uri="{FF2B5EF4-FFF2-40B4-BE49-F238E27FC236}">
                    <a16:creationId xmlns:a16="http://schemas.microsoft.com/office/drawing/2014/main" id="{542C571C-2417-4ACB-A4D4-8A96CB00AA94}"/>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5" name="Rectangle: Top Corners Rounded 74">
                <a:extLst>
                  <a:ext uri="{FF2B5EF4-FFF2-40B4-BE49-F238E27FC236}">
                    <a16:creationId xmlns:a16="http://schemas.microsoft.com/office/drawing/2014/main" id="{6F3A4411-8487-44FC-8F2D-51EC92B5CF0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6" name="TextBox 75">
                <a:extLst>
                  <a:ext uri="{FF2B5EF4-FFF2-40B4-BE49-F238E27FC236}">
                    <a16:creationId xmlns:a16="http://schemas.microsoft.com/office/drawing/2014/main" id="{E9A9161D-FD76-412D-8F7C-AD07F3540DFD}"/>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3.3.</a:t>
                </a:r>
              </a:p>
            </p:txBody>
          </p:sp>
        </p:grpSp>
        <p:sp>
          <p:nvSpPr>
            <p:cNvPr id="73" name="TextBox 72">
              <a:extLst>
                <a:ext uri="{FF2B5EF4-FFF2-40B4-BE49-F238E27FC236}">
                  <a16:creationId xmlns:a16="http://schemas.microsoft.com/office/drawing/2014/main" id="{DF793300-4940-4378-8DAD-4556FBB43EBA}"/>
                </a:ext>
              </a:extLst>
            </p:cNvPr>
            <p:cNvSpPr txBox="1"/>
            <p:nvPr/>
          </p:nvSpPr>
          <p:spPr>
            <a:xfrm>
              <a:off x="2828261" y="3731404"/>
              <a:ext cx="7536742" cy="1015663"/>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3.3. </a:t>
              </a:r>
              <a:r>
                <a:rPr lang="en-US" sz="2000" dirty="0">
                  <a:latin typeface="Arial" panose="020B0604020202020204" pitchFamily="34" charset="0"/>
                  <a:cs typeface="Arial" panose="020B0604020202020204" pitchFamily="34" charset="0"/>
                </a:rPr>
                <a:t>The institution evaluates its employees regularly, using clear criteria that align with professional responsibilities and reflect the institution’s mission and goals. </a:t>
              </a:r>
            </a:p>
          </p:txBody>
        </p:sp>
      </p:grpSp>
      <p:grpSp>
        <p:nvGrpSpPr>
          <p:cNvPr id="79" name="Text Box 3.4">
            <a:extLst>
              <a:ext uri="{FF2B5EF4-FFF2-40B4-BE49-F238E27FC236}">
                <a16:creationId xmlns:a16="http://schemas.microsoft.com/office/drawing/2014/main" id="{B859FCE3-E6A8-441B-A040-6BF37033E40B}"/>
              </a:ext>
            </a:extLst>
          </p:cNvPr>
          <p:cNvGrpSpPr/>
          <p:nvPr/>
        </p:nvGrpSpPr>
        <p:grpSpPr>
          <a:xfrm>
            <a:off x="2541180" y="2999232"/>
            <a:ext cx="8561610" cy="2944999"/>
            <a:chOff x="2541181" y="3242669"/>
            <a:chExt cx="8561610" cy="2944999"/>
          </a:xfrm>
        </p:grpSpPr>
        <p:grpSp>
          <p:nvGrpSpPr>
            <p:cNvPr id="80" name="Group 79">
              <a:extLst>
                <a:ext uri="{FF2B5EF4-FFF2-40B4-BE49-F238E27FC236}">
                  <a16:creationId xmlns:a16="http://schemas.microsoft.com/office/drawing/2014/main" id="{6455505E-11CD-4F38-93BF-86464FBF8FCD}"/>
                </a:ext>
              </a:extLst>
            </p:cNvPr>
            <p:cNvGrpSpPr/>
            <p:nvPr/>
          </p:nvGrpSpPr>
          <p:grpSpPr>
            <a:xfrm>
              <a:off x="2541181" y="3242669"/>
              <a:ext cx="8561610" cy="2944999"/>
              <a:chOff x="2541181" y="3242669"/>
              <a:chExt cx="8561610" cy="2944999"/>
            </a:xfrm>
          </p:grpSpPr>
          <p:sp>
            <p:nvSpPr>
              <p:cNvPr id="84" name="Rectangle: Top Corners Rounded 83">
                <a:extLst>
                  <a:ext uri="{FF2B5EF4-FFF2-40B4-BE49-F238E27FC236}">
                    <a16:creationId xmlns:a16="http://schemas.microsoft.com/office/drawing/2014/main" id="{BC8E1E2D-BE31-4D91-AA8D-B94E1AA6E1C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3" name="Rectangle: Top Corners Rounded 92">
                <a:extLst>
                  <a:ext uri="{FF2B5EF4-FFF2-40B4-BE49-F238E27FC236}">
                    <a16:creationId xmlns:a16="http://schemas.microsoft.com/office/drawing/2014/main" id="{987593E2-FFF6-43D4-890A-2202D3B29787}"/>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4" name="TextBox 93">
                <a:extLst>
                  <a:ext uri="{FF2B5EF4-FFF2-40B4-BE49-F238E27FC236}">
                    <a16:creationId xmlns:a16="http://schemas.microsoft.com/office/drawing/2014/main" id="{E24148D6-C35B-4A6A-9D91-26A2CC815D3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3.4.</a:t>
                </a:r>
              </a:p>
            </p:txBody>
          </p:sp>
        </p:grpSp>
        <p:sp>
          <p:nvSpPr>
            <p:cNvPr id="81" name="TextBox 80">
              <a:extLst>
                <a:ext uri="{FF2B5EF4-FFF2-40B4-BE49-F238E27FC236}">
                  <a16:creationId xmlns:a16="http://schemas.microsoft.com/office/drawing/2014/main" id="{5BA87077-E903-4AAF-AF2C-EB2F08F98DC3}"/>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3.4. </a:t>
              </a:r>
              <a:r>
                <a:rPr lang="en-US" sz="2000" dirty="0">
                  <a:latin typeface="Arial" panose="020B0604020202020204" pitchFamily="34" charset="0"/>
                  <a:cs typeface="Arial" panose="020B0604020202020204" pitchFamily="34" charset="0"/>
                </a:rPr>
                <a:t>The institution develops, maintains, and enhances its educational services and operational functions through the effective use of fiscal resources. Financial resources support and sustain the mission and promote equitable achievement of student success. (ER 18)</a:t>
              </a:r>
            </a:p>
          </p:txBody>
        </p:sp>
      </p:grpSp>
      <p:grpSp>
        <p:nvGrpSpPr>
          <p:cNvPr id="95" name="Text Box 3.5">
            <a:extLst>
              <a:ext uri="{FF2B5EF4-FFF2-40B4-BE49-F238E27FC236}">
                <a16:creationId xmlns:a16="http://schemas.microsoft.com/office/drawing/2014/main" id="{57C33C97-5F8E-4410-B5EE-56207B585A1D}"/>
              </a:ext>
            </a:extLst>
          </p:cNvPr>
          <p:cNvGrpSpPr/>
          <p:nvPr/>
        </p:nvGrpSpPr>
        <p:grpSpPr>
          <a:xfrm>
            <a:off x="2542032" y="2999232"/>
            <a:ext cx="8561610" cy="2944999"/>
            <a:chOff x="2541181" y="3242669"/>
            <a:chExt cx="8561610" cy="2944999"/>
          </a:xfrm>
        </p:grpSpPr>
        <p:grpSp>
          <p:nvGrpSpPr>
            <p:cNvPr id="96" name="Group 95">
              <a:extLst>
                <a:ext uri="{FF2B5EF4-FFF2-40B4-BE49-F238E27FC236}">
                  <a16:creationId xmlns:a16="http://schemas.microsoft.com/office/drawing/2014/main" id="{0CC5A083-1DBD-403D-A7E5-8AD5E2970800}"/>
                </a:ext>
              </a:extLst>
            </p:cNvPr>
            <p:cNvGrpSpPr/>
            <p:nvPr/>
          </p:nvGrpSpPr>
          <p:grpSpPr>
            <a:xfrm>
              <a:off x="2541181" y="3242669"/>
              <a:ext cx="8561610" cy="2944999"/>
              <a:chOff x="2541181" y="3242669"/>
              <a:chExt cx="8561610" cy="2944999"/>
            </a:xfrm>
          </p:grpSpPr>
          <p:sp>
            <p:nvSpPr>
              <p:cNvPr id="98" name="Rectangle: Top Corners Rounded 97">
                <a:extLst>
                  <a:ext uri="{FF2B5EF4-FFF2-40B4-BE49-F238E27FC236}">
                    <a16:creationId xmlns:a16="http://schemas.microsoft.com/office/drawing/2014/main" id="{F8F2BC1E-6159-4465-94BF-69273363346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9" name="Rectangle: Top Corners Rounded 98">
                <a:extLst>
                  <a:ext uri="{FF2B5EF4-FFF2-40B4-BE49-F238E27FC236}">
                    <a16:creationId xmlns:a16="http://schemas.microsoft.com/office/drawing/2014/main" id="{ECBD3B40-D6EB-4382-B783-03A4A88F1BED}"/>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0" name="TextBox 99">
                <a:extLst>
                  <a:ext uri="{FF2B5EF4-FFF2-40B4-BE49-F238E27FC236}">
                    <a16:creationId xmlns:a16="http://schemas.microsoft.com/office/drawing/2014/main" id="{E5E2E6DA-A7C9-4F86-87CE-8F0223638C08}"/>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3.5.</a:t>
                </a:r>
              </a:p>
            </p:txBody>
          </p:sp>
        </p:grpSp>
        <p:sp>
          <p:nvSpPr>
            <p:cNvPr id="97" name="TextBox 96">
              <a:extLst>
                <a:ext uri="{FF2B5EF4-FFF2-40B4-BE49-F238E27FC236}">
                  <a16:creationId xmlns:a16="http://schemas.microsoft.com/office/drawing/2014/main" id="{595783AE-C618-4863-8D09-D2A44F0F6200}"/>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3.5. </a:t>
              </a:r>
              <a:r>
                <a:rPr lang="en-US" sz="2000" dirty="0">
                  <a:latin typeface="Arial" panose="020B0604020202020204" pitchFamily="34" charset="0"/>
                  <a:cs typeface="Arial" panose="020B0604020202020204" pitchFamily="34" charset="0"/>
                </a:rPr>
                <a:t>The institution’s mission and goals are the foundation for financial planning. Financial information is disseminated to support effective planning and decision-making and provide opportunities for stakeholders to participate in the development of plans and budgets.</a:t>
              </a:r>
            </a:p>
          </p:txBody>
        </p:sp>
      </p:grpSp>
      <p:grpSp>
        <p:nvGrpSpPr>
          <p:cNvPr id="101" name="Text Box 3.6">
            <a:extLst>
              <a:ext uri="{FF2B5EF4-FFF2-40B4-BE49-F238E27FC236}">
                <a16:creationId xmlns:a16="http://schemas.microsoft.com/office/drawing/2014/main" id="{D080E795-7628-4F89-9908-49729043C5A0}"/>
              </a:ext>
            </a:extLst>
          </p:cNvPr>
          <p:cNvGrpSpPr/>
          <p:nvPr/>
        </p:nvGrpSpPr>
        <p:grpSpPr>
          <a:xfrm>
            <a:off x="2542032" y="2999232"/>
            <a:ext cx="8561610" cy="2944999"/>
            <a:chOff x="2541181" y="3242669"/>
            <a:chExt cx="8561610" cy="2944999"/>
          </a:xfrm>
        </p:grpSpPr>
        <p:grpSp>
          <p:nvGrpSpPr>
            <p:cNvPr id="102" name="Group 101">
              <a:extLst>
                <a:ext uri="{FF2B5EF4-FFF2-40B4-BE49-F238E27FC236}">
                  <a16:creationId xmlns:a16="http://schemas.microsoft.com/office/drawing/2014/main" id="{0B698586-F75E-4DA7-8F9D-88096EA1A996}"/>
                </a:ext>
              </a:extLst>
            </p:cNvPr>
            <p:cNvGrpSpPr/>
            <p:nvPr/>
          </p:nvGrpSpPr>
          <p:grpSpPr>
            <a:xfrm>
              <a:off x="2541181" y="3242669"/>
              <a:ext cx="8561610" cy="2944999"/>
              <a:chOff x="2541181" y="3242669"/>
              <a:chExt cx="8561610" cy="2944999"/>
            </a:xfrm>
          </p:grpSpPr>
          <p:sp>
            <p:nvSpPr>
              <p:cNvPr id="104" name="Rectangle: Top Corners Rounded 103">
                <a:extLst>
                  <a:ext uri="{FF2B5EF4-FFF2-40B4-BE49-F238E27FC236}">
                    <a16:creationId xmlns:a16="http://schemas.microsoft.com/office/drawing/2014/main" id="{9F6B8942-4977-4C13-8AC9-3BF280D4974A}"/>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5" name="Rectangle: Top Corners Rounded 104">
                <a:extLst>
                  <a:ext uri="{FF2B5EF4-FFF2-40B4-BE49-F238E27FC236}">
                    <a16:creationId xmlns:a16="http://schemas.microsoft.com/office/drawing/2014/main" id="{2DC2EE6A-4399-400D-929D-B3595DF943C3}"/>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6" name="TextBox 105">
                <a:extLst>
                  <a:ext uri="{FF2B5EF4-FFF2-40B4-BE49-F238E27FC236}">
                    <a16:creationId xmlns:a16="http://schemas.microsoft.com/office/drawing/2014/main" id="{80F6F00B-0C29-4D84-A5C0-067AD77E1745}"/>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3.6.</a:t>
                </a:r>
              </a:p>
            </p:txBody>
          </p:sp>
        </p:grpSp>
        <p:sp>
          <p:nvSpPr>
            <p:cNvPr id="103" name="TextBox 102">
              <a:extLst>
                <a:ext uri="{FF2B5EF4-FFF2-40B4-BE49-F238E27FC236}">
                  <a16:creationId xmlns:a16="http://schemas.microsoft.com/office/drawing/2014/main" id="{A5D61EDD-2151-4D7F-AD70-C9F15A8AE3D1}"/>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3.6. </a:t>
              </a:r>
              <a:r>
                <a:rPr lang="en-US" sz="2000" dirty="0">
                  <a:latin typeface="Arial" panose="020B0604020202020204" pitchFamily="34" charset="0"/>
                  <a:cs typeface="Arial" panose="020B0604020202020204" pitchFamily="34" charset="0"/>
                </a:rPr>
                <a:t>The institution ensures the integrity and responsible use of its financial resources and regularly evaluates its fiscal outcomes and financial management practices to promote institutional mission fulfillment.</a:t>
              </a:r>
            </a:p>
          </p:txBody>
        </p:sp>
      </p:grpSp>
      <p:grpSp>
        <p:nvGrpSpPr>
          <p:cNvPr id="107" name="Text Box 3.7">
            <a:extLst>
              <a:ext uri="{FF2B5EF4-FFF2-40B4-BE49-F238E27FC236}">
                <a16:creationId xmlns:a16="http://schemas.microsoft.com/office/drawing/2014/main" id="{5A595E7D-C345-4F9E-956A-D9576137D76B}"/>
              </a:ext>
            </a:extLst>
          </p:cNvPr>
          <p:cNvGrpSpPr/>
          <p:nvPr/>
        </p:nvGrpSpPr>
        <p:grpSpPr>
          <a:xfrm>
            <a:off x="2542032" y="2999232"/>
            <a:ext cx="8561610" cy="2944999"/>
            <a:chOff x="2541181" y="3242669"/>
            <a:chExt cx="8561610" cy="2944999"/>
          </a:xfrm>
        </p:grpSpPr>
        <p:grpSp>
          <p:nvGrpSpPr>
            <p:cNvPr id="108" name="Group 107">
              <a:extLst>
                <a:ext uri="{FF2B5EF4-FFF2-40B4-BE49-F238E27FC236}">
                  <a16:creationId xmlns:a16="http://schemas.microsoft.com/office/drawing/2014/main" id="{FB0C2B73-3D49-4613-9374-28A301EFDCE2}"/>
                </a:ext>
              </a:extLst>
            </p:cNvPr>
            <p:cNvGrpSpPr/>
            <p:nvPr/>
          </p:nvGrpSpPr>
          <p:grpSpPr>
            <a:xfrm>
              <a:off x="2541181" y="3242669"/>
              <a:ext cx="8561610" cy="2944999"/>
              <a:chOff x="2541181" y="3242669"/>
              <a:chExt cx="8561610" cy="2944999"/>
            </a:xfrm>
          </p:grpSpPr>
          <p:sp>
            <p:nvSpPr>
              <p:cNvPr id="110" name="Rectangle: Top Corners Rounded 109">
                <a:extLst>
                  <a:ext uri="{FF2B5EF4-FFF2-40B4-BE49-F238E27FC236}">
                    <a16:creationId xmlns:a16="http://schemas.microsoft.com/office/drawing/2014/main" id="{F19C8FFD-09D1-4B74-9E4C-8076F943C408}"/>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1" name="Rectangle: Top Corners Rounded 110">
                <a:extLst>
                  <a:ext uri="{FF2B5EF4-FFF2-40B4-BE49-F238E27FC236}">
                    <a16:creationId xmlns:a16="http://schemas.microsoft.com/office/drawing/2014/main" id="{1D5FE5E5-F2F6-46DC-9655-0CD180EE865B}"/>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2" name="TextBox 111">
                <a:extLst>
                  <a:ext uri="{FF2B5EF4-FFF2-40B4-BE49-F238E27FC236}">
                    <a16:creationId xmlns:a16="http://schemas.microsoft.com/office/drawing/2014/main" id="{B71DAEDD-D631-4F63-BFA9-53AD90DF652D}"/>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3.7.</a:t>
                </a:r>
              </a:p>
            </p:txBody>
          </p:sp>
        </p:grpSp>
        <p:sp>
          <p:nvSpPr>
            <p:cNvPr id="109" name="TextBox 108">
              <a:extLst>
                <a:ext uri="{FF2B5EF4-FFF2-40B4-BE49-F238E27FC236}">
                  <a16:creationId xmlns:a16="http://schemas.microsoft.com/office/drawing/2014/main" id="{75416478-A4D3-44E1-82C6-B7CDB4B172A9}"/>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3.7. </a:t>
              </a:r>
              <a:r>
                <a:rPr lang="en-US" sz="2000" dirty="0">
                  <a:latin typeface="Arial" panose="020B0604020202020204" pitchFamily="34" charset="0"/>
                  <a:cs typeface="Arial" panose="020B0604020202020204" pitchFamily="34" charset="0"/>
                </a:rPr>
                <a:t>The institution ensures financial solvency. When making short-range financial plans, the institution considers its long-range financial priorities and future obligations to ensure sustained fiscal stability. (ER 18)</a:t>
              </a:r>
            </a:p>
          </p:txBody>
        </p:sp>
      </p:grpSp>
      <p:grpSp>
        <p:nvGrpSpPr>
          <p:cNvPr id="113" name="Text Box 3.8">
            <a:extLst>
              <a:ext uri="{FF2B5EF4-FFF2-40B4-BE49-F238E27FC236}">
                <a16:creationId xmlns:a16="http://schemas.microsoft.com/office/drawing/2014/main" id="{7E0B1F25-AB94-4B01-B440-490212A78D79}"/>
              </a:ext>
            </a:extLst>
          </p:cNvPr>
          <p:cNvGrpSpPr/>
          <p:nvPr/>
        </p:nvGrpSpPr>
        <p:grpSpPr>
          <a:xfrm>
            <a:off x="2542032" y="2999232"/>
            <a:ext cx="8561610" cy="2944999"/>
            <a:chOff x="2541181" y="3242669"/>
            <a:chExt cx="8561610" cy="2944999"/>
          </a:xfrm>
        </p:grpSpPr>
        <p:grpSp>
          <p:nvGrpSpPr>
            <p:cNvPr id="114" name="Group 113">
              <a:extLst>
                <a:ext uri="{FF2B5EF4-FFF2-40B4-BE49-F238E27FC236}">
                  <a16:creationId xmlns:a16="http://schemas.microsoft.com/office/drawing/2014/main" id="{B6E5ED05-0A05-4EA3-A5C6-96FEAEE91322}"/>
                </a:ext>
              </a:extLst>
            </p:cNvPr>
            <p:cNvGrpSpPr/>
            <p:nvPr/>
          </p:nvGrpSpPr>
          <p:grpSpPr>
            <a:xfrm>
              <a:off x="2541181" y="3242669"/>
              <a:ext cx="8561610" cy="2944999"/>
              <a:chOff x="2541181" y="3242669"/>
              <a:chExt cx="8561610" cy="2944999"/>
            </a:xfrm>
          </p:grpSpPr>
          <p:sp>
            <p:nvSpPr>
              <p:cNvPr id="116" name="Rectangle: Top Corners Rounded 115">
                <a:extLst>
                  <a:ext uri="{FF2B5EF4-FFF2-40B4-BE49-F238E27FC236}">
                    <a16:creationId xmlns:a16="http://schemas.microsoft.com/office/drawing/2014/main" id="{341CC7C2-C08E-44CB-8AC4-F18DC356BD9B}"/>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7" name="Rectangle: Top Corners Rounded 116">
                <a:extLst>
                  <a:ext uri="{FF2B5EF4-FFF2-40B4-BE49-F238E27FC236}">
                    <a16:creationId xmlns:a16="http://schemas.microsoft.com/office/drawing/2014/main" id="{50C5382A-FF95-4362-B159-8CED367DE297}"/>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18" name="TextBox 117">
                <a:extLst>
                  <a:ext uri="{FF2B5EF4-FFF2-40B4-BE49-F238E27FC236}">
                    <a16:creationId xmlns:a16="http://schemas.microsoft.com/office/drawing/2014/main" id="{BF81A3AF-00D3-4AE6-97E6-AB3B4632C862}"/>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3.8.</a:t>
                </a:r>
              </a:p>
            </p:txBody>
          </p:sp>
        </p:grpSp>
        <p:sp>
          <p:nvSpPr>
            <p:cNvPr id="115" name="TextBox 114">
              <a:extLst>
                <a:ext uri="{FF2B5EF4-FFF2-40B4-BE49-F238E27FC236}">
                  <a16:creationId xmlns:a16="http://schemas.microsoft.com/office/drawing/2014/main" id="{F1AF0720-CBB9-4210-AEE5-B8BBDB65BB54}"/>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3.8. </a:t>
              </a:r>
              <a:r>
                <a:rPr lang="en-US" sz="2000" dirty="0">
                  <a:latin typeface="Arial" panose="020B0604020202020204" pitchFamily="34" charset="0"/>
                  <a:cs typeface="Arial" panose="020B0604020202020204" pitchFamily="34" charset="0"/>
                </a:rPr>
                <a:t>The institution constructs and maintains physical resources to support and sustain educational  services and operational functions. The institution ensures safe and effective physical resources at all  locations where it offers instruction, student services, and/or learning supports.</a:t>
              </a:r>
            </a:p>
          </p:txBody>
        </p:sp>
      </p:grpSp>
      <p:grpSp>
        <p:nvGrpSpPr>
          <p:cNvPr id="119" name="Text Box 3.9">
            <a:extLst>
              <a:ext uri="{FF2B5EF4-FFF2-40B4-BE49-F238E27FC236}">
                <a16:creationId xmlns:a16="http://schemas.microsoft.com/office/drawing/2014/main" id="{08980702-D1C6-4252-B16E-4B18D9984703}"/>
              </a:ext>
            </a:extLst>
          </p:cNvPr>
          <p:cNvGrpSpPr/>
          <p:nvPr/>
        </p:nvGrpSpPr>
        <p:grpSpPr>
          <a:xfrm>
            <a:off x="2542032" y="2999232"/>
            <a:ext cx="8561610" cy="2944999"/>
            <a:chOff x="2541181" y="3242669"/>
            <a:chExt cx="8561610" cy="2944999"/>
          </a:xfrm>
        </p:grpSpPr>
        <p:grpSp>
          <p:nvGrpSpPr>
            <p:cNvPr id="120" name="Group 119">
              <a:extLst>
                <a:ext uri="{FF2B5EF4-FFF2-40B4-BE49-F238E27FC236}">
                  <a16:creationId xmlns:a16="http://schemas.microsoft.com/office/drawing/2014/main" id="{FC76E97B-B3AA-447F-8162-6902C0E5E14F}"/>
                </a:ext>
              </a:extLst>
            </p:cNvPr>
            <p:cNvGrpSpPr/>
            <p:nvPr/>
          </p:nvGrpSpPr>
          <p:grpSpPr>
            <a:xfrm>
              <a:off x="2541181" y="3242669"/>
              <a:ext cx="8561610" cy="2944999"/>
              <a:chOff x="2541181" y="3242669"/>
              <a:chExt cx="8561610" cy="2944999"/>
            </a:xfrm>
          </p:grpSpPr>
          <p:sp>
            <p:nvSpPr>
              <p:cNvPr id="122" name="Rectangle: Top Corners Rounded 121">
                <a:extLst>
                  <a:ext uri="{FF2B5EF4-FFF2-40B4-BE49-F238E27FC236}">
                    <a16:creationId xmlns:a16="http://schemas.microsoft.com/office/drawing/2014/main" id="{887CC918-0046-43F0-A4A9-9D38D8D101B4}"/>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23" name="Rectangle: Top Corners Rounded 122">
                <a:extLst>
                  <a:ext uri="{FF2B5EF4-FFF2-40B4-BE49-F238E27FC236}">
                    <a16:creationId xmlns:a16="http://schemas.microsoft.com/office/drawing/2014/main" id="{2DC4D918-B1B1-4B77-AC96-DD0E163AA910}"/>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24" name="TextBox 123">
                <a:extLst>
                  <a:ext uri="{FF2B5EF4-FFF2-40B4-BE49-F238E27FC236}">
                    <a16:creationId xmlns:a16="http://schemas.microsoft.com/office/drawing/2014/main" id="{D970145B-8450-4AD7-97E6-BED803B66FD3}"/>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3.9.</a:t>
                </a:r>
              </a:p>
            </p:txBody>
          </p:sp>
        </p:grpSp>
        <p:sp>
          <p:nvSpPr>
            <p:cNvPr id="121" name="TextBox 120">
              <a:extLst>
                <a:ext uri="{FF2B5EF4-FFF2-40B4-BE49-F238E27FC236}">
                  <a16:creationId xmlns:a16="http://schemas.microsoft.com/office/drawing/2014/main" id="{065C842B-DA07-4A88-980B-07370FF853A8}"/>
                </a:ext>
              </a:extLst>
            </p:cNvPr>
            <p:cNvSpPr txBox="1"/>
            <p:nvPr/>
          </p:nvSpPr>
          <p:spPr>
            <a:xfrm>
              <a:off x="2828261" y="3731404"/>
              <a:ext cx="7536742" cy="1938992"/>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3.9. </a:t>
              </a:r>
              <a:r>
                <a:rPr lang="en-US" sz="2000" dirty="0">
                  <a:latin typeface="Arial" panose="020B0604020202020204" pitchFamily="34" charset="0"/>
                  <a:cs typeface="Arial" panose="020B0604020202020204" pitchFamily="34" charset="0"/>
                </a:rPr>
                <a:t>The institution implements, enhances, and secures its technology resources to support and sustain educational services and operational functions. The institution clearly communicates requirements for the safe and appropriate use of technology to students and employees and employs effective protocols for network and data security.</a:t>
              </a:r>
            </a:p>
          </p:txBody>
        </p:sp>
      </p:grpSp>
      <p:grpSp>
        <p:nvGrpSpPr>
          <p:cNvPr id="125" name="Text Box 3.10">
            <a:extLst>
              <a:ext uri="{FF2B5EF4-FFF2-40B4-BE49-F238E27FC236}">
                <a16:creationId xmlns:a16="http://schemas.microsoft.com/office/drawing/2014/main" id="{E145A733-9214-4A10-9FFF-79E3F285D05F}"/>
              </a:ext>
            </a:extLst>
          </p:cNvPr>
          <p:cNvGrpSpPr/>
          <p:nvPr/>
        </p:nvGrpSpPr>
        <p:grpSpPr>
          <a:xfrm>
            <a:off x="2542032" y="2999232"/>
            <a:ext cx="8561611" cy="2944999"/>
            <a:chOff x="2541181" y="3242669"/>
            <a:chExt cx="8561611" cy="2944999"/>
          </a:xfrm>
        </p:grpSpPr>
        <p:grpSp>
          <p:nvGrpSpPr>
            <p:cNvPr id="126" name="Group 125">
              <a:extLst>
                <a:ext uri="{FF2B5EF4-FFF2-40B4-BE49-F238E27FC236}">
                  <a16:creationId xmlns:a16="http://schemas.microsoft.com/office/drawing/2014/main" id="{6E023563-0528-4A0D-A895-3DBEC92E346E}"/>
                </a:ext>
              </a:extLst>
            </p:cNvPr>
            <p:cNvGrpSpPr/>
            <p:nvPr/>
          </p:nvGrpSpPr>
          <p:grpSpPr>
            <a:xfrm>
              <a:off x="2541181" y="3242669"/>
              <a:ext cx="8561611" cy="2944999"/>
              <a:chOff x="2541181" y="3242669"/>
              <a:chExt cx="8561611" cy="2944999"/>
            </a:xfrm>
          </p:grpSpPr>
          <p:sp>
            <p:nvSpPr>
              <p:cNvPr id="128" name="Rectangle: Top Corners Rounded 127">
                <a:extLst>
                  <a:ext uri="{FF2B5EF4-FFF2-40B4-BE49-F238E27FC236}">
                    <a16:creationId xmlns:a16="http://schemas.microsoft.com/office/drawing/2014/main" id="{BF37DCC1-7288-4BFB-922A-C5D1AE73FED3}"/>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29" name="Rectangle: Top Corners Rounded 128">
                <a:extLst>
                  <a:ext uri="{FF2B5EF4-FFF2-40B4-BE49-F238E27FC236}">
                    <a16:creationId xmlns:a16="http://schemas.microsoft.com/office/drawing/2014/main" id="{C7BCB454-69A1-4A12-B246-89F6E3EB6A25}"/>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30" name="TextBox 129">
                <a:extLst>
                  <a:ext uri="{FF2B5EF4-FFF2-40B4-BE49-F238E27FC236}">
                    <a16:creationId xmlns:a16="http://schemas.microsoft.com/office/drawing/2014/main" id="{6C2C6B10-1578-44AB-B986-FD591E33CD55}"/>
                  </a:ext>
                </a:extLst>
              </p:cNvPr>
              <p:cNvSpPr txBox="1"/>
              <p:nvPr/>
            </p:nvSpPr>
            <p:spPr>
              <a:xfrm>
                <a:off x="10372218" y="3307616"/>
                <a:ext cx="730574"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3.10.</a:t>
                </a:r>
              </a:p>
            </p:txBody>
          </p:sp>
        </p:grpSp>
        <p:sp>
          <p:nvSpPr>
            <p:cNvPr id="127" name="TextBox 126">
              <a:extLst>
                <a:ext uri="{FF2B5EF4-FFF2-40B4-BE49-F238E27FC236}">
                  <a16:creationId xmlns:a16="http://schemas.microsoft.com/office/drawing/2014/main" id="{5AC75769-1102-4A27-97E2-BE8CB002D854}"/>
                </a:ext>
              </a:extLst>
            </p:cNvPr>
            <p:cNvSpPr txBox="1"/>
            <p:nvPr/>
          </p:nvSpPr>
          <p:spPr>
            <a:xfrm>
              <a:off x="2828261" y="3731404"/>
              <a:ext cx="7536742" cy="1938992"/>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3.10. </a:t>
              </a:r>
              <a:r>
                <a:rPr lang="en-US" sz="2000" dirty="0">
                  <a:latin typeface="Arial" panose="020B0604020202020204" pitchFamily="34" charset="0"/>
                  <a:cs typeface="Arial" panose="020B0604020202020204" pitchFamily="34" charset="0"/>
                </a:rPr>
                <a:t>The institution has appropriate strategies for risk management and has policies and procedures in place to implement contingency plans in the event of financial, environmental, or technological emergencies and other unforeseen circumstances.</a:t>
              </a:r>
            </a:p>
            <a:p>
              <a:pPr indent="-457200"/>
              <a:endParaRPr lang="en-US" sz="2000" dirty="0">
                <a:latin typeface="Arial" panose="020B0604020202020204" pitchFamily="34" charset="0"/>
                <a:cs typeface="Arial" panose="020B0604020202020204" pitchFamily="34" charset="0"/>
              </a:endParaRPr>
            </a:p>
          </p:txBody>
        </p:sp>
      </p:grpSp>
      <p:sp>
        <p:nvSpPr>
          <p:cNvPr id="6" name="Rectangle 5">
            <a:extLst>
              <a:ext uri="{FF2B5EF4-FFF2-40B4-BE49-F238E27FC236}">
                <a16:creationId xmlns:a16="http://schemas.microsoft.com/office/drawing/2014/main" id="{2579D929-E15A-4991-BEE3-9C574F915A0D}"/>
              </a:ext>
            </a:extLst>
          </p:cNvPr>
          <p:cNvSpPr/>
          <p:nvPr/>
        </p:nvSpPr>
        <p:spPr>
          <a:xfrm>
            <a:off x="2162442" y="834349"/>
            <a:ext cx="9448306" cy="1938992"/>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The institution supports its educational services and operational functions with effective infrastructure, qualified personnel, and stable finances. The institution organizes its staffing and allocates its physical, technological, and financial resources to improve its overall effectiveness and promote equitable student success. The institution actively monitors and assesses resource capacity to inform improvements to infrastructure and ensure long-term health and stability. </a:t>
            </a:r>
          </a:p>
        </p:txBody>
      </p:sp>
      <p:sp>
        <p:nvSpPr>
          <p:cNvPr id="4" name="Rectangle 3">
            <a:extLst>
              <a:ext uri="{FF2B5EF4-FFF2-40B4-BE49-F238E27FC236}">
                <a16:creationId xmlns:a16="http://schemas.microsoft.com/office/drawing/2014/main" id="{F65216A1-CE85-4C82-B225-95972D5FA661}"/>
              </a:ext>
            </a:extLst>
          </p:cNvPr>
          <p:cNvSpPr/>
          <p:nvPr/>
        </p:nvSpPr>
        <p:spPr>
          <a:xfrm>
            <a:off x="2141175" y="328254"/>
            <a:ext cx="10220341" cy="569387"/>
          </a:xfrm>
          <a:prstGeom prst="rect">
            <a:avLst/>
          </a:prstGeom>
        </p:spPr>
        <p:txBody>
          <a:bodyPr wrap="square">
            <a:spAutoFit/>
          </a:bodyPr>
          <a:lstStyle/>
          <a:p>
            <a:r>
              <a:rPr lang="en-US" sz="3000" b="1" dirty="0">
                <a:solidFill>
                  <a:schemeClr val="bg1"/>
                </a:solidFill>
                <a:latin typeface="Arial" panose="020B0604020202020204" pitchFamily="34" charset="0"/>
                <a:cs typeface="Arial" panose="020B0604020202020204" pitchFamily="34" charset="0"/>
              </a:rPr>
              <a:t>Standard 3: Infrastructure and Resources</a:t>
            </a:r>
          </a:p>
        </p:txBody>
      </p:sp>
      <p:grpSp>
        <p:nvGrpSpPr>
          <p:cNvPr id="3" name="Group 2">
            <a:extLst>
              <a:ext uri="{FF2B5EF4-FFF2-40B4-BE49-F238E27FC236}">
                <a16:creationId xmlns:a16="http://schemas.microsoft.com/office/drawing/2014/main" id="{CB9DBC6A-1EFA-4DC7-AB76-FDFC240660C2}"/>
              </a:ext>
            </a:extLst>
          </p:cNvPr>
          <p:cNvGrpSpPr/>
          <p:nvPr/>
        </p:nvGrpSpPr>
        <p:grpSpPr>
          <a:xfrm>
            <a:off x="-134972" y="0"/>
            <a:ext cx="1652975" cy="6858000"/>
            <a:chOff x="-134972" y="0"/>
            <a:chExt cx="1652975" cy="6858000"/>
          </a:xfrm>
        </p:grpSpPr>
        <p:sp>
          <p:nvSpPr>
            <p:cNvPr id="66" name="Rectangle 65">
              <a:extLst>
                <a:ext uri="{FF2B5EF4-FFF2-40B4-BE49-F238E27FC236}">
                  <a16:creationId xmlns:a16="http://schemas.microsoft.com/office/drawing/2014/main" id="{AA5BEF52-4414-45FC-973A-E2B8B00B3B2A}"/>
                </a:ext>
              </a:extLst>
            </p:cNvPr>
            <p:cNvSpPr/>
            <p:nvPr/>
          </p:nvSpPr>
          <p:spPr>
            <a:xfrm>
              <a:off x="0" y="0"/>
              <a:ext cx="15180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hlinkClick r:id="rId2" action="ppaction://hlinksldjump"/>
              <a:extLst>
                <a:ext uri="{FF2B5EF4-FFF2-40B4-BE49-F238E27FC236}">
                  <a16:creationId xmlns:a16="http://schemas.microsoft.com/office/drawing/2014/main" id="{05E51C68-07BA-439A-8A68-4D7A7CC76AFA}"/>
                </a:ext>
              </a:extLst>
            </p:cNvPr>
            <p:cNvSpPr txBox="1"/>
            <p:nvPr/>
          </p:nvSpPr>
          <p:spPr>
            <a:xfrm>
              <a:off x="-134972" y="56648"/>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1</a:t>
              </a:r>
            </a:p>
          </p:txBody>
        </p:sp>
        <p:sp>
          <p:nvSpPr>
            <p:cNvPr id="90" name="TextBox 89">
              <a:hlinkClick r:id="rId3" action="ppaction://hlinksldjump"/>
              <a:extLst>
                <a:ext uri="{FF2B5EF4-FFF2-40B4-BE49-F238E27FC236}">
                  <a16:creationId xmlns:a16="http://schemas.microsoft.com/office/drawing/2014/main" id="{A4905555-CC81-47A8-B141-B8EADB2D47F9}"/>
                </a:ext>
              </a:extLst>
            </p:cNvPr>
            <p:cNvSpPr txBox="1"/>
            <p:nvPr/>
          </p:nvSpPr>
          <p:spPr>
            <a:xfrm>
              <a:off x="-134972" y="1537644"/>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2</a:t>
              </a:r>
            </a:p>
          </p:txBody>
        </p:sp>
        <p:sp>
          <p:nvSpPr>
            <p:cNvPr id="91" name="TextBox 90">
              <a:hlinkClick r:id="rId4" action="ppaction://hlinksldjump"/>
              <a:extLst>
                <a:ext uri="{FF2B5EF4-FFF2-40B4-BE49-F238E27FC236}">
                  <a16:creationId xmlns:a16="http://schemas.microsoft.com/office/drawing/2014/main" id="{762E760E-9345-42BD-955E-0B955C014938}"/>
                </a:ext>
              </a:extLst>
            </p:cNvPr>
            <p:cNvSpPr txBox="1"/>
            <p:nvPr/>
          </p:nvSpPr>
          <p:spPr>
            <a:xfrm>
              <a:off x="-111423" y="3075635"/>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3</a:t>
              </a:r>
            </a:p>
          </p:txBody>
        </p:sp>
        <p:sp>
          <p:nvSpPr>
            <p:cNvPr id="92" name="TextBox 91">
              <a:hlinkClick r:id="rId5" action="ppaction://hlinksldjump"/>
              <a:extLst>
                <a:ext uri="{FF2B5EF4-FFF2-40B4-BE49-F238E27FC236}">
                  <a16:creationId xmlns:a16="http://schemas.microsoft.com/office/drawing/2014/main" id="{12D46AA4-FF83-464C-B32E-232A3A92DE57}"/>
                </a:ext>
              </a:extLst>
            </p:cNvPr>
            <p:cNvSpPr txBox="1"/>
            <p:nvPr/>
          </p:nvSpPr>
          <p:spPr>
            <a:xfrm>
              <a:off x="-81511" y="4700900"/>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4</a:t>
              </a:r>
            </a:p>
          </p:txBody>
        </p:sp>
      </p:grpSp>
      <p:grpSp>
        <p:nvGrpSpPr>
          <p:cNvPr id="36" name="3.1">
            <a:extLst>
              <a:ext uri="{FF2B5EF4-FFF2-40B4-BE49-F238E27FC236}">
                <a16:creationId xmlns:a16="http://schemas.microsoft.com/office/drawing/2014/main" id="{6023EC71-7834-46E4-88F8-9B42534FAE02}"/>
              </a:ext>
            </a:extLst>
          </p:cNvPr>
          <p:cNvGrpSpPr/>
          <p:nvPr/>
        </p:nvGrpSpPr>
        <p:grpSpPr>
          <a:xfrm>
            <a:off x="965109" y="94681"/>
            <a:ext cx="753732" cy="644296"/>
            <a:chOff x="444115" y="349861"/>
            <a:chExt cx="753732" cy="644296"/>
          </a:xfrm>
        </p:grpSpPr>
        <p:sp>
          <p:nvSpPr>
            <p:cNvPr id="8" name="Rectangle: Top Corners Rounded 7">
              <a:extLst>
                <a:ext uri="{FF2B5EF4-FFF2-40B4-BE49-F238E27FC236}">
                  <a16:creationId xmlns:a16="http://schemas.microsoft.com/office/drawing/2014/main" id="{07A8B53C-7687-471F-9A3B-18CD7A734FC8}"/>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8B2E7253-B784-4FAD-B036-E0BEFC25D975}"/>
                </a:ext>
              </a:extLst>
            </p:cNvPr>
            <p:cNvSpPr/>
            <p:nvPr/>
          </p:nvSpPr>
          <p:spPr>
            <a:xfrm>
              <a:off x="515449" y="466129"/>
              <a:ext cx="611065"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a:t>
              </a:r>
            </a:p>
          </p:txBody>
        </p:sp>
      </p:grpSp>
      <p:grpSp>
        <p:nvGrpSpPr>
          <p:cNvPr id="37" name="3.2">
            <a:extLst>
              <a:ext uri="{FF2B5EF4-FFF2-40B4-BE49-F238E27FC236}">
                <a16:creationId xmlns:a16="http://schemas.microsoft.com/office/drawing/2014/main" id="{BEA3CB54-CF91-48CE-B2E5-C07AB1F51586}"/>
              </a:ext>
            </a:extLst>
          </p:cNvPr>
          <p:cNvGrpSpPr/>
          <p:nvPr/>
        </p:nvGrpSpPr>
        <p:grpSpPr>
          <a:xfrm>
            <a:off x="965109" y="758761"/>
            <a:ext cx="753732" cy="644296"/>
            <a:chOff x="444115" y="349861"/>
            <a:chExt cx="753732" cy="644296"/>
          </a:xfrm>
        </p:grpSpPr>
        <p:sp>
          <p:nvSpPr>
            <p:cNvPr id="38" name="Rectangle: Top Corners Rounded 37">
              <a:extLst>
                <a:ext uri="{FF2B5EF4-FFF2-40B4-BE49-F238E27FC236}">
                  <a16:creationId xmlns:a16="http://schemas.microsoft.com/office/drawing/2014/main" id="{0EA6323D-8D81-40BA-8CEA-7F1642999506}"/>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a:extLst>
                <a:ext uri="{FF2B5EF4-FFF2-40B4-BE49-F238E27FC236}">
                  <a16:creationId xmlns:a16="http://schemas.microsoft.com/office/drawing/2014/main" id="{E537AB6A-5FC8-4721-AD55-48507D97AE78}"/>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grpSp>
      <p:grpSp>
        <p:nvGrpSpPr>
          <p:cNvPr id="40" name="3.3">
            <a:extLst>
              <a:ext uri="{FF2B5EF4-FFF2-40B4-BE49-F238E27FC236}">
                <a16:creationId xmlns:a16="http://schemas.microsoft.com/office/drawing/2014/main" id="{1F4F6B40-4CD1-4129-802C-7F1DC3487FF1}"/>
              </a:ext>
            </a:extLst>
          </p:cNvPr>
          <p:cNvGrpSpPr/>
          <p:nvPr/>
        </p:nvGrpSpPr>
        <p:grpSpPr>
          <a:xfrm>
            <a:off x="965109" y="1422841"/>
            <a:ext cx="753732" cy="644296"/>
            <a:chOff x="444115" y="349861"/>
            <a:chExt cx="753732" cy="644296"/>
          </a:xfrm>
        </p:grpSpPr>
        <p:sp>
          <p:nvSpPr>
            <p:cNvPr id="41" name="Rectangle: Top Corners Rounded 40">
              <a:extLst>
                <a:ext uri="{FF2B5EF4-FFF2-40B4-BE49-F238E27FC236}">
                  <a16:creationId xmlns:a16="http://schemas.microsoft.com/office/drawing/2014/main" id="{571153B3-C5AF-4253-9C81-CE0922A1CEF5}"/>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angle 41">
              <a:extLst>
                <a:ext uri="{FF2B5EF4-FFF2-40B4-BE49-F238E27FC236}">
                  <a16:creationId xmlns:a16="http://schemas.microsoft.com/office/drawing/2014/main" id="{F3EC9C14-FE06-43C9-9C82-06A724746FF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p>
          </p:txBody>
        </p:sp>
      </p:grpSp>
      <p:grpSp>
        <p:nvGrpSpPr>
          <p:cNvPr id="43" name="3.4">
            <a:extLst>
              <a:ext uri="{FF2B5EF4-FFF2-40B4-BE49-F238E27FC236}">
                <a16:creationId xmlns:a16="http://schemas.microsoft.com/office/drawing/2014/main" id="{FB6DD4B7-2450-42E9-B42F-A1160A35FFD0}"/>
              </a:ext>
            </a:extLst>
          </p:cNvPr>
          <p:cNvGrpSpPr/>
          <p:nvPr/>
        </p:nvGrpSpPr>
        <p:grpSpPr>
          <a:xfrm>
            <a:off x="965109" y="2086921"/>
            <a:ext cx="753732" cy="644296"/>
            <a:chOff x="444115" y="349861"/>
            <a:chExt cx="753732" cy="644296"/>
          </a:xfrm>
        </p:grpSpPr>
        <p:sp>
          <p:nvSpPr>
            <p:cNvPr id="44" name="Rectangle: Top Corners Rounded 43">
              <a:extLst>
                <a:ext uri="{FF2B5EF4-FFF2-40B4-BE49-F238E27FC236}">
                  <a16:creationId xmlns:a16="http://schemas.microsoft.com/office/drawing/2014/main" id="{97DBA1B3-FBCC-4A1E-8771-7940D73CF46C}"/>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400B4B44-FC92-4F05-AF2D-41245EA614F4}"/>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grpSp>
      <p:grpSp>
        <p:nvGrpSpPr>
          <p:cNvPr id="46" name="3.5">
            <a:extLst>
              <a:ext uri="{FF2B5EF4-FFF2-40B4-BE49-F238E27FC236}">
                <a16:creationId xmlns:a16="http://schemas.microsoft.com/office/drawing/2014/main" id="{C75E204B-4A26-497D-928D-A7E092B5EE2E}"/>
              </a:ext>
            </a:extLst>
          </p:cNvPr>
          <p:cNvGrpSpPr/>
          <p:nvPr/>
        </p:nvGrpSpPr>
        <p:grpSpPr>
          <a:xfrm>
            <a:off x="965109" y="2751001"/>
            <a:ext cx="753732" cy="644296"/>
            <a:chOff x="444115" y="349861"/>
            <a:chExt cx="753732" cy="644296"/>
          </a:xfrm>
        </p:grpSpPr>
        <p:sp>
          <p:nvSpPr>
            <p:cNvPr id="47" name="Rectangle: Top Corners Rounded 46">
              <a:extLst>
                <a:ext uri="{FF2B5EF4-FFF2-40B4-BE49-F238E27FC236}">
                  <a16:creationId xmlns:a16="http://schemas.microsoft.com/office/drawing/2014/main" id="{5B9F98A4-0302-40CB-ABAD-0953C264A3E9}"/>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a:extLst>
                <a:ext uri="{FF2B5EF4-FFF2-40B4-BE49-F238E27FC236}">
                  <a16:creationId xmlns:a16="http://schemas.microsoft.com/office/drawing/2014/main" id="{BBE6394C-08CB-4A81-A732-75E6AD6CD1B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p>
          </p:txBody>
        </p:sp>
      </p:grpSp>
      <p:grpSp>
        <p:nvGrpSpPr>
          <p:cNvPr id="49" name="3.6">
            <a:extLst>
              <a:ext uri="{FF2B5EF4-FFF2-40B4-BE49-F238E27FC236}">
                <a16:creationId xmlns:a16="http://schemas.microsoft.com/office/drawing/2014/main" id="{1B1AA7DF-8901-4F48-A087-DF85CFA5C67B}"/>
              </a:ext>
            </a:extLst>
          </p:cNvPr>
          <p:cNvGrpSpPr/>
          <p:nvPr/>
        </p:nvGrpSpPr>
        <p:grpSpPr>
          <a:xfrm>
            <a:off x="965109" y="3415081"/>
            <a:ext cx="753732" cy="644296"/>
            <a:chOff x="444115" y="349861"/>
            <a:chExt cx="753732" cy="644296"/>
          </a:xfrm>
        </p:grpSpPr>
        <p:sp>
          <p:nvSpPr>
            <p:cNvPr id="50" name="Rectangle: Top Corners Rounded 49">
              <a:extLst>
                <a:ext uri="{FF2B5EF4-FFF2-40B4-BE49-F238E27FC236}">
                  <a16:creationId xmlns:a16="http://schemas.microsoft.com/office/drawing/2014/main" id="{A2B9C485-0A5B-4AA6-A02F-4DB5E980C1FB}"/>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angle 50">
              <a:extLst>
                <a:ext uri="{FF2B5EF4-FFF2-40B4-BE49-F238E27FC236}">
                  <a16:creationId xmlns:a16="http://schemas.microsoft.com/office/drawing/2014/main" id="{235360EB-E9E3-4166-B316-73B7A5E7CAC4}"/>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p>
          </p:txBody>
        </p:sp>
      </p:grpSp>
      <p:grpSp>
        <p:nvGrpSpPr>
          <p:cNvPr id="52" name="3.7">
            <a:extLst>
              <a:ext uri="{FF2B5EF4-FFF2-40B4-BE49-F238E27FC236}">
                <a16:creationId xmlns:a16="http://schemas.microsoft.com/office/drawing/2014/main" id="{A9212657-4A3F-4326-8CCF-7F4537286888}"/>
              </a:ext>
            </a:extLst>
          </p:cNvPr>
          <p:cNvGrpSpPr/>
          <p:nvPr/>
        </p:nvGrpSpPr>
        <p:grpSpPr>
          <a:xfrm>
            <a:off x="965109" y="4079161"/>
            <a:ext cx="753732" cy="644296"/>
            <a:chOff x="444115" y="349861"/>
            <a:chExt cx="753732" cy="644296"/>
          </a:xfrm>
        </p:grpSpPr>
        <p:sp>
          <p:nvSpPr>
            <p:cNvPr id="53" name="Rectangle: Top Corners Rounded 52">
              <a:extLst>
                <a:ext uri="{FF2B5EF4-FFF2-40B4-BE49-F238E27FC236}">
                  <a16:creationId xmlns:a16="http://schemas.microsoft.com/office/drawing/2014/main" id="{DFD643EA-F10C-417C-9706-4EDE339F7990}"/>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Rectangle 53">
              <a:extLst>
                <a:ext uri="{FF2B5EF4-FFF2-40B4-BE49-F238E27FC236}">
                  <a16:creationId xmlns:a16="http://schemas.microsoft.com/office/drawing/2014/main" id="{BC23469F-9613-4FB0-9FDA-2D754810203C}"/>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p>
          </p:txBody>
        </p:sp>
      </p:grpSp>
      <p:grpSp>
        <p:nvGrpSpPr>
          <p:cNvPr id="55" name="3.8">
            <a:extLst>
              <a:ext uri="{FF2B5EF4-FFF2-40B4-BE49-F238E27FC236}">
                <a16:creationId xmlns:a16="http://schemas.microsoft.com/office/drawing/2014/main" id="{D6835D5A-56FE-48F1-8DBA-F2E84E841950}"/>
              </a:ext>
            </a:extLst>
          </p:cNvPr>
          <p:cNvGrpSpPr/>
          <p:nvPr/>
        </p:nvGrpSpPr>
        <p:grpSpPr>
          <a:xfrm>
            <a:off x="965109" y="4743241"/>
            <a:ext cx="753732" cy="644296"/>
            <a:chOff x="444115" y="349861"/>
            <a:chExt cx="753732" cy="644296"/>
          </a:xfrm>
        </p:grpSpPr>
        <p:sp>
          <p:nvSpPr>
            <p:cNvPr id="56" name="Rectangle: Top Corners Rounded 55">
              <a:extLst>
                <a:ext uri="{FF2B5EF4-FFF2-40B4-BE49-F238E27FC236}">
                  <a16:creationId xmlns:a16="http://schemas.microsoft.com/office/drawing/2014/main" id="{C2B580F4-392C-4321-A424-63DB4C570F1E}"/>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7" name="Rectangle 56">
              <a:extLst>
                <a:ext uri="{FF2B5EF4-FFF2-40B4-BE49-F238E27FC236}">
                  <a16:creationId xmlns:a16="http://schemas.microsoft.com/office/drawing/2014/main" id="{60CE5B9B-E8BE-42EE-A56E-260971441842}"/>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p>
          </p:txBody>
        </p:sp>
      </p:grpSp>
      <p:grpSp>
        <p:nvGrpSpPr>
          <p:cNvPr id="58" name="3.9">
            <a:extLst>
              <a:ext uri="{FF2B5EF4-FFF2-40B4-BE49-F238E27FC236}">
                <a16:creationId xmlns:a16="http://schemas.microsoft.com/office/drawing/2014/main" id="{20CA89B7-AD81-4842-A488-63C68ADE31E4}"/>
              </a:ext>
            </a:extLst>
          </p:cNvPr>
          <p:cNvGrpSpPr/>
          <p:nvPr/>
        </p:nvGrpSpPr>
        <p:grpSpPr>
          <a:xfrm>
            <a:off x="965109" y="5407321"/>
            <a:ext cx="753732" cy="644296"/>
            <a:chOff x="444115" y="349861"/>
            <a:chExt cx="753732" cy="644296"/>
          </a:xfrm>
        </p:grpSpPr>
        <p:sp>
          <p:nvSpPr>
            <p:cNvPr id="59" name="Rectangle: Top Corners Rounded 58">
              <a:extLst>
                <a:ext uri="{FF2B5EF4-FFF2-40B4-BE49-F238E27FC236}">
                  <a16:creationId xmlns:a16="http://schemas.microsoft.com/office/drawing/2014/main" id="{D5B601CF-D765-44EE-B5C5-CB0A1CF5015C}"/>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a:extLst>
                <a:ext uri="{FF2B5EF4-FFF2-40B4-BE49-F238E27FC236}">
                  <a16:creationId xmlns:a16="http://schemas.microsoft.com/office/drawing/2014/main" id="{F2B063BE-E0BA-487A-AFE7-5775DC7F9551}"/>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p>
          </p:txBody>
        </p:sp>
      </p:grpSp>
      <p:grpSp>
        <p:nvGrpSpPr>
          <p:cNvPr id="61" name="3.10">
            <a:extLst>
              <a:ext uri="{FF2B5EF4-FFF2-40B4-BE49-F238E27FC236}">
                <a16:creationId xmlns:a16="http://schemas.microsoft.com/office/drawing/2014/main" id="{D22ED4DA-AE58-4038-B133-4E1AA7C5BD72}"/>
              </a:ext>
            </a:extLst>
          </p:cNvPr>
          <p:cNvGrpSpPr/>
          <p:nvPr/>
        </p:nvGrpSpPr>
        <p:grpSpPr>
          <a:xfrm>
            <a:off x="965109" y="6071401"/>
            <a:ext cx="753732" cy="644296"/>
            <a:chOff x="444115" y="349861"/>
            <a:chExt cx="753732" cy="644296"/>
          </a:xfrm>
        </p:grpSpPr>
        <p:sp>
          <p:nvSpPr>
            <p:cNvPr id="62" name="Rectangle: Top Corners Rounded 61">
              <a:extLst>
                <a:ext uri="{FF2B5EF4-FFF2-40B4-BE49-F238E27FC236}">
                  <a16:creationId xmlns:a16="http://schemas.microsoft.com/office/drawing/2014/main" id="{70D89D50-82B0-467E-95C2-0E91C4217378}"/>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a:extLst>
                <a:ext uri="{FF2B5EF4-FFF2-40B4-BE49-F238E27FC236}">
                  <a16:creationId xmlns:a16="http://schemas.microsoft.com/office/drawing/2014/main" id="{C18A1FCA-B8A6-4AB5-A63C-848192CF8A0F}"/>
                </a:ext>
              </a:extLst>
            </p:cNvPr>
            <p:cNvSpPr/>
            <p:nvPr/>
          </p:nvSpPr>
          <p:spPr>
            <a:xfrm>
              <a:off x="444115" y="466129"/>
              <a:ext cx="753732" cy="400110"/>
            </a:xfrm>
            <a:prstGeom prst="rect">
              <a:avLst/>
            </a:prstGeom>
            <a:noFill/>
          </p:spPr>
          <p:txBody>
            <a:bodyPr wrap="none" lIns="91440" tIns="45720" rIns="91440" bIns="45720">
              <a:spAutoFit/>
            </a:bodyPr>
            <a:lstStyle/>
            <a:p>
              <a:pPr algn="ctr"/>
              <a:r>
                <a:rPr lang="en-US" sz="20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a:t>
              </a:r>
            </a:p>
          </p:txBody>
        </p:sp>
      </p:grpSp>
      <p:pic>
        <p:nvPicPr>
          <p:cNvPr id="132" name="Picture 131">
            <a:hlinkClick r:id="rId6" action="ppaction://hlinksldjump"/>
            <a:extLst>
              <a:ext uri="{FF2B5EF4-FFF2-40B4-BE49-F238E27FC236}">
                <a16:creationId xmlns:a16="http://schemas.microsoft.com/office/drawing/2014/main" id="{CC8AAD8E-A6AA-47C3-B27B-517863ADF9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2185" y="6201153"/>
            <a:ext cx="3103328" cy="560026"/>
          </a:xfrm>
          <a:prstGeom prst="rect">
            <a:avLst/>
          </a:prstGeom>
          <a:effectLst>
            <a:outerShdw blurRad="50800" dist="50800" dir="2700000" algn="tl" rotWithShape="0">
              <a:prstClr val="black">
                <a:alpha val="96000"/>
              </a:prstClr>
            </a:outerShdw>
          </a:effectLst>
        </p:spPr>
      </p:pic>
    </p:spTree>
    <p:extLst>
      <p:ext uri="{BB962C8B-B14F-4D97-AF65-F5344CB8AC3E}">
        <p14:creationId xmlns:p14="http://schemas.microsoft.com/office/powerpoint/2010/main" val="117125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0-#ppt_w/2"/>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000"/>
                                        <p:tgtEl>
                                          <p:spTgt spid="88"/>
                                        </p:tgtEl>
                                        <p:attrNameLst>
                                          <p:attrName>ppt_x</p:attrName>
                                        </p:attrNameLst>
                                      </p:cBhvr>
                                      <p:tavLst>
                                        <p:tav tm="0">
                                          <p:val>
                                            <p:strVal val="ppt_x"/>
                                          </p:val>
                                        </p:tav>
                                        <p:tav tm="100000">
                                          <p:val>
                                            <p:strVal val="0-ppt_w/2"/>
                                          </p:val>
                                        </p:tav>
                                      </p:tavLst>
                                    </p:anim>
                                    <p:anim calcmode="lin" valueType="num">
                                      <p:cBhvr additive="base">
                                        <p:cTn id="13" dur="1000"/>
                                        <p:tgtEl>
                                          <p:spTgt spid="88"/>
                                        </p:tgtEl>
                                        <p:attrNameLst>
                                          <p:attrName>ppt_y</p:attrName>
                                        </p:attrNameLst>
                                      </p:cBhvr>
                                      <p:tavLst>
                                        <p:tav tm="0">
                                          <p:val>
                                            <p:strVal val="ppt_y"/>
                                          </p:val>
                                        </p:tav>
                                        <p:tav tm="100000">
                                          <p:val>
                                            <p:strVal val="ppt_y"/>
                                          </p:val>
                                        </p:tav>
                                      </p:tavLst>
                                    </p:anim>
                                    <p:set>
                                      <p:cBhvr>
                                        <p:cTn id="1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 restart="whenNotActive" fill="hold" evtFilter="cancelBubble" nodeType="interactiveSeq">
                <p:stCondLst>
                  <p:cond evt="onClick" delay="0">
                    <p:tgtEl>
                      <p:spTgt spid="37"/>
                    </p:tgtEl>
                  </p:cond>
                </p:stCondLst>
                <p:endSync evt="end" delay="0">
                  <p:rtn val="all"/>
                </p:endSync>
                <p:childTnLst>
                  <p:par>
                    <p:cTn id="16" fill="hold">
                      <p:stCondLst>
                        <p:cond delay="0"/>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1000" fill="hold"/>
                                        <p:tgtEl>
                                          <p:spTgt spid="64"/>
                                        </p:tgtEl>
                                        <p:attrNameLst>
                                          <p:attrName>ppt_x</p:attrName>
                                        </p:attrNameLst>
                                      </p:cBhvr>
                                      <p:tavLst>
                                        <p:tav tm="0">
                                          <p:val>
                                            <p:strVal val="0-#ppt_w/2"/>
                                          </p:val>
                                        </p:tav>
                                        <p:tav tm="100000">
                                          <p:val>
                                            <p:strVal val="#ppt_x"/>
                                          </p:val>
                                        </p:tav>
                                      </p:tavLst>
                                    </p:anim>
                                    <p:anim calcmode="lin" valueType="num">
                                      <p:cBhvr additive="base">
                                        <p:cTn id="21"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1000"/>
                                        <p:tgtEl>
                                          <p:spTgt spid="64"/>
                                        </p:tgtEl>
                                        <p:attrNameLst>
                                          <p:attrName>ppt_x</p:attrName>
                                        </p:attrNameLst>
                                      </p:cBhvr>
                                      <p:tavLst>
                                        <p:tav tm="0">
                                          <p:val>
                                            <p:strVal val="ppt_x"/>
                                          </p:val>
                                        </p:tav>
                                        <p:tav tm="100000">
                                          <p:val>
                                            <p:strVal val="0-ppt_w/2"/>
                                          </p:val>
                                        </p:tav>
                                      </p:tavLst>
                                    </p:anim>
                                    <p:anim calcmode="lin" valueType="num">
                                      <p:cBhvr additive="base">
                                        <p:cTn id="26" dur="1000"/>
                                        <p:tgtEl>
                                          <p:spTgt spid="64"/>
                                        </p:tgtEl>
                                        <p:attrNameLst>
                                          <p:attrName>ppt_y</p:attrName>
                                        </p:attrNameLst>
                                      </p:cBhvr>
                                      <p:tavLst>
                                        <p:tav tm="0">
                                          <p:val>
                                            <p:strVal val="ppt_y"/>
                                          </p:val>
                                        </p:tav>
                                        <p:tav tm="100000">
                                          <p:val>
                                            <p:strVal val="ppt_y"/>
                                          </p:val>
                                        </p:tav>
                                      </p:tavLst>
                                    </p:anim>
                                    <p:set>
                                      <p:cBhvr>
                                        <p:cTn id="27"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8" restart="whenNotActive" fill="hold" evtFilter="cancelBubble" nodeType="interactiveSeq">
                <p:stCondLst>
                  <p:cond evt="onClick" delay="0">
                    <p:tgtEl>
                      <p:spTgt spid="40"/>
                    </p:tgtEl>
                  </p:cond>
                </p:stCondLst>
                <p:endSync evt="end" delay="0">
                  <p:rtn val="all"/>
                </p:endSync>
                <p:childTnLst>
                  <p:par>
                    <p:cTn id="29" fill="hold">
                      <p:stCondLst>
                        <p:cond delay="0"/>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1000" fill="hold"/>
                                        <p:tgtEl>
                                          <p:spTgt spid="71"/>
                                        </p:tgtEl>
                                        <p:attrNameLst>
                                          <p:attrName>ppt_x</p:attrName>
                                        </p:attrNameLst>
                                      </p:cBhvr>
                                      <p:tavLst>
                                        <p:tav tm="0">
                                          <p:val>
                                            <p:strVal val="0-#ppt_w/2"/>
                                          </p:val>
                                        </p:tav>
                                        <p:tav tm="100000">
                                          <p:val>
                                            <p:strVal val="#ppt_x"/>
                                          </p:val>
                                        </p:tav>
                                      </p:tavLst>
                                    </p:anim>
                                    <p:anim calcmode="lin" valueType="num">
                                      <p:cBhvr additive="base">
                                        <p:cTn id="34"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8" fill="hold" nodeType="clickEffect">
                                  <p:stCondLst>
                                    <p:cond delay="0"/>
                                  </p:stCondLst>
                                  <p:childTnLst>
                                    <p:anim calcmode="lin" valueType="num">
                                      <p:cBhvr additive="base">
                                        <p:cTn id="38" dur="1000"/>
                                        <p:tgtEl>
                                          <p:spTgt spid="71"/>
                                        </p:tgtEl>
                                        <p:attrNameLst>
                                          <p:attrName>ppt_x</p:attrName>
                                        </p:attrNameLst>
                                      </p:cBhvr>
                                      <p:tavLst>
                                        <p:tav tm="0">
                                          <p:val>
                                            <p:strVal val="ppt_x"/>
                                          </p:val>
                                        </p:tav>
                                        <p:tav tm="100000">
                                          <p:val>
                                            <p:strVal val="0-ppt_w/2"/>
                                          </p:val>
                                        </p:tav>
                                      </p:tavLst>
                                    </p:anim>
                                    <p:anim calcmode="lin" valueType="num">
                                      <p:cBhvr additive="base">
                                        <p:cTn id="39" dur="1000"/>
                                        <p:tgtEl>
                                          <p:spTgt spid="71"/>
                                        </p:tgtEl>
                                        <p:attrNameLst>
                                          <p:attrName>ppt_y</p:attrName>
                                        </p:attrNameLst>
                                      </p:cBhvr>
                                      <p:tavLst>
                                        <p:tav tm="0">
                                          <p:val>
                                            <p:strVal val="ppt_y"/>
                                          </p:val>
                                        </p:tav>
                                        <p:tav tm="100000">
                                          <p:val>
                                            <p:strVal val="ppt_y"/>
                                          </p:val>
                                        </p:tav>
                                      </p:tavLst>
                                    </p:anim>
                                    <p:set>
                                      <p:cBhvr>
                                        <p:cTn id="40"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1000" fill="hold"/>
                                        <p:tgtEl>
                                          <p:spTgt spid="79"/>
                                        </p:tgtEl>
                                        <p:attrNameLst>
                                          <p:attrName>ppt_x</p:attrName>
                                        </p:attrNameLst>
                                      </p:cBhvr>
                                      <p:tavLst>
                                        <p:tav tm="0">
                                          <p:val>
                                            <p:strVal val="0-#ppt_w/2"/>
                                          </p:val>
                                        </p:tav>
                                        <p:tav tm="100000">
                                          <p:val>
                                            <p:strVal val="#ppt_x"/>
                                          </p:val>
                                        </p:tav>
                                      </p:tavLst>
                                    </p:anim>
                                    <p:anim calcmode="lin" valueType="num">
                                      <p:cBhvr additive="base">
                                        <p:cTn id="47"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nodeType="clickEffect">
                                  <p:stCondLst>
                                    <p:cond delay="0"/>
                                  </p:stCondLst>
                                  <p:childTnLst>
                                    <p:anim calcmode="lin" valueType="num">
                                      <p:cBhvr additive="base">
                                        <p:cTn id="51" dur="1000"/>
                                        <p:tgtEl>
                                          <p:spTgt spid="79"/>
                                        </p:tgtEl>
                                        <p:attrNameLst>
                                          <p:attrName>ppt_x</p:attrName>
                                        </p:attrNameLst>
                                      </p:cBhvr>
                                      <p:tavLst>
                                        <p:tav tm="0">
                                          <p:val>
                                            <p:strVal val="ppt_x"/>
                                          </p:val>
                                        </p:tav>
                                        <p:tav tm="100000">
                                          <p:val>
                                            <p:strVal val="0-ppt_w/2"/>
                                          </p:val>
                                        </p:tav>
                                      </p:tavLst>
                                    </p:anim>
                                    <p:anim calcmode="lin" valueType="num">
                                      <p:cBhvr additive="base">
                                        <p:cTn id="52" dur="1000"/>
                                        <p:tgtEl>
                                          <p:spTgt spid="79"/>
                                        </p:tgtEl>
                                        <p:attrNameLst>
                                          <p:attrName>ppt_y</p:attrName>
                                        </p:attrNameLst>
                                      </p:cBhvr>
                                      <p:tavLst>
                                        <p:tav tm="0">
                                          <p:val>
                                            <p:strVal val="ppt_y"/>
                                          </p:val>
                                        </p:tav>
                                        <p:tav tm="100000">
                                          <p:val>
                                            <p:strVal val="ppt_y"/>
                                          </p:val>
                                        </p:tav>
                                      </p:tavLst>
                                    </p:anim>
                                    <p:set>
                                      <p:cBhvr>
                                        <p:cTn id="53" dur="1" fill="hold">
                                          <p:stCondLst>
                                            <p:cond delay="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6"/>
                    </p:tgtEl>
                  </p:cond>
                </p:stCondLst>
                <p:endSync evt="end" delay="0">
                  <p:rtn val="all"/>
                </p:endSync>
                <p:childTnLst>
                  <p:par>
                    <p:cTn id="55" fill="hold">
                      <p:stCondLst>
                        <p:cond delay="0"/>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1000" fill="hold"/>
                                        <p:tgtEl>
                                          <p:spTgt spid="95"/>
                                        </p:tgtEl>
                                        <p:attrNameLst>
                                          <p:attrName>ppt_x</p:attrName>
                                        </p:attrNameLst>
                                      </p:cBhvr>
                                      <p:tavLst>
                                        <p:tav tm="0">
                                          <p:val>
                                            <p:strVal val="0-#ppt_w/2"/>
                                          </p:val>
                                        </p:tav>
                                        <p:tav tm="100000">
                                          <p:val>
                                            <p:strVal val="#ppt_x"/>
                                          </p:val>
                                        </p:tav>
                                      </p:tavLst>
                                    </p:anim>
                                    <p:anim calcmode="lin" valueType="num">
                                      <p:cBhvr additive="base">
                                        <p:cTn id="60"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8" fill="hold" nodeType="clickEffect">
                                  <p:stCondLst>
                                    <p:cond delay="0"/>
                                  </p:stCondLst>
                                  <p:childTnLst>
                                    <p:anim calcmode="lin" valueType="num">
                                      <p:cBhvr additive="base">
                                        <p:cTn id="64" dur="1000"/>
                                        <p:tgtEl>
                                          <p:spTgt spid="95"/>
                                        </p:tgtEl>
                                        <p:attrNameLst>
                                          <p:attrName>ppt_x</p:attrName>
                                        </p:attrNameLst>
                                      </p:cBhvr>
                                      <p:tavLst>
                                        <p:tav tm="0">
                                          <p:val>
                                            <p:strVal val="ppt_x"/>
                                          </p:val>
                                        </p:tav>
                                        <p:tav tm="100000">
                                          <p:val>
                                            <p:strVal val="0-ppt_w/2"/>
                                          </p:val>
                                        </p:tav>
                                      </p:tavLst>
                                    </p:anim>
                                    <p:anim calcmode="lin" valueType="num">
                                      <p:cBhvr additive="base">
                                        <p:cTn id="65" dur="1000"/>
                                        <p:tgtEl>
                                          <p:spTgt spid="95"/>
                                        </p:tgtEl>
                                        <p:attrNameLst>
                                          <p:attrName>ppt_y</p:attrName>
                                        </p:attrNameLst>
                                      </p:cBhvr>
                                      <p:tavLst>
                                        <p:tav tm="0">
                                          <p:val>
                                            <p:strVal val="ppt_y"/>
                                          </p:val>
                                        </p:tav>
                                        <p:tav tm="100000">
                                          <p:val>
                                            <p:strVal val="ppt_y"/>
                                          </p:val>
                                        </p:tav>
                                      </p:tavLst>
                                    </p:anim>
                                    <p:set>
                                      <p:cBhvr>
                                        <p:cTn id="66" dur="1" fill="hold">
                                          <p:stCondLst>
                                            <p:cond delay="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7" restart="whenNotActive" fill="hold" evtFilter="cancelBubble" nodeType="interactiveSeq">
                <p:stCondLst>
                  <p:cond evt="onClick" delay="0">
                    <p:tgtEl>
                      <p:spTgt spid="49"/>
                    </p:tgtEl>
                  </p:cond>
                </p:stCondLst>
                <p:endSync evt="end" delay="0">
                  <p:rtn val="all"/>
                </p:endSync>
                <p:childTnLst>
                  <p:par>
                    <p:cTn id="68" fill="hold">
                      <p:stCondLst>
                        <p:cond delay="0"/>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additive="base">
                                        <p:cTn id="72" dur="1000" fill="hold"/>
                                        <p:tgtEl>
                                          <p:spTgt spid="101"/>
                                        </p:tgtEl>
                                        <p:attrNameLst>
                                          <p:attrName>ppt_x</p:attrName>
                                        </p:attrNameLst>
                                      </p:cBhvr>
                                      <p:tavLst>
                                        <p:tav tm="0">
                                          <p:val>
                                            <p:strVal val="0-#ppt_w/2"/>
                                          </p:val>
                                        </p:tav>
                                        <p:tav tm="100000">
                                          <p:val>
                                            <p:strVal val="#ppt_x"/>
                                          </p:val>
                                        </p:tav>
                                      </p:tavLst>
                                    </p:anim>
                                    <p:anim calcmode="lin" valueType="num">
                                      <p:cBhvr additive="base">
                                        <p:cTn id="73"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8" fill="hold" nodeType="clickEffect">
                                  <p:stCondLst>
                                    <p:cond delay="0"/>
                                  </p:stCondLst>
                                  <p:childTnLst>
                                    <p:anim calcmode="lin" valueType="num">
                                      <p:cBhvr additive="base">
                                        <p:cTn id="77" dur="1000"/>
                                        <p:tgtEl>
                                          <p:spTgt spid="101"/>
                                        </p:tgtEl>
                                        <p:attrNameLst>
                                          <p:attrName>ppt_x</p:attrName>
                                        </p:attrNameLst>
                                      </p:cBhvr>
                                      <p:tavLst>
                                        <p:tav tm="0">
                                          <p:val>
                                            <p:strVal val="ppt_x"/>
                                          </p:val>
                                        </p:tav>
                                        <p:tav tm="100000">
                                          <p:val>
                                            <p:strVal val="0-ppt_w/2"/>
                                          </p:val>
                                        </p:tav>
                                      </p:tavLst>
                                    </p:anim>
                                    <p:anim calcmode="lin" valueType="num">
                                      <p:cBhvr additive="base">
                                        <p:cTn id="78" dur="1000"/>
                                        <p:tgtEl>
                                          <p:spTgt spid="101"/>
                                        </p:tgtEl>
                                        <p:attrNameLst>
                                          <p:attrName>ppt_y</p:attrName>
                                        </p:attrNameLst>
                                      </p:cBhvr>
                                      <p:tavLst>
                                        <p:tav tm="0">
                                          <p:val>
                                            <p:strVal val="ppt_y"/>
                                          </p:val>
                                        </p:tav>
                                        <p:tav tm="100000">
                                          <p:val>
                                            <p:strVal val="ppt_y"/>
                                          </p:val>
                                        </p:tav>
                                      </p:tavLst>
                                    </p:anim>
                                    <p:set>
                                      <p:cBhvr>
                                        <p:cTn id="79" dur="1" fill="hold">
                                          <p:stCondLst>
                                            <p:cond delay="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80" restart="whenNotActive" fill="hold" evtFilter="cancelBubble" nodeType="interactiveSeq">
                <p:stCondLst>
                  <p:cond evt="onClick" delay="0">
                    <p:tgtEl>
                      <p:spTgt spid="52"/>
                    </p:tgtEl>
                  </p:cond>
                </p:stCondLst>
                <p:endSync evt="end" delay="0">
                  <p:rtn val="all"/>
                </p:endSync>
                <p:childTnLst>
                  <p:par>
                    <p:cTn id="81" fill="hold">
                      <p:stCondLst>
                        <p:cond delay="0"/>
                      </p:stCondLst>
                      <p:childTnLst>
                        <p:par>
                          <p:cTn id="82" fill="hold">
                            <p:stCondLst>
                              <p:cond delay="0"/>
                            </p:stCondLst>
                            <p:childTnLst>
                              <p:par>
                                <p:cTn id="83" presetID="2" presetClass="entr" presetSubtype="12" fill="hold" nodeType="click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additive="base">
                                        <p:cTn id="85" dur="1000" fill="hold"/>
                                        <p:tgtEl>
                                          <p:spTgt spid="107"/>
                                        </p:tgtEl>
                                        <p:attrNameLst>
                                          <p:attrName>ppt_x</p:attrName>
                                        </p:attrNameLst>
                                      </p:cBhvr>
                                      <p:tavLst>
                                        <p:tav tm="0">
                                          <p:val>
                                            <p:strVal val="0-#ppt_w/2"/>
                                          </p:val>
                                        </p:tav>
                                        <p:tav tm="100000">
                                          <p:val>
                                            <p:strVal val="#ppt_x"/>
                                          </p:val>
                                        </p:tav>
                                      </p:tavLst>
                                    </p:anim>
                                    <p:anim calcmode="lin" valueType="num">
                                      <p:cBhvr additive="base">
                                        <p:cTn id="86" dur="10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xit" presetSubtype="8" fill="hold" nodeType="clickEffect">
                                  <p:stCondLst>
                                    <p:cond delay="0"/>
                                  </p:stCondLst>
                                  <p:childTnLst>
                                    <p:anim calcmode="lin" valueType="num">
                                      <p:cBhvr additive="base">
                                        <p:cTn id="90" dur="1000"/>
                                        <p:tgtEl>
                                          <p:spTgt spid="107"/>
                                        </p:tgtEl>
                                        <p:attrNameLst>
                                          <p:attrName>ppt_x</p:attrName>
                                        </p:attrNameLst>
                                      </p:cBhvr>
                                      <p:tavLst>
                                        <p:tav tm="0">
                                          <p:val>
                                            <p:strVal val="ppt_x"/>
                                          </p:val>
                                        </p:tav>
                                        <p:tav tm="100000">
                                          <p:val>
                                            <p:strVal val="0-ppt_w/2"/>
                                          </p:val>
                                        </p:tav>
                                      </p:tavLst>
                                    </p:anim>
                                    <p:anim calcmode="lin" valueType="num">
                                      <p:cBhvr additive="base">
                                        <p:cTn id="91" dur="1000"/>
                                        <p:tgtEl>
                                          <p:spTgt spid="107"/>
                                        </p:tgtEl>
                                        <p:attrNameLst>
                                          <p:attrName>ppt_y</p:attrName>
                                        </p:attrNameLst>
                                      </p:cBhvr>
                                      <p:tavLst>
                                        <p:tav tm="0">
                                          <p:val>
                                            <p:strVal val="ppt_y"/>
                                          </p:val>
                                        </p:tav>
                                        <p:tav tm="100000">
                                          <p:val>
                                            <p:strVal val="ppt_y"/>
                                          </p:val>
                                        </p:tav>
                                      </p:tavLst>
                                    </p:anim>
                                    <p:set>
                                      <p:cBhvr>
                                        <p:cTn id="92" dur="1" fill="hold">
                                          <p:stCondLst>
                                            <p:cond delay="9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93" restart="whenNotActive" fill="hold" evtFilter="cancelBubble" nodeType="interactiveSeq">
                <p:stCondLst>
                  <p:cond evt="onClick" delay="0">
                    <p:tgtEl>
                      <p:spTgt spid="55"/>
                    </p:tgtEl>
                  </p:cond>
                </p:stCondLst>
                <p:endSync evt="end" delay="0">
                  <p:rtn val="all"/>
                </p:endSync>
                <p:childTnLst>
                  <p:par>
                    <p:cTn id="94" fill="hold">
                      <p:stCondLst>
                        <p:cond delay="0"/>
                      </p:stCondLst>
                      <p:childTnLst>
                        <p:par>
                          <p:cTn id="95" fill="hold">
                            <p:stCondLst>
                              <p:cond delay="0"/>
                            </p:stCondLst>
                            <p:childTnLst>
                              <p:par>
                                <p:cTn id="96" presetID="2" presetClass="entr" presetSubtype="12" fill="hold" nodeType="click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additive="base">
                                        <p:cTn id="98" dur="1000" fill="hold"/>
                                        <p:tgtEl>
                                          <p:spTgt spid="113"/>
                                        </p:tgtEl>
                                        <p:attrNameLst>
                                          <p:attrName>ppt_x</p:attrName>
                                        </p:attrNameLst>
                                      </p:cBhvr>
                                      <p:tavLst>
                                        <p:tav tm="0">
                                          <p:val>
                                            <p:strVal val="0-#ppt_w/2"/>
                                          </p:val>
                                        </p:tav>
                                        <p:tav tm="100000">
                                          <p:val>
                                            <p:strVal val="#ppt_x"/>
                                          </p:val>
                                        </p:tav>
                                      </p:tavLst>
                                    </p:anim>
                                    <p:anim calcmode="lin" valueType="num">
                                      <p:cBhvr additive="base">
                                        <p:cTn id="99" dur="10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xit" presetSubtype="8" fill="hold" nodeType="clickEffect">
                                  <p:stCondLst>
                                    <p:cond delay="0"/>
                                  </p:stCondLst>
                                  <p:childTnLst>
                                    <p:anim calcmode="lin" valueType="num">
                                      <p:cBhvr additive="base">
                                        <p:cTn id="103" dur="1000"/>
                                        <p:tgtEl>
                                          <p:spTgt spid="113"/>
                                        </p:tgtEl>
                                        <p:attrNameLst>
                                          <p:attrName>ppt_x</p:attrName>
                                        </p:attrNameLst>
                                      </p:cBhvr>
                                      <p:tavLst>
                                        <p:tav tm="0">
                                          <p:val>
                                            <p:strVal val="ppt_x"/>
                                          </p:val>
                                        </p:tav>
                                        <p:tav tm="100000">
                                          <p:val>
                                            <p:strVal val="0-ppt_w/2"/>
                                          </p:val>
                                        </p:tav>
                                      </p:tavLst>
                                    </p:anim>
                                    <p:anim calcmode="lin" valueType="num">
                                      <p:cBhvr additive="base">
                                        <p:cTn id="104" dur="1000"/>
                                        <p:tgtEl>
                                          <p:spTgt spid="113"/>
                                        </p:tgtEl>
                                        <p:attrNameLst>
                                          <p:attrName>ppt_y</p:attrName>
                                        </p:attrNameLst>
                                      </p:cBhvr>
                                      <p:tavLst>
                                        <p:tav tm="0">
                                          <p:val>
                                            <p:strVal val="ppt_y"/>
                                          </p:val>
                                        </p:tav>
                                        <p:tav tm="100000">
                                          <p:val>
                                            <p:strVal val="ppt_y"/>
                                          </p:val>
                                        </p:tav>
                                      </p:tavLst>
                                    </p:anim>
                                    <p:set>
                                      <p:cBhvr>
                                        <p:cTn id="105" dur="1" fill="hold">
                                          <p:stCondLst>
                                            <p:cond delay="9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6" restart="whenNotActive" fill="hold" evtFilter="cancelBubble" nodeType="interactiveSeq">
                <p:stCondLst>
                  <p:cond evt="onClick" delay="0">
                    <p:tgtEl>
                      <p:spTgt spid="58"/>
                    </p:tgtEl>
                  </p:cond>
                </p:stCondLst>
                <p:endSync evt="end" delay="0">
                  <p:rtn val="all"/>
                </p:endSync>
                <p:childTnLst>
                  <p:par>
                    <p:cTn id="107" fill="hold">
                      <p:stCondLst>
                        <p:cond delay="0"/>
                      </p:stCondLst>
                      <p:childTnLst>
                        <p:par>
                          <p:cTn id="108" fill="hold">
                            <p:stCondLst>
                              <p:cond delay="0"/>
                            </p:stCondLst>
                            <p:childTnLst>
                              <p:par>
                                <p:cTn id="109" presetID="2" presetClass="entr" presetSubtype="12" fill="hold" nodeType="clickEffect">
                                  <p:stCondLst>
                                    <p:cond delay="0"/>
                                  </p:stCondLst>
                                  <p:childTnLst>
                                    <p:set>
                                      <p:cBhvr>
                                        <p:cTn id="110" dur="1" fill="hold">
                                          <p:stCondLst>
                                            <p:cond delay="0"/>
                                          </p:stCondLst>
                                        </p:cTn>
                                        <p:tgtEl>
                                          <p:spTgt spid="119"/>
                                        </p:tgtEl>
                                        <p:attrNameLst>
                                          <p:attrName>style.visibility</p:attrName>
                                        </p:attrNameLst>
                                      </p:cBhvr>
                                      <p:to>
                                        <p:strVal val="visible"/>
                                      </p:to>
                                    </p:set>
                                    <p:anim calcmode="lin" valueType="num">
                                      <p:cBhvr additive="base">
                                        <p:cTn id="111" dur="1000" fill="hold"/>
                                        <p:tgtEl>
                                          <p:spTgt spid="119"/>
                                        </p:tgtEl>
                                        <p:attrNameLst>
                                          <p:attrName>ppt_x</p:attrName>
                                        </p:attrNameLst>
                                      </p:cBhvr>
                                      <p:tavLst>
                                        <p:tav tm="0">
                                          <p:val>
                                            <p:strVal val="0-#ppt_w/2"/>
                                          </p:val>
                                        </p:tav>
                                        <p:tav tm="100000">
                                          <p:val>
                                            <p:strVal val="#ppt_x"/>
                                          </p:val>
                                        </p:tav>
                                      </p:tavLst>
                                    </p:anim>
                                    <p:anim calcmode="lin" valueType="num">
                                      <p:cBhvr additive="base">
                                        <p:cTn id="112" dur="10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xit" presetSubtype="8" fill="hold" nodeType="clickEffect">
                                  <p:stCondLst>
                                    <p:cond delay="0"/>
                                  </p:stCondLst>
                                  <p:childTnLst>
                                    <p:anim calcmode="lin" valueType="num">
                                      <p:cBhvr additive="base">
                                        <p:cTn id="116" dur="1000"/>
                                        <p:tgtEl>
                                          <p:spTgt spid="119"/>
                                        </p:tgtEl>
                                        <p:attrNameLst>
                                          <p:attrName>ppt_x</p:attrName>
                                        </p:attrNameLst>
                                      </p:cBhvr>
                                      <p:tavLst>
                                        <p:tav tm="0">
                                          <p:val>
                                            <p:strVal val="ppt_x"/>
                                          </p:val>
                                        </p:tav>
                                        <p:tav tm="100000">
                                          <p:val>
                                            <p:strVal val="0-ppt_w/2"/>
                                          </p:val>
                                        </p:tav>
                                      </p:tavLst>
                                    </p:anim>
                                    <p:anim calcmode="lin" valueType="num">
                                      <p:cBhvr additive="base">
                                        <p:cTn id="117" dur="1000"/>
                                        <p:tgtEl>
                                          <p:spTgt spid="119"/>
                                        </p:tgtEl>
                                        <p:attrNameLst>
                                          <p:attrName>ppt_y</p:attrName>
                                        </p:attrNameLst>
                                      </p:cBhvr>
                                      <p:tavLst>
                                        <p:tav tm="0">
                                          <p:val>
                                            <p:strVal val="ppt_y"/>
                                          </p:val>
                                        </p:tav>
                                        <p:tav tm="100000">
                                          <p:val>
                                            <p:strVal val="ppt_y"/>
                                          </p:val>
                                        </p:tav>
                                      </p:tavLst>
                                    </p:anim>
                                    <p:set>
                                      <p:cBhvr>
                                        <p:cTn id="118" dur="1" fill="hold">
                                          <p:stCondLst>
                                            <p:cond delay="999"/>
                                          </p:stCondLst>
                                        </p:cTn>
                                        <p:tgtEl>
                                          <p:spTgt spid="11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19" restart="whenNotActive" fill="hold" evtFilter="cancelBubble" nodeType="interactiveSeq">
                <p:stCondLst>
                  <p:cond evt="onClick" delay="0">
                    <p:tgtEl>
                      <p:spTgt spid="61"/>
                    </p:tgtEl>
                  </p:cond>
                </p:stCondLst>
                <p:endSync evt="end" delay="0">
                  <p:rtn val="all"/>
                </p:endSync>
                <p:childTnLst>
                  <p:par>
                    <p:cTn id="120" fill="hold">
                      <p:stCondLst>
                        <p:cond delay="0"/>
                      </p:stCondLst>
                      <p:childTnLst>
                        <p:par>
                          <p:cTn id="121" fill="hold">
                            <p:stCondLst>
                              <p:cond delay="0"/>
                            </p:stCondLst>
                            <p:childTnLst>
                              <p:par>
                                <p:cTn id="122" presetID="2" presetClass="entr" presetSubtype="12" fill="hold" nodeType="clickEffect">
                                  <p:stCondLst>
                                    <p:cond delay="0"/>
                                  </p:stCondLst>
                                  <p:childTnLst>
                                    <p:set>
                                      <p:cBhvr>
                                        <p:cTn id="123" dur="1" fill="hold">
                                          <p:stCondLst>
                                            <p:cond delay="0"/>
                                          </p:stCondLst>
                                        </p:cTn>
                                        <p:tgtEl>
                                          <p:spTgt spid="125"/>
                                        </p:tgtEl>
                                        <p:attrNameLst>
                                          <p:attrName>style.visibility</p:attrName>
                                        </p:attrNameLst>
                                      </p:cBhvr>
                                      <p:to>
                                        <p:strVal val="visible"/>
                                      </p:to>
                                    </p:set>
                                    <p:anim calcmode="lin" valueType="num">
                                      <p:cBhvr additive="base">
                                        <p:cTn id="124" dur="500" fill="hold"/>
                                        <p:tgtEl>
                                          <p:spTgt spid="125"/>
                                        </p:tgtEl>
                                        <p:attrNameLst>
                                          <p:attrName>ppt_x</p:attrName>
                                        </p:attrNameLst>
                                      </p:cBhvr>
                                      <p:tavLst>
                                        <p:tav tm="0">
                                          <p:val>
                                            <p:strVal val="0-#ppt_w/2"/>
                                          </p:val>
                                        </p:tav>
                                        <p:tav tm="100000">
                                          <p:val>
                                            <p:strVal val="#ppt_x"/>
                                          </p:val>
                                        </p:tav>
                                      </p:tavLst>
                                    </p:anim>
                                    <p:anim calcmode="lin" valueType="num">
                                      <p:cBhvr additive="base">
                                        <p:cTn id="125"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xit" presetSubtype="8" fill="hold" nodeType="clickEffect">
                                  <p:stCondLst>
                                    <p:cond delay="0"/>
                                  </p:stCondLst>
                                  <p:childTnLst>
                                    <p:anim calcmode="lin" valueType="num">
                                      <p:cBhvr additive="base">
                                        <p:cTn id="129" dur="1000"/>
                                        <p:tgtEl>
                                          <p:spTgt spid="125"/>
                                        </p:tgtEl>
                                        <p:attrNameLst>
                                          <p:attrName>ppt_x</p:attrName>
                                        </p:attrNameLst>
                                      </p:cBhvr>
                                      <p:tavLst>
                                        <p:tav tm="0">
                                          <p:val>
                                            <p:strVal val="ppt_x"/>
                                          </p:val>
                                        </p:tav>
                                        <p:tav tm="100000">
                                          <p:val>
                                            <p:strVal val="0-ppt_w/2"/>
                                          </p:val>
                                        </p:tav>
                                      </p:tavLst>
                                    </p:anim>
                                    <p:anim calcmode="lin" valueType="num">
                                      <p:cBhvr additive="base">
                                        <p:cTn id="130" dur="1000"/>
                                        <p:tgtEl>
                                          <p:spTgt spid="125"/>
                                        </p:tgtEl>
                                        <p:attrNameLst>
                                          <p:attrName>ppt_y</p:attrName>
                                        </p:attrNameLst>
                                      </p:cBhvr>
                                      <p:tavLst>
                                        <p:tav tm="0">
                                          <p:val>
                                            <p:strVal val="ppt_y"/>
                                          </p:val>
                                        </p:tav>
                                        <p:tav tm="100000">
                                          <p:val>
                                            <p:strVal val="ppt_y"/>
                                          </p:val>
                                        </p:tav>
                                      </p:tavLst>
                                    </p:anim>
                                    <p:set>
                                      <p:cBhvr>
                                        <p:cTn id="131" dur="1" fill="hold">
                                          <p:stCondLst>
                                            <p:cond delay="9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31" name="TextBox 130">
            <a:extLst>
              <a:ext uri="{FF2B5EF4-FFF2-40B4-BE49-F238E27FC236}">
                <a16:creationId xmlns:a16="http://schemas.microsoft.com/office/drawing/2014/main" id="{2C4F5BA2-D657-4F35-B660-3885733199DE}"/>
              </a:ext>
            </a:extLst>
          </p:cNvPr>
          <p:cNvSpPr txBox="1"/>
          <p:nvPr/>
        </p:nvSpPr>
        <p:spPr>
          <a:xfrm>
            <a:off x="1952116" y="3138407"/>
            <a:ext cx="10859257" cy="3170099"/>
          </a:xfrm>
          <a:prstGeom prst="rect">
            <a:avLst/>
          </a:prstGeom>
          <a:noFill/>
        </p:spPr>
        <p:txBody>
          <a:bodyPr wrap="square" rtlCol="0">
            <a:spAutoFit/>
          </a:bodyPr>
          <a:lstStyle/>
          <a:p>
            <a:r>
              <a:rPr lang="en-US" sz="20000" dirty="0">
                <a:solidFill>
                  <a:schemeClr val="tx2">
                    <a:lumMod val="75000"/>
                    <a:alpha val="14000"/>
                  </a:schemeClr>
                </a:solidFill>
                <a:latin typeface="Arial Black" panose="020B0A04020102020204" pitchFamily="34" charset="0"/>
              </a:rPr>
              <a:t>ACCJC</a:t>
            </a:r>
          </a:p>
        </p:txBody>
      </p:sp>
      <p:grpSp>
        <p:nvGrpSpPr>
          <p:cNvPr id="88" name="Text Box 3.1">
            <a:extLst>
              <a:ext uri="{FF2B5EF4-FFF2-40B4-BE49-F238E27FC236}">
                <a16:creationId xmlns:a16="http://schemas.microsoft.com/office/drawing/2014/main" id="{9D8A2D95-1957-4991-BF23-17F3B48E45C9}"/>
              </a:ext>
            </a:extLst>
          </p:cNvPr>
          <p:cNvGrpSpPr/>
          <p:nvPr/>
        </p:nvGrpSpPr>
        <p:grpSpPr>
          <a:xfrm>
            <a:off x="2541181" y="2999327"/>
            <a:ext cx="8561610" cy="2944999"/>
            <a:chOff x="2541181" y="3242669"/>
            <a:chExt cx="8561610" cy="2944999"/>
          </a:xfrm>
        </p:grpSpPr>
        <p:grpSp>
          <p:nvGrpSpPr>
            <p:cNvPr id="86" name="Group 85">
              <a:extLst>
                <a:ext uri="{FF2B5EF4-FFF2-40B4-BE49-F238E27FC236}">
                  <a16:creationId xmlns:a16="http://schemas.microsoft.com/office/drawing/2014/main" id="{C835014B-D6B8-44DD-919F-47F21D8F9CE2}"/>
                </a:ext>
              </a:extLst>
            </p:cNvPr>
            <p:cNvGrpSpPr/>
            <p:nvPr/>
          </p:nvGrpSpPr>
          <p:grpSpPr>
            <a:xfrm>
              <a:off x="2541181" y="3242669"/>
              <a:ext cx="8561610" cy="2944999"/>
              <a:chOff x="2541181" y="3242669"/>
              <a:chExt cx="8561610" cy="2944999"/>
            </a:xfrm>
          </p:grpSpPr>
          <p:sp>
            <p:nvSpPr>
              <p:cNvPr id="85" name="Rectangle: Top Corners Rounded 84">
                <a:extLst>
                  <a:ext uri="{FF2B5EF4-FFF2-40B4-BE49-F238E27FC236}">
                    <a16:creationId xmlns:a16="http://schemas.microsoft.com/office/drawing/2014/main" id="{C3F37856-395E-4076-B84B-4709CF06FA77}"/>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2" name="Rectangle: Top Corners Rounded 81">
                <a:extLst>
                  <a:ext uri="{FF2B5EF4-FFF2-40B4-BE49-F238E27FC236}">
                    <a16:creationId xmlns:a16="http://schemas.microsoft.com/office/drawing/2014/main" id="{871372A9-40B9-48A8-8F6E-33EAA313151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83" name="TextBox 82">
                <a:extLst>
                  <a:ext uri="{FF2B5EF4-FFF2-40B4-BE49-F238E27FC236}">
                    <a16:creationId xmlns:a16="http://schemas.microsoft.com/office/drawing/2014/main" id="{5C6A7E72-9DC5-449C-86EC-75AB7CA4243F}"/>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4.1.</a:t>
                </a:r>
              </a:p>
            </p:txBody>
          </p:sp>
        </p:grpSp>
        <p:sp>
          <p:nvSpPr>
            <p:cNvPr id="87" name="TextBox 86">
              <a:extLst>
                <a:ext uri="{FF2B5EF4-FFF2-40B4-BE49-F238E27FC236}">
                  <a16:creationId xmlns:a16="http://schemas.microsoft.com/office/drawing/2014/main" id="{FCFBE925-FD9D-4DAD-80D2-94EF9DD58FC3}"/>
                </a:ext>
              </a:extLst>
            </p:cNvPr>
            <p:cNvSpPr txBox="1"/>
            <p:nvPr/>
          </p:nvSpPr>
          <p:spPr>
            <a:xfrm>
              <a:off x="2828261" y="3731404"/>
              <a:ext cx="7536742" cy="1015663"/>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4.1. </a:t>
              </a:r>
              <a:r>
                <a:rPr lang="en-US" sz="2000" dirty="0">
                  <a:latin typeface="Arial" panose="020B0604020202020204" pitchFamily="34" charset="0"/>
                  <a:cs typeface="Arial" panose="020B0604020202020204" pitchFamily="34" charset="0"/>
                </a:rPr>
                <a:t>The institution upholds an explicit commitment to principles of academic freedom, academic integrity, and freedom of inquiry. (ER 13)</a:t>
              </a:r>
            </a:p>
          </p:txBody>
        </p:sp>
      </p:grpSp>
      <p:grpSp>
        <p:nvGrpSpPr>
          <p:cNvPr id="64" name="Text Box 3.2">
            <a:extLst>
              <a:ext uri="{FF2B5EF4-FFF2-40B4-BE49-F238E27FC236}">
                <a16:creationId xmlns:a16="http://schemas.microsoft.com/office/drawing/2014/main" id="{830A58B4-8E3D-4DCB-BB21-D056DD99364D}"/>
              </a:ext>
            </a:extLst>
          </p:cNvPr>
          <p:cNvGrpSpPr/>
          <p:nvPr/>
        </p:nvGrpSpPr>
        <p:grpSpPr>
          <a:xfrm>
            <a:off x="2542032" y="2999232"/>
            <a:ext cx="8561610" cy="2944999"/>
            <a:chOff x="2541181" y="3242669"/>
            <a:chExt cx="8561610" cy="2944999"/>
          </a:xfrm>
        </p:grpSpPr>
        <p:grpSp>
          <p:nvGrpSpPr>
            <p:cNvPr id="65" name="Group 64">
              <a:extLst>
                <a:ext uri="{FF2B5EF4-FFF2-40B4-BE49-F238E27FC236}">
                  <a16:creationId xmlns:a16="http://schemas.microsoft.com/office/drawing/2014/main" id="{CB2FF00D-34EA-49E3-8C94-BC253C8BD0F5}"/>
                </a:ext>
              </a:extLst>
            </p:cNvPr>
            <p:cNvGrpSpPr/>
            <p:nvPr/>
          </p:nvGrpSpPr>
          <p:grpSpPr>
            <a:xfrm>
              <a:off x="2541181" y="3242669"/>
              <a:ext cx="8561610" cy="2944999"/>
              <a:chOff x="2541181" y="3242669"/>
              <a:chExt cx="8561610" cy="2944999"/>
            </a:xfrm>
          </p:grpSpPr>
          <p:sp>
            <p:nvSpPr>
              <p:cNvPr id="68" name="Rectangle: Top Corners Rounded 67">
                <a:extLst>
                  <a:ext uri="{FF2B5EF4-FFF2-40B4-BE49-F238E27FC236}">
                    <a16:creationId xmlns:a16="http://schemas.microsoft.com/office/drawing/2014/main" id="{C9C0291B-E07D-4022-99E9-D9BC12818EED}"/>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9" name="Rectangle: Top Corners Rounded 68">
                <a:extLst>
                  <a:ext uri="{FF2B5EF4-FFF2-40B4-BE49-F238E27FC236}">
                    <a16:creationId xmlns:a16="http://schemas.microsoft.com/office/drawing/2014/main" id="{1A0BD700-8515-4B08-A95A-190F9FDDE1B8}"/>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0" name="TextBox 69">
                <a:extLst>
                  <a:ext uri="{FF2B5EF4-FFF2-40B4-BE49-F238E27FC236}">
                    <a16:creationId xmlns:a16="http://schemas.microsoft.com/office/drawing/2014/main" id="{E14C579F-EA23-4503-B509-C59033EFB3F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4.2.</a:t>
                </a:r>
              </a:p>
            </p:txBody>
          </p:sp>
        </p:grpSp>
        <p:sp>
          <p:nvSpPr>
            <p:cNvPr id="67" name="TextBox 66">
              <a:extLst>
                <a:ext uri="{FF2B5EF4-FFF2-40B4-BE49-F238E27FC236}">
                  <a16:creationId xmlns:a16="http://schemas.microsoft.com/office/drawing/2014/main" id="{40138413-E938-4077-ADD7-EDB0FE6AE6C2}"/>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4.2. </a:t>
              </a:r>
              <a:r>
                <a:rPr lang="en-US" sz="2000" dirty="0">
                  <a:latin typeface="Arial" panose="020B0604020202020204" pitchFamily="34" charset="0"/>
                  <a:cs typeface="Arial" panose="020B0604020202020204" pitchFamily="34" charset="0"/>
                </a:rPr>
                <a:t>Roles, responsibilities, and authority for decision-making are clearly defined and communicated throughout the institution. The institution’s structure for decision-making provides opportunities for stakeholder participation and ensures the inclusion of relevant perspectives. </a:t>
              </a:r>
            </a:p>
          </p:txBody>
        </p:sp>
      </p:grpSp>
      <p:grpSp>
        <p:nvGrpSpPr>
          <p:cNvPr id="71" name="Text Box 3.3">
            <a:extLst>
              <a:ext uri="{FF2B5EF4-FFF2-40B4-BE49-F238E27FC236}">
                <a16:creationId xmlns:a16="http://schemas.microsoft.com/office/drawing/2014/main" id="{3135784D-06E8-4130-A22D-CCA3D8732BDE}"/>
              </a:ext>
            </a:extLst>
          </p:cNvPr>
          <p:cNvGrpSpPr/>
          <p:nvPr/>
        </p:nvGrpSpPr>
        <p:grpSpPr>
          <a:xfrm>
            <a:off x="2542032" y="2999232"/>
            <a:ext cx="8561610" cy="2944999"/>
            <a:chOff x="2541181" y="3242669"/>
            <a:chExt cx="8561610" cy="2944999"/>
          </a:xfrm>
        </p:grpSpPr>
        <p:grpSp>
          <p:nvGrpSpPr>
            <p:cNvPr id="72" name="Group 71">
              <a:extLst>
                <a:ext uri="{FF2B5EF4-FFF2-40B4-BE49-F238E27FC236}">
                  <a16:creationId xmlns:a16="http://schemas.microsoft.com/office/drawing/2014/main" id="{28DC63E0-4182-4828-BE2C-972FECD6A44E}"/>
                </a:ext>
              </a:extLst>
            </p:cNvPr>
            <p:cNvGrpSpPr/>
            <p:nvPr/>
          </p:nvGrpSpPr>
          <p:grpSpPr>
            <a:xfrm>
              <a:off x="2541181" y="3242669"/>
              <a:ext cx="8561610" cy="2944999"/>
              <a:chOff x="2541181" y="3242669"/>
              <a:chExt cx="8561610" cy="2944999"/>
            </a:xfrm>
          </p:grpSpPr>
          <p:sp>
            <p:nvSpPr>
              <p:cNvPr id="74" name="Rectangle: Top Corners Rounded 73">
                <a:extLst>
                  <a:ext uri="{FF2B5EF4-FFF2-40B4-BE49-F238E27FC236}">
                    <a16:creationId xmlns:a16="http://schemas.microsoft.com/office/drawing/2014/main" id="{542C571C-2417-4ACB-A4D4-8A96CB00AA94}"/>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5" name="Rectangle: Top Corners Rounded 74">
                <a:extLst>
                  <a:ext uri="{FF2B5EF4-FFF2-40B4-BE49-F238E27FC236}">
                    <a16:creationId xmlns:a16="http://schemas.microsoft.com/office/drawing/2014/main" id="{6F3A4411-8487-44FC-8F2D-51EC92B5CF0E}"/>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6" name="TextBox 75">
                <a:extLst>
                  <a:ext uri="{FF2B5EF4-FFF2-40B4-BE49-F238E27FC236}">
                    <a16:creationId xmlns:a16="http://schemas.microsoft.com/office/drawing/2014/main" id="{E9A9161D-FD76-412D-8F7C-AD07F3540DFD}"/>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4.3.</a:t>
                </a:r>
              </a:p>
            </p:txBody>
          </p:sp>
        </p:grpSp>
        <p:sp>
          <p:nvSpPr>
            <p:cNvPr id="73" name="TextBox 72">
              <a:extLst>
                <a:ext uri="{FF2B5EF4-FFF2-40B4-BE49-F238E27FC236}">
                  <a16:creationId xmlns:a16="http://schemas.microsoft.com/office/drawing/2014/main" id="{DF793300-4940-4378-8DAD-4556FBB43EBA}"/>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4.3. </a:t>
              </a:r>
              <a:r>
                <a:rPr lang="en-US" sz="2000" dirty="0">
                  <a:latin typeface="Arial" panose="020B0604020202020204" pitchFamily="34" charset="0"/>
                  <a:cs typeface="Arial" panose="020B0604020202020204" pitchFamily="34" charset="0"/>
                </a:rPr>
                <a:t>The institution’s decision-making structures are used consistently and effectively. Institutional decision-making practices support a climate of collaboration and innovation that advances the mission and prioritizes equitable student outcomes.</a:t>
              </a:r>
            </a:p>
          </p:txBody>
        </p:sp>
      </p:grpSp>
      <p:grpSp>
        <p:nvGrpSpPr>
          <p:cNvPr id="79" name="Text Box 3.4">
            <a:extLst>
              <a:ext uri="{FF2B5EF4-FFF2-40B4-BE49-F238E27FC236}">
                <a16:creationId xmlns:a16="http://schemas.microsoft.com/office/drawing/2014/main" id="{B859FCE3-E6A8-441B-A040-6BF37033E40B}"/>
              </a:ext>
            </a:extLst>
          </p:cNvPr>
          <p:cNvGrpSpPr/>
          <p:nvPr/>
        </p:nvGrpSpPr>
        <p:grpSpPr>
          <a:xfrm>
            <a:off x="2542032" y="2999232"/>
            <a:ext cx="8561610" cy="2944999"/>
            <a:chOff x="2541181" y="3242669"/>
            <a:chExt cx="8561610" cy="2944999"/>
          </a:xfrm>
        </p:grpSpPr>
        <p:grpSp>
          <p:nvGrpSpPr>
            <p:cNvPr id="80" name="Group 79">
              <a:extLst>
                <a:ext uri="{FF2B5EF4-FFF2-40B4-BE49-F238E27FC236}">
                  <a16:creationId xmlns:a16="http://schemas.microsoft.com/office/drawing/2014/main" id="{6455505E-11CD-4F38-93BF-86464FBF8FCD}"/>
                </a:ext>
              </a:extLst>
            </p:cNvPr>
            <p:cNvGrpSpPr/>
            <p:nvPr/>
          </p:nvGrpSpPr>
          <p:grpSpPr>
            <a:xfrm>
              <a:off x="2541181" y="3242669"/>
              <a:ext cx="8561610" cy="2944999"/>
              <a:chOff x="2541181" y="3242669"/>
              <a:chExt cx="8561610" cy="2944999"/>
            </a:xfrm>
          </p:grpSpPr>
          <p:sp>
            <p:nvSpPr>
              <p:cNvPr id="84" name="Rectangle: Top Corners Rounded 83">
                <a:extLst>
                  <a:ext uri="{FF2B5EF4-FFF2-40B4-BE49-F238E27FC236}">
                    <a16:creationId xmlns:a16="http://schemas.microsoft.com/office/drawing/2014/main" id="{BC8E1E2D-BE31-4D91-AA8D-B94E1AA6E1C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3" name="Rectangle: Top Corners Rounded 92">
                <a:extLst>
                  <a:ext uri="{FF2B5EF4-FFF2-40B4-BE49-F238E27FC236}">
                    <a16:creationId xmlns:a16="http://schemas.microsoft.com/office/drawing/2014/main" id="{987593E2-FFF6-43D4-890A-2202D3B29787}"/>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4" name="TextBox 93">
                <a:extLst>
                  <a:ext uri="{FF2B5EF4-FFF2-40B4-BE49-F238E27FC236}">
                    <a16:creationId xmlns:a16="http://schemas.microsoft.com/office/drawing/2014/main" id="{E24148D6-C35B-4A6A-9D91-26A2CC815D3C}"/>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4.4.</a:t>
                </a:r>
              </a:p>
            </p:txBody>
          </p:sp>
        </p:grpSp>
        <p:sp>
          <p:nvSpPr>
            <p:cNvPr id="81" name="TextBox 80">
              <a:extLst>
                <a:ext uri="{FF2B5EF4-FFF2-40B4-BE49-F238E27FC236}">
                  <a16:creationId xmlns:a16="http://schemas.microsoft.com/office/drawing/2014/main" id="{5BA87077-E903-4AAF-AF2C-EB2F08F98DC3}"/>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4.4. </a:t>
              </a:r>
              <a:r>
                <a:rPr lang="en-US" sz="2000" dirty="0">
                  <a:latin typeface="Arial" panose="020B0604020202020204" pitchFamily="34" charset="0"/>
                  <a:cs typeface="Arial" panose="020B0604020202020204" pitchFamily="34" charset="0"/>
                </a:rPr>
                <a:t>Acting through policy, the governing board takes responsibility for the overall quality and stability of the institution, and regularly monitors progress towards its goals and fiscal health. (ER 7)</a:t>
              </a:r>
            </a:p>
          </p:txBody>
        </p:sp>
      </p:grpSp>
      <p:grpSp>
        <p:nvGrpSpPr>
          <p:cNvPr id="95" name="Text Box 3.5">
            <a:extLst>
              <a:ext uri="{FF2B5EF4-FFF2-40B4-BE49-F238E27FC236}">
                <a16:creationId xmlns:a16="http://schemas.microsoft.com/office/drawing/2014/main" id="{57C33C97-5F8E-4410-B5EE-56207B585A1D}"/>
              </a:ext>
            </a:extLst>
          </p:cNvPr>
          <p:cNvGrpSpPr/>
          <p:nvPr/>
        </p:nvGrpSpPr>
        <p:grpSpPr>
          <a:xfrm>
            <a:off x="2542032" y="2999232"/>
            <a:ext cx="8561610" cy="2944999"/>
            <a:chOff x="2541181" y="3242669"/>
            <a:chExt cx="8561610" cy="2944999"/>
          </a:xfrm>
        </p:grpSpPr>
        <p:grpSp>
          <p:nvGrpSpPr>
            <p:cNvPr id="96" name="Group 95">
              <a:extLst>
                <a:ext uri="{FF2B5EF4-FFF2-40B4-BE49-F238E27FC236}">
                  <a16:creationId xmlns:a16="http://schemas.microsoft.com/office/drawing/2014/main" id="{0CC5A083-1DBD-403D-A7E5-8AD5E2970800}"/>
                </a:ext>
              </a:extLst>
            </p:cNvPr>
            <p:cNvGrpSpPr/>
            <p:nvPr/>
          </p:nvGrpSpPr>
          <p:grpSpPr>
            <a:xfrm>
              <a:off x="2541181" y="3242669"/>
              <a:ext cx="8561610" cy="2944999"/>
              <a:chOff x="2541181" y="3242669"/>
              <a:chExt cx="8561610" cy="2944999"/>
            </a:xfrm>
          </p:grpSpPr>
          <p:sp>
            <p:nvSpPr>
              <p:cNvPr id="98" name="Rectangle: Top Corners Rounded 97">
                <a:extLst>
                  <a:ext uri="{FF2B5EF4-FFF2-40B4-BE49-F238E27FC236}">
                    <a16:creationId xmlns:a16="http://schemas.microsoft.com/office/drawing/2014/main" id="{F8F2BC1E-6159-4465-94BF-692733633462}"/>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99" name="Rectangle: Top Corners Rounded 98">
                <a:extLst>
                  <a:ext uri="{FF2B5EF4-FFF2-40B4-BE49-F238E27FC236}">
                    <a16:creationId xmlns:a16="http://schemas.microsoft.com/office/drawing/2014/main" id="{ECBD3B40-D6EB-4382-B783-03A4A88F1BED}"/>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0" name="TextBox 99">
                <a:extLst>
                  <a:ext uri="{FF2B5EF4-FFF2-40B4-BE49-F238E27FC236}">
                    <a16:creationId xmlns:a16="http://schemas.microsoft.com/office/drawing/2014/main" id="{E5E2E6DA-A7C9-4F86-87CE-8F0223638C08}"/>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4.5.</a:t>
                </a:r>
              </a:p>
            </p:txBody>
          </p:sp>
        </p:grpSp>
        <p:sp>
          <p:nvSpPr>
            <p:cNvPr id="97" name="TextBox 96">
              <a:extLst>
                <a:ext uri="{FF2B5EF4-FFF2-40B4-BE49-F238E27FC236}">
                  <a16:creationId xmlns:a16="http://schemas.microsoft.com/office/drawing/2014/main" id="{595783AE-C618-4863-8D09-D2A44F0F6200}"/>
                </a:ext>
              </a:extLst>
            </p:cNvPr>
            <p:cNvSpPr txBox="1"/>
            <p:nvPr/>
          </p:nvSpPr>
          <p:spPr>
            <a:xfrm>
              <a:off x="2828261" y="3731404"/>
              <a:ext cx="7536742" cy="1323439"/>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4.5. </a:t>
              </a:r>
              <a:r>
                <a:rPr lang="en-US" sz="2000" dirty="0">
                  <a:latin typeface="Arial" panose="020B0604020202020204" pitchFamily="34" charset="0"/>
                  <a:cs typeface="Arial" panose="020B0604020202020204" pitchFamily="34" charset="0"/>
                </a:rPr>
                <a:t>The governing board selects and evaluates the institution’s chief executive officer (CEO). The governing board gives the CEO full authority to implement board policies and ensure effective operations and fulfillment of the institutional mission. </a:t>
              </a:r>
            </a:p>
          </p:txBody>
        </p:sp>
      </p:grpSp>
      <p:grpSp>
        <p:nvGrpSpPr>
          <p:cNvPr id="101" name="Text Box 3.6">
            <a:extLst>
              <a:ext uri="{FF2B5EF4-FFF2-40B4-BE49-F238E27FC236}">
                <a16:creationId xmlns:a16="http://schemas.microsoft.com/office/drawing/2014/main" id="{D080E795-7628-4F89-9908-49729043C5A0}"/>
              </a:ext>
            </a:extLst>
          </p:cNvPr>
          <p:cNvGrpSpPr/>
          <p:nvPr/>
        </p:nvGrpSpPr>
        <p:grpSpPr>
          <a:xfrm>
            <a:off x="2542032" y="2999232"/>
            <a:ext cx="8561610" cy="2944999"/>
            <a:chOff x="2541181" y="3242669"/>
            <a:chExt cx="8561610" cy="2944999"/>
          </a:xfrm>
        </p:grpSpPr>
        <p:grpSp>
          <p:nvGrpSpPr>
            <p:cNvPr id="102" name="Group 101">
              <a:extLst>
                <a:ext uri="{FF2B5EF4-FFF2-40B4-BE49-F238E27FC236}">
                  <a16:creationId xmlns:a16="http://schemas.microsoft.com/office/drawing/2014/main" id="{0B698586-F75E-4DA7-8F9D-88096EA1A996}"/>
                </a:ext>
              </a:extLst>
            </p:cNvPr>
            <p:cNvGrpSpPr/>
            <p:nvPr/>
          </p:nvGrpSpPr>
          <p:grpSpPr>
            <a:xfrm>
              <a:off x="2541181" y="3242669"/>
              <a:ext cx="8561610" cy="2944999"/>
              <a:chOff x="2541181" y="3242669"/>
              <a:chExt cx="8561610" cy="2944999"/>
            </a:xfrm>
          </p:grpSpPr>
          <p:sp>
            <p:nvSpPr>
              <p:cNvPr id="104" name="Rectangle: Top Corners Rounded 103">
                <a:extLst>
                  <a:ext uri="{FF2B5EF4-FFF2-40B4-BE49-F238E27FC236}">
                    <a16:creationId xmlns:a16="http://schemas.microsoft.com/office/drawing/2014/main" id="{9F6B8942-4977-4C13-8AC9-3BF280D4974A}"/>
                  </a:ext>
                </a:extLst>
              </p:cNvPr>
              <p:cNvSpPr/>
              <p:nvPr/>
            </p:nvSpPr>
            <p:spPr>
              <a:xfrm rot="16200000">
                <a:off x="5050275" y="734593"/>
                <a:ext cx="2943981" cy="7962169"/>
              </a:xfrm>
              <a:prstGeom prst="round2SameRect">
                <a:avLst>
                  <a:gd name="adj1" fmla="val 2601"/>
                  <a:gd name="adj2" fmla="val 5162"/>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5" name="Rectangle: Top Corners Rounded 104">
                <a:extLst>
                  <a:ext uri="{FF2B5EF4-FFF2-40B4-BE49-F238E27FC236}">
                    <a16:creationId xmlns:a16="http://schemas.microsoft.com/office/drawing/2014/main" id="{2DC2EE6A-4399-400D-929D-B3595DF943C3}"/>
                  </a:ext>
                </a:extLst>
              </p:cNvPr>
              <p:cNvSpPr/>
              <p:nvPr/>
            </p:nvSpPr>
            <p:spPr>
              <a:xfrm rot="5400000">
                <a:off x="10444888" y="3162784"/>
                <a:ext cx="488735" cy="648505"/>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106" name="TextBox 105">
                <a:extLst>
                  <a:ext uri="{FF2B5EF4-FFF2-40B4-BE49-F238E27FC236}">
                    <a16:creationId xmlns:a16="http://schemas.microsoft.com/office/drawing/2014/main" id="{80F6F00B-0C29-4D84-A5C0-067AD77E1745}"/>
                  </a:ext>
                </a:extLst>
              </p:cNvPr>
              <p:cNvSpPr txBox="1"/>
              <p:nvPr/>
            </p:nvSpPr>
            <p:spPr>
              <a:xfrm>
                <a:off x="10454286" y="3307616"/>
                <a:ext cx="648505" cy="369332"/>
              </a:xfrm>
              <a:prstGeom prst="rect">
                <a:avLst/>
              </a:prstGeom>
              <a:noFill/>
            </p:spPr>
            <p:txBody>
              <a:bodyPr wrap="square" rtlCol="0">
                <a:spAutoFit/>
              </a:bodyPr>
              <a:lstStyle/>
              <a:p>
                <a:r>
                  <a:rPr lang="en-US" b="1" dirty="0">
                    <a:solidFill>
                      <a:schemeClr val="bg1">
                        <a:lumMod val="75000"/>
                      </a:schemeClr>
                    </a:solidFill>
                    <a:latin typeface="Arial" panose="020B0604020202020204" pitchFamily="34" charset="0"/>
                    <a:cs typeface="Arial" panose="020B0604020202020204" pitchFamily="34" charset="0"/>
                  </a:rPr>
                  <a:t>4.6.</a:t>
                </a:r>
              </a:p>
            </p:txBody>
          </p:sp>
        </p:grpSp>
        <p:sp>
          <p:nvSpPr>
            <p:cNvPr id="103" name="TextBox 102">
              <a:extLst>
                <a:ext uri="{FF2B5EF4-FFF2-40B4-BE49-F238E27FC236}">
                  <a16:creationId xmlns:a16="http://schemas.microsoft.com/office/drawing/2014/main" id="{A5D61EDD-2151-4D7F-AD70-C9F15A8AE3D1}"/>
                </a:ext>
              </a:extLst>
            </p:cNvPr>
            <p:cNvSpPr txBox="1"/>
            <p:nvPr/>
          </p:nvSpPr>
          <p:spPr>
            <a:xfrm>
              <a:off x="2828261" y="3731404"/>
              <a:ext cx="7536742" cy="1631216"/>
            </a:xfrm>
            <a:prstGeom prst="rect">
              <a:avLst/>
            </a:prstGeom>
            <a:noFill/>
          </p:spPr>
          <p:txBody>
            <a:bodyPr wrap="square" rtlCol="0">
              <a:spAutoFit/>
            </a:bodyPr>
            <a:lstStyle/>
            <a:p>
              <a:pPr indent="-457200"/>
              <a:r>
                <a:rPr lang="en-US" sz="2000" b="1" dirty="0">
                  <a:latin typeface="Arial" panose="020B0604020202020204" pitchFamily="34" charset="0"/>
                  <a:cs typeface="Arial" panose="020B0604020202020204" pitchFamily="34" charset="0"/>
                </a:rPr>
                <a:t>4.6. </a:t>
              </a:r>
              <a:r>
                <a:rPr lang="en-US" sz="2000" dirty="0">
                  <a:latin typeface="Arial" panose="020B0604020202020204" pitchFamily="34" charset="0"/>
                  <a:cs typeface="Arial" panose="020B0604020202020204" pitchFamily="34" charset="0"/>
                </a:rPr>
                <a:t>The governing board functions effectively as a collective entity to promote the institution’s values and mission and fulfill its fiduciary responsibilities. The governing board demonstrates an ability to self-govern in adherence to its bylaws and expectations for best practices in board governance. (ER 7)</a:t>
              </a:r>
            </a:p>
          </p:txBody>
        </p:sp>
      </p:grpSp>
      <p:sp>
        <p:nvSpPr>
          <p:cNvPr id="6" name="Rectangle 5">
            <a:extLst>
              <a:ext uri="{FF2B5EF4-FFF2-40B4-BE49-F238E27FC236}">
                <a16:creationId xmlns:a16="http://schemas.microsoft.com/office/drawing/2014/main" id="{2579D929-E15A-4991-BEE3-9C574F915A0D}"/>
              </a:ext>
            </a:extLst>
          </p:cNvPr>
          <p:cNvSpPr/>
          <p:nvPr/>
        </p:nvSpPr>
        <p:spPr>
          <a:xfrm>
            <a:off x="2162442" y="834349"/>
            <a:ext cx="9448306" cy="1631216"/>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The institution engages in clear and effective governance practices that support the achievement of its mission. Governance roles and responsibilities are delineated in widely distributed policies, and institutional decision-making processes provide opportunities for meaningful participation and inclusion of </a:t>
            </a:r>
          </a:p>
          <a:p>
            <a:r>
              <a:rPr lang="en-US" sz="2000" dirty="0">
                <a:solidFill>
                  <a:schemeClr val="bg1"/>
                </a:solidFill>
                <a:latin typeface="Arial" panose="020B0604020202020204" pitchFamily="34" charset="0"/>
                <a:cs typeface="Arial" panose="020B0604020202020204" pitchFamily="34" charset="0"/>
              </a:rPr>
              <a:t>relevant stakeholders.  </a:t>
            </a:r>
          </a:p>
        </p:txBody>
      </p:sp>
      <p:sp>
        <p:nvSpPr>
          <p:cNvPr id="4" name="Rectangle 3">
            <a:extLst>
              <a:ext uri="{FF2B5EF4-FFF2-40B4-BE49-F238E27FC236}">
                <a16:creationId xmlns:a16="http://schemas.microsoft.com/office/drawing/2014/main" id="{F65216A1-CE85-4C82-B225-95972D5FA661}"/>
              </a:ext>
            </a:extLst>
          </p:cNvPr>
          <p:cNvSpPr/>
          <p:nvPr/>
        </p:nvSpPr>
        <p:spPr>
          <a:xfrm>
            <a:off x="2141175" y="328254"/>
            <a:ext cx="10220341" cy="569387"/>
          </a:xfrm>
          <a:prstGeom prst="rect">
            <a:avLst/>
          </a:prstGeom>
        </p:spPr>
        <p:txBody>
          <a:bodyPr wrap="square">
            <a:spAutoFit/>
          </a:bodyPr>
          <a:lstStyle/>
          <a:p>
            <a:r>
              <a:rPr lang="en-US" sz="3000" b="1" dirty="0">
                <a:solidFill>
                  <a:schemeClr val="bg1"/>
                </a:solidFill>
                <a:latin typeface="Arial" panose="020B0604020202020204" pitchFamily="34" charset="0"/>
                <a:cs typeface="Arial" panose="020B0604020202020204" pitchFamily="34" charset="0"/>
              </a:rPr>
              <a:t>Standard 4: Governance and Decision-Making</a:t>
            </a:r>
          </a:p>
        </p:txBody>
      </p:sp>
      <p:grpSp>
        <p:nvGrpSpPr>
          <p:cNvPr id="3" name="Group 2">
            <a:extLst>
              <a:ext uri="{FF2B5EF4-FFF2-40B4-BE49-F238E27FC236}">
                <a16:creationId xmlns:a16="http://schemas.microsoft.com/office/drawing/2014/main" id="{CB9DBC6A-1EFA-4DC7-AB76-FDFC240660C2}"/>
              </a:ext>
            </a:extLst>
          </p:cNvPr>
          <p:cNvGrpSpPr/>
          <p:nvPr/>
        </p:nvGrpSpPr>
        <p:grpSpPr>
          <a:xfrm>
            <a:off x="-134972" y="0"/>
            <a:ext cx="1652975" cy="6858000"/>
            <a:chOff x="-134972" y="0"/>
            <a:chExt cx="1652975" cy="6858000"/>
          </a:xfrm>
        </p:grpSpPr>
        <p:sp>
          <p:nvSpPr>
            <p:cNvPr id="66" name="Rectangle 65">
              <a:extLst>
                <a:ext uri="{FF2B5EF4-FFF2-40B4-BE49-F238E27FC236}">
                  <a16:creationId xmlns:a16="http://schemas.microsoft.com/office/drawing/2014/main" id="{AA5BEF52-4414-45FC-973A-E2B8B00B3B2A}"/>
                </a:ext>
              </a:extLst>
            </p:cNvPr>
            <p:cNvSpPr/>
            <p:nvPr/>
          </p:nvSpPr>
          <p:spPr>
            <a:xfrm>
              <a:off x="0" y="0"/>
              <a:ext cx="151800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hlinkClick r:id="rId2" action="ppaction://hlinksldjump"/>
              <a:extLst>
                <a:ext uri="{FF2B5EF4-FFF2-40B4-BE49-F238E27FC236}">
                  <a16:creationId xmlns:a16="http://schemas.microsoft.com/office/drawing/2014/main" id="{05E51C68-07BA-439A-8A68-4D7A7CC76AFA}"/>
                </a:ext>
              </a:extLst>
            </p:cNvPr>
            <p:cNvSpPr txBox="1"/>
            <p:nvPr/>
          </p:nvSpPr>
          <p:spPr>
            <a:xfrm>
              <a:off x="-134972" y="56648"/>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1</a:t>
              </a:r>
            </a:p>
          </p:txBody>
        </p:sp>
        <p:sp>
          <p:nvSpPr>
            <p:cNvPr id="90" name="TextBox 89">
              <a:hlinkClick r:id="rId3" action="ppaction://hlinksldjump"/>
              <a:extLst>
                <a:ext uri="{FF2B5EF4-FFF2-40B4-BE49-F238E27FC236}">
                  <a16:creationId xmlns:a16="http://schemas.microsoft.com/office/drawing/2014/main" id="{A4905555-CC81-47A8-B141-B8EADB2D47F9}"/>
                </a:ext>
              </a:extLst>
            </p:cNvPr>
            <p:cNvSpPr txBox="1"/>
            <p:nvPr/>
          </p:nvSpPr>
          <p:spPr>
            <a:xfrm>
              <a:off x="-134972" y="1537644"/>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2</a:t>
              </a:r>
            </a:p>
          </p:txBody>
        </p:sp>
        <p:sp>
          <p:nvSpPr>
            <p:cNvPr id="91" name="TextBox 90">
              <a:hlinkClick r:id="rId4" action="ppaction://hlinksldjump"/>
              <a:extLst>
                <a:ext uri="{FF2B5EF4-FFF2-40B4-BE49-F238E27FC236}">
                  <a16:creationId xmlns:a16="http://schemas.microsoft.com/office/drawing/2014/main" id="{762E760E-9345-42BD-955E-0B955C014938}"/>
                </a:ext>
              </a:extLst>
            </p:cNvPr>
            <p:cNvSpPr txBox="1"/>
            <p:nvPr/>
          </p:nvSpPr>
          <p:spPr>
            <a:xfrm>
              <a:off x="-111423" y="3075635"/>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3</a:t>
              </a:r>
            </a:p>
          </p:txBody>
        </p:sp>
        <p:sp>
          <p:nvSpPr>
            <p:cNvPr id="92" name="TextBox 91">
              <a:hlinkClick r:id="rId5" action="ppaction://hlinksldjump"/>
              <a:extLst>
                <a:ext uri="{FF2B5EF4-FFF2-40B4-BE49-F238E27FC236}">
                  <a16:creationId xmlns:a16="http://schemas.microsoft.com/office/drawing/2014/main" id="{12D46AA4-FF83-464C-B32E-232A3A92DE57}"/>
                </a:ext>
              </a:extLst>
            </p:cNvPr>
            <p:cNvSpPr txBox="1"/>
            <p:nvPr/>
          </p:nvSpPr>
          <p:spPr>
            <a:xfrm>
              <a:off x="-81511" y="4700900"/>
              <a:ext cx="947027" cy="1877437"/>
            </a:xfrm>
            <a:prstGeom prst="rect">
              <a:avLst/>
            </a:prstGeom>
            <a:noFill/>
          </p:spPr>
          <p:txBody>
            <a:bodyPr wrap="square" rtlCol="0">
              <a:spAutoFit/>
            </a:bodyPr>
            <a:lstStyle/>
            <a:p>
              <a:r>
                <a:rPr lang="en-US" sz="11600" dirty="0">
                  <a:solidFill>
                    <a:schemeClr val="tx2">
                      <a:lumMod val="75000"/>
                      <a:alpha val="25000"/>
                    </a:schemeClr>
                  </a:solidFill>
                  <a:latin typeface="Arial Black" panose="020B0A04020102020204" pitchFamily="34" charset="0"/>
                </a:rPr>
                <a:t>4</a:t>
              </a:r>
            </a:p>
          </p:txBody>
        </p:sp>
      </p:grpSp>
      <p:grpSp>
        <p:nvGrpSpPr>
          <p:cNvPr id="36" name="3.1">
            <a:extLst>
              <a:ext uri="{FF2B5EF4-FFF2-40B4-BE49-F238E27FC236}">
                <a16:creationId xmlns:a16="http://schemas.microsoft.com/office/drawing/2014/main" id="{6023EC71-7834-46E4-88F8-9B42534FAE02}"/>
              </a:ext>
            </a:extLst>
          </p:cNvPr>
          <p:cNvGrpSpPr/>
          <p:nvPr/>
        </p:nvGrpSpPr>
        <p:grpSpPr>
          <a:xfrm>
            <a:off x="965109" y="2557662"/>
            <a:ext cx="753732" cy="644296"/>
            <a:chOff x="444115" y="349861"/>
            <a:chExt cx="753732" cy="644296"/>
          </a:xfrm>
        </p:grpSpPr>
        <p:sp>
          <p:nvSpPr>
            <p:cNvPr id="8" name="Rectangle: Top Corners Rounded 7">
              <a:extLst>
                <a:ext uri="{FF2B5EF4-FFF2-40B4-BE49-F238E27FC236}">
                  <a16:creationId xmlns:a16="http://schemas.microsoft.com/office/drawing/2014/main" id="{07A8B53C-7687-471F-9A3B-18CD7A734FC8}"/>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id="{8B2E7253-B784-4FAD-B036-E0BEFC25D975}"/>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4.1.</a:t>
              </a:r>
            </a:p>
          </p:txBody>
        </p:sp>
      </p:grpSp>
      <p:grpSp>
        <p:nvGrpSpPr>
          <p:cNvPr id="37" name="3.2">
            <a:extLst>
              <a:ext uri="{FF2B5EF4-FFF2-40B4-BE49-F238E27FC236}">
                <a16:creationId xmlns:a16="http://schemas.microsoft.com/office/drawing/2014/main" id="{BEA3CB54-CF91-48CE-B2E5-C07AB1F51586}"/>
              </a:ext>
            </a:extLst>
          </p:cNvPr>
          <p:cNvGrpSpPr/>
          <p:nvPr/>
        </p:nvGrpSpPr>
        <p:grpSpPr>
          <a:xfrm>
            <a:off x="965109" y="3221742"/>
            <a:ext cx="753732" cy="644296"/>
            <a:chOff x="444115" y="349861"/>
            <a:chExt cx="753732" cy="644296"/>
          </a:xfrm>
        </p:grpSpPr>
        <p:sp>
          <p:nvSpPr>
            <p:cNvPr id="38" name="Rectangle: Top Corners Rounded 37">
              <a:extLst>
                <a:ext uri="{FF2B5EF4-FFF2-40B4-BE49-F238E27FC236}">
                  <a16:creationId xmlns:a16="http://schemas.microsoft.com/office/drawing/2014/main" id="{0EA6323D-8D81-40BA-8CEA-7F1642999506}"/>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Rectangle 38">
              <a:extLst>
                <a:ext uri="{FF2B5EF4-FFF2-40B4-BE49-F238E27FC236}">
                  <a16:creationId xmlns:a16="http://schemas.microsoft.com/office/drawing/2014/main" id="{E537AB6A-5FC8-4721-AD55-48507D97AE78}"/>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4.2.</a:t>
              </a:r>
            </a:p>
          </p:txBody>
        </p:sp>
      </p:grpSp>
      <p:grpSp>
        <p:nvGrpSpPr>
          <p:cNvPr id="40" name="3.3">
            <a:extLst>
              <a:ext uri="{FF2B5EF4-FFF2-40B4-BE49-F238E27FC236}">
                <a16:creationId xmlns:a16="http://schemas.microsoft.com/office/drawing/2014/main" id="{1F4F6B40-4CD1-4129-802C-7F1DC3487FF1}"/>
              </a:ext>
            </a:extLst>
          </p:cNvPr>
          <p:cNvGrpSpPr/>
          <p:nvPr/>
        </p:nvGrpSpPr>
        <p:grpSpPr>
          <a:xfrm>
            <a:off x="965109" y="3885822"/>
            <a:ext cx="753732" cy="644296"/>
            <a:chOff x="444115" y="349861"/>
            <a:chExt cx="753732" cy="644296"/>
          </a:xfrm>
        </p:grpSpPr>
        <p:sp>
          <p:nvSpPr>
            <p:cNvPr id="41" name="Rectangle: Top Corners Rounded 40">
              <a:extLst>
                <a:ext uri="{FF2B5EF4-FFF2-40B4-BE49-F238E27FC236}">
                  <a16:creationId xmlns:a16="http://schemas.microsoft.com/office/drawing/2014/main" id="{571153B3-C5AF-4253-9C81-CE0922A1CEF5}"/>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angle 41">
              <a:extLst>
                <a:ext uri="{FF2B5EF4-FFF2-40B4-BE49-F238E27FC236}">
                  <a16:creationId xmlns:a16="http://schemas.microsoft.com/office/drawing/2014/main" id="{F3EC9C14-FE06-43C9-9C82-06A724746FF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4.3.</a:t>
              </a:r>
            </a:p>
          </p:txBody>
        </p:sp>
      </p:grpSp>
      <p:grpSp>
        <p:nvGrpSpPr>
          <p:cNvPr id="43" name="3.4">
            <a:extLst>
              <a:ext uri="{FF2B5EF4-FFF2-40B4-BE49-F238E27FC236}">
                <a16:creationId xmlns:a16="http://schemas.microsoft.com/office/drawing/2014/main" id="{FB6DD4B7-2450-42E9-B42F-A1160A35FFD0}"/>
              </a:ext>
            </a:extLst>
          </p:cNvPr>
          <p:cNvGrpSpPr/>
          <p:nvPr/>
        </p:nvGrpSpPr>
        <p:grpSpPr>
          <a:xfrm>
            <a:off x="965109" y="4549902"/>
            <a:ext cx="753732" cy="644296"/>
            <a:chOff x="444115" y="349861"/>
            <a:chExt cx="753732" cy="644296"/>
          </a:xfrm>
        </p:grpSpPr>
        <p:sp>
          <p:nvSpPr>
            <p:cNvPr id="44" name="Rectangle: Top Corners Rounded 43">
              <a:extLst>
                <a:ext uri="{FF2B5EF4-FFF2-40B4-BE49-F238E27FC236}">
                  <a16:creationId xmlns:a16="http://schemas.microsoft.com/office/drawing/2014/main" id="{97DBA1B3-FBCC-4A1E-8771-7940D73CF46C}"/>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a:extLst>
                <a:ext uri="{FF2B5EF4-FFF2-40B4-BE49-F238E27FC236}">
                  <a16:creationId xmlns:a16="http://schemas.microsoft.com/office/drawing/2014/main" id="{400B4B44-FC92-4F05-AF2D-41245EA614F4}"/>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4.4.</a:t>
              </a:r>
            </a:p>
          </p:txBody>
        </p:sp>
      </p:grpSp>
      <p:grpSp>
        <p:nvGrpSpPr>
          <p:cNvPr id="46" name="3.5">
            <a:extLst>
              <a:ext uri="{FF2B5EF4-FFF2-40B4-BE49-F238E27FC236}">
                <a16:creationId xmlns:a16="http://schemas.microsoft.com/office/drawing/2014/main" id="{C75E204B-4A26-497D-928D-A7E092B5EE2E}"/>
              </a:ext>
            </a:extLst>
          </p:cNvPr>
          <p:cNvGrpSpPr/>
          <p:nvPr/>
        </p:nvGrpSpPr>
        <p:grpSpPr>
          <a:xfrm>
            <a:off x="965109" y="5213982"/>
            <a:ext cx="753732" cy="644296"/>
            <a:chOff x="444115" y="349861"/>
            <a:chExt cx="753732" cy="644296"/>
          </a:xfrm>
        </p:grpSpPr>
        <p:sp>
          <p:nvSpPr>
            <p:cNvPr id="47" name="Rectangle: Top Corners Rounded 46">
              <a:extLst>
                <a:ext uri="{FF2B5EF4-FFF2-40B4-BE49-F238E27FC236}">
                  <a16:creationId xmlns:a16="http://schemas.microsoft.com/office/drawing/2014/main" id="{5B9F98A4-0302-40CB-ABAD-0953C264A3E9}"/>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a:extLst>
                <a:ext uri="{FF2B5EF4-FFF2-40B4-BE49-F238E27FC236}">
                  <a16:creationId xmlns:a16="http://schemas.microsoft.com/office/drawing/2014/main" id="{BBE6394C-08CB-4A81-A732-75E6AD6CD1B9}"/>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4.5.</a:t>
              </a:r>
            </a:p>
          </p:txBody>
        </p:sp>
      </p:grpSp>
      <p:grpSp>
        <p:nvGrpSpPr>
          <p:cNvPr id="49" name="3.6">
            <a:extLst>
              <a:ext uri="{FF2B5EF4-FFF2-40B4-BE49-F238E27FC236}">
                <a16:creationId xmlns:a16="http://schemas.microsoft.com/office/drawing/2014/main" id="{1B1AA7DF-8901-4F48-A087-DF85CFA5C67B}"/>
              </a:ext>
            </a:extLst>
          </p:cNvPr>
          <p:cNvGrpSpPr/>
          <p:nvPr/>
        </p:nvGrpSpPr>
        <p:grpSpPr>
          <a:xfrm>
            <a:off x="965109" y="5878062"/>
            <a:ext cx="753732" cy="644296"/>
            <a:chOff x="444115" y="349861"/>
            <a:chExt cx="753732" cy="644296"/>
          </a:xfrm>
        </p:grpSpPr>
        <p:sp>
          <p:nvSpPr>
            <p:cNvPr id="50" name="Rectangle: Top Corners Rounded 49">
              <a:extLst>
                <a:ext uri="{FF2B5EF4-FFF2-40B4-BE49-F238E27FC236}">
                  <a16:creationId xmlns:a16="http://schemas.microsoft.com/office/drawing/2014/main" id="{A2B9C485-0A5B-4AA6-A02F-4DB5E980C1FB}"/>
                </a:ext>
              </a:extLst>
            </p:cNvPr>
            <p:cNvSpPr/>
            <p:nvPr/>
          </p:nvSpPr>
          <p:spPr>
            <a:xfrm rot="5400000">
              <a:off x="498833" y="295143"/>
              <a:ext cx="644296" cy="753732"/>
            </a:xfrm>
            <a:prstGeom prst="round2SameRect">
              <a:avLst>
                <a:gd name="adj1" fmla="val 16492"/>
                <a:gd name="adj2" fmla="val 0"/>
              </a:avLst>
            </a:prstGeom>
            <a:solidFill>
              <a:schemeClr val="bg1"/>
            </a:solidFill>
            <a:ln>
              <a:noFill/>
            </a:ln>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Rectangle 50">
              <a:extLst>
                <a:ext uri="{FF2B5EF4-FFF2-40B4-BE49-F238E27FC236}">
                  <a16:creationId xmlns:a16="http://schemas.microsoft.com/office/drawing/2014/main" id="{235360EB-E9E3-4166-B316-73B7A5E7CAC4}"/>
                </a:ext>
              </a:extLst>
            </p:cNvPr>
            <p:cNvSpPr/>
            <p:nvPr/>
          </p:nvSpPr>
          <p:spPr>
            <a:xfrm>
              <a:off x="515448" y="466129"/>
              <a:ext cx="611066" cy="400110"/>
            </a:xfrm>
            <a:prstGeom prst="rect">
              <a:avLst/>
            </a:prstGeom>
            <a:noFill/>
          </p:spPr>
          <p:txBody>
            <a:bodyPr wrap="none" lIns="91440" tIns="45720" rIns="91440" bIns="45720">
              <a:spAutoFit/>
            </a:bodyPr>
            <a:lstStyle/>
            <a:p>
              <a:pPr algn="ctr"/>
              <a:r>
                <a:rPr lang="en-US" sz="2000" b="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4.6.</a:t>
              </a:r>
            </a:p>
          </p:txBody>
        </p:sp>
      </p:grpSp>
      <p:pic>
        <p:nvPicPr>
          <p:cNvPr id="132" name="Picture 131">
            <a:hlinkClick r:id="rId6" action="ppaction://hlinksldjump"/>
            <a:extLst>
              <a:ext uri="{FF2B5EF4-FFF2-40B4-BE49-F238E27FC236}">
                <a16:creationId xmlns:a16="http://schemas.microsoft.com/office/drawing/2014/main" id="{99539BE0-541B-428F-8556-C32E0A98D8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2185" y="6201153"/>
            <a:ext cx="3103328" cy="560026"/>
          </a:xfrm>
          <a:prstGeom prst="rect">
            <a:avLst/>
          </a:prstGeom>
          <a:effectLst>
            <a:outerShdw blurRad="50800" dist="50800" dir="2700000" algn="tl" rotWithShape="0">
              <a:prstClr val="black">
                <a:alpha val="96000"/>
              </a:prstClr>
            </a:outerShdw>
          </a:effectLst>
        </p:spPr>
      </p:pic>
    </p:spTree>
    <p:extLst>
      <p:ext uri="{BB962C8B-B14F-4D97-AF65-F5344CB8AC3E}">
        <p14:creationId xmlns:p14="http://schemas.microsoft.com/office/powerpoint/2010/main" val="3002999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0-#ppt_w/2"/>
                                          </p:val>
                                        </p:tav>
                                        <p:tav tm="100000">
                                          <p:val>
                                            <p:strVal val="#ppt_x"/>
                                          </p:val>
                                        </p:tav>
                                      </p:tavLst>
                                    </p:anim>
                                    <p:anim calcmode="lin" valueType="num">
                                      <p:cBhvr additive="base">
                                        <p:cTn id="8" dur="1000" fill="hold"/>
                                        <p:tgtEl>
                                          <p:spTgt spid="8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1000"/>
                                        <p:tgtEl>
                                          <p:spTgt spid="88"/>
                                        </p:tgtEl>
                                        <p:attrNameLst>
                                          <p:attrName>ppt_x</p:attrName>
                                        </p:attrNameLst>
                                      </p:cBhvr>
                                      <p:tavLst>
                                        <p:tav tm="0">
                                          <p:val>
                                            <p:strVal val="ppt_x"/>
                                          </p:val>
                                        </p:tav>
                                        <p:tav tm="100000">
                                          <p:val>
                                            <p:strVal val="0-ppt_w/2"/>
                                          </p:val>
                                        </p:tav>
                                      </p:tavLst>
                                    </p:anim>
                                    <p:anim calcmode="lin" valueType="num">
                                      <p:cBhvr additive="base">
                                        <p:cTn id="13" dur="1000"/>
                                        <p:tgtEl>
                                          <p:spTgt spid="88"/>
                                        </p:tgtEl>
                                        <p:attrNameLst>
                                          <p:attrName>ppt_y</p:attrName>
                                        </p:attrNameLst>
                                      </p:cBhvr>
                                      <p:tavLst>
                                        <p:tav tm="0">
                                          <p:val>
                                            <p:strVal val="ppt_y"/>
                                          </p:val>
                                        </p:tav>
                                        <p:tav tm="100000">
                                          <p:val>
                                            <p:strVal val="ppt_y"/>
                                          </p:val>
                                        </p:tav>
                                      </p:tavLst>
                                    </p:anim>
                                    <p:set>
                                      <p:cBhvr>
                                        <p:cTn id="14" dur="1" fill="hold">
                                          <p:stCondLst>
                                            <p:cond delay="9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5" restart="whenNotActive" fill="hold" evtFilter="cancelBubble" nodeType="interactiveSeq">
                <p:stCondLst>
                  <p:cond evt="onClick" delay="0">
                    <p:tgtEl>
                      <p:spTgt spid="37"/>
                    </p:tgtEl>
                  </p:cond>
                </p:stCondLst>
                <p:endSync evt="end" delay="0">
                  <p:rtn val="all"/>
                </p:endSync>
                <p:childTnLst>
                  <p:par>
                    <p:cTn id="16" fill="hold">
                      <p:stCondLst>
                        <p:cond delay="0"/>
                      </p:stCondLst>
                      <p:childTnLst>
                        <p:par>
                          <p:cTn id="17" fill="hold">
                            <p:stCondLst>
                              <p:cond delay="0"/>
                            </p:stCondLst>
                            <p:childTnLst>
                              <p:par>
                                <p:cTn id="18" presetID="2" presetClass="entr" presetSubtype="9"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additive="base">
                                        <p:cTn id="20" dur="1000" fill="hold"/>
                                        <p:tgtEl>
                                          <p:spTgt spid="64"/>
                                        </p:tgtEl>
                                        <p:attrNameLst>
                                          <p:attrName>ppt_x</p:attrName>
                                        </p:attrNameLst>
                                      </p:cBhvr>
                                      <p:tavLst>
                                        <p:tav tm="0">
                                          <p:val>
                                            <p:strVal val="0-#ppt_w/2"/>
                                          </p:val>
                                        </p:tav>
                                        <p:tav tm="100000">
                                          <p:val>
                                            <p:strVal val="#ppt_x"/>
                                          </p:val>
                                        </p:tav>
                                      </p:tavLst>
                                    </p:anim>
                                    <p:anim calcmode="lin" valueType="num">
                                      <p:cBhvr additive="base">
                                        <p:cTn id="21" dur="1000" fill="hold"/>
                                        <p:tgtEl>
                                          <p:spTgt spid="6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nodeType="clickEffect">
                                  <p:stCondLst>
                                    <p:cond delay="0"/>
                                  </p:stCondLst>
                                  <p:childTnLst>
                                    <p:anim calcmode="lin" valueType="num">
                                      <p:cBhvr additive="base">
                                        <p:cTn id="25" dur="1000"/>
                                        <p:tgtEl>
                                          <p:spTgt spid="64"/>
                                        </p:tgtEl>
                                        <p:attrNameLst>
                                          <p:attrName>ppt_x</p:attrName>
                                        </p:attrNameLst>
                                      </p:cBhvr>
                                      <p:tavLst>
                                        <p:tav tm="0">
                                          <p:val>
                                            <p:strVal val="ppt_x"/>
                                          </p:val>
                                        </p:tav>
                                        <p:tav tm="100000">
                                          <p:val>
                                            <p:strVal val="0-ppt_w/2"/>
                                          </p:val>
                                        </p:tav>
                                      </p:tavLst>
                                    </p:anim>
                                    <p:anim calcmode="lin" valueType="num">
                                      <p:cBhvr additive="base">
                                        <p:cTn id="26" dur="1000"/>
                                        <p:tgtEl>
                                          <p:spTgt spid="64"/>
                                        </p:tgtEl>
                                        <p:attrNameLst>
                                          <p:attrName>ppt_y</p:attrName>
                                        </p:attrNameLst>
                                      </p:cBhvr>
                                      <p:tavLst>
                                        <p:tav tm="0">
                                          <p:val>
                                            <p:strVal val="ppt_y"/>
                                          </p:val>
                                        </p:tav>
                                        <p:tav tm="100000">
                                          <p:val>
                                            <p:strVal val="ppt_y"/>
                                          </p:val>
                                        </p:tav>
                                      </p:tavLst>
                                    </p:anim>
                                    <p:set>
                                      <p:cBhvr>
                                        <p:cTn id="27"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8" restart="whenNotActive" fill="hold" evtFilter="cancelBubble" nodeType="interactiveSeq">
                <p:stCondLst>
                  <p:cond evt="onClick" delay="0">
                    <p:tgtEl>
                      <p:spTgt spid="40"/>
                    </p:tgtEl>
                  </p:cond>
                </p:stCondLst>
                <p:endSync evt="end" delay="0">
                  <p:rtn val="all"/>
                </p:endSync>
                <p:childTnLst>
                  <p:par>
                    <p:cTn id="29" fill="hold">
                      <p:stCondLst>
                        <p:cond delay="0"/>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1000" fill="hold"/>
                                        <p:tgtEl>
                                          <p:spTgt spid="71"/>
                                        </p:tgtEl>
                                        <p:attrNameLst>
                                          <p:attrName>ppt_x</p:attrName>
                                        </p:attrNameLst>
                                      </p:cBhvr>
                                      <p:tavLst>
                                        <p:tav tm="0">
                                          <p:val>
                                            <p:strVal val="0-#ppt_w/2"/>
                                          </p:val>
                                        </p:tav>
                                        <p:tav tm="100000">
                                          <p:val>
                                            <p:strVal val="#ppt_x"/>
                                          </p:val>
                                        </p:tav>
                                      </p:tavLst>
                                    </p:anim>
                                    <p:anim calcmode="lin" valueType="num">
                                      <p:cBhvr additive="base">
                                        <p:cTn id="34" dur="1000" fill="hold"/>
                                        <p:tgtEl>
                                          <p:spTgt spid="71"/>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8" fill="hold" nodeType="clickEffect">
                                  <p:stCondLst>
                                    <p:cond delay="0"/>
                                  </p:stCondLst>
                                  <p:childTnLst>
                                    <p:anim calcmode="lin" valueType="num">
                                      <p:cBhvr additive="base">
                                        <p:cTn id="38" dur="1000"/>
                                        <p:tgtEl>
                                          <p:spTgt spid="71"/>
                                        </p:tgtEl>
                                        <p:attrNameLst>
                                          <p:attrName>ppt_x</p:attrName>
                                        </p:attrNameLst>
                                      </p:cBhvr>
                                      <p:tavLst>
                                        <p:tav tm="0">
                                          <p:val>
                                            <p:strVal val="ppt_x"/>
                                          </p:val>
                                        </p:tav>
                                        <p:tav tm="100000">
                                          <p:val>
                                            <p:strVal val="0-ppt_w/2"/>
                                          </p:val>
                                        </p:tav>
                                      </p:tavLst>
                                    </p:anim>
                                    <p:anim calcmode="lin" valueType="num">
                                      <p:cBhvr additive="base">
                                        <p:cTn id="39" dur="1000"/>
                                        <p:tgtEl>
                                          <p:spTgt spid="71"/>
                                        </p:tgtEl>
                                        <p:attrNameLst>
                                          <p:attrName>ppt_y</p:attrName>
                                        </p:attrNameLst>
                                      </p:cBhvr>
                                      <p:tavLst>
                                        <p:tav tm="0">
                                          <p:val>
                                            <p:strVal val="ppt_y"/>
                                          </p:val>
                                        </p:tav>
                                        <p:tav tm="100000">
                                          <p:val>
                                            <p:strVal val="ppt_y"/>
                                          </p:val>
                                        </p:tav>
                                      </p:tavLst>
                                    </p:anim>
                                    <p:set>
                                      <p:cBhvr>
                                        <p:cTn id="40"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1" restart="whenNotActive" fill="hold" evtFilter="cancelBubble" nodeType="interactiveSeq">
                <p:stCondLst>
                  <p:cond evt="onClick" delay="0">
                    <p:tgtEl>
                      <p:spTgt spid="43"/>
                    </p:tgtEl>
                  </p:cond>
                </p:stCondLst>
                <p:endSync evt="end" delay="0">
                  <p:rtn val="all"/>
                </p:endSync>
                <p:childTnLst>
                  <p:par>
                    <p:cTn id="42" fill="hold">
                      <p:stCondLst>
                        <p:cond delay="0"/>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additive="base">
                                        <p:cTn id="46" dur="1000" fill="hold"/>
                                        <p:tgtEl>
                                          <p:spTgt spid="79"/>
                                        </p:tgtEl>
                                        <p:attrNameLst>
                                          <p:attrName>ppt_x</p:attrName>
                                        </p:attrNameLst>
                                      </p:cBhvr>
                                      <p:tavLst>
                                        <p:tav tm="0">
                                          <p:val>
                                            <p:strVal val="0-#ppt_w/2"/>
                                          </p:val>
                                        </p:tav>
                                        <p:tav tm="100000">
                                          <p:val>
                                            <p:strVal val="#ppt_x"/>
                                          </p:val>
                                        </p:tav>
                                      </p:tavLst>
                                    </p:anim>
                                    <p:anim calcmode="lin" valueType="num">
                                      <p:cBhvr additive="base">
                                        <p:cTn id="47"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8" fill="hold" nodeType="clickEffect">
                                  <p:stCondLst>
                                    <p:cond delay="0"/>
                                  </p:stCondLst>
                                  <p:childTnLst>
                                    <p:anim calcmode="lin" valueType="num">
                                      <p:cBhvr additive="base">
                                        <p:cTn id="51" dur="1000"/>
                                        <p:tgtEl>
                                          <p:spTgt spid="79"/>
                                        </p:tgtEl>
                                        <p:attrNameLst>
                                          <p:attrName>ppt_x</p:attrName>
                                        </p:attrNameLst>
                                      </p:cBhvr>
                                      <p:tavLst>
                                        <p:tav tm="0">
                                          <p:val>
                                            <p:strVal val="ppt_x"/>
                                          </p:val>
                                        </p:tav>
                                        <p:tav tm="100000">
                                          <p:val>
                                            <p:strVal val="0-ppt_w/2"/>
                                          </p:val>
                                        </p:tav>
                                      </p:tavLst>
                                    </p:anim>
                                    <p:anim calcmode="lin" valueType="num">
                                      <p:cBhvr additive="base">
                                        <p:cTn id="52" dur="1000"/>
                                        <p:tgtEl>
                                          <p:spTgt spid="79"/>
                                        </p:tgtEl>
                                        <p:attrNameLst>
                                          <p:attrName>ppt_y</p:attrName>
                                        </p:attrNameLst>
                                      </p:cBhvr>
                                      <p:tavLst>
                                        <p:tav tm="0">
                                          <p:val>
                                            <p:strVal val="ppt_y"/>
                                          </p:val>
                                        </p:tav>
                                        <p:tav tm="100000">
                                          <p:val>
                                            <p:strVal val="ppt_y"/>
                                          </p:val>
                                        </p:tav>
                                      </p:tavLst>
                                    </p:anim>
                                    <p:set>
                                      <p:cBhvr>
                                        <p:cTn id="53" dur="1" fill="hold">
                                          <p:stCondLst>
                                            <p:cond delay="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4" restart="whenNotActive" fill="hold" evtFilter="cancelBubble" nodeType="interactiveSeq">
                <p:stCondLst>
                  <p:cond evt="onClick" delay="0">
                    <p:tgtEl>
                      <p:spTgt spid="46"/>
                    </p:tgtEl>
                  </p:cond>
                </p:stCondLst>
                <p:endSync evt="end" delay="0">
                  <p:rtn val="all"/>
                </p:endSync>
                <p:childTnLst>
                  <p:par>
                    <p:cTn id="55" fill="hold">
                      <p:stCondLst>
                        <p:cond delay="0"/>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1000" fill="hold"/>
                                        <p:tgtEl>
                                          <p:spTgt spid="95"/>
                                        </p:tgtEl>
                                        <p:attrNameLst>
                                          <p:attrName>ppt_x</p:attrName>
                                        </p:attrNameLst>
                                      </p:cBhvr>
                                      <p:tavLst>
                                        <p:tav tm="0">
                                          <p:val>
                                            <p:strVal val="0-#ppt_w/2"/>
                                          </p:val>
                                        </p:tav>
                                        <p:tav tm="100000">
                                          <p:val>
                                            <p:strVal val="#ppt_x"/>
                                          </p:val>
                                        </p:tav>
                                      </p:tavLst>
                                    </p:anim>
                                    <p:anim calcmode="lin" valueType="num">
                                      <p:cBhvr additive="base">
                                        <p:cTn id="60"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xit" presetSubtype="8" fill="hold" nodeType="clickEffect">
                                  <p:stCondLst>
                                    <p:cond delay="0"/>
                                  </p:stCondLst>
                                  <p:childTnLst>
                                    <p:anim calcmode="lin" valueType="num">
                                      <p:cBhvr additive="base">
                                        <p:cTn id="64" dur="1000"/>
                                        <p:tgtEl>
                                          <p:spTgt spid="95"/>
                                        </p:tgtEl>
                                        <p:attrNameLst>
                                          <p:attrName>ppt_x</p:attrName>
                                        </p:attrNameLst>
                                      </p:cBhvr>
                                      <p:tavLst>
                                        <p:tav tm="0">
                                          <p:val>
                                            <p:strVal val="ppt_x"/>
                                          </p:val>
                                        </p:tav>
                                        <p:tav tm="100000">
                                          <p:val>
                                            <p:strVal val="0-ppt_w/2"/>
                                          </p:val>
                                        </p:tav>
                                      </p:tavLst>
                                    </p:anim>
                                    <p:anim calcmode="lin" valueType="num">
                                      <p:cBhvr additive="base">
                                        <p:cTn id="65" dur="1000"/>
                                        <p:tgtEl>
                                          <p:spTgt spid="95"/>
                                        </p:tgtEl>
                                        <p:attrNameLst>
                                          <p:attrName>ppt_y</p:attrName>
                                        </p:attrNameLst>
                                      </p:cBhvr>
                                      <p:tavLst>
                                        <p:tav tm="0">
                                          <p:val>
                                            <p:strVal val="ppt_y"/>
                                          </p:val>
                                        </p:tav>
                                        <p:tav tm="100000">
                                          <p:val>
                                            <p:strVal val="ppt_y"/>
                                          </p:val>
                                        </p:tav>
                                      </p:tavLst>
                                    </p:anim>
                                    <p:set>
                                      <p:cBhvr>
                                        <p:cTn id="66" dur="1" fill="hold">
                                          <p:stCondLst>
                                            <p:cond delay="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7" restart="whenNotActive" fill="hold" evtFilter="cancelBubble" nodeType="interactiveSeq">
                <p:stCondLst>
                  <p:cond evt="onClick" delay="0">
                    <p:tgtEl>
                      <p:spTgt spid="49"/>
                    </p:tgtEl>
                  </p:cond>
                </p:stCondLst>
                <p:endSync evt="end" delay="0">
                  <p:rtn val="all"/>
                </p:endSync>
                <p:childTnLst>
                  <p:par>
                    <p:cTn id="68" fill="hold">
                      <p:stCondLst>
                        <p:cond delay="0"/>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101"/>
                                        </p:tgtEl>
                                        <p:attrNameLst>
                                          <p:attrName>style.visibility</p:attrName>
                                        </p:attrNameLst>
                                      </p:cBhvr>
                                      <p:to>
                                        <p:strVal val="visible"/>
                                      </p:to>
                                    </p:set>
                                    <p:anim calcmode="lin" valueType="num">
                                      <p:cBhvr additive="base">
                                        <p:cTn id="72" dur="1000" fill="hold"/>
                                        <p:tgtEl>
                                          <p:spTgt spid="101"/>
                                        </p:tgtEl>
                                        <p:attrNameLst>
                                          <p:attrName>ppt_x</p:attrName>
                                        </p:attrNameLst>
                                      </p:cBhvr>
                                      <p:tavLst>
                                        <p:tav tm="0">
                                          <p:val>
                                            <p:strVal val="0-#ppt_w/2"/>
                                          </p:val>
                                        </p:tav>
                                        <p:tav tm="100000">
                                          <p:val>
                                            <p:strVal val="#ppt_x"/>
                                          </p:val>
                                        </p:tav>
                                      </p:tavLst>
                                    </p:anim>
                                    <p:anim calcmode="lin" valueType="num">
                                      <p:cBhvr additive="base">
                                        <p:cTn id="73" dur="10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xit" presetSubtype="8" fill="hold" nodeType="clickEffect">
                                  <p:stCondLst>
                                    <p:cond delay="0"/>
                                  </p:stCondLst>
                                  <p:childTnLst>
                                    <p:anim calcmode="lin" valueType="num">
                                      <p:cBhvr additive="base">
                                        <p:cTn id="77" dur="1000"/>
                                        <p:tgtEl>
                                          <p:spTgt spid="101"/>
                                        </p:tgtEl>
                                        <p:attrNameLst>
                                          <p:attrName>ppt_x</p:attrName>
                                        </p:attrNameLst>
                                      </p:cBhvr>
                                      <p:tavLst>
                                        <p:tav tm="0">
                                          <p:val>
                                            <p:strVal val="ppt_x"/>
                                          </p:val>
                                        </p:tav>
                                        <p:tav tm="100000">
                                          <p:val>
                                            <p:strVal val="0-ppt_w/2"/>
                                          </p:val>
                                        </p:tav>
                                      </p:tavLst>
                                    </p:anim>
                                    <p:anim calcmode="lin" valueType="num">
                                      <p:cBhvr additive="base">
                                        <p:cTn id="78" dur="1000"/>
                                        <p:tgtEl>
                                          <p:spTgt spid="101"/>
                                        </p:tgtEl>
                                        <p:attrNameLst>
                                          <p:attrName>ppt_y</p:attrName>
                                        </p:attrNameLst>
                                      </p:cBhvr>
                                      <p:tavLst>
                                        <p:tav tm="0">
                                          <p:val>
                                            <p:strVal val="ppt_y"/>
                                          </p:val>
                                        </p:tav>
                                        <p:tav tm="100000">
                                          <p:val>
                                            <p:strVal val="ppt_y"/>
                                          </p:val>
                                        </p:tav>
                                      </p:tavLst>
                                    </p:anim>
                                    <p:set>
                                      <p:cBhvr>
                                        <p:cTn id="79" dur="1" fill="hold">
                                          <p:stCondLst>
                                            <p:cond delay="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C29D-DBA5-4C54-90AF-3A96B347CCD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818A0C5-72F1-4B3C-9D82-0514DF6CA6C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4F66C28-B242-41FA-898D-F86ABA2C8A97}"/>
              </a:ext>
            </a:extLst>
          </p:cNvPr>
          <p:cNvPicPr>
            <a:picLocks noChangeAspect="1"/>
          </p:cNvPicPr>
          <p:nvPr/>
        </p:nvPicPr>
        <p:blipFill rotWithShape="1">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400000"/>
                    </a14:imgEffect>
                  </a14:imgLayer>
                </a14:imgProps>
              </a:ext>
            </a:extLst>
          </a:blip>
          <a:srcRect l="3215"/>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D152E614-011B-4AC7-8704-EFB9495D58F6}"/>
              </a:ext>
            </a:extLst>
          </p:cNvPr>
          <p:cNvGrpSpPr/>
          <p:nvPr/>
        </p:nvGrpSpPr>
        <p:grpSpPr>
          <a:xfrm>
            <a:off x="466059" y="4695916"/>
            <a:ext cx="11725941" cy="1428279"/>
            <a:chOff x="466059" y="3639180"/>
            <a:chExt cx="11725941" cy="1428279"/>
          </a:xfrm>
        </p:grpSpPr>
        <p:sp>
          <p:nvSpPr>
            <p:cNvPr id="7" name="Rectangle 6">
              <a:extLst>
                <a:ext uri="{FF2B5EF4-FFF2-40B4-BE49-F238E27FC236}">
                  <a16:creationId xmlns:a16="http://schemas.microsoft.com/office/drawing/2014/main" id="{7CD7A316-C40D-4010-A5E1-9E22341E98E1}"/>
                </a:ext>
              </a:extLst>
            </p:cNvPr>
            <p:cNvSpPr/>
            <p:nvPr/>
          </p:nvSpPr>
          <p:spPr>
            <a:xfrm>
              <a:off x="5553741" y="3741896"/>
              <a:ext cx="6638259" cy="13255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1FFDB05-9003-4FBB-BD14-75A03C02DDC9}"/>
                </a:ext>
              </a:extLst>
            </p:cNvPr>
            <p:cNvSpPr/>
            <p:nvPr/>
          </p:nvSpPr>
          <p:spPr>
            <a:xfrm>
              <a:off x="466059" y="3639180"/>
              <a:ext cx="11725941"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1301B9F-836D-417A-8438-1F07EDDFD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83" y="3791337"/>
              <a:ext cx="5036287" cy="1021248"/>
            </a:xfrm>
            <a:prstGeom prst="rect">
              <a:avLst/>
            </a:prstGeom>
          </p:spPr>
        </p:pic>
        <p:pic>
          <p:nvPicPr>
            <p:cNvPr id="10" name="Picture 9">
              <a:extLst>
                <a:ext uri="{FF2B5EF4-FFF2-40B4-BE49-F238E27FC236}">
                  <a16:creationId xmlns:a16="http://schemas.microsoft.com/office/drawing/2014/main" id="{D3620516-06CE-4B1C-A134-51472C836546}"/>
                </a:ext>
              </a:extLst>
            </p:cNvPr>
            <p:cNvPicPr>
              <a:picLocks noChangeAspect="1"/>
            </p:cNvPicPr>
            <p:nvPr/>
          </p:nvPicPr>
          <p:blipFill>
            <a:blip r:embed="rId5"/>
            <a:stretch>
              <a:fillRect/>
            </a:stretch>
          </p:blipFill>
          <p:spPr>
            <a:xfrm>
              <a:off x="9274679" y="4283002"/>
              <a:ext cx="2720718" cy="488733"/>
            </a:xfrm>
            <a:prstGeom prst="rect">
              <a:avLst/>
            </a:prstGeom>
          </p:spPr>
        </p:pic>
      </p:grpSp>
    </p:spTree>
    <p:extLst>
      <p:ext uri="{BB962C8B-B14F-4D97-AF65-F5344CB8AC3E}">
        <p14:creationId xmlns:p14="http://schemas.microsoft.com/office/powerpoint/2010/main" val="223734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09FC-6E88-4846-B308-07C2F5B927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B7CDA80-AC2B-4320-ACA6-B9FFB7646B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8A82612-97B1-4D3B-AA23-253888B4FBE1}"/>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309719"/>
            <a:ext cx="12192000" cy="7167975"/>
          </a:xfrm>
          <a:prstGeom prst="rect">
            <a:avLst/>
          </a:prstGeom>
        </p:spPr>
      </p:pic>
      <p:pic>
        <p:nvPicPr>
          <p:cNvPr id="7" name="Picture 6">
            <a:hlinkClick r:id="rId4" action="ppaction://hlinksldjump"/>
            <a:extLst>
              <a:ext uri="{FF2B5EF4-FFF2-40B4-BE49-F238E27FC236}">
                <a16:creationId xmlns:a16="http://schemas.microsoft.com/office/drawing/2014/main" id="{9BAB16EB-8CED-4525-88DB-E75F241864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2185" y="6201153"/>
            <a:ext cx="3103328" cy="560026"/>
          </a:xfrm>
          <a:prstGeom prst="rect">
            <a:avLst/>
          </a:prstGeom>
          <a:effectLst>
            <a:outerShdw blurRad="50800" dist="50800" dir="2700000" algn="tl" rotWithShape="0">
              <a:prstClr val="black">
                <a:alpha val="96000"/>
              </a:prstClr>
            </a:outerShdw>
          </a:effectLst>
        </p:spPr>
      </p:pic>
    </p:spTree>
    <p:extLst>
      <p:ext uri="{BB962C8B-B14F-4D97-AF65-F5344CB8AC3E}">
        <p14:creationId xmlns:p14="http://schemas.microsoft.com/office/powerpoint/2010/main" val="34937699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5F91B-8A5B-49AE-B712-3A69C9EB60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00AF7A-3C8D-4CBF-A052-B739C20DFC8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0CA5372-0E0E-4432-A684-C1A8ED6EC69D}"/>
              </a:ext>
            </a:extLst>
          </p:cNvPr>
          <p:cNvPicPr>
            <a:picLocks noChangeAspect="1"/>
          </p:cNvPicPr>
          <p:nvPr/>
        </p:nvPicPr>
        <p:blipFill rotWithShape="1">
          <a:blip r:embed="rId2"/>
          <a:srcRect t="3246" b="9526"/>
          <a:stretch/>
        </p:blipFill>
        <p:spPr>
          <a:xfrm>
            <a:off x="0" y="0"/>
            <a:ext cx="12192000" cy="6858000"/>
          </a:xfrm>
          <a:prstGeom prst="rect">
            <a:avLst/>
          </a:prstGeom>
        </p:spPr>
      </p:pic>
      <p:pic>
        <p:nvPicPr>
          <p:cNvPr id="1026" name="Picture 2" descr="https://www.sdccd.edu/docs/District/cpr/_2024logos/Miramar-District_1Line_Full_Color.png">
            <a:extLst>
              <a:ext uri="{FF2B5EF4-FFF2-40B4-BE49-F238E27FC236}">
                <a16:creationId xmlns:a16="http://schemas.microsoft.com/office/drawing/2014/main" id="{E2BA9A78-D6CE-4E46-BBDF-7ACDA8DCA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78" y="180901"/>
            <a:ext cx="9427535" cy="847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4" action="ppaction://hlinksldjump"/>
            <a:extLst>
              <a:ext uri="{FF2B5EF4-FFF2-40B4-BE49-F238E27FC236}">
                <a16:creationId xmlns:a16="http://schemas.microsoft.com/office/drawing/2014/main" id="{FC12DADD-DB9E-467A-8948-D366651C8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2185" y="6201153"/>
            <a:ext cx="3103328" cy="560026"/>
          </a:xfrm>
          <a:prstGeom prst="rect">
            <a:avLst/>
          </a:prstGeom>
          <a:effectLst>
            <a:outerShdw blurRad="50800" dist="50800" dir="2700000" algn="tl" rotWithShape="0">
              <a:prstClr val="black">
                <a:alpha val="96000"/>
              </a:prstClr>
            </a:outerShdw>
          </a:effectLst>
        </p:spPr>
      </p:pic>
    </p:spTree>
    <p:extLst>
      <p:ext uri="{BB962C8B-B14F-4D97-AF65-F5344CB8AC3E}">
        <p14:creationId xmlns:p14="http://schemas.microsoft.com/office/powerpoint/2010/main" val="3141497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4c33ab-d81e-4018-81bc-d0c70e61943e" xsi:nil="true"/>
    <lcf76f155ced4ddcb4097134ff3c332f xmlns="21eca2ed-234a-44fa-87f2-483690f52fb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305A93A412ED4789F651E1F6672C97" ma:contentTypeVersion="11" ma:contentTypeDescription="Create a new document." ma:contentTypeScope="" ma:versionID="f5da62501752e86a47a8f5354aba66ed">
  <xsd:schema xmlns:xsd="http://www.w3.org/2001/XMLSchema" xmlns:xs="http://www.w3.org/2001/XMLSchema" xmlns:p="http://schemas.microsoft.com/office/2006/metadata/properties" xmlns:ns2="21eca2ed-234a-44fa-87f2-483690f52fb1" xmlns:ns3="e14c33ab-d81e-4018-81bc-d0c70e61943e" targetNamespace="http://schemas.microsoft.com/office/2006/metadata/properties" ma:root="true" ma:fieldsID="f4833226b69b8b3424074d1af6715b91" ns2:_="" ns3:_="">
    <xsd:import namespace="21eca2ed-234a-44fa-87f2-483690f52fb1"/>
    <xsd:import namespace="e14c33ab-d81e-4018-81bc-d0c70e6194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ca2ed-234a-44fa-87f2-483690f52f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623f574-7200-4a29-981e-196d7702f32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4c33ab-d81e-4018-81bc-d0c70e61943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a753c0f-ce78-4e5c-9608-1ab46c3f8bb5}" ma:internalName="TaxCatchAll" ma:showField="CatchAllData" ma:web="e14c33ab-d81e-4018-81bc-d0c70e6194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CC4BD2-B921-403C-887C-A28598BEFDDF}">
  <ds:schemaRefs>
    <ds:schemaRef ds:uri="http://schemas.microsoft.com/office/infopath/2007/PartnerControls"/>
    <ds:schemaRef ds:uri="http://purl.org/dc/elements/1.1/"/>
    <ds:schemaRef ds:uri="http://www.w3.org/XML/1998/namespace"/>
    <ds:schemaRef ds:uri="http://purl.org/dc/dcmitype/"/>
    <ds:schemaRef ds:uri="39722426-f998-4d4c-8dce-8ca305bad60a"/>
    <ds:schemaRef ds:uri="http://schemas.microsoft.com/office/2006/metadata/properties"/>
    <ds:schemaRef ds:uri="http://purl.org/dc/term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BA9D3F45-EC93-4349-998F-5031E2A9CFE5}"/>
</file>

<file path=customXml/itemProps3.xml><?xml version="1.0" encoding="utf-8"?>
<ds:datastoreItem xmlns:ds="http://schemas.openxmlformats.org/officeDocument/2006/customXml" ds:itemID="{F9201A0F-E66D-4C35-BCDA-6CB8D67E41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10173</TotalTime>
  <Words>1594</Words>
  <Application>Microsoft Office PowerPoint</Application>
  <PresentationFormat>Widescreen</PresentationFormat>
  <Paragraphs>130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 Sacro</dc:creator>
  <cp:lastModifiedBy>Val Sacro</cp:lastModifiedBy>
  <cp:revision>19</cp:revision>
  <dcterms:created xsi:type="dcterms:W3CDTF">2024-09-26T17:07:25Z</dcterms:created>
  <dcterms:modified xsi:type="dcterms:W3CDTF">2024-10-15T17:57:18Z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0x0101006C305A93A412ED4789F651E1F6672C97</vt:lpwstr>
  </property>
</Properties>
</file>