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49"/>
  </p:notesMasterIdLst>
  <p:sldIdLst>
    <p:sldId id="272" r:id="rId6"/>
    <p:sldId id="257" r:id="rId7"/>
    <p:sldId id="258" r:id="rId8"/>
    <p:sldId id="259" r:id="rId9"/>
    <p:sldId id="268" r:id="rId10"/>
    <p:sldId id="275" r:id="rId11"/>
    <p:sldId id="276" r:id="rId12"/>
    <p:sldId id="277" r:id="rId13"/>
    <p:sldId id="279" r:id="rId14"/>
    <p:sldId id="280" r:id="rId15"/>
    <p:sldId id="303" r:id="rId16"/>
    <p:sldId id="304" r:id="rId17"/>
    <p:sldId id="305" r:id="rId18"/>
    <p:sldId id="308" r:id="rId19"/>
    <p:sldId id="306" r:id="rId20"/>
    <p:sldId id="307"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274"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097"/>
    <a:srgbClr val="5F3689"/>
    <a:srgbClr val="31A9E0"/>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8"/>
    <p:restoredTop sz="94783"/>
  </p:normalViewPr>
  <p:slideViewPr>
    <p:cSldViewPr snapToGrid="0">
      <p:cViewPr varScale="1">
        <p:scale>
          <a:sx n="115" d="100"/>
          <a:sy n="115" d="100"/>
        </p:scale>
        <p:origin x="10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F653B-4A70-41CC-FA71-CA744B4A2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7881D-30BC-290D-C474-D4736E8DC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C8475-53C0-14F6-CDD8-C204E9FBEA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9C4433-304E-B5D6-BE90-EB107E456029}"/>
              </a:ext>
            </a:extLst>
          </p:cNvPr>
          <p:cNvSpPr>
            <a:spLocks noGrp="1"/>
          </p:cNvSpPr>
          <p:nvPr>
            <p:ph type="sldNum" sz="quarter" idx="5"/>
          </p:nvPr>
        </p:nvSpPr>
        <p:spPr/>
        <p:txBody>
          <a:bodyPr/>
          <a:lstStyle/>
          <a:p>
            <a:fld id="{C4516015-6419-F144-A88D-968FE89E8C5B}" type="slidenum">
              <a:rPr lang="en-US" smtClean="0"/>
              <a:t>1</a:t>
            </a:fld>
            <a:endParaRPr lang="en-US"/>
          </a:p>
        </p:txBody>
      </p:sp>
    </p:spTree>
    <p:extLst>
      <p:ext uri="{BB962C8B-B14F-4D97-AF65-F5344CB8AC3E}">
        <p14:creationId xmlns:p14="http://schemas.microsoft.com/office/powerpoint/2010/main" val="406561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12</a:t>
            </a:fld>
            <a:endParaRPr lang="en-US"/>
          </a:p>
        </p:txBody>
      </p:sp>
    </p:spTree>
    <p:extLst>
      <p:ext uri="{BB962C8B-B14F-4D97-AF65-F5344CB8AC3E}">
        <p14:creationId xmlns:p14="http://schemas.microsoft.com/office/powerpoint/2010/main" val="130781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13</a:t>
            </a:fld>
            <a:endParaRPr lang="en-US"/>
          </a:p>
        </p:txBody>
      </p:sp>
    </p:spTree>
    <p:extLst>
      <p:ext uri="{BB962C8B-B14F-4D97-AF65-F5344CB8AC3E}">
        <p14:creationId xmlns:p14="http://schemas.microsoft.com/office/powerpoint/2010/main" val="191508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14</a:t>
            </a:fld>
            <a:endParaRPr lang="en-US"/>
          </a:p>
        </p:txBody>
      </p:sp>
    </p:spTree>
    <p:extLst>
      <p:ext uri="{BB962C8B-B14F-4D97-AF65-F5344CB8AC3E}">
        <p14:creationId xmlns:p14="http://schemas.microsoft.com/office/powerpoint/2010/main" val="150914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15</a:t>
            </a:fld>
            <a:endParaRPr lang="en-US"/>
          </a:p>
        </p:txBody>
      </p:sp>
    </p:spTree>
    <p:extLst>
      <p:ext uri="{BB962C8B-B14F-4D97-AF65-F5344CB8AC3E}">
        <p14:creationId xmlns:p14="http://schemas.microsoft.com/office/powerpoint/2010/main" val="209545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16</a:t>
            </a:fld>
            <a:endParaRPr lang="en-US"/>
          </a:p>
        </p:txBody>
      </p:sp>
    </p:spTree>
    <p:extLst>
      <p:ext uri="{BB962C8B-B14F-4D97-AF65-F5344CB8AC3E}">
        <p14:creationId xmlns:p14="http://schemas.microsoft.com/office/powerpoint/2010/main" val="207419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17</a:t>
            </a:fld>
            <a:endParaRPr lang="en-US"/>
          </a:p>
        </p:txBody>
      </p:sp>
    </p:spTree>
    <p:extLst>
      <p:ext uri="{BB962C8B-B14F-4D97-AF65-F5344CB8AC3E}">
        <p14:creationId xmlns:p14="http://schemas.microsoft.com/office/powerpoint/2010/main" val="231860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18</a:t>
            </a:fld>
            <a:endParaRPr lang="en-US"/>
          </a:p>
        </p:txBody>
      </p:sp>
    </p:spTree>
    <p:extLst>
      <p:ext uri="{BB962C8B-B14F-4D97-AF65-F5344CB8AC3E}">
        <p14:creationId xmlns:p14="http://schemas.microsoft.com/office/powerpoint/2010/main" val="268833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19</a:t>
            </a:fld>
            <a:endParaRPr lang="en-US"/>
          </a:p>
        </p:txBody>
      </p:sp>
    </p:spTree>
    <p:extLst>
      <p:ext uri="{BB962C8B-B14F-4D97-AF65-F5344CB8AC3E}">
        <p14:creationId xmlns:p14="http://schemas.microsoft.com/office/powerpoint/2010/main" val="12124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20</a:t>
            </a:fld>
            <a:endParaRPr lang="en-US"/>
          </a:p>
        </p:txBody>
      </p:sp>
    </p:spTree>
    <p:extLst>
      <p:ext uri="{BB962C8B-B14F-4D97-AF65-F5344CB8AC3E}">
        <p14:creationId xmlns:p14="http://schemas.microsoft.com/office/powerpoint/2010/main" val="2511587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21</a:t>
            </a:fld>
            <a:endParaRPr lang="en-US"/>
          </a:p>
        </p:txBody>
      </p:sp>
    </p:spTree>
    <p:extLst>
      <p:ext uri="{BB962C8B-B14F-4D97-AF65-F5344CB8AC3E}">
        <p14:creationId xmlns:p14="http://schemas.microsoft.com/office/powerpoint/2010/main" val="166859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3</a:t>
            </a:fld>
            <a:endParaRPr lang="en-US"/>
          </a:p>
        </p:txBody>
      </p:sp>
    </p:spTree>
    <p:extLst>
      <p:ext uri="{BB962C8B-B14F-4D97-AF65-F5344CB8AC3E}">
        <p14:creationId xmlns:p14="http://schemas.microsoft.com/office/powerpoint/2010/main" val="2209359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22</a:t>
            </a:fld>
            <a:endParaRPr lang="en-US"/>
          </a:p>
        </p:txBody>
      </p:sp>
    </p:spTree>
    <p:extLst>
      <p:ext uri="{BB962C8B-B14F-4D97-AF65-F5344CB8AC3E}">
        <p14:creationId xmlns:p14="http://schemas.microsoft.com/office/powerpoint/2010/main" val="112914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23</a:t>
            </a:fld>
            <a:endParaRPr lang="en-US"/>
          </a:p>
        </p:txBody>
      </p:sp>
    </p:spTree>
    <p:extLst>
      <p:ext uri="{BB962C8B-B14F-4D97-AF65-F5344CB8AC3E}">
        <p14:creationId xmlns:p14="http://schemas.microsoft.com/office/powerpoint/2010/main" val="229585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24</a:t>
            </a:fld>
            <a:endParaRPr lang="en-US"/>
          </a:p>
        </p:txBody>
      </p:sp>
    </p:spTree>
    <p:extLst>
      <p:ext uri="{BB962C8B-B14F-4D97-AF65-F5344CB8AC3E}">
        <p14:creationId xmlns:p14="http://schemas.microsoft.com/office/powerpoint/2010/main" val="415074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25</a:t>
            </a:fld>
            <a:endParaRPr lang="en-US"/>
          </a:p>
        </p:txBody>
      </p:sp>
    </p:spTree>
    <p:extLst>
      <p:ext uri="{BB962C8B-B14F-4D97-AF65-F5344CB8AC3E}">
        <p14:creationId xmlns:p14="http://schemas.microsoft.com/office/powerpoint/2010/main" val="3375214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26</a:t>
            </a:fld>
            <a:endParaRPr lang="en-US"/>
          </a:p>
        </p:txBody>
      </p:sp>
    </p:spTree>
    <p:extLst>
      <p:ext uri="{BB962C8B-B14F-4D97-AF65-F5344CB8AC3E}">
        <p14:creationId xmlns:p14="http://schemas.microsoft.com/office/powerpoint/2010/main" val="424797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27</a:t>
            </a:fld>
            <a:endParaRPr lang="en-US"/>
          </a:p>
        </p:txBody>
      </p:sp>
    </p:spTree>
    <p:extLst>
      <p:ext uri="{BB962C8B-B14F-4D97-AF65-F5344CB8AC3E}">
        <p14:creationId xmlns:p14="http://schemas.microsoft.com/office/powerpoint/2010/main" val="469418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28</a:t>
            </a:fld>
            <a:endParaRPr lang="en-US"/>
          </a:p>
        </p:txBody>
      </p:sp>
    </p:spTree>
    <p:extLst>
      <p:ext uri="{BB962C8B-B14F-4D97-AF65-F5344CB8AC3E}">
        <p14:creationId xmlns:p14="http://schemas.microsoft.com/office/powerpoint/2010/main" val="340388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29</a:t>
            </a:fld>
            <a:endParaRPr lang="en-US"/>
          </a:p>
        </p:txBody>
      </p:sp>
    </p:spTree>
    <p:extLst>
      <p:ext uri="{BB962C8B-B14F-4D97-AF65-F5344CB8AC3E}">
        <p14:creationId xmlns:p14="http://schemas.microsoft.com/office/powerpoint/2010/main" val="124607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5</a:t>
            </a:fld>
            <a:endParaRPr lang="en-US"/>
          </a:p>
        </p:txBody>
      </p:sp>
    </p:spTree>
    <p:extLst>
      <p:ext uri="{BB962C8B-B14F-4D97-AF65-F5344CB8AC3E}">
        <p14:creationId xmlns:p14="http://schemas.microsoft.com/office/powerpoint/2010/main" val="398825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6</a:t>
            </a:fld>
            <a:endParaRPr lang="en-US"/>
          </a:p>
        </p:txBody>
      </p:sp>
    </p:spTree>
    <p:extLst>
      <p:ext uri="{BB962C8B-B14F-4D97-AF65-F5344CB8AC3E}">
        <p14:creationId xmlns:p14="http://schemas.microsoft.com/office/powerpoint/2010/main" val="254641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7</a:t>
            </a:fld>
            <a:endParaRPr lang="en-US"/>
          </a:p>
        </p:txBody>
      </p:sp>
    </p:spTree>
    <p:extLst>
      <p:ext uri="{BB962C8B-B14F-4D97-AF65-F5344CB8AC3E}">
        <p14:creationId xmlns:p14="http://schemas.microsoft.com/office/powerpoint/2010/main" val="393436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8</a:t>
            </a:fld>
            <a:endParaRPr lang="en-US"/>
          </a:p>
        </p:txBody>
      </p:sp>
    </p:spTree>
    <p:extLst>
      <p:ext uri="{BB962C8B-B14F-4D97-AF65-F5344CB8AC3E}">
        <p14:creationId xmlns:p14="http://schemas.microsoft.com/office/powerpoint/2010/main" val="177161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9</a:t>
            </a:fld>
            <a:endParaRPr lang="en-US"/>
          </a:p>
        </p:txBody>
      </p:sp>
    </p:spTree>
    <p:extLst>
      <p:ext uri="{BB962C8B-B14F-4D97-AF65-F5344CB8AC3E}">
        <p14:creationId xmlns:p14="http://schemas.microsoft.com/office/powerpoint/2010/main" val="202630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10</a:t>
            </a:fld>
            <a:endParaRPr lang="en-US"/>
          </a:p>
        </p:txBody>
      </p:sp>
    </p:spTree>
    <p:extLst>
      <p:ext uri="{BB962C8B-B14F-4D97-AF65-F5344CB8AC3E}">
        <p14:creationId xmlns:p14="http://schemas.microsoft.com/office/powerpoint/2010/main" val="45633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11</a:t>
            </a:fld>
            <a:endParaRPr lang="en-US"/>
          </a:p>
        </p:txBody>
      </p:sp>
    </p:spTree>
    <p:extLst>
      <p:ext uri="{BB962C8B-B14F-4D97-AF65-F5344CB8AC3E}">
        <p14:creationId xmlns:p14="http://schemas.microsoft.com/office/powerpoint/2010/main" val="249900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97776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8755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7939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1494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2195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9299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02600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86231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575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35364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0141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4229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41877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8958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1305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550E-7154-D142-90B3-5ECA230AEB57}"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40712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6550E-7154-D142-90B3-5ECA230AEB57}"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354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6550E-7154-D142-90B3-5ECA230AEB57}"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338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6550E-7154-D142-90B3-5ECA230AEB57}"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3555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550E-7154-D142-90B3-5ECA230AEB57}"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54650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4902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1788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66C6550E-7154-D142-90B3-5ECA230AEB57}" type="datetimeFigureOut">
              <a:rPr lang="en-US" smtClean="0"/>
              <a:t>9/27/2024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53443EE-E091-3D49-99C4-AB5450C7C63E}" type="slidenum">
              <a:rPr lang="en-US" smtClean="0"/>
              <a:t>‹#›</a:t>
            </a:fld>
            <a:endParaRPr lang="en-US"/>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9/27/2024</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82291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DF55A-9FDB-4A5D-73A1-C09F31100288}"/>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4E71C39A-2E76-96C4-8398-1208E306B3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066" y="3699534"/>
            <a:ext cx="4627253" cy="1038024"/>
          </a:xfrm>
          <a:prstGeom prst="rect">
            <a:avLst/>
          </a:prstGeom>
        </p:spPr>
      </p:pic>
      <p:sp>
        <p:nvSpPr>
          <p:cNvPr id="9" name="Rectangle 8">
            <a:extLst>
              <a:ext uri="{FF2B5EF4-FFF2-40B4-BE49-F238E27FC236}">
                <a16:creationId xmlns:a16="http://schemas.microsoft.com/office/drawing/2014/main" id="{0C2A72A1-71B4-3942-DDEB-745DD2B9F491}"/>
              </a:ext>
            </a:extLst>
          </p:cNvPr>
          <p:cNvSpPr/>
          <p:nvPr/>
        </p:nvSpPr>
        <p:spPr>
          <a:xfrm>
            <a:off x="0" y="0"/>
            <a:ext cx="9144000" cy="3348318"/>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itle 13">
            <a:extLst>
              <a:ext uri="{FF2B5EF4-FFF2-40B4-BE49-F238E27FC236}">
                <a16:creationId xmlns:a16="http://schemas.microsoft.com/office/drawing/2014/main" id="{70807B7C-EDDA-62A0-5FED-E97B42F6481A}"/>
              </a:ext>
            </a:extLst>
          </p:cNvPr>
          <p:cNvSpPr txBox="1">
            <a:spLocks/>
          </p:cNvSpPr>
          <p:nvPr/>
        </p:nvSpPr>
        <p:spPr>
          <a:xfrm>
            <a:off x="539066" y="351216"/>
            <a:ext cx="8065867" cy="1612055"/>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4400" dirty="0">
                <a:solidFill>
                  <a:schemeClr val="bg1"/>
                </a:solidFill>
                <a:latin typeface="Arial" panose="020B0604020202020204" pitchFamily="34" charset="0"/>
                <a:cs typeface="Arial" panose="020B0604020202020204" pitchFamily="34" charset="0"/>
              </a:rPr>
              <a:t>EEO Data Analyses  Presentation</a:t>
            </a:r>
          </a:p>
        </p:txBody>
      </p:sp>
      <p:sp>
        <p:nvSpPr>
          <p:cNvPr id="13" name="Title 13">
            <a:extLst>
              <a:ext uri="{FF2B5EF4-FFF2-40B4-BE49-F238E27FC236}">
                <a16:creationId xmlns:a16="http://schemas.microsoft.com/office/drawing/2014/main" id="{2700373C-15AF-168C-F801-A3975BCCDA20}"/>
              </a:ext>
            </a:extLst>
          </p:cNvPr>
          <p:cNvSpPr txBox="1">
            <a:spLocks/>
          </p:cNvSpPr>
          <p:nvPr/>
        </p:nvSpPr>
        <p:spPr>
          <a:xfrm>
            <a:off x="539066" y="2227940"/>
            <a:ext cx="4092489" cy="94012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pPr>
            <a:r>
              <a:rPr lang="en-US" sz="1800" dirty="0">
                <a:solidFill>
                  <a:schemeClr val="bg1"/>
                </a:solidFill>
                <a:latin typeface="Arial" panose="020B0604020202020204" pitchFamily="34" charset="0"/>
                <a:cs typeface="Arial" panose="020B0604020202020204" pitchFamily="34" charset="0"/>
              </a:rPr>
              <a:t>Gregory Smith</a:t>
            </a:r>
          </a:p>
          <a:p>
            <a:pPr algn="l">
              <a:lnSpc>
                <a:spcPct val="100000"/>
              </a:lnSpc>
            </a:pPr>
            <a:r>
              <a:rPr lang="en-US" sz="1800" dirty="0">
                <a:solidFill>
                  <a:schemeClr val="bg1"/>
                </a:solidFill>
                <a:latin typeface="Arial" panose="020B0604020202020204" pitchFamily="34" charset="0"/>
                <a:cs typeface="Arial" panose="020B0604020202020204" pitchFamily="34" charset="0"/>
              </a:rPr>
              <a:t>Chancellor</a:t>
            </a:r>
          </a:p>
          <a:p>
            <a:pPr algn="l">
              <a:lnSpc>
                <a:spcPct val="100000"/>
              </a:lnSpc>
            </a:pPr>
            <a:r>
              <a:rPr lang="en-US" sz="1800" dirty="0">
                <a:solidFill>
                  <a:schemeClr val="bg1"/>
                </a:solidFill>
                <a:latin typeface="Arial" panose="020B0604020202020204" pitchFamily="34" charset="0"/>
                <a:cs typeface="Arial" panose="020B0604020202020204" pitchFamily="34" charset="0"/>
              </a:rPr>
              <a:t>October 1, 2024</a:t>
            </a:r>
          </a:p>
        </p:txBody>
      </p:sp>
    </p:spTree>
    <p:extLst>
      <p:ext uri="{BB962C8B-B14F-4D97-AF65-F5344CB8AC3E}">
        <p14:creationId xmlns:p14="http://schemas.microsoft.com/office/powerpoint/2010/main" val="27935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76561" y="1193398"/>
            <a:ext cx="2847277" cy="2756704"/>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sp>
        <p:nvSpPr>
          <p:cNvPr id="9" name="Content Placeholder 8">
            <a:extLst>
              <a:ext uri="{FF2B5EF4-FFF2-40B4-BE49-F238E27FC236}">
                <a16:creationId xmlns:a16="http://schemas.microsoft.com/office/drawing/2014/main" id="{ACDB1E24-4BB6-880F-11D8-6B5093E4289D}"/>
              </a:ext>
            </a:extLst>
          </p:cNvPr>
          <p:cNvSpPr>
            <a:spLocks noGrp="1"/>
          </p:cNvSpPr>
          <p:nvPr>
            <p:ph idx="1"/>
          </p:nvPr>
        </p:nvSpPr>
        <p:spPr>
          <a:xfrm>
            <a:off x="3562749" y="308052"/>
            <a:ext cx="5317838" cy="4527396"/>
          </a:xfrm>
        </p:spPr>
        <p:txBody>
          <a:bodyPr anchor="ctr">
            <a:normAutofit/>
          </a:bodyPr>
          <a:lstStyle/>
          <a:p>
            <a:pPr marL="0" lvl="0" indent="0" algn="ctr" defTabSz="914400">
              <a:lnSpc>
                <a:spcPct val="100000"/>
              </a:lnSpc>
              <a:spcBef>
                <a:spcPts val="1200"/>
              </a:spcBef>
              <a:spcAft>
                <a:spcPts val="1200"/>
              </a:spcAft>
              <a:buClr>
                <a:srgbClr val="1E9097"/>
              </a:buClr>
              <a:buNone/>
            </a:pPr>
            <a:r>
              <a:rPr lang="en-US" sz="3200" dirty="0" err="1">
                <a:solidFill>
                  <a:srgbClr val="000000">
                    <a:lumMod val="65000"/>
                    <a:lumOff val="35000"/>
                  </a:srgbClr>
                </a:solidFill>
                <a:latin typeface="Corbel" panose="020B0503020204020204"/>
              </a:rPr>
              <a:t>Latine</a:t>
            </a:r>
            <a:r>
              <a:rPr lang="en-US" sz="3200" dirty="0">
                <a:solidFill>
                  <a:srgbClr val="000000">
                    <a:lumMod val="65000"/>
                    <a:lumOff val="35000"/>
                  </a:srgbClr>
                </a:solidFill>
                <a:latin typeface="Corbel" panose="020B0503020204020204"/>
              </a:rPr>
              <a:t>/Hispanic</a:t>
            </a:r>
          </a:p>
          <a:p>
            <a:pPr marL="0" lvl="0" indent="0" algn="ctr"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Diversity Metric		30.8%</a:t>
            </a:r>
          </a:p>
          <a:p>
            <a:pPr marL="0" lvl="0" indent="0" algn="ctr"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Current Workforce	22.4%</a:t>
            </a:r>
          </a:p>
        </p:txBody>
      </p:sp>
    </p:spTree>
    <p:extLst>
      <p:ext uri="{BB962C8B-B14F-4D97-AF65-F5344CB8AC3E}">
        <p14:creationId xmlns:p14="http://schemas.microsoft.com/office/powerpoint/2010/main" val="206548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74947" y="508774"/>
            <a:ext cx="3050506" cy="4125952"/>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Management</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3282475559"/>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405053">
                  <a:extLst>
                    <a:ext uri="{9D8B030D-6E8A-4147-A177-3AD203B41FA5}">
                      <a16:colId xmlns:a16="http://schemas.microsoft.com/office/drawing/2014/main" val="1912268921"/>
                    </a:ext>
                  </a:extLst>
                </a:gridCol>
                <a:gridCol w="1527191">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12.4%</a:t>
                      </a:r>
                    </a:p>
                  </a:txBody>
                  <a:tcPr marL="68580" marR="68580" marT="34290" marB="34290"/>
                </a:tc>
                <a:tc>
                  <a:txBody>
                    <a:bodyPr/>
                    <a:lstStyle/>
                    <a:p>
                      <a:pPr algn="ctr"/>
                      <a:r>
                        <a:rPr lang="en-US" sz="1800" dirty="0"/>
                        <a:t>12.7%</a:t>
                      </a:r>
                    </a:p>
                  </a:txBody>
                  <a:tcPr marL="68580" marR="68580" marT="34290" marB="34290"/>
                </a:tc>
                <a:tc>
                  <a:txBody>
                    <a:bodyPr/>
                    <a:lstStyle/>
                    <a:p>
                      <a:pPr algn="ctr"/>
                      <a:r>
                        <a:rPr lang="en-US" sz="1800" dirty="0"/>
                        <a:t>Yes</a:t>
                      </a:r>
                    </a:p>
                  </a:txBody>
                  <a:tcPr marL="68580" marR="68580" marT="34290" marB="34290"/>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11.1%</a:t>
                      </a:r>
                    </a:p>
                  </a:txBody>
                  <a:tcPr marL="68580" marR="68580" marT="34290" marB="34290"/>
                </a:tc>
                <a:tc>
                  <a:txBody>
                    <a:bodyPr/>
                    <a:lstStyle/>
                    <a:p>
                      <a:pPr algn="ctr"/>
                      <a:r>
                        <a:rPr lang="en-US" sz="1800" dirty="0"/>
                        <a:t>6.9%</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0.3%</a:t>
                      </a:r>
                    </a:p>
                  </a:txBody>
                  <a:tcPr marL="68580" marR="68580" marT="34290" marB="34290"/>
                </a:tc>
                <a:tc>
                  <a:txBody>
                    <a:bodyPr/>
                    <a:lstStyle/>
                    <a:p>
                      <a:pPr algn="ctr"/>
                      <a:r>
                        <a:rPr lang="en-US" sz="1800" dirty="0"/>
                        <a:t>Yes</a:t>
                      </a:r>
                    </a:p>
                  </a:txBody>
                  <a:tcPr marL="68580" marR="68580" marT="34290" marB="34290"/>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24.8%</a:t>
                      </a:r>
                    </a:p>
                  </a:txBody>
                  <a:tcPr marL="68580" marR="68580" marT="34290" marB="34290"/>
                </a:tc>
                <a:tc>
                  <a:txBody>
                    <a:bodyPr/>
                    <a:lstStyle/>
                    <a:p>
                      <a:pPr algn="ctr"/>
                      <a:r>
                        <a:rPr lang="en-US" sz="1800" dirty="0"/>
                        <a:t>29.6%</a:t>
                      </a:r>
                    </a:p>
                  </a:txBody>
                  <a:tcPr marL="68580" marR="68580" marT="34290" marB="34290"/>
                </a:tc>
                <a:tc>
                  <a:txBody>
                    <a:bodyPr/>
                    <a:lstStyle/>
                    <a:p>
                      <a:pPr algn="ctr"/>
                      <a:r>
                        <a:rPr lang="en-US" sz="1800" dirty="0"/>
                        <a:t>Yes</a:t>
                      </a:r>
                    </a:p>
                  </a:txBody>
                  <a:tcPr marL="68580" marR="68580" marT="34290" marB="34290"/>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34%</a:t>
                      </a:r>
                    </a:p>
                  </a:txBody>
                  <a:tcPr marL="68580" marR="68580" marT="34290" marB="34290"/>
                </a:tc>
                <a:tc>
                  <a:txBody>
                    <a:bodyPr/>
                    <a:lstStyle/>
                    <a:p>
                      <a:pPr algn="ctr"/>
                      <a:r>
                        <a:rPr lang="en-US" sz="1800" dirty="0"/>
                        <a:t>44.1%</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58.2%</a:t>
                      </a:r>
                    </a:p>
                  </a:txBody>
                  <a:tcPr marL="68580" marR="68580" marT="34290" marB="34290"/>
                </a:tc>
                <a:tc>
                  <a:txBody>
                    <a:bodyPr/>
                    <a:lstStyle/>
                    <a:p>
                      <a:pPr algn="ctr"/>
                      <a:r>
                        <a:rPr lang="en-US" sz="1800" dirty="0"/>
                        <a:t>52%</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41.8%</a:t>
                      </a:r>
                    </a:p>
                  </a:txBody>
                  <a:tcPr marL="68580" marR="68580" marT="34290" marB="34290"/>
                </a:tc>
                <a:tc>
                  <a:txBody>
                    <a:bodyPr/>
                    <a:lstStyle/>
                    <a:p>
                      <a:pPr algn="ctr"/>
                      <a:r>
                        <a:rPr lang="en-US" sz="1800" dirty="0"/>
                        <a:t>47.8%</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301850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69329" y="508774"/>
            <a:ext cx="3087676" cy="4125952"/>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Supervisors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741540107"/>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19%</a:t>
                      </a:r>
                    </a:p>
                  </a:txBody>
                  <a:tcPr marL="68580" marR="68580" marT="34290" marB="34290"/>
                </a:tc>
                <a:tc>
                  <a:txBody>
                    <a:bodyPr/>
                    <a:lstStyle/>
                    <a:p>
                      <a:pPr algn="ctr"/>
                      <a:r>
                        <a:rPr lang="en-US" sz="1800" dirty="0"/>
                        <a:t>12.7%</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7.1%</a:t>
                      </a:r>
                    </a:p>
                  </a:txBody>
                  <a:tcPr marL="68580" marR="68580" marT="34290" marB="34290"/>
                </a:tc>
                <a:tc>
                  <a:txBody>
                    <a:bodyPr/>
                    <a:lstStyle/>
                    <a:p>
                      <a:pPr algn="ctr"/>
                      <a:r>
                        <a:rPr lang="en-US" sz="1800" dirty="0"/>
                        <a:t>6.9%</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0.3%</a:t>
                      </a:r>
                    </a:p>
                  </a:txBody>
                  <a:tcPr marL="68580" marR="68580" marT="34290" marB="34290"/>
                </a:tc>
                <a:tc>
                  <a:txBody>
                    <a:bodyPr/>
                    <a:lstStyle/>
                    <a:p>
                      <a:pPr algn="ctr"/>
                      <a:r>
                        <a:rPr lang="en-US" sz="1800" dirty="0"/>
                        <a:t>Yes</a:t>
                      </a:r>
                    </a:p>
                  </a:txBody>
                  <a:tcPr marL="68580" marR="68580" marT="34290" marB="34290"/>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23.8%</a:t>
                      </a:r>
                    </a:p>
                  </a:txBody>
                  <a:tcPr marL="68580" marR="68580" marT="34290" marB="34290"/>
                </a:tc>
                <a:tc>
                  <a:txBody>
                    <a:bodyPr/>
                    <a:lstStyle/>
                    <a:p>
                      <a:pPr algn="ctr"/>
                      <a:r>
                        <a:rPr lang="en-US" sz="1800" dirty="0"/>
                        <a:t>29.6%</a:t>
                      </a:r>
                    </a:p>
                  </a:txBody>
                  <a:tcPr marL="68580" marR="68580" marT="34290" marB="34290"/>
                </a:tc>
                <a:tc>
                  <a:txBody>
                    <a:bodyPr/>
                    <a:lstStyle/>
                    <a:p>
                      <a:pPr algn="ctr"/>
                      <a:r>
                        <a:rPr lang="en-US" sz="1800" dirty="0"/>
                        <a:t>Yes</a:t>
                      </a:r>
                    </a:p>
                  </a:txBody>
                  <a:tcPr marL="68580" marR="68580" marT="34290" marB="34290"/>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33.3%</a:t>
                      </a:r>
                    </a:p>
                  </a:txBody>
                  <a:tcPr marL="68580" marR="68580" marT="34290" marB="34290"/>
                </a:tc>
                <a:tc>
                  <a:txBody>
                    <a:bodyPr/>
                    <a:lstStyle/>
                    <a:p>
                      <a:pPr algn="ctr"/>
                      <a:r>
                        <a:rPr lang="en-US" sz="1800" dirty="0"/>
                        <a:t>44.1%</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50%</a:t>
                      </a:r>
                    </a:p>
                  </a:txBody>
                  <a:tcPr marL="68580" marR="68580" marT="34290" marB="34290"/>
                </a:tc>
                <a:tc>
                  <a:txBody>
                    <a:bodyPr/>
                    <a:lstStyle/>
                    <a:p>
                      <a:pPr algn="ctr"/>
                      <a:r>
                        <a:rPr lang="en-US" sz="1800" dirty="0"/>
                        <a:t>52%</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i="1" dirty="0"/>
                        <a:t>Yes</a:t>
                      </a:r>
                    </a:p>
                  </a:txBody>
                  <a:tcPr marL="68580" marR="68580" marT="34290" marB="34290"/>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50%</a:t>
                      </a:r>
                    </a:p>
                  </a:txBody>
                  <a:tcPr marL="68580" marR="68580" marT="34290" marB="34290"/>
                </a:tc>
                <a:tc>
                  <a:txBody>
                    <a:bodyPr/>
                    <a:lstStyle/>
                    <a:p>
                      <a:pPr algn="ctr"/>
                      <a:r>
                        <a:rPr lang="en-US" sz="1800" dirty="0"/>
                        <a:t>47.8%</a:t>
                      </a:r>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377937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69329" y="508774"/>
            <a:ext cx="3087676" cy="4125952"/>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Contract</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Faculty</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3946506659"/>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11%</a:t>
                      </a:r>
                    </a:p>
                  </a:txBody>
                  <a:tcPr/>
                </a:tc>
                <a:tc>
                  <a:txBody>
                    <a:bodyPr/>
                    <a:lstStyle/>
                    <a:p>
                      <a:pPr algn="ctr"/>
                      <a:r>
                        <a:rPr lang="en-US" sz="1800" dirty="0"/>
                        <a:t>12.7%</a:t>
                      </a:r>
                    </a:p>
                  </a:txBody>
                  <a:tcPr/>
                </a:tc>
                <a:tc>
                  <a:txBody>
                    <a:bodyPr/>
                    <a:lstStyle/>
                    <a:p>
                      <a:pPr algn="ctr"/>
                      <a:r>
                        <a:rPr lang="en-US" sz="1800" dirty="0"/>
                        <a:t>Yes</a:t>
                      </a:r>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7.1%</a:t>
                      </a:r>
                    </a:p>
                  </a:txBody>
                  <a:tcPr/>
                </a:tc>
                <a:tc>
                  <a:txBody>
                    <a:bodyPr/>
                    <a:lstStyle/>
                    <a:p>
                      <a:pPr algn="ctr"/>
                      <a:r>
                        <a:rPr lang="en-US" sz="1800" dirty="0"/>
                        <a:t>6.9%</a:t>
                      </a:r>
                    </a:p>
                  </a:txBody>
                  <a:tcPr/>
                </a:tc>
                <a:tc>
                  <a:txBody>
                    <a:bodyPr/>
                    <a:lstStyle/>
                    <a:p>
                      <a:pPr algn="ctr"/>
                      <a:endParaRPr lang="en-US" sz="1800" dirty="0"/>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0.8%</a:t>
                      </a:r>
                    </a:p>
                  </a:txBody>
                  <a:tcPr/>
                </a:tc>
                <a:tc>
                  <a:txBody>
                    <a:bodyPr/>
                    <a:lstStyle/>
                    <a:p>
                      <a:pPr algn="ctr"/>
                      <a:r>
                        <a:rPr lang="en-US" sz="1800" dirty="0"/>
                        <a:t>0.3%</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19.5%</a:t>
                      </a:r>
                    </a:p>
                  </a:txBody>
                  <a:tcPr/>
                </a:tc>
                <a:tc>
                  <a:txBody>
                    <a:bodyPr/>
                    <a:lstStyle/>
                    <a:p>
                      <a:pPr algn="ctr"/>
                      <a:r>
                        <a:rPr lang="en-US" sz="1800" dirty="0"/>
                        <a:t>29.6%</a:t>
                      </a:r>
                    </a:p>
                  </a:txBody>
                  <a:tcPr/>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47.4%</a:t>
                      </a:r>
                    </a:p>
                  </a:txBody>
                  <a:tcPr/>
                </a:tc>
                <a:tc>
                  <a:txBody>
                    <a:bodyPr/>
                    <a:lstStyle/>
                    <a:p>
                      <a:pPr algn="ctr"/>
                      <a:r>
                        <a:rPr lang="en-US" sz="1800" dirty="0"/>
                        <a:t>44.1%</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59.2%</a:t>
                      </a:r>
                    </a:p>
                  </a:txBody>
                  <a:tcPr/>
                </a:tc>
                <a:tc>
                  <a:txBody>
                    <a:bodyPr/>
                    <a:lstStyle/>
                    <a:p>
                      <a:pPr algn="ctr"/>
                      <a:r>
                        <a:rPr lang="en-US" sz="1800" dirty="0"/>
                        <a:t>52%</a:t>
                      </a:r>
                    </a:p>
                  </a:txBody>
                  <a:tcPr/>
                </a:tc>
                <a:tc>
                  <a:txBody>
                    <a:bodyPr/>
                    <a:lstStyle/>
                    <a:p>
                      <a:pPr algn="ctr"/>
                      <a:endParaRPr lang="en-US" sz="1800" dirty="0"/>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40.6%</a:t>
                      </a:r>
                    </a:p>
                  </a:txBody>
                  <a:tcPr/>
                </a:tc>
                <a:tc>
                  <a:txBody>
                    <a:bodyPr/>
                    <a:lstStyle/>
                    <a:p>
                      <a:pPr algn="ctr"/>
                      <a:r>
                        <a:rPr lang="en-US" sz="1800" dirty="0"/>
                        <a:t>47.8%</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117009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69329" y="508774"/>
            <a:ext cx="3087676" cy="4125952"/>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Adjunct</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Faculty</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2314734465"/>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11.9%</a:t>
                      </a:r>
                    </a:p>
                  </a:txBody>
                  <a:tcPr/>
                </a:tc>
                <a:tc>
                  <a:txBody>
                    <a:bodyPr/>
                    <a:lstStyle/>
                    <a:p>
                      <a:pPr algn="ctr"/>
                      <a:r>
                        <a:rPr lang="en-US" sz="1800" dirty="0"/>
                        <a:t>12.7%</a:t>
                      </a:r>
                    </a:p>
                  </a:txBody>
                  <a:tcPr/>
                </a:tc>
                <a:tc>
                  <a:txBody>
                    <a:bodyPr/>
                    <a:lstStyle/>
                    <a:p>
                      <a:pPr algn="ctr"/>
                      <a:r>
                        <a:rPr lang="en-US" sz="1800" dirty="0"/>
                        <a:t>Yes</a:t>
                      </a:r>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6.1%</a:t>
                      </a:r>
                    </a:p>
                  </a:txBody>
                  <a:tcPr/>
                </a:tc>
                <a:tc>
                  <a:txBody>
                    <a:bodyPr/>
                    <a:lstStyle/>
                    <a:p>
                      <a:pPr algn="ctr"/>
                      <a:r>
                        <a:rPr lang="en-US" sz="1800" dirty="0"/>
                        <a:t>6.9%</a:t>
                      </a:r>
                    </a:p>
                  </a:txBody>
                  <a:tcPr/>
                </a:tc>
                <a:tc>
                  <a:txBody>
                    <a:bodyPr/>
                    <a:lstStyle/>
                    <a:p>
                      <a:pPr algn="ctr"/>
                      <a:r>
                        <a:rPr lang="en-US" sz="1800" dirty="0"/>
                        <a:t>Yes</a:t>
                      </a:r>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0.8%</a:t>
                      </a:r>
                    </a:p>
                  </a:txBody>
                  <a:tcPr/>
                </a:tc>
                <a:tc>
                  <a:txBody>
                    <a:bodyPr/>
                    <a:lstStyle/>
                    <a:p>
                      <a:pPr algn="ctr"/>
                      <a:r>
                        <a:rPr lang="en-US" sz="1800" dirty="0"/>
                        <a:t>0.3%</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15.1%</a:t>
                      </a:r>
                    </a:p>
                  </a:txBody>
                  <a:tcPr/>
                </a:tc>
                <a:tc>
                  <a:txBody>
                    <a:bodyPr/>
                    <a:lstStyle/>
                    <a:p>
                      <a:pPr algn="ctr"/>
                      <a:r>
                        <a:rPr lang="en-US" sz="1800" dirty="0"/>
                        <a:t>29.6%</a:t>
                      </a:r>
                    </a:p>
                  </a:txBody>
                  <a:tcPr/>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51%</a:t>
                      </a:r>
                    </a:p>
                  </a:txBody>
                  <a:tcPr/>
                </a:tc>
                <a:tc>
                  <a:txBody>
                    <a:bodyPr/>
                    <a:lstStyle/>
                    <a:p>
                      <a:pPr algn="ctr"/>
                      <a:r>
                        <a:rPr lang="en-US" sz="1800" dirty="0"/>
                        <a:t>44.1%</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51.3%</a:t>
                      </a:r>
                    </a:p>
                  </a:txBody>
                  <a:tcPr/>
                </a:tc>
                <a:tc>
                  <a:txBody>
                    <a:bodyPr/>
                    <a:lstStyle/>
                    <a:p>
                      <a:pPr algn="ctr"/>
                      <a:r>
                        <a:rPr lang="en-US" sz="1800" dirty="0"/>
                        <a:t>52%</a:t>
                      </a:r>
                    </a:p>
                  </a:txBody>
                  <a:tcPr/>
                </a:tc>
                <a:tc>
                  <a:txBody>
                    <a:bodyPr/>
                    <a:lstStyle/>
                    <a:p>
                      <a:pPr algn="ctr"/>
                      <a:endParaRPr lang="en-US" sz="1800" dirty="0"/>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48.2%</a:t>
                      </a:r>
                    </a:p>
                  </a:txBody>
                  <a:tcPr/>
                </a:tc>
                <a:tc>
                  <a:txBody>
                    <a:bodyPr/>
                    <a:lstStyle/>
                    <a:p>
                      <a:pPr algn="ctr"/>
                      <a:r>
                        <a:rPr lang="en-US" sz="1800" dirty="0"/>
                        <a:t>47.8%</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251830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56967" y="361717"/>
            <a:ext cx="3087676" cy="4420065"/>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Classified Professionals / Confidential</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3751676964"/>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18.4%</a:t>
                      </a:r>
                    </a:p>
                  </a:txBody>
                  <a:tcPr/>
                </a:tc>
                <a:tc>
                  <a:txBody>
                    <a:bodyPr/>
                    <a:lstStyle/>
                    <a:p>
                      <a:pPr algn="ctr"/>
                      <a:r>
                        <a:rPr lang="en-US" sz="1800" dirty="0"/>
                        <a:t>12.4%</a:t>
                      </a:r>
                    </a:p>
                  </a:txBody>
                  <a:tcPr/>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9.7%</a:t>
                      </a:r>
                    </a:p>
                  </a:txBody>
                  <a:tcPr/>
                </a:tc>
                <a:tc>
                  <a:txBody>
                    <a:bodyPr/>
                    <a:lstStyle/>
                    <a:p>
                      <a:pPr algn="ctr"/>
                      <a:r>
                        <a:rPr lang="en-US" sz="1800" dirty="0"/>
                        <a:t>6.9%</a:t>
                      </a:r>
                    </a:p>
                  </a:txBody>
                  <a:tcPr/>
                </a:tc>
                <a:tc>
                  <a:txBody>
                    <a:bodyPr/>
                    <a:lstStyle/>
                    <a:p>
                      <a:pPr algn="ctr"/>
                      <a:endParaRPr lang="en-US" sz="1800" dirty="0"/>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0.8%</a:t>
                      </a:r>
                    </a:p>
                  </a:txBody>
                  <a:tcPr/>
                </a:tc>
                <a:tc>
                  <a:txBody>
                    <a:bodyPr/>
                    <a:lstStyle/>
                    <a:p>
                      <a:pPr algn="ctr"/>
                      <a:r>
                        <a:rPr lang="en-US" sz="1800" dirty="0"/>
                        <a:t>0.3%</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34%</a:t>
                      </a:r>
                    </a:p>
                  </a:txBody>
                  <a:tcPr/>
                </a:tc>
                <a:tc>
                  <a:txBody>
                    <a:bodyPr/>
                    <a:lstStyle/>
                    <a:p>
                      <a:pPr algn="ctr"/>
                      <a:r>
                        <a:rPr lang="en-US" sz="1800" dirty="0"/>
                        <a:t>31.3%</a:t>
                      </a:r>
                    </a:p>
                  </a:txBody>
                  <a:tcPr/>
                </a:tc>
                <a:tc>
                  <a:txBody>
                    <a:bodyPr/>
                    <a:lstStyle/>
                    <a:p>
                      <a:pPr algn="ctr"/>
                      <a:endParaRPr lang="en-US" sz="1800" dirty="0"/>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22.8%</a:t>
                      </a:r>
                    </a:p>
                  </a:txBody>
                  <a:tcPr/>
                </a:tc>
                <a:tc>
                  <a:txBody>
                    <a:bodyPr/>
                    <a:lstStyle/>
                    <a:p>
                      <a:pPr algn="ctr"/>
                      <a:r>
                        <a:rPr lang="en-US" sz="1800" dirty="0"/>
                        <a:t>43.1%</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50.9%</a:t>
                      </a:r>
                    </a:p>
                  </a:txBody>
                  <a:tcPr/>
                </a:tc>
                <a:tc>
                  <a:txBody>
                    <a:bodyPr/>
                    <a:lstStyle/>
                    <a:p>
                      <a:pPr algn="ctr"/>
                      <a:r>
                        <a:rPr lang="en-US" sz="1800" dirty="0"/>
                        <a:t>51.8%</a:t>
                      </a:r>
                    </a:p>
                  </a:txBody>
                  <a:tcPr/>
                </a:tc>
                <a:tc>
                  <a:txBody>
                    <a:bodyPr/>
                    <a:lstStyle/>
                    <a:p>
                      <a:pPr algn="ctr"/>
                      <a:endParaRPr lang="en-US" sz="1800" dirty="0"/>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48.8%</a:t>
                      </a:r>
                    </a:p>
                  </a:txBody>
                  <a:tcPr/>
                </a:tc>
                <a:tc>
                  <a:txBody>
                    <a:bodyPr/>
                    <a:lstStyle/>
                    <a:p>
                      <a:pPr algn="ctr"/>
                      <a:r>
                        <a:rPr lang="en-US" sz="1800" dirty="0"/>
                        <a:t>48.1%</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48204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56967" y="361717"/>
            <a:ext cx="3087676" cy="4420065"/>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Districtwide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College Police</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3874153379"/>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12.9%</a:t>
                      </a:r>
                    </a:p>
                  </a:txBody>
                  <a:tcPr/>
                </a:tc>
                <a:tc>
                  <a:txBody>
                    <a:bodyPr/>
                    <a:lstStyle/>
                    <a:p>
                      <a:pPr algn="ctr"/>
                      <a:r>
                        <a:rPr lang="en-US" sz="1800" dirty="0"/>
                        <a:t>12.2%</a:t>
                      </a:r>
                    </a:p>
                  </a:txBody>
                  <a:tcPr/>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6.5%</a:t>
                      </a:r>
                    </a:p>
                  </a:txBody>
                  <a:tcPr/>
                </a:tc>
                <a:tc>
                  <a:txBody>
                    <a:bodyPr/>
                    <a:lstStyle/>
                    <a:p>
                      <a:pPr algn="ctr"/>
                      <a:r>
                        <a:rPr lang="en-US" sz="1800" dirty="0"/>
                        <a:t>7%</a:t>
                      </a:r>
                    </a:p>
                  </a:txBody>
                  <a:tcPr/>
                </a:tc>
                <a:tc>
                  <a:txBody>
                    <a:bodyPr/>
                    <a:lstStyle/>
                    <a:p>
                      <a:pPr algn="ctr"/>
                      <a:r>
                        <a:rPr lang="en-US" sz="1800" dirty="0"/>
                        <a:t>Yes</a:t>
                      </a:r>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a:t>
                      </a:r>
                    </a:p>
                  </a:txBody>
                  <a:tcPr/>
                </a:tc>
                <a:tc>
                  <a:txBody>
                    <a:bodyPr/>
                    <a:lstStyle/>
                    <a:p>
                      <a:pPr algn="ctr"/>
                      <a:r>
                        <a:rPr lang="en-US" sz="1800" dirty="0"/>
                        <a:t>0.4%</a:t>
                      </a:r>
                    </a:p>
                  </a:txBody>
                  <a:tcPr/>
                </a:tc>
                <a:tc>
                  <a:txBody>
                    <a:bodyPr/>
                    <a:lstStyle/>
                    <a:p>
                      <a:pPr algn="ctr"/>
                      <a:r>
                        <a:rPr lang="en-US" sz="1800"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25.8%</a:t>
                      </a:r>
                    </a:p>
                  </a:txBody>
                  <a:tcPr/>
                </a:tc>
                <a:tc>
                  <a:txBody>
                    <a:bodyPr/>
                    <a:lstStyle/>
                    <a:p>
                      <a:pPr algn="ctr"/>
                      <a:r>
                        <a:rPr lang="en-US" sz="1800" dirty="0"/>
                        <a:t>31.6%</a:t>
                      </a:r>
                    </a:p>
                  </a:txBody>
                  <a:tcPr/>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35.5%</a:t>
                      </a:r>
                    </a:p>
                  </a:txBody>
                  <a:tcPr/>
                </a:tc>
                <a:tc>
                  <a:txBody>
                    <a:bodyPr/>
                    <a:lstStyle/>
                    <a:p>
                      <a:pPr algn="ctr"/>
                      <a:r>
                        <a:rPr lang="en-US" sz="1800" dirty="0"/>
                        <a:t>43%</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29%</a:t>
                      </a:r>
                    </a:p>
                  </a:txBody>
                  <a:tcPr/>
                </a:tc>
                <a:tc>
                  <a:txBody>
                    <a:bodyPr/>
                    <a:lstStyle/>
                    <a:p>
                      <a:pPr algn="ctr"/>
                      <a:r>
                        <a:rPr lang="en-US" sz="1800" dirty="0"/>
                        <a:t>49%</a:t>
                      </a:r>
                    </a:p>
                  </a:txBody>
                  <a:tcPr/>
                </a:tc>
                <a:tc>
                  <a:txBody>
                    <a:bodyPr/>
                    <a:lstStyle/>
                    <a:p>
                      <a:pPr algn="ctr"/>
                      <a:r>
                        <a:rPr lang="en-US" sz="1800" dirty="0"/>
                        <a:t>Yes</a:t>
                      </a:r>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71%</a:t>
                      </a:r>
                    </a:p>
                  </a:txBody>
                  <a:tcPr/>
                </a:tc>
                <a:tc>
                  <a:txBody>
                    <a:bodyPr/>
                    <a:lstStyle/>
                    <a:p>
                      <a:pPr algn="ctr"/>
                      <a:r>
                        <a:rPr lang="en-US" sz="1800" dirty="0"/>
                        <a:t>50.9%</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378800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56967" y="361717"/>
            <a:ext cx="3087676" cy="4420065"/>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 </a:t>
            </a:r>
            <a:r>
              <a:rPr lang="en-US" sz="3600" dirty="0">
                <a:solidFill>
                  <a:schemeClr val="bg1"/>
                </a:solidFill>
                <a:latin typeface="Arial" panose="020B0604020202020204" pitchFamily="34" charset="0"/>
                <a:cs typeface="Arial" panose="020B0604020202020204" pitchFamily="34" charset="0"/>
              </a:rPr>
              <a:t>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All Job Categories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2766427591"/>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17.5%</a:t>
                      </a:r>
                    </a:p>
                  </a:txBody>
                  <a:tcPr/>
                </a:tc>
                <a:tc>
                  <a:txBody>
                    <a:bodyPr/>
                    <a:lstStyle/>
                    <a:p>
                      <a:pPr algn="ctr"/>
                      <a:r>
                        <a:rPr lang="en-US" sz="1800" dirty="0"/>
                        <a:t>12.2%</a:t>
                      </a:r>
                    </a:p>
                  </a:txBody>
                  <a:tcPr/>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3.8%</a:t>
                      </a:r>
                    </a:p>
                  </a:txBody>
                  <a:tcPr/>
                </a:tc>
                <a:tc>
                  <a:txBody>
                    <a:bodyPr/>
                    <a:lstStyle/>
                    <a:p>
                      <a:pPr algn="ctr"/>
                      <a:r>
                        <a:rPr lang="en-US" sz="1800" dirty="0"/>
                        <a:t>7%</a:t>
                      </a:r>
                    </a:p>
                  </a:txBody>
                  <a:tcPr/>
                </a:tc>
                <a:tc>
                  <a:txBody>
                    <a:bodyPr/>
                    <a:lstStyle/>
                    <a:p>
                      <a:pPr algn="ctr"/>
                      <a:r>
                        <a:rPr lang="en-US" sz="1800" dirty="0"/>
                        <a:t>Yes</a:t>
                      </a:r>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0.9%</a:t>
                      </a:r>
                    </a:p>
                  </a:txBody>
                  <a:tcPr/>
                </a:tc>
                <a:tc>
                  <a:txBody>
                    <a:bodyPr/>
                    <a:lstStyle/>
                    <a:p>
                      <a:pPr algn="ctr"/>
                      <a:r>
                        <a:rPr lang="en-US" sz="1800" dirty="0"/>
                        <a:t>0.4%</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16.6%</a:t>
                      </a:r>
                    </a:p>
                  </a:txBody>
                  <a:tcPr/>
                </a:tc>
                <a:tc>
                  <a:txBody>
                    <a:bodyPr/>
                    <a:lstStyle/>
                    <a:p>
                      <a:pPr algn="ctr"/>
                      <a:r>
                        <a:rPr lang="en-US" sz="1800" dirty="0"/>
                        <a:t>31.6%</a:t>
                      </a:r>
                    </a:p>
                  </a:txBody>
                  <a:tcPr/>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45%</a:t>
                      </a:r>
                    </a:p>
                  </a:txBody>
                  <a:tcPr/>
                </a:tc>
                <a:tc>
                  <a:txBody>
                    <a:bodyPr/>
                    <a:lstStyle/>
                    <a:p>
                      <a:pPr algn="ctr"/>
                      <a:r>
                        <a:rPr lang="en-US" sz="1800" dirty="0"/>
                        <a:t>43%</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45.9%</a:t>
                      </a:r>
                    </a:p>
                  </a:txBody>
                  <a:tcPr/>
                </a:tc>
                <a:tc>
                  <a:txBody>
                    <a:bodyPr/>
                    <a:lstStyle/>
                    <a:p>
                      <a:pPr algn="ctr"/>
                      <a:r>
                        <a:rPr lang="en-US" sz="1800" dirty="0"/>
                        <a:t>49%</a:t>
                      </a:r>
                    </a:p>
                  </a:txBody>
                  <a:tcPr/>
                </a:tc>
                <a:tc>
                  <a:txBody>
                    <a:bodyPr/>
                    <a:lstStyle/>
                    <a:p>
                      <a:pPr algn="ctr"/>
                      <a:r>
                        <a:rPr lang="en-US" sz="1800" i="1" dirty="0"/>
                        <a:t>Yes</a:t>
                      </a:r>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53.4%</a:t>
                      </a:r>
                    </a:p>
                  </a:txBody>
                  <a:tcPr/>
                </a:tc>
                <a:tc>
                  <a:txBody>
                    <a:bodyPr/>
                    <a:lstStyle/>
                    <a:p>
                      <a:pPr algn="ctr"/>
                      <a:r>
                        <a:rPr lang="en-US" sz="1800" dirty="0"/>
                        <a:t>50.9%</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187754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56967" y="361717"/>
            <a:ext cx="3087676" cy="4420065"/>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 </a:t>
            </a:r>
            <a:r>
              <a:rPr lang="en-US" sz="3600" dirty="0">
                <a:solidFill>
                  <a:schemeClr val="bg1"/>
                </a:solidFill>
                <a:latin typeface="Arial" panose="020B0604020202020204" pitchFamily="34" charset="0"/>
                <a:cs typeface="Arial" panose="020B0604020202020204" pitchFamily="34" charset="0"/>
              </a:rPr>
              <a:t>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Management</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1641067364"/>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18.2%</a:t>
                      </a:r>
                    </a:p>
                  </a:txBody>
                  <a:tcPr/>
                </a:tc>
                <a:tc>
                  <a:txBody>
                    <a:bodyPr/>
                    <a:lstStyle/>
                    <a:p>
                      <a:pPr algn="ctr"/>
                      <a:r>
                        <a:rPr lang="en-US" sz="1800" dirty="0"/>
                        <a:t>12.7%</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9.1%</a:t>
                      </a:r>
                    </a:p>
                  </a:txBody>
                  <a:tcPr/>
                </a:tc>
                <a:tc>
                  <a:txBody>
                    <a:bodyPr/>
                    <a:lstStyle/>
                    <a:p>
                      <a:pPr algn="ctr"/>
                      <a:r>
                        <a:rPr lang="en-US" sz="1800" dirty="0"/>
                        <a:t>6.9%</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a:t>
                      </a:r>
                    </a:p>
                  </a:txBody>
                  <a:tcPr/>
                </a:tc>
                <a:tc>
                  <a:txBody>
                    <a:bodyPr/>
                    <a:lstStyle/>
                    <a:p>
                      <a:pPr algn="ctr"/>
                      <a:r>
                        <a:rPr lang="en-US" sz="1800" dirty="0"/>
                        <a:t>0.3%</a:t>
                      </a:r>
                    </a:p>
                  </a:txBody>
                  <a:tcPr marL="68580" marR="68580" marT="34290" marB="34290"/>
                </a:tc>
                <a:tc>
                  <a:txBody>
                    <a:bodyPr/>
                    <a:lstStyle/>
                    <a:p>
                      <a:pPr algn="ctr"/>
                      <a:r>
                        <a:rPr lang="en-US" sz="1800" i="0"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18.2%</a:t>
                      </a:r>
                    </a:p>
                  </a:txBody>
                  <a:tcPr/>
                </a:tc>
                <a:tc>
                  <a:txBody>
                    <a:bodyPr/>
                    <a:lstStyle/>
                    <a:p>
                      <a:pPr algn="ctr"/>
                      <a:r>
                        <a:rPr lang="en-US" sz="1800" dirty="0"/>
                        <a:t>29.6%</a:t>
                      </a:r>
                    </a:p>
                  </a:txBody>
                  <a:tcPr marL="68580" marR="68580" marT="34290" marB="34290"/>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36.4%</a:t>
                      </a:r>
                    </a:p>
                  </a:txBody>
                  <a:tcPr/>
                </a:tc>
                <a:tc>
                  <a:txBody>
                    <a:bodyPr/>
                    <a:lstStyle/>
                    <a:p>
                      <a:pPr algn="ctr"/>
                      <a:r>
                        <a:rPr lang="en-US" sz="1800" dirty="0"/>
                        <a:t>44.1%</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50%</a:t>
                      </a:r>
                    </a:p>
                  </a:txBody>
                  <a:tcPr/>
                </a:tc>
                <a:tc>
                  <a:txBody>
                    <a:bodyPr/>
                    <a:lstStyle/>
                    <a:p>
                      <a:pPr algn="ctr"/>
                      <a:r>
                        <a:rPr lang="en-US" sz="1800" dirty="0"/>
                        <a:t>52%</a:t>
                      </a:r>
                    </a:p>
                  </a:txBody>
                  <a:tcPr marL="68580" marR="68580" marT="34290" marB="34290"/>
                </a:tc>
                <a:tc>
                  <a:txBody>
                    <a:bodyPr/>
                    <a:lstStyle/>
                    <a:p>
                      <a:pPr algn="ctr"/>
                      <a:endParaRPr lang="en-US" sz="1800" i="1" dirty="0"/>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50%</a:t>
                      </a:r>
                    </a:p>
                  </a:txBody>
                  <a:tcPr/>
                </a:tc>
                <a:tc>
                  <a:txBody>
                    <a:bodyPr/>
                    <a:lstStyle/>
                    <a:p>
                      <a:pPr algn="ctr"/>
                      <a:r>
                        <a:rPr lang="en-US" sz="1800" dirty="0"/>
                        <a:t>47.8%</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79258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56967" y="361717"/>
            <a:ext cx="3087676" cy="4420065"/>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 </a:t>
            </a:r>
            <a:r>
              <a:rPr lang="en-US" sz="3600" dirty="0">
                <a:solidFill>
                  <a:schemeClr val="bg1"/>
                </a:solidFill>
                <a:latin typeface="Arial" panose="020B0604020202020204" pitchFamily="34" charset="0"/>
                <a:cs typeface="Arial" panose="020B0604020202020204" pitchFamily="34" charset="0"/>
              </a:rPr>
              <a:t>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Supervisors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559107715"/>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26.7%</a:t>
                      </a:r>
                    </a:p>
                  </a:txBody>
                  <a:tcPr/>
                </a:tc>
                <a:tc>
                  <a:txBody>
                    <a:bodyPr/>
                    <a:lstStyle/>
                    <a:p>
                      <a:pPr algn="ctr"/>
                      <a:r>
                        <a:rPr lang="en-US" sz="1800" dirty="0"/>
                        <a:t>12.7%</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13.3%</a:t>
                      </a:r>
                    </a:p>
                  </a:txBody>
                  <a:tcPr/>
                </a:tc>
                <a:tc>
                  <a:txBody>
                    <a:bodyPr/>
                    <a:lstStyle/>
                    <a:p>
                      <a:pPr algn="ctr"/>
                      <a:r>
                        <a:rPr lang="en-US" sz="1800" dirty="0"/>
                        <a:t>6.9%</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a:t>
                      </a:r>
                    </a:p>
                  </a:txBody>
                  <a:tcPr/>
                </a:tc>
                <a:tc>
                  <a:txBody>
                    <a:bodyPr/>
                    <a:lstStyle/>
                    <a:p>
                      <a:pPr algn="ctr"/>
                      <a:r>
                        <a:rPr lang="en-US" sz="1800" dirty="0"/>
                        <a:t>0.3%</a:t>
                      </a:r>
                    </a:p>
                  </a:txBody>
                  <a:tcPr marL="68580" marR="68580" marT="34290" marB="34290"/>
                </a:tc>
                <a:tc>
                  <a:txBody>
                    <a:bodyPr/>
                    <a:lstStyle/>
                    <a:p>
                      <a:pPr algn="ctr"/>
                      <a:r>
                        <a:rPr lang="en-US" sz="1800" i="0"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6.7%</a:t>
                      </a:r>
                    </a:p>
                  </a:txBody>
                  <a:tcPr/>
                </a:tc>
                <a:tc>
                  <a:txBody>
                    <a:bodyPr/>
                    <a:lstStyle/>
                    <a:p>
                      <a:pPr algn="ctr"/>
                      <a:r>
                        <a:rPr lang="en-US" sz="1800" dirty="0"/>
                        <a:t>29.6%</a:t>
                      </a:r>
                    </a:p>
                  </a:txBody>
                  <a:tcPr marL="68580" marR="68580" marT="34290" marB="34290"/>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33.3%</a:t>
                      </a:r>
                    </a:p>
                  </a:txBody>
                  <a:tcPr/>
                </a:tc>
                <a:tc>
                  <a:txBody>
                    <a:bodyPr/>
                    <a:lstStyle/>
                    <a:p>
                      <a:pPr algn="ctr"/>
                      <a:r>
                        <a:rPr lang="en-US" sz="1800" dirty="0"/>
                        <a:t>44.1%</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60%</a:t>
                      </a:r>
                    </a:p>
                  </a:txBody>
                  <a:tcPr/>
                </a:tc>
                <a:tc>
                  <a:txBody>
                    <a:bodyPr/>
                    <a:lstStyle/>
                    <a:p>
                      <a:pPr algn="ctr"/>
                      <a:r>
                        <a:rPr lang="en-US" sz="1800" dirty="0"/>
                        <a:t>52%</a:t>
                      </a:r>
                    </a:p>
                  </a:txBody>
                  <a:tcPr marL="68580" marR="68580" marT="34290" marB="34290"/>
                </a:tc>
                <a:tc>
                  <a:txBody>
                    <a:bodyPr/>
                    <a:lstStyle/>
                    <a:p>
                      <a:pPr algn="ctr"/>
                      <a:endParaRPr lang="en-US" sz="1800" i="1" dirty="0"/>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40%</a:t>
                      </a:r>
                    </a:p>
                  </a:txBody>
                  <a:tcPr/>
                </a:tc>
                <a:tc>
                  <a:txBody>
                    <a:bodyPr/>
                    <a:lstStyle/>
                    <a:p>
                      <a:pPr algn="ctr"/>
                      <a:r>
                        <a:rPr lang="en-US" sz="1800" dirty="0"/>
                        <a:t>47.8%</a:t>
                      </a:r>
                    </a:p>
                  </a:txBody>
                  <a:tcPr marL="68580" marR="68580" marT="34290" marB="34290"/>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295690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CDBD3-41AC-5C69-3A72-395D67F1D5DB}"/>
              </a:ext>
            </a:extLst>
          </p:cNvPr>
          <p:cNvSpPr/>
          <p:nvPr/>
        </p:nvSpPr>
        <p:spPr>
          <a:xfrm>
            <a:off x="0" y="0"/>
            <a:ext cx="13716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Graphic 8">
            <a:extLst>
              <a:ext uri="{FF2B5EF4-FFF2-40B4-BE49-F238E27FC236}">
                <a16:creationId xmlns:a16="http://schemas.microsoft.com/office/drawing/2014/main" id="{A37FCEDB-96E2-0D09-8491-ADB43C0A7C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7320" y="4429031"/>
            <a:ext cx="1816016" cy="407384"/>
          </a:xfrm>
          <a:prstGeom prst="rect">
            <a:avLst/>
          </a:prstGeom>
        </p:spPr>
      </p:pic>
      <p:sp>
        <p:nvSpPr>
          <p:cNvPr id="2" name="Title 1">
            <a:extLst>
              <a:ext uri="{FF2B5EF4-FFF2-40B4-BE49-F238E27FC236}">
                <a16:creationId xmlns:a16="http://schemas.microsoft.com/office/drawing/2014/main" id="{C35375E3-11F5-1BFE-DBF1-C5D8AB2648EB}"/>
              </a:ext>
            </a:extLst>
          </p:cNvPr>
          <p:cNvSpPr>
            <a:spLocks noGrp="1"/>
          </p:cNvSpPr>
          <p:nvPr>
            <p:ph type="title"/>
          </p:nvPr>
        </p:nvSpPr>
        <p:spPr>
          <a:xfrm>
            <a:off x="1804416" y="273844"/>
            <a:ext cx="6710934" cy="994172"/>
          </a:xfrm>
        </p:spPr>
        <p:txBody>
          <a:bodyPr>
            <a:normAutofit/>
          </a:bodyPr>
          <a:lstStyle/>
          <a:p>
            <a:r>
              <a:rPr lang="en-US" sz="4400" dirty="0">
                <a:latin typeface="Arial" panose="020B0604020202020204" pitchFamily="34" charset="0"/>
                <a:cs typeface="Arial" panose="020B0604020202020204" pitchFamily="34" charset="0"/>
              </a:rPr>
              <a:t>Mission</a:t>
            </a:r>
          </a:p>
        </p:txBody>
      </p:sp>
      <p:sp>
        <p:nvSpPr>
          <p:cNvPr id="3" name="Content Placeholder 2">
            <a:extLst>
              <a:ext uri="{FF2B5EF4-FFF2-40B4-BE49-F238E27FC236}">
                <a16:creationId xmlns:a16="http://schemas.microsoft.com/office/drawing/2014/main" id="{757071B4-6182-1F11-CA2A-BBC3C8423DFF}"/>
              </a:ext>
            </a:extLst>
          </p:cNvPr>
          <p:cNvSpPr>
            <a:spLocks noGrp="1"/>
          </p:cNvSpPr>
          <p:nvPr>
            <p:ph idx="1"/>
          </p:nvPr>
        </p:nvSpPr>
        <p:spPr>
          <a:xfrm>
            <a:off x="1804416" y="1456967"/>
            <a:ext cx="6710934" cy="2783112"/>
          </a:xfrm>
        </p:spPr>
        <p:txBody>
          <a:bodyPr/>
          <a:lstStyle/>
          <a:p>
            <a:pPr marL="0" indent="0">
              <a:buNone/>
            </a:pPr>
            <a:r>
              <a:rPr lang="en-US" dirty="0">
                <a:effectLst/>
                <a:latin typeface="Arial" panose="020B0604020202020204" pitchFamily="34" charset="0"/>
                <a:cs typeface="Arial" panose="020B0604020202020204" pitchFamily="34" charset="0"/>
              </a:rPr>
              <a:t>The San Diego Community College District uplifts diverse individuals and communities through culturally affirming teaching, learning, and work environments.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85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69329" y="508774"/>
            <a:ext cx="3087676" cy="4125952"/>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r>
              <a:rPr lang="en-US" sz="3600" dirty="0">
                <a:solidFill>
                  <a:schemeClr val="bg1"/>
                </a:solidFill>
                <a:latin typeface="Arial" panose="020B0604020202020204" pitchFamily="34" charset="0"/>
                <a:cs typeface="Arial" panose="020B0604020202020204" pitchFamily="34" charset="0"/>
              </a:rPr>
              <a:t>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Contract</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Faculty</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2709597804"/>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11.6%</a:t>
                      </a:r>
                    </a:p>
                  </a:txBody>
                  <a:tcPr/>
                </a:tc>
                <a:tc>
                  <a:txBody>
                    <a:bodyPr/>
                    <a:lstStyle/>
                    <a:p>
                      <a:pPr algn="ctr"/>
                      <a:r>
                        <a:rPr lang="en-US" sz="1800" dirty="0"/>
                        <a:t>12.7%</a:t>
                      </a:r>
                    </a:p>
                  </a:txBody>
                  <a:tcPr/>
                </a:tc>
                <a:tc>
                  <a:txBody>
                    <a:bodyPr/>
                    <a:lstStyle/>
                    <a:p>
                      <a:pPr algn="ctr"/>
                      <a:r>
                        <a:rPr lang="en-US" sz="1800" dirty="0"/>
                        <a:t>Yes</a:t>
                      </a:r>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0.8%</a:t>
                      </a:r>
                    </a:p>
                  </a:txBody>
                  <a:tcPr/>
                </a:tc>
                <a:tc>
                  <a:txBody>
                    <a:bodyPr/>
                    <a:lstStyle/>
                    <a:p>
                      <a:pPr algn="ctr"/>
                      <a:r>
                        <a:rPr lang="en-US" sz="1800" dirty="0"/>
                        <a:t>6.9%</a:t>
                      </a:r>
                    </a:p>
                  </a:txBody>
                  <a:tcPr/>
                </a:tc>
                <a:tc>
                  <a:txBody>
                    <a:bodyPr/>
                    <a:lstStyle/>
                    <a:p>
                      <a:pPr algn="ctr"/>
                      <a:r>
                        <a:rPr lang="en-US" sz="1800" dirty="0"/>
                        <a:t>Yes</a:t>
                      </a:r>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0.8%</a:t>
                      </a:r>
                    </a:p>
                  </a:txBody>
                  <a:tcPr/>
                </a:tc>
                <a:tc>
                  <a:txBody>
                    <a:bodyPr/>
                    <a:lstStyle/>
                    <a:p>
                      <a:pPr algn="ctr"/>
                      <a:r>
                        <a:rPr lang="en-US" sz="1800" dirty="0"/>
                        <a:t>0.3%</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15.5%</a:t>
                      </a:r>
                    </a:p>
                  </a:txBody>
                  <a:tcPr/>
                </a:tc>
                <a:tc>
                  <a:txBody>
                    <a:bodyPr/>
                    <a:lstStyle/>
                    <a:p>
                      <a:pPr algn="ctr"/>
                      <a:r>
                        <a:rPr lang="en-US" sz="1800" dirty="0"/>
                        <a:t>29.6%</a:t>
                      </a:r>
                    </a:p>
                  </a:txBody>
                  <a:tcPr/>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54.3%</a:t>
                      </a:r>
                    </a:p>
                  </a:txBody>
                  <a:tcPr/>
                </a:tc>
                <a:tc>
                  <a:txBody>
                    <a:bodyPr/>
                    <a:lstStyle/>
                    <a:p>
                      <a:pPr algn="ctr"/>
                      <a:r>
                        <a:rPr lang="en-US" sz="1800" dirty="0"/>
                        <a:t>44.1%</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50.4%</a:t>
                      </a:r>
                    </a:p>
                  </a:txBody>
                  <a:tcPr/>
                </a:tc>
                <a:tc>
                  <a:txBody>
                    <a:bodyPr/>
                    <a:lstStyle/>
                    <a:p>
                      <a:pPr algn="ctr"/>
                      <a:r>
                        <a:rPr lang="en-US" sz="1800" dirty="0"/>
                        <a:t>52%</a:t>
                      </a:r>
                    </a:p>
                  </a:txBody>
                  <a:tcPr/>
                </a:tc>
                <a:tc>
                  <a:txBody>
                    <a:bodyPr/>
                    <a:lstStyle/>
                    <a:p>
                      <a:pPr algn="ctr"/>
                      <a:r>
                        <a:rPr lang="en-US" sz="1800" i="1" dirty="0"/>
                        <a:t>Yes</a:t>
                      </a:r>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48.8%</a:t>
                      </a:r>
                    </a:p>
                  </a:txBody>
                  <a:tcPr/>
                </a:tc>
                <a:tc>
                  <a:txBody>
                    <a:bodyPr/>
                    <a:lstStyle/>
                    <a:p>
                      <a:pPr algn="ctr"/>
                      <a:r>
                        <a:rPr lang="en-US" sz="1800" dirty="0"/>
                        <a:t>47.8%</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179488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69329" y="508774"/>
            <a:ext cx="3087676" cy="4125952"/>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r>
              <a:rPr lang="en-US" sz="3600" dirty="0">
                <a:solidFill>
                  <a:schemeClr val="bg1"/>
                </a:solidFill>
                <a:latin typeface="Arial" panose="020B0604020202020204" pitchFamily="34" charset="0"/>
                <a:cs typeface="Arial" panose="020B0604020202020204" pitchFamily="34" charset="0"/>
              </a:rPr>
              <a:t>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Adjunct</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Faculty</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1277690681"/>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12.9%</a:t>
                      </a:r>
                    </a:p>
                  </a:txBody>
                  <a:tcPr/>
                </a:tc>
                <a:tc>
                  <a:txBody>
                    <a:bodyPr/>
                    <a:lstStyle/>
                    <a:p>
                      <a:pPr algn="ctr"/>
                      <a:r>
                        <a:rPr lang="en-US" sz="1800" dirty="0"/>
                        <a:t>12.7%</a:t>
                      </a:r>
                    </a:p>
                  </a:txBody>
                  <a:tcPr/>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3.7%</a:t>
                      </a:r>
                    </a:p>
                  </a:txBody>
                  <a:tcPr/>
                </a:tc>
                <a:tc>
                  <a:txBody>
                    <a:bodyPr/>
                    <a:lstStyle/>
                    <a:p>
                      <a:pPr algn="ctr"/>
                      <a:r>
                        <a:rPr lang="en-US" sz="1800" dirty="0"/>
                        <a:t>6.9%</a:t>
                      </a:r>
                    </a:p>
                  </a:txBody>
                  <a:tcPr/>
                </a:tc>
                <a:tc>
                  <a:txBody>
                    <a:bodyPr/>
                    <a:lstStyle/>
                    <a:p>
                      <a:pPr algn="ctr"/>
                      <a:r>
                        <a:rPr lang="en-US" sz="1800" dirty="0"/>
                        <a:t>Yes</a:t>
                      </a:r>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0.8%</a:t>
                      </a:r>
                    </a:p>
                  </a:txBody>
                  <a:tcPr/>
                </a:tc>
                <a:tc>
                  <a:txBody>
                    <a:bodyPr/>
                    <a:lstStyle/>
                    <a:p>
                      <a:pPr algn="ctr"/>
                      <a:r>
                        <a:rPr lang="en-US" sz="1800" dirty="0"/>
                        <a:t>0.3%</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16.2%</a:t>
                      </a:r>
                    </a:p>
                  </a:txBody>
                  <a:tcPr/>
                </a:tc>
                <a:tc>
                  <a:txBody>
                    <a:bodyPr/>
                    <a:lstStyle/>
                    <a:p>
                      <a:pPr algn="ctr"/>
                      <a:r>
                        <a:rPr lang="en-US" sz="1800" dirty="0"/>
                        <a:t>29.6%</a:t>
                      </a:r>
                    </a:p>
                  </a:txBody>
                  <a:tcPr/>
                </a:tc>
                <a:tc>
                  <a:txBody>
                    <a:bodyPr/>
                    <a:lstStyle/>
                    <a:p>
                      <a:pPr algn="ctr"/>
                      <a:r>
                        <a:rPr lang="en-US" sz="1800" dirty="0"/>
                        <a:t>Yes</a:t>
                      </a:r>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49.9%</a:t>
                      </a:r>
                    </a:p>
                  </a:txBody>
                  <a:tcPr/>
                </a:tc>
                <a:tc>
                  <a:txBody>
                    <a:bodyPr/>
                    <a:lstStyle/>
                    <a:p>
                      <a:pPr algn="ctr"/>
                      <a:r>
                        <a:rPr lang="en-US" sz="1800" dirty="0"/>
                        <a:t>44.1%</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41.8%</a:t>
                      </a:r>
                    </a:p>
                  </a:txBody>
                  <a:tcPr/>
                </a:tc>
                <a:tc>
                  <a:txBody>
                    <a:bodyPr/>
                    <a:lstStyle/>
                    <a:p>
                      <a:pPr algn="ctr"/>
                      <a:r>
                        <a:rPr lang="en-US" sz="1800" dirty="0"/>
                        <a:t>52%</a:t>
                      </a:r>
                    </a:p>
                  </a:txBody>
                  <a:tcPr/>
                </a:tc>
                <a:tc>
                  <a:txBody>
                    <a:bodyPr/>
                    <a:lstStyle/>
                    <a:p>
                      <a:pPr algn="ctr"/>
                      <a:r>
                        <a:rPr lang="en-US" sz="1800" i="1" dirty="0"/>
                        <a:t>Yes</a:t>
                      </a:r>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58%</a:t>
                      </a:r>
                    </a:p>
                  </a:txBody>
                  <a:tcPr/>
                </a:tc>
                <a:tc>
                  <a:txBody>
                    <a:bodyPr/>
                    <a:lstStyle/>
                    <a:p>
                      <a:pPr algn="ctr"/>
                      <a:r>
                        <a:rPr lang="en-US" sz="1800" dirty="0"/>
                        <a:t>47.8%</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318527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56967" y="96180"/>
            <a:ext cx="3087676" cy="4951140"/>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r>
              <a:rPr lang="en-US" sz="3600" dirty="0">
                <a:solidFill>
                  <a:schemeClr val="bg1"/>
                </a:solidFill>
                <a:latin typeface="Arial" panose="020B0604020202020204" pitchFamily="34" charset="0"/>
                <a:cs typeface="Arial" panose="020B0604020202020204" pitchFamily="34" charset="0"/>
              </a:rPr>
              <a:t> Utilization Analysis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Classified Professionals / Confidential</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10" name="Content Placeholder 5">
            <a:extLst>
              <a:ext uri="{FF2B5EF4-FFF2-40B4-BE49-F238E27FC236}">
                <a16:creationId xmlns:a16="http://schemas.microsoft.com/office/drawing/2014/main" id="{9F6FC2B2-4F78-4E8A-8DEA-27A41B6BC28D}"/>
              </a:ext>
            </a:extLst>
          </p:cNvPr>
          <p:cNvGraphicFramePr>
            <a:graphicFrameLocks/>
          </p:cNvGraphicFramePr>
          <p:nvPr>
            <p:extLst>
              <p:ext uri="{D42A27DB-BD31-4B8C-83A1-F6EECF244321}">
                <p14:modId xmlns:p14="http://schemas.microsoft.com/office/powerpoint/2010/main" val="2934656362"/>
              </p:ext>
            </p:extLst>
          </p:nvPr>
        </p:nvGraphicFramePr>
        <p:xfrm>
          <a:off x="3284034" y="867209"/>
          <a:ext cx="5802999" cy="3409082"/>
        </p:xfrm>
        <a:graphic>
          <a:graphicData uri="http://schemas.openxmlformats.org/drawingml/2006/table">
            <a:tbl>
              <a:tblPr firstRow="1" bandRow="1">
                <a:tableStyleId>{5C22544A-7EE6-4342-B048-85BDC9FD1C3A}</a:tableStyleId>
              </a:tblPr>
              <a:tblGrid>
                <a:gridCol w="2038815">
                  <a:extLst>
                    <a:ext uri="{9D8B030D-6E8A-4147-A177-3AD203B41FA5}">
                      <a16:colId xmlns:a16="http://schemas.microsoft.com/office/drawing/2014/main" val="749450096"/>
                    </a:ext>
                  </a:extLst>
                </a:gridCol>
                <a:gridCol w="1397619">
                  <a:extLst>
                    <a:ext uri="{9D8B030D-6E8A-4147-A177-3AD203B41FA5}">
                      <a16:colId xmlns:a16="http://schemas.microsoft.com/office/drawing/2014/main" val="1912268921"/>
                    </a:ext>
                  </a:extLst>
                </a:gridCol>
                <a:gridCol w="1534625">
                  <a:extLst>
                    <a:ext uri="{9D8B030D-6E8A-4147-A177-3AD203B41FA5}">
                      <a16:colId xmlns:a16="http://schemas.microsoft.com/office/drawing/2014/main" val="1467645690"/>
                    </a:ext>
                  </a:extLst>
                </a:gridCol>
                <a:gridCol w="831940">
                  <a:extLst>
                    <a:ext uri="{9D8B030D-6E8A-4147-A177-3AD203B41FA5}">
                      <a16:colId xmlns:a16="http://schemas.microsoft.com/office/drawing/2014/main" val="2278554005"/>
                    </a:ext>
                  </a:extLst>
                </a:gridCol>
              </a:tblGrid>
              <a:tr h="675384">
                <a:tc>
                  <a:txBody>
                    <a:bodyPr/>
                    <a:lstStyle/>
                    <a:p>
                      <a:r>
                        <a:rPr lang="en-US" sz="1800" dirty="0"/>
                        <a:t>Race / Gender</a:t>
                      </a:r>
                    </a:p>
                  </a:txBody>
                  <a:tcPr marL="68580" marR="68580" marT="34290" marB="34290">
                    <a:solidFill>
                      <a:srgbClr val="1E9097"/>
                    </a:solidFill>
                  </a:tcPr>
                </a:tc>
                <a:tc>
                  <a:txBody>
                    <a:bodyPr/>
                    <a:lstStyle/>
                    <a:p>
                      <a:pPr algn="ctr"/>
                      <a:r>
                        <a:rPr lang="en-US" sz="1800" dirty="0"/>
                        <a:t>Current Workforce</a:t>
                      </a:r>
                    </a:p>
                  </a:txBody>
                  <a:tcPr marL="68580" marR="68580" marT="34290" marB="34290">
                    <a:solidFill>
                      <a:srgbClr val="1E9097"/>
                    </a:solidFill>
                  </a:tcPr>
                </a:tc>
                <a:tc>
                  <a:txBody>
                    <a:bodyPr/>
                    <a:lstStyle/>
                    <a:p>
                      <a:pPr algn="ctr"/>
                      <a:r>
                        <a:rPr lang="en-US" sz="1800" dirty="0"/>
                        <a:t>Diversity Metric</a:t>
                      </a:r>
                    </a:p>
                  </a:txBody>
                  <a:tcPr marL="68580" marR="68580" marT="34290" marB="34290">
                    <a:solidFill>
                      <a:srgbClr val="1E9097"/>
                    </a:solidFill>
                  </a:tcPr>
                </a:tc>
                <a:tc>
                  <a:txBody>
                    <a:bodyPr/>
                    <a:lstStyle/>
                    <a:p>
                      <a:pPr algn="ctr"/>
                      <a:r>
                        <a:rPr lang="en-US" sz="1800" dirty="0"/>
                        <a:t>Focus Area</a:t>
                      </a:r>
                    </a:p>
                  </a:txBody>
                  <a:tcPr marL="68580" marR="68580" marT="34290" marB="34290">
                    <a:solidFill>
                      <a:srgbClr val="1E9097"/>
                    </a:solidFill>
                  </a:tcPr>
                </a:tc>
                <a:extLst>
                  <a:ext uri="{0D108BD9-81ED-4DB2-BD59-A6C34878D82A}">
                    <a16:rowId xmlns:a16="http://schemas.microsoft.com/office/drawing/2014/main" val="3100083727"/>
                  </a:ext>
                </a:extLst>
              </a:tr>
              <a:tr h="385934">
                <a:tc>
                  <a:txBody>
                    <a:bodyPr/>
                    <a:lstStyle/>
                    <a:p>
                      <a:r>
                        <a:rPr lang="en-US" sz="1800" dirty="0"/>
                        <a:t>Asian / PI</a:t>
                      </a:r>
                    </a:p>
                  </a:txBody>
                  <a:tcPr marL="68580" marR="68580" marT="34290" marB="34290"/>
                </a:tc>
                <a:tc>
                  <a:txBody>
                    <a:bodyPr/>
                    <a:lstStyle/>
                    <a:p>
                      <a:pPr algn="ctr"/>
                      <a:r>
                        <a:rPr lang="en-US" sz="1800" dirty="0"/>
                        <a:t>28.9%</a:t>
                      </a:r>
                    </a:p>
                  </a:txBody>
                  <a:tcPr/>
                </a:tc>
                <a:tc>
                  <a:txBody>
                    <a:bodyPr/>
                    <a:lstStyle/>
                    <a:p>
                      <a:pPr algn="ctr"/>
                      <a:r>
                        <a:rPr lang="en-US" sz="1800" dirty="0"/>
                        <a:t>12.4%</a:t>
                      </a:r>
                    </a:p>
                  </a:txBody>
                  <a:tcPr/>
                </a:tc>
                <a:tc>
                  <a:txBody>
                    <a:bodyPr/>
                    <a:lstStyle/>
                    <a:p>
                      <a:pPr algn="ctr"/>
                      <a:endParaRPr lang="en-US" sz="1800" dirty="0"/>
                    </a:p>
                  </a:txBody>
                  <a:tcPr/>
                </a:tc>
                <a:extLst>
                  <a:ext uri="{0D108BD9-81ED-4DB2-BD59-A6C34878D82A}">
                    <a16:rowId xmlns:a16="http://schemas.microsoft.com/office/drawing/2014/main" val="3433677346"/>
                  </a:ext>
                </a:extLst>
              </a:tr>
              <a:tr h="391294">
                <a:tc>
                  <a:txBody>
                    <a:bodyPr/>
                    <a:lstStyle/>
                    <a:p>
                      <a:r>
                        <a:rPr lang="en-US" sz="1800" dirty="0"/>
                        <a:t>Black</a:t>
                      </a:r>
                    </a:p>
                  </a:txBody>
                  <a:tcPr marL="68580" marR="68580" marT="34290" marB="34290"/>
                </a:tc>
                <a:tc>
                  <a:txBody>
                    <a:bodyPr/>
                    <a:lstStyle/>
                    <a:p>
                      <a:pPr algn="ctr"/>
                      <a:r>
                        <a:rPr lang="en-US" sz="1800" dirty="0"/>
                        <a:t>6%</a:t>
                      </a:r>
                    </a:p>
                  </a:txBody>
                  <a:tcPr/>
                </a:tc>
                <a:tc>
                  <a:txBody>
                    <a:bodyPr/>
                    <a:lstStyle/>
                    <a:p>
                      <a:pPr algn="ctr"/>
                      <a:r>
                        <a:rPr lang="en-US" sz="1800" dirty="0"/>
                        <a:t>6.9%</a:t>
                      </a:r>
                    </a:p>
                  </a:txBody>
                  <a:tcPr/>
                </a:tc>
                <a:tc>
                  <a:txBody>
                    <a:bodyPr/>
                    <a:lstStyle/>
                    <a:p>
                      <a:pPr algn="ctr"/>
                      <a:r>
                        <a:rPr lang="en-US" sz="1800" dirty="0"/>
                        <a:t>Yes</a:t>
                      </a:r>
                    </a:p>
                  </a:txBody>
                  <a:tcPr/>
                </a:tc>
                <a:extLst>
                  <a:ext uri="{0D108BD9-81ED-4DB2-BD59-A6C34878D82A}">
                    <a16:rowId xmlns:a16="http://schemas.microsoft.com/office/drawing/2014/main" val="3221469138"/>
                  </a:ext>
                </a:extLst>
              </a:tr>
              <a:tr h="391294">
                <a:tc>
                  <a:txBody>
                    <a:bodyPr/>
                    <a:lstStyle/>
                    <a:p>
                      <a:r>
                        <a:rPr lang="en-US" sz="1800" dirty="0"/>
                        <a:t>Indigenous / NA</a:t>
                      </a:r>
                    </a:p>
                  </a:txBody>
                  <a:tcPr marL="68580" marR="68580" marT="34290" marB="34290"/>
                </a:tc>
                <a:tc>
                  <a:txBody>
                    <a:bodyPr/>
                    <a:lstStyle/>
                    <a:p>
                      <a:pPr algn="ctr"/>
                      <a:r>
                        <a:rPr lang="en-US" sz="1800" dirty="0"/>
                        <a:t>1.2%</a:t>
                      </a:r>
                    </a:p>
                  </a:txBody>
                  <a:tcPr/>
                </a:tc>
                <a:tc>
                  <a:txBody>
                    <a:bodyPr/>
                    <a:lstStyle/>
                    <a:p>
                      <a:pPr algn="ctr"/>
                      <a:r>
                        <a:rPr lang="en-US" sz="1800" dirty="0"/>
                        <a:t>0.3%</a:t>
                      </a:r>
                    </a:p>
                  </a:txBody>
                  <a:tcPr/>
                </a:tc>
                <a:tc>
                  <a:txBody>
                    <a:bodyPr/>
                    <a:lstStyle/>
                    <a:p>
                      <a:pPr algn="ctr"/>
                      <a:r>
                        <a:rPr lang="en-US" sz="1800" i="1" dirty="0"/>
                        <a:t>Yes</a:t>
                      </a:r>
                    </a:p>
                  </a:txBody>
                  <a:tcPr/>
                </a:tc>
                <a:extLst>
                  <a:ext uri="{0D108BD9-81ED-4DB2-BD59-A6C34878D82A}">
                    <a16:rowId xmlns:a16="http://schemas.microsoft.com/office/drawing/2014/main" val="543612476"/>
                  </a:ext>
                </a:extLst>
              </a:tr>
              <a:tr h="391294">
                <a:tc>
                  <a:txBody>
                    <a:bodyPr/>
                    <a:lstStyle/>
                    <a:p>
                      <a:r>
                        <a:rPr lang="en-US" sz="1800" dirty="0" err="1"/>
                        <a:t>Latine</a:t>
                      </a:r>
                      <a:r>
                        <a:rPr lang="en-US" sz="1800" dirty="0"/>
                        <a:t> / Hispanic</a:t>
                      </a:r>
                    </a:p>
                  </a:txBody>
                  <a:tcPr marL="68580" marR="68580" marT="34290" marB="34290"/>
                </a:tc>
                <a:tc>
                  <a:txBody>
                    <a:bodyPr/>
                    <a:lstStyle/>
                    <a:p>
                      <a:pPr algn="ctr"/>
                      <a:r>
                        <a:rPr lang="en-US" sz="1800" dirty="0"/>
                        <a:t>21.7%</a:t>
                      </a:r>
                    </a:p>
                  </a:txBody>
                  <a:tcPr/>
                </a:tc>
                <a:tc>
                  <a:txBody>
                    <a:bodyPr/>
                    <a:lstStyle/>
                    <a:p>
                      <a:pPr algn="ctr"/>
                      <a:r>
                        <a:rPr lang="en-US" sz="1800" dirty="0"/>
                        <a:t>31.3%</a:t>
                      </a:r>
                    </a:p>
                  </a:txBody>
                  <a:tcPr/>
                </a:tc>
                <a:tc>
                  <a:txBody>
                    <a:bodyPr/>
                    <a:lstStyle/>
                    <a:p>
                      <a:pPr algn="ctr"/>
                      <a:endParaRPr lang="en-US" sz="1800" dirty="0"/>
                    </a:p>
                  </a:txBody>
                  <a:tcPr/>
                </a:tc>
                <a:extLst>
                  <a:ext uri="{0D108BD9-81ED-4DB2-BD59-A6C34878D82A}">
                    <a16:rowId xmlns:a16="http://schemas.microsoft.com/office/drawing/2014/main" val="2076596630"/>
                  </a:ext>
                </a:extLst>
              </a:tr>
              <a:tr h="391294">
                <a:tc>
                  <a:txBody>
                    <a:bodyPr/>
                    <a:lstStyle/>
                    <a:p>
                      <a:r>
                        <a:rPr lang="en-US" sz="1800" dirty="0"/>
                        <a:t>White</a:t>
                      </a:r>
                    </a:p>
                  </a:txBody>
                  <a:tcPr marL="68580" marR="68580" marT="34290" marB="34290"/>
                </a:tc>
                <a:tc>
                  <a:txBody>
                    <a:bodyPr/>
                    <a:lstStyle/>
                    <a:p>
                      <a:pPr algn="ctr"/>
                      <a:r>
                        <a:rPr lang="en-US" sz="1800" dirty="0"/>
                        <a:t>27.7%</a:t>
                      </a:r>
                    </a:p>
                  </a:txBody>
                  <a:tcPr/>
                </a:tc>
                <a:tc>
                  <a:txBody>
                    <a:bodyPr/>
                    <a:lstStyle/>
                    <a:p>
                      <a:pPr algn="ctr"/>
                      <a:r>
                        <a:rPr lang="en-US" sz="1800" dirty="0"/>
                        <a:t>43.1%</a:t>
                      </a:r>
                    </a:p>
                  </a:txBody>
                  <a:tcPr/>
                </a:tc>
                <a:tc>
                  <a:txBody>
                    <a:bodyPr/>
                    <a:lstStyle/>
                    <a:p>
                      <a:pPr algn="ctr"/>
                      <a:endParaRPr lang="en-US" sz="1800" dirty="0"/>
                    </a:p>
                  </a:txBody>
                  <a:tcPr/>
                </a:tc>
                <a:extLst>
                  <a:ext uri="{0D108BD9-81ED-4DB2-BD59-A6C34878D82A}">
                    <a16:rowId xmlns:a16="http://schemas.microsoft.com/office/drawing/2014/main" val="1374039226"/>
                  </a:ext>
                </a:extLst>
              </a:tr>
              <a:tr h="391294">
                <a:tc>
                  <a:txBody>
                    <a:bodyPr/>
                    <a:lstStyle/>
                    <a:p>
                      <a:r>
                        <a:rPr lang="en-US" sz="1800" dirty="0"/>
                        <a:t>Female</a:t>
                      </a:r>
                    </a:p>
                  </a:txBody>
                  <a:tcPr marL="68580" marR="68580" marT="34290" marB="34290"/>
                </a:tc>
                <a:tc>
                  <a:txBody>
                    <a:bodyPr/>
                    <a:lstStyle/>
                    <a:p>
                      <a:pPr algn="ctr"/>
                      <a:r>
                        <a:rPr lang="en-US" sz="1800" dirty="0"/>
                        <a:t>55.4%</a:t>
                      </a:r>
                    </a:p>
                  </a:txBody>
                  <a:tcPr/>
                </a:tc>
                <a:tc>
                  <a:txBody>
                    <a:bodyPr/>
                    <a:lstStyle/>
                    <a:p>
                      <a:pPr algn="ctr"/>
                      <a:r>
                        <a:rPr lang="en-US" sz="1800" dirty="0"/>
                        <a:t>51.8%</a:t>
                      </a:r>
                    </a:p>
                  </a:txBody>
                  <a:tcPr/>
                </a:tc>
                <a:tc>
                  <a:txBody>
                    <a:bodyPr/>
                    <a:lstStyle/>
                    <a:p>
                      <a:pPr algn="ctr"/>
                      <a:endParaRPr lang="en-US" sz="1800" dirty="0"/>
                    </a:p>
                  </a:txBody>
                  <a:tcPr/>
                </a:tc>
                <a:extLst>
                  <a:ext uri="{0D108BD9-81ED-4DB2-BD59-A6C34878D82A}">
                    <a16:rowId xmlns:a16="http://schemas.microsoft.com/office/drawing/2014/main" val="396872024"/>
                  </a:ext>
                </a:extLst>
              </a:tr>
              <a:tr h="391294">
                <a:tc>
                  <a:txBody>
                    <a:bodyPr/>
                    <a:lstStyle/>
                    <a:p>
                      <a:r>
                        <a:rPr lang="en-US" sz="1800" dirty="0"/>
                        <a:t>Male</a:t>
                      </a:r>
                    </a:p>
                  </a:txBody>
                  <a:tcPr marL="68580" marR="68580" marT="34290" marB="34290"/>
                </a:tc>
                <a:tc>
                  <a:txBody>
                    <a:bodyPr/>
                    <a:lstStyle/>
                    <a:p>
                      <a:pPr algn="ctr"/>
                      <a:r>
                        <a:rPr lang="en-US" sz="1800" dirty="0"/>
                        <a:t>44.6%</a:t>
                      </a:r>
                    </a:p>
                  </a:txBody>
                  <a:tcPr/>
                </a:tc>
                <a:tc>
                  <a:txBody>
                    <a:bodyPr/>
                    <a:lstStyle/>
                    <a:p>
                      <a:pPr algn="ctr"/>
                      <a:r>
                        <a:rPr lang="en-US" sz="1800" dirty="0"/>
                        <a:t>48.1%</a:t>
                      </a:r>
                    </a:p>
                  </a:txBody>
                  <a:tcPr/>
                </a:tc>
                <a:tc>
                  <a:txBody>
                    <a:bodyPr/>
                    <a:lstStyle/>
                    <a:p>
                      <a:pPr algn="ctr"/>
                      <a:endParaRPr lang="en-US" sz="18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214760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2936838"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24939" y="273280"/>
            <a:ext cx="2879871" cy="4596938"/>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Districtwide</a:t>
            </a:r>
            <a:br>
              <a:rPr lang="en-US" sz="3600" b="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Longitudinal Hiring Outcomes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All Job Categories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6" name="Content Placeholder 5">
            <a:extLst>
              <a:ext uri="{FF2B5EF4-FFF2-40B4-BE49-F238E27FC236}">
                <a16:creationId xmlns:a16="http://schemas.microsoft.com/office/drawing/2014/main" id="{A31DAF9D-69C9-4712-BF07-9466884EA94B}"/>
              </a:ext>
            </a:extLst>
          </p:cNvPr>
          <p:cNvGraphicFramePr>
            <a:graphicFrameLocks noGrp="1"/>
          </p:cNvGraphicFramePr>
          <p:nvPr>
            <p:ph idx="1"/>
            <p:extLst>
              <p:ext uri="{D42A27DB-BD31-4B8C-83A1-F6EECF244321}">
                <p14:modId xmlns:p14="http://schemas.microsoft.com/office/powerpoint/2010/main" val="1903429553"/>
              </p:ext>
            </p:extLst>
          </p:nvPr>
        </p:nvGraphicFramePr>
        <p:xfrm>
          <a:off x="2977179" y="396004"/>
          <a:ext cx="6117922" cy="4351490"/>
        </p:xfrm>
        <a:graphic>
          <a:graphicData uri="http://schemas.openxmlformats.org/drawingml/2006/table">
            <a:tbl>
              <a:tblPr firstRow="1" bandRow="1">
                <a:tableStyleId>{5C22544A-7EE6-4342-B048-85BDC9FD1C3A}</a:tableStyleId>
              </a:tblPr>
              <a:tblGrid>
                <a:gridCol w="1255466">
                  <a:extLst>
                    <a:ext uri="{9D8B030D-6E8A-4147-A177-3AD203B41FA5}">
                      <a16:colId xmlns:a16="http://schemas.microsoft.com/office/drawing/2014/main" val="749450096"/>
                    </a:ext>
                  </a:extLst>
                </a:gridCol>
                <a:gridCol w="1237129">
                  <a:extLst>
                    <a:ext uri="{9D8B030D-6E8A-4147-A177-3AD203B41FA5}">
                      <a16:colId xmlns:a16="http://schemas.microsoft.com/office/drawing/2014/main" val="1912268921"/>
                    </a:ext>
                  </a:extLst>
                </a:gridCol>
                <a:gridCol w="1441525">
                  <a:extLst>
                    <a:ext uri="{9D8B030D-6E8A-4147-A177-3AD203B41FA5}">
                      <a16:colId xmlns:a16="http://schemas.microsoft.com/office/drawing/2014/main" val="1467645690"/>
                    </a:ext>
                  </a:extLst>
                </a:gridCol>
                <a:gridCol w="877726">
                  <a:extLst>
                    <a:ext uri="{9D8B030D-6E8A-4147-A177-3AD203B41FA5}">
                      <a16:colId xmlns:a16="http://schemas.microsoft.com/office/drawing/2014/main" val="2278554005"/>
                    </a:ext>
                  </a:extLst>
                </a:gridCol>
                <a:gridCol w="1306076">
                  <a:extLst>
                    <a:ext uri="{9D8B030D-6E8A-4147-A177-3AD203B41FA5}">
                      <a16:colId xmlns:a16="http://schemas.microsoft.com/office/drawing/2014/main" val="68392225"/>
                    </a:ext>
                  </a:extLst>
                </a:gridCol>
              </a:tblGrid>
              <a:tr h="850095">
                <a:tc>
                  <a:txBody>
                    <a:bodyPr/>
                    <a:lstStyle/>
                    <a:p>
                      <a:r>
                        <a:rPr lang="en-US" sz="2000" dirty="0"/>
                        <a:t>Race / Gender</a:t>
                      </a:r>
                    </a:p>
                  </a:txBody>
                  <a:tcPr>
                    <a:solidFill>
                      <a:srgbClr val="1E9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Diversity Metric</a:t>
                      </a:r>
                    </a:p>
                  </a:txBody>
                  <a:tcPr>
                    <a:solidFill>
                      <a:srgbClr val="1E9097"/>
                    </a:solidFill>
                  </a:tcPr>
                </a:tc>
                <a:tc>
                  <a:txBody>
                    <a:bodyPr/>
                    <a:lstStyle/>
                    <a:p>
                      <a:pPr algn="ctr"/>
                      <a:r>
                        <a:rPr lang="en-US" sz="2000" dirty="0"/>
                        <a:t>% of Applicants</a:t>
                      </a:r>
                    </a:p>
                  </a:txBody>
                  <a:tcPr>
                    <a:solidFill>
                      <a:srgbClr val="1E9097"/>
                    </a:solidFill>
                  </a:tcPr>
                </a:tc>
                <a:tc>
                  <a:txBody>
                    <a:bodyPr/>
                    <a:lstStyle/>
                    <a:p>
                      <a:pPr algn="ctr"/>
                      <a:r>
                        <a:rPr lang="en-US" sz="2000" dirty="0"/>
                        <a:t>% of Hires</a:t>
                      </a:r>
                    </a:p>
                  </a:txBody>
                  <a:tcPr>
                    <a:solidFill>
                      <a:srgbClr val="1E9097"/>
                    </a:solidFill>
                  </a:tcPr>
                </a:tc>
                <a:tc>
                  <a:txBody>
                    <a:bodyPr/>
                    <a:lstStyle/>
                    <a:p>
                      <a:pPr algn="ctr"/>
                      <a:r>
                        <a:rPr lang="en-US" sz="2000" dirty="0"/>
                        <a:t>Selection Phase Focus</a:t>
                      </a:r>
                    </a:p>
                  </a:txBody>
                  <a:tcPr>
                    <a:solidFill>
                      <a:srgbClr val="1E9097"/>
                    </a:solidFill>
                  </a:tcPr>
                </a:tc>
                <a:extLst>
                  <a:ext uri="{0D108BD9-81ED-4DB2-BD59-A6C34878D82A}">
                    <a16:rowId xmlns:a16="http://schemas.microsoft.com/office/drawing/2014/main" val="3100083727"/>
                  </a:ext>
                </a:extLst>
              </a:tr>
              <a:tr h="265326">
                <a:tc>
                  <a:txBody>
                    <a:bodyPr/>
                    <a:lstStyle/>
                    <a:p>
                      <a:r>
                        <a:rPr lang="en-US" sz="2000" dirty="0"/>
                        <a:t>Asian / PI</a:t>
                      </a:r>
                    </a:p>
                  </a:txBody>
                  <a:tcPr/>
                </a:tc>
                <a:tc>
                  <a:txBody>
                    <a:bodyPr/>
                    <a:lstStyle/>
                    <a:p>
                      <a:pPr algn="ctr"/>
                      <a:r>
                        <a:rPr lang="en-US" sz="2000" dirty="0"/>
                        <a:t>12.9%</a:t>
                      </a:r>
                    </a:p>
                  </a:txBody>
                  <a:tcPr/>
                </a:tc>
                <a:tc>
                  <a:txBody>
                    <a:bodyPr/>
                    <a:lstStyle/>
                    <a:p>
                      <a:pPr algn="ctr"/>
                      <a:r>
                        <a:rPr lang="en-US" sz="2000" dirty="0"/>
                        <a:t>14.3%</a:t>
                      </a:r>
                    </a:p>
                  </a:txBody>
                  <a:tcPr/>
                </a:tc>
                <a:tc>
                  <a:txBody>
                    <a:bodyPr/>
                    <a:lstStyle/>
                    <a:p>
                      <a:pPr algn="ctr"/>
                      <a:r>
                        <a:rPr lang="en-US" sz="2000" dirty="0"/>
                        <a:t>18%</a:t>
                      </a:r>
                    </a:p>
                  </a:txBody>
                  <a:tcPr/>
                </a:tc>
                <a:tc>
                  <a:txBody>
                    <a:bodyPr/>
                    <a:lstStyle/>
                    <a:p>
                      <a:pPr algn="ctr"/>
                      <a:endParaRPr lang="en-US" sz="2000" dirty="0"/>
                    </a:p>
                  </a:txBody>
                  <a:tcPr/>
                </a:tc>
                <a:extLst>
                  <a:ext uri="{0D108BD9-81ED-4DB2-BD59-A6C34878D82A}">
                    <a16:rowId xmlns:a16="http://schemas.microsoft.com/office/drawing/2014/main" val="3433677346"/>
                  </a:ext>
                </a:extLst>
              </a:tr>
              <a:tr h="850095">
                <a:tc>
                  <a:txBody>
                    <a:bodyPr/>
                    <a:lstStyle/>
                    <a:p>
                      <a:r>
                        <a:rPr lang="en-US" sz="2000" dirty="0"/>
                        <a:t>Black</a:t>
                      </a:r>
                    </a:p>
                  </a:txBody>
                  <a:tcPr/>
                </a:tc>
                <a:tc>
                  <a:txBody>
                    <a:bodyPr/>
                    <a:lstStyle/>
                    <a:p>
                      <a:pPr algn="ctr"/>
                      <a:r>
                        <a:rPr lang="en-US" sz="2000" dirty="0"/>
                        <a:t>6.7%</a:t>
                      </a:r>
                    </a:p>
                  </a:txBody>
                  <a:tcPr/>
                </a:tc>
                <a:tc>
                  <a:txBody>
                    <a:bodyPr/>
                    <a:lstStyle/>
                    <a:p>
                      <a:pPr algn="ctr"/>
                      <a:r>
                        <a:rPr lang="en-US" sz="2000" dirty="0">
                          <a:highlight>
                            <a:srgbClr val="FFFF00"/>
                          </a:highlight>
                        </a:rPr>
                        <a:t>12.1%</a:t>
                      </a:r>
                    </a:p>
                  </a:txBody>
                  <a:tcPr/>
                </a:tc>
                <a:tc>
                  <a:txBody>
                    <a:bodyPr/>
                    <a:lstStyle/>
                    <a:p>
                      <a:pPr algn="ctr"/>
                      <a:r>
                        <a:rPr lang="en-US" sz="2000" dirty="0">
                          <a:highlight>
                            <a:srgbClr val="FFFF00"/>
                          </a:highlight>
                        </a:rPr>
                        <a:t>9.8%</a:t>
                      </a:r>
                    </a:p>
                  </a:txBody>
                  <a:tcPr/>
                </a:tc>
                <a:tc>
                  <a:txBody>
                    <a:bodyPr/>
                    <a:lstStyle/>
                    <a:p>
                      <a:pPr algn="ctr"/>
                      <a:r>
                        <a:rPr lang="en-US" sz="2000" dirty="0"/>
                        <a:t>Selection for Interview</a:t>
                      </a:r>
                    </a:p>
                  </a:txBody>
                  <a:tcPr/>
                </a:tc>
                <a:extLst>
                  <a:ext uri="{0D108BD9-81ED-4DB2-BD59-A6C34878D82A}">
                    <a16:rowId xmlns:a16="http://schemas.microsoft.com/office/drawing/2014/main" val="3221469138"/>
                  </a:ext>
                </a:extLst>
              </a:tr>
              <a:tr h="450050">
                <a:tc>
                  <a:txBody>
                    <a:bodyPr/>
                    <a:lstStyle/>
                    <a:p>
                      <a:r>
                        <a:rPr lang="en-US" sz="2000" dirty="0" err="1"/>
                        <a:t>Latine</a:t>
                      </a:r>
                      <a:r>
                        <a:rPr lang="en-US" sz="2000" dirty="0"/>
                        <a:t> / Hispanic</a:t>
                      </a:r>
                    </a:p>
                  </a:txBody>
                  <a:tcPr/>
                </a:tc>
                <a:tc>
                  <a:txBody>
                    <a:bodyPr/>
                    <a:lstStyle/>
                    <a:p>
                      <a:pPr algn="ctr"/>
                      <a:r>
                        <a:rPr lang="en-US" sz="2000" dirty="0"/>
                        <a:t>30.8%</a:t>
                      </a:r>
                    </a:p>
                  </a:txBody>
                  <a:tcPr/>
                </a:tc>
                <a:tc>
                  <a:txBody>
                    <a:bodyPr/>
                    <a:lstStyle/>
                    <a:p>
                      <a:pPr algn="ctr"/>
                      <a:r>
                        <a:rPr lang="en-US" sz="2000" dirty="0"/>
                        <a:t>35.5%</a:t>
                      </a:r>
                    </a:p>
                  </a:txBody>
                  <a:tcPr/>
                </a:tc>
                <a:tc>
                  <a:txBody>
                    <a:bodyPr/>
                    <a:lstStyle/>
                    <a:p>
                      <a:pPr algn="ctr"/>
                      <a:r>
                        <a:rPr lang="en-US" sz="2000" dirty="0"/>
                        <a:t>41.8%</a:t>
                      </a:r>
                    </a:p>
                  </a:txBody>
                  <a:tcPr/>
                </a:tc>
                <a:tc>
                  <a:txBody>
                    <a:bodyPr/>
                    <a:lstStyle/>
                    <a:p>
                      <a:pPr algn="ctr"/>
                      <a:endParaRPr lang="en-US" sz="2000" dirty="0"/>
                    </a:p>
                  </a:txBody>
                  <a:tcPr/>
                </a:tc>
                <a:extLst>
                  <a:ext uri="{0D108BD9-81ED-4DB2-BD59-A6C34878D82A}">
                    <a16:rowId xmlns:a16="http://schemas.microsoft.com/office/drawing/2014/main" val="2076596630"/>
                  </a:ext>
                </a:extLst>
              </a:tr>
              <a:tr h="450050">
                <a:tc>
                  <a:txBody>
                    <a:bodyPr/>
                    <a:lstStyle/>
                    <a:p>
                      <a:r>
                        <a:rPr lang="en-US" sz="2000" dirty="0"/>
                        <a:t>White</a:t>
                      </a:r>
                    </a:p>
                  </a:txBody>
                  <a:tcPr/>
                </a:tc>
                <a:tc>
                  <a:txBody>
                    <a:bodyPr/>
                    <a:lstStyle/>
                    <a:p>
                      <a:pPr algn="ctr"/>
                      <a:r>
                        <a:rPr lang="en-US" sz="2000" dirty="0"/>
                        <a:t>42.9%</a:t>
                      </a:r>
                    </a:p>
                  </a:txBody>
                  <a:tcPr/>
                </a:tc>
                <a:tc>
                  <a:txBody>
                    <a:bodyPr/>
                    <a:lstStyle/>
                    <a:p>
                      <a:pPr algn="ctr"/>
                      <a:r>
                        <a:rPr lang="en-US" sz="2000" dirty="0"/>
                        <a:t>38.1%</a:t>
                      </a:r>
                    </a:p>
                  </a:txBody>
                  <a:tcPr/>
                </a:tc>
                <a:tc>
                  <a:txBody>
                    <a:bodyPr/>
                    <a:lstStyle/>
                    <a:p>
                      <a:pPr algn="ctr"/>
                      <a:r>
                        <a:rPr lang="en-US" sz="2000" dirty="0"/>
                        <a:t>30.5%</a:t>
                      </a:r>
                    </a:p>
                  </a:txBody>
                  <a:tcPr/>
                </a:tc>
                <a:tc>
                  <a:txBody>
                    <a:bodyPr/>
                    <a:lstStyle/>
                    <a:p>
                      <a:pPr algn="ctr"/>
                      <a:endParaRPr lang="en-US" sz="2000" dirty="0"/>
                    </a:p>
                  </a:txBody>
                  <a:tcPr/>
                </a:tc>
                <a:extLst>
                  <a:ext uri="{0D108BD9-81ED-4DB2-BD59-A6C34878D82A}">
                    <a16:rowId xmlns:a16="http://schemas.microsoft.com/office/drawing/2014/main" val="1374039226"/>
                  </a:ext>
                </a:extLst>
              </a:tr>
              <a:tr h="265326">
                <a:tc>
                  <a:txBody>
                    <a:bodyPr/>
                    <a:lstStyle/>
                    <a:p>
                      <a:r>
                        <a:rPr lang="en-US" sz="2000" dirty="0"/>
                        <a:t>Female</a:t>
                      </a:r>
                    </a:p>
                  </a:txBody>
                  <a:tcPr/>
                </a:tc>
                <a:tc>
                  <a:txBody>
                    <a:bodyPr/>
                    <a:lstStyle/>
                    <a:p>
                      <a:pPr algn="ctr"/>
                      <a:r>
                        <a:rPr lang="en-US" sz="2000" dirty="0"/>
                        <a:t>51.9%</a:t>
                      </a:r>
                    </a:p>
                  </a:txBody>
                  <a:tcPr/>
                </a:tc>
                <a:tc>
                  <a:txBody>
                    <a:bodyPr/>
                    <a:lstStyle/>
                    <a:p>
                      <a:pPr algn="ctr"/>
                      <a:r>
                        <a:rPr lang="en-US" sz="2000" dirty="0"/>
                        <a:t>57.2%</a:t>
                      </a:r>
                    </a:p>
                  </a:txBody>
                  <a:tcPr/>
                </a:tc>
                <a:tc>
                  <a:txBody>
                    <a:bodyPr/>
                    <a:lstStyle/>
                    <a:p>
                      <a:pPr algn="ctr"/>
                      <a:r>
                        <a:rPr lang="en-US" sz="2000" dirty="0"/>
                        <a:t>59%</a:t>
                      </a:r>
                    </a:p>
                  </a:txBody>
                  <a:tcPr/>
                </a:tc>
                <a:tc>
                  <a:txBody>
                    <a:bodyPr/>
                    <a:lstStyle/>
                    <a:p>
                      <a:pPr algn="ctr"/>
                      <a:endParaRPr lang="en-US" sz="2000" dirty="0"/>
                    </a:p>
                  </a:txBody>
                  <a:tcPr/>
                </a:tc>
                <a:extLst>
                  <a:ext uri="{0D108BD9-81ED-4DB2-BD59-A6C34878D82A}">
                    <a16:rowId xmlns:a16="http://schemas.microsoft.com/office/drawing/2014/main" val="396872024"/>
                  </a:ext>
                </a:extLst>
              </a:tr>
              <a:tr h="250028">
                <a:tc>
                  <a:txBody>
                    <a:bodyPr/>
                    <a:lstStyle/>
                    <a:p>
                      <a:r>
                        <a:rPr lang="en-US" sz="2000" dirty="0"/>
                        <a:t>Male</a:t>
                      </a:r>
                    </a:p>
                  </a:txBody>
                  <a:tcPr/>
                </a:tc>
                <a:tc>
                  <a:txBody>
                    <a:bodyPr/>
                    <a:lstStyle/>
                    <a:p>
                      <a:pPr algn="ctr"/>
                      <a:r>
                        <a:rPr lang="en-US" sz="2000" dirty="0"/>
                        <a:t>48%</a:t>
                      </a:r>
                    </a:p>
                  </a:txBody>
                  <a:tcPr/>
                </a:tc>
                <a:tc>
                  <a:txBody>
                    <a:bodyPr/>
                    <a:lstStyle/>
                    <a:p>
                      <a:pPr algn="ctr"/>
                      <a:r>
                        <a:rPr lang="en-US" sz="2000" dirty="0"/>
                        <a:t>42.8%</a:t>
                      </a:r>
                    </a:p>
                  </a:txBody>
                  <a:tcPr/>
                </a:tc>
                <a:tc>
                  <a:txBody>
                    <a:bodyPr/>
                    <a:lstStyle/>
                    <a:p>
                      <a:pPr algn="ctr"/>
                      <a:r>
                        <a:rPr lang="en-US" sz="2000" dirty="0"/>
                        <a:t>41%</a:t>
                      </a:r>
                    </a:p>
                  </a:txBody>
                  <a:tcPr/>
                </a:tc>
                <a:tc>
                  <a:txBody>
                    <a:bodyPr/>
                    <a:lstStyle/>
                    <a:p>
                      <a:pPr algn="ctr"/>
                      <a:endParaRPr lang="en-US" sz="20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34171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2936838"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0" y="0"/>
            <a:ext cx="2904565" cy="5143500"/>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br>
              <a:rPr lang="en-US" sz="3600" b="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Longitudinal Hiring Outcomes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All Job Categories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6" name="Content Placeholder 5">
            <a:extLst>
              <a:ext uri="{FF2B5EF4-FFF2-40B4-BE49-F238E27FC236}">
                <a16:creationId xmlns:a16="http://schemas.microsoft.com/office/drawing/2014/main" id="{A31DAF9D-69C9-4712-BF07-9466884EA94B}"/>
              </a:ext>
            </a:extLst>
          </p:cNvPr>
          <p:cNvGraphicFramePr>
            <a:graphicFrameLocks noGrp="1"/>
          </p:cNvGraphicFramePr>
          <p:nvPr>
            <p:ph idx="1"/>
            <p:extLst>
              <p:ext uri="{D42A27DB-BD31-4B8C-83A1-F6EECF244321}">
                <p14:modId xmlns:p14="http://schemas.microsoft.com/office/powerpoint/2010/main" val="3991806926"/>
              </p:ext>
            </p:extLst>
          </p:nvPr>
        </p:nvGraphicFramePr>
        <p:xfrm>
          <a:off x="2960456" y="396005"/>
          <a:ext cx="6174889" cy="4656290"/>
        </p:xfrm>
        <a:graphic>
          <a:graphicData uri="http://schemas.openxmlformats.org/drawingml/2006/table">
            <a:tbl>
              <a:tblPr firstRow="1" bandRow="1">
                <a:tableStyleId>{5C22544A-7EE6-4342-B048-85BDC9FD1C3A}</a:tableStyleId>
              </a:tblPr>
              <a:tblGrid>
                <a:gridCol w="1223725">
                  <a:extLst>
                    <a:ext uri="{9D8B030D-6E8A-4147-A177-3AD203B41FA5}">
                      <a16:colId xmlns:a16="http://schemas.microsoft.com/office/drawing/2014/main" val="749450096"/>
                    </a:ext>
                  </a:extLst>
                </a:gridCol>
                <a:gridCol w="1241740">
                  <a:extLst>
                    <a:ext uri="{9D8B030D-6E8A-4147-A177-3AD203B41FA5}">
                      <a16:colId xmlns:a16="http://schemas.microsoft.com/office/drawing/2014/main" val="1912268921"/>
                    </a:ext>
                  </a:extLst>
                </a:gridCol>
                <a:gridCol w="1451492">
                  <a:extLst>
                    <a:ext uri="{9D8B030D-6E8A-4147-A177-3AD203B41FA5}">
                      <a16:colId xmlns:a16="http://schemas.microsoft.com/office/drawing/2014/main" val="1467645690"/>
                    </a:ext>
                  </a:extLst>
                </a:gridCol>
                <a:gridCol w="889848">
                  <a:extLst>
                    <a:ext uri="{9D8B030D-6E8A-4147-A177-3AD203B41FA5}">
                      <a16:colId xmlns:a16="http://schemas.microsoft.com/office/drawing/2014/main" val="2278554005"/>
                    </a:ext>
                  </a:extLst>
                </a:gridCol>
                <a:gridCol w="1368084">
                  <a:extLst>
                    <a:ext uri="{9D8B030D-6E8A-4147-A177-3AD203B41FA5}">
                      <a16:colId xmlns:a16="http://schemas.microsoft.com/office/drawing/2014/main" val="68392225"/>
                    </a:ext>
                  </a:extLst>
                </a:gridCol>
              </a:tblGrid>
              <a:tr h="850095">
                <a:tc>
                  <a:txBody>
                    <a:bodyPr/>
                    <a:lstStyle/>
                    <a:p>
                      <a:r>
                        <a:rPr lang="en-US" sz="2000" dirty="0"/>
                        <a:t>Race / Gender</a:t>
                      </a:r>
                    </a:p>
                  </a:txBody>
                  <a:tcPr>
                    <a:solidFill>
                      <a:srgbClr val="1E9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Diversity Metric</a:t>
                      </a:r>
                    </a:p>
                  </a:txBody>
                  <a:tcPr>
                    <a:solidFill>
                      <a:srgbClr val="1E9097"/>
                    </a:solidFill>
                  </a:tcPr>
                </a:tc>
                <a:tc>
                  <a:txBody>
                    <a:bodyPr/>
                    <a:lstStyle/>
                    <a:p>
                      <a:pPr algn="ctr"/>
                      <a:r>
                        <a:rPr lang="en-US" sz="2000" dirty="0"/>
                        <a:t>% of Applicants</a:t>
                      </a:r>
                    </a:p>
                  </a:txBody>
                  <a:tcPr>
                    <a:solidFill>
                      <a:srgbClr val="1E9097"/>
                    </a:solidFill>
                  </a:tcPr>
                </a:tc>
                <a:tc>
                  <a:txBody>
                    <a:bodyPr/>
                    <a:lstStyle/>
                    <a:p>
                      <a:pPr algn="ctr"/>
                      <a:r>
                        <a:rPr lang="en-US" sz="2000" dirty="0"/>
                        <a:t>% of Hires</a:t>
                      </a:r>
                    </a:p>
                  </a:txBody>
                  <a:tcPr>
                    <a:solidFill>
                      <a:srgbClr val="1E9097"/>
                    </a:solidFill>
                  </a:tcPr>
                </a:tc>
                <a:tc>
                  <a:txBody>
                    <a:bodyPr/>
                    <a:lstStyle/>
                    <a:p>
                      <a:pPr algn="ctr"/>
                      <a:r>
                        <a:rPr lang="en-US" sz="2000" dirty="0"/>
                        <a:t>Selection Phase Focus</a:t>
                      </a:r>
                    </a:p>
                  </a:txBody>
                  <a:tcPr>
                    <a:solidFill>
                      <a:srgbClr val="1E9097"/>
                    </a:solidFill>
                  </a:tcPr>
                </a:tc>
                <a:extLst>
                  <a:ext uri="{0D108BD9-81ED-4DB2-BD59-A6C34878D82A}">
                    <a16:rowId xmlns:a16="http://schemas.microsoft.com/office/drawing/2014/main" val="3100083727"/>
                  </a:ext>
                </a:extLst>
              </a:tr>
              <a:tr h="265326">
                <a:tc>
                  <a:txBody>
                    <a:bodyPr/>
                    <a:lstStyle/>
                    <a:p>
                      <a:r>
                        <a:rPr lang="en-US" sz="2000" dirty="0"/>
                        <a:t>Asian / PI</a:t>
                      </a:r>
                    </a:p>
                  </a:txBody>
                  <a:tcPr/>
                </a:tc>
                <a:tc>
                  <a:txBody>
                    <a:bodyPr/>
                    <a:lstStyle/>
                    <a:p>
                      <a:pPr algn="ctr"/>
                      <a:r>
                        <a:rPr lang="en-US" sz="2000" dirty="0"/>
                        <a:t>12.9%</a:t>
                      </a:r>
                    </a:p>
                  </a:txBody>
                  <a:tcPr/>
                </a:tc>
                <a:tc>
                  <a:txBody>
                    <a:bodyPr/>
                    <a:lstStyle/>
                    <a:p>
                      <a:pPr algn="ctr"/>
                      <a:r>
                        <a:rPr lang="en-US" sz="2000" dirty="0"/>
                        <a:t>17.6%</a:t>
                      </a:r>
                    </a:p>
                  </a:txBody>
                  <a:tcPr/>
                </a:tc>
                <a:tc>
                  <a:txBody>
                    <a:bodyPr/>
                    <a:lstStyle/>
                    <a:p>
                      <a:pPr algn="ctr"/>
                      <a:r>
                        <a:rPr lang="en-US" sz="2000" dirty="0"/>
                        <a:t>25.6%</a:t>
                      </a:r>
                    </a:p>
                  </a:txBody>
                  <a:tcPr/>
                </a:tc>
                <a:tc>
                  <a:txBody>
                    <a:bodyPr/>
                    <a:lstStyle/>
                    <a:p>
                      <a:pPr algn="ctr"/>
                      <a:endParaRPr lang="en-US" sz="2000" dirty="0"/>
                    </a:p>
                  </a:txBody>
                  <a:tcPr/>
                </a:tc>
                <a:extLst>
                  <a:ext uri="{0D108BD9-81ED-4DB2-BD59-A6C34878D82A}">
                    <a16:rowId xmlns:a16="http://schemas.microsoft.com/office/drawing/2014/main" val="3433677346"/>
                  </a:ext>
                </a:extLst>
              </a:tr>
              <a:tr h="850095">
                <a:tc>
                  <a:txBody>
                    <a:bodyPr/>
                    <a:lstStyle/>
                    <a:p>
                      <a:r>
                        <a:rPr lang="en-US" sz="2000" dirty="0"/>
                        <a:t>Black</a:t>
                      </a:r>
                    </a:p>
                  </a:txBody>
                  <a:tcPr/>
                </a:tc>
                <a:tc>
                  <a:txBody>
                    <a:bodyPr/>
                    <a:lstStyle/>
                    <a:p>
                      <a:pPr algn="ctr"/>
                      <a:r>
                        <a:rPr lang="en-US" sz="2000" dirty="0"/>
                        <a:t>6.7%</a:t>
                      </a:r>
                    </a:p>
                  </a:txBody>
                  <a:tcPr/>
                </a:tc>
                <a:tc>
                  <a:txBody>
                    <a:bodyPr/>
                    <a:lstStyle/>
                    <a:p>
                      <a:pPr algn="ctr"/>
                      <a:r>
                        <a:rPr lang="en-US" sz="2000" dirty="0">
                          <a:highlight>
                            <a:srgbClr val="FFFF00"/>
                          </a:highlight>
                        </a:rPr>
                        <a:t>10%</a:t>
                      </a:r>
                    </a:p>
                  </a:txBody>
                  <a:tcPr/>
                </a:tc>
                <a:tc>
                  <a:txBody>
                    <a:bodyPr/>
                    <a:lstStyle/>
                    <a:p>
                      <a:pPr algn="ctr"/>
                      <a:r>
                        <a:rPr lang="en-US" sz="2000" dirty="0">
                          <a:highlight>
                            <a:srgbClr val="FFFF00"/>
                          </a:highlight>
                        </a:rPr>
                        <a:t>4.1%</a:t>
                      </a:r>
                    </a:p>
                  </a:txBody>
                  <a:tcPr/>
                </a:tc>
                <a:tc>
                  <a:txBody>
                    <a:bodyPr/>
                    <a:lstStyle/>
                    <a:p>
                      <a:pPr algn="ctr"/>
                      <a:r>
                        <a:rPr lang="en-US" sz="2000" dirty="0"/>
                        <a:t>Selection for Interview</a:t>
                      </a:r>
                    </a:p>
                  </a:txBody>
                  <a:tcPr/>
                </a:tc>
                <a:extLst>
                  <a:ext uri="{0D108BD9-81ED-4DB2-BD59-A6C34878D82A}">
                    <a16:rowId xmlns:a16="http://schemas.microsoft.com/office/drawing/2014/main" val="3221469138"/>
                  </a:ext>
                </a:extLst>
              </a:tr>
              <a:tr h="450050">
                <a:tc>
                  <a:txBody>
                    <a:bodyPr/>
                    <a:lstStyle/>
                    <a:p>
                      <a:r>
                        <a:rPr lang="en-US" sz="2000" dirty="0" err="1"/>
                        <a:t>Latine</a:t>
                      </a:r>
                      <a:r>
                        <a:rPr lang="en-US" sz="2000" dirty="0"/>
                        <a:t> / Hispanic</a:t>
                      </a:r>
                    </a:p>
                  </a:txBody>
                  <a:tcPr/>
                </a:tc>
                <a:tc>
                  <a:txBody>
                    <a:bodyPr/>
                    <a:lstStyle/>
                    <a:p>
                      <a:pPr algn="ctr"/>
                      <a:r>
                        <a:rPr lang="en-US" sz="2000" dirty="0"/>
                        <a:t>30.8%</a:t>
                      </a:r>
                    </a:p>
                  </a:txBody>
                  <a:tcPr/>
                </a:tc>
                <a:tc>
                  <a:txBody>
                    <a:bodyPr/>
                    <a:lstStyle/>
                    <a:p>
                      <a:pPr algn="ctr"/>
                      <a:r>
                        <a:rPr lang="en-US" sz="2000" dirty="0">
                          <a:highlight>
                            <a:srgbClr val="FFFF00"/>
                          </a:highlight>
                        </a:rPr>
                        <a:t>28.8%</a:t>
                      </a:r>
                    </a:p>
                  </a:txBody>
                  <a:tcPr/>
                </a:tc>
                <a:tc>
                  <a:txBody>
                    <a:bodyPr/>
                    <a:lstStyle/>
                    <a:p>
                      <a:pPr algn="ctr"/>
                      <a:r>
                        <a:rPr lang="en-US" sz="2000" dirty="0">
                          <a:highlight>
                            <a:srgbClr val="FFFF00"/>
                          </a:highlight>
                        </a:rPr>
                        <a:t>26.4%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Selection for Interview</a:t>
                      </a:r>
                    </a:p>
                  </a:txBody>
                  <a:tcPr/>
                </a:tc>
                <a:extLst>
                  <a:ext uri="{0D108BD9-81ED-4DB2-BD59-A6C34878D82A}">
                    <a16:rowId xmlns:a16="http://schemas.microsoft.com/office/drawing/2014/main" val="2076596630"/>
                  </a:ext>
                </a:extLst>
              </a:tr>
              <a:tr h="450050">
                <a:tc>
                  <a:txBody>
                    <a:bodyPr/>
                    <a:lstStyle/>
                    <a:p>
                      <a:r>
                        <a:rPr lang="en-US" sz="2000" dirty="0"/>
                        <a:t>White</a:t>
                      </a:r>
                    </a:p>
                  </a:txBody>
                  <a:tcPr/>
                </a:tc>
                <a:tc>
                  <a:txBody>
                    <a:bodyPr/>
                    <a:lstStyle/>
                    <a:p>
                      <a:pPr algn="ctr"/>
                      <a:r>
                        <a:rPr lang="en-US" sz="2000" dirty="0"/>
                        <a:t>42.9%</a:t>
                      </a:r>
                    </a:p>
                  </a:txBody>
                  <a:tcPr/>
                </a:tc>
                <a:tc>
                  <a:txBody>
                    <a:bodyPr/>
                    <a:lstStyle/>
                    <a:p>
                      <a:pPr algn="ctr"/>
                      <a:r>
                        <a:rPr lang="en-US" sz="2000" dirty="0"/>
                        <a:t>43.6%</a:t>
                      </a:r>
                    </a:p>
                  </a:txBody>
                  <a:tcPr/>
                </a:tc>
                <a:tc>
                  <a:txBody>
                    <a:bodyPr/>
                    <a:lstStyle/>
                    <a:p>
                      <a:pPr algn="ctr"/>
                      <a:r>
                        <a:rPr lang="en-US" sz="2000" dirty="0"/>
                        <a:t>43.8%</a:t>
                      </a:r>
                    </a:p>
                  </a:txBody>
                  <a:tcPr/>
                </a:tc>
                <a:tc>
                  <a:txBody>
                    <a:bodyPr/>
                    <a:lstStyle/>
                    <a:p>
                      <a:pPr algn="ctr"/>
                      <a:endParaRPr lang="en-US" sz="2000" dirty="0"/>
                    </a:p>
                  </a:txBody>
                  <a:tcPr/>
                </a:tc>
                <a:extLst>
                  <a:ext uri="{0D108BD9-81ED-4DB2-BD59-A6C34878D82A}">
                    <a16:rowId xmlns:a16="http://schemas.microsoft.com/office/drawing/2014/main" val="1374039226"/>
                  </a:ext>
                </a:extLst>
              </a:tr>
              <a:tr h="265326">
                <a:tc>
                  <a:txBody>
                    <a:bodyPr/>
                    <a:lstStyle/>
                    <a:p>
                      <a:r>
                        <a:rPr lang="en-US" sz="2000" dirty="0"/>
                        <a:t>Female</a:t>
                      </a:r>
                    </a:p>
                  </a:txBody>
                  <a:tcPr/>
                </a:tc>
                <a:tc>
                  <a:txBody>
                    <a:bodyPr/>
                    <a:lstStyle/>
                    <a:p>
                      <a:pPr algn="ctr"/>
                      <a:r>
                        <a:rPr lang="en-US" sz="2000" dirty="0"/>
                        <a:t>51.9%</a:t>
                      </a:r>
                    </a:p>
                  </a:txBody>
                  <a:tcPr/>
                </a:tc>
                <a:tc>
                  <a:txBody>
                    <a:bodyPr/>
                    <a:lstStyle/>
                    <a:p>
                      <a:pPr algn="ctr"/>
                      <a:r>
                        <a:rPr lang="en-US" sz="2000" dirty="0"/>
                        <a:t>57.9%</a:t>
                      </a:r>
                    </a:p>
                  </a:txBody>
                  <a:tcPr/>
                </a:tc>
                <a:tc>
                  <a:txBody>
                    <a:bodyPr/>
                    <a:lstStyle/>
                    <a:p>
                      <a:pPr algn="ctr"/>
                      <a:r>
                        <a:rPr lang="en-US" sz="2000" dirty="0"/>
                        <a:t>61.8%</a:t>
                      </a:r>
                    </a:p>
                  </a:txBody>
                  <a:tcPr/>
                </a:tc>
                <a:tc>
                  <a:txBody>
                    <a:bodyPr/>
                    <a:lstStyle/>
                    <a:p>
                      <a:pPr algn="ctr"/>
                      <a:endParaRPr lang="en-US" sz="2000" dirty="0"/>
                    </a:p>
                  </a:txBody>
                  <a:tcPr/>
                </a:tc>
                <a:extLst>
                  <a:ext uri="{0D108BD9-81ED-4DB2-BD59-A6C34878D82A}">
                    <a16:rowId xmlns:a16="http://schemas.microsoft.com/office/drawing/2014/main" val="396872024"/>
                  </a:ext>
                </a:extLst>
              </a:tr>
              <a:tr h="250028">
                <a:tc>
                  <a:txBody>
                    <a:bodyPr/>
                    <a:lstStyle/>
                    <a:p>
                      <a:r>
                        <a:rPr lang="en-US" sz="2000" dirty="0"/>
                        <a:t>Male</a:t>
                      </a:r>
                    </a:p>
                  </a:txBody>
                  <a:tcPr/>
                </a:tc>
                <a:tc>
                  <a:txBody>
                    <a:bodyPr/>
                    <a:lstStyle/>
                    <a:p>
                      <a:pPr algn="ctr"/>
                      <a:r>
                        <a:rPr lang="en-US" sz="2000" dirty="0"/>
                        <a:t>48%</a:t>
                      </a:r>
                    </a:p>
                  </a:txBody>
                  <a:tcPr/>
                </a:tc>
                <a:tc>
                  <a:txBody>
                    <a:bodyPr/>
                    <a:lstStyle/>
                    <a:p>
                      <a:pPr algn="ctr"/>
                      <a:r>
                        <a:rPr lang="en-US" sz="2000" dirty="0"/>
                        <a:t>42.1%</a:t>
                      </a:r>
                    </a:p>
                  </a:txBody>
                  <a:tcPr/>
                </a:tc>
                <a:tc>
                  <a:txBody>
                    <a:bodyPr/>
                    <a:lstStyle/>
                    <a:p>
                      <a:pPr algn="ctr"/>
                      <a:r>
                        <a:rPr lang="en-US" sz="2000" dirty="0"/>
                        <a:t>38.2%</a:t>
                      </a:r>
                    </a:p>
                  </a:txBody>
                  <a:tcPr/>
                </a:tc>
                <a:tc>
                  <a:txBody>
                    <a:bodyPr/>
                    <a:lstStyle/>
                    <a:p>
                      <a:pPr algn="ctr"/>
                      <a:endParaRPr lang="en-US" sz="20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725668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2936838"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 y="0"/>
            <a:ext cx="2936839" cy="5143500"/>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br>
              <a:rPr lang="en-US" sz="3600" b="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Longitudinal Hiring Outcomes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err="1">
                <a:solidFill>
                  <a:schemeClr val="bg1"/>
                </a:solidFill>
                <a:latin typeface="Arial" panose="020B0604020202020204" pitchFamily="34" charset="0"/>
                <a:cs typeface="Arial" panose="020B0604020202020204" pitchFamily="34" charset="0"/>
              </a:rPr>
              <a:t>Mgmt</a:t>
            </a:r>
            <a:r>
              <a:rPr lang="en-US" sz="3600" b="1" dirty="0">
                <a:solidFill>
                  <a:schemeClr val="bg1"/>
                </a:solidFill>
                <a:latin typeface="Arial" panose="020B0604020202020204" pitchFamily="34" charset="0"/>
                <a:cs typeface="Arial" panose="020B0604020202020204" pitchFamily="34" charset="0"/>
              </a:rPr>
              <a:t>/</a:t>
            </a:r>
            <a:r>
              <a:rPr lang="en-US" sz="3600" b="1" dirty="0" err="1">
                <a:solidFill>
                  <a:schemeClr val="bg1"/>
                </a:solidFill>
                <a:latin typeface="Arial" panose="020B0604020202020204" pitchFamily="34" charset="0"/>
                <a:cs typeface="Arial" panose="020B0604020202020204" pitchFamily="34" charset="0"/>
              </a:rPr>
              <a:t>Supv</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6" name="Content Placeholder 5">
            <a:extLst>
              <a:ext uri="{FF2B5EF4-FFF2-40B4-BE49-F238E27FC236}">
                <a16:creationId xmlns:a16="http://schemas.microsoft.com/office/drawing/2014/main" id="{A31DAF9D-69C9-4712-BF07-9466884EA94B}"/>
              </a:ext>
            </a:extLst>
          </p:cNvPr>
          <p:cNvGraphicFramePr>
            <a:graphicFrameLocks noGrp="1"/>
          </p:cNvGraphicFramePr>
          <p:nvPr>
            <p:ph idx="1"/>
            <p:extLst>
              <p:ext uri="{D42A27DB-BD31-4B8C-83A1-F6EECF244321}">
                <p14:modId xmlns:p14="http://schemas.microsoft.com/office/powerpoint/2010/main" val="3594985044"/>
              </p:ext>
            </p:extLst>
          </p:nvPr>
        </p:nvGraphicFramePr>
        <p:xfrm>
          <a:off x="2960456" y="396005"/>
          <a:ext cx="6174889" cy="4351490"/>
        </p:xfrm>
        <a:graphic>
          <a:graphicData uri="http://schemas.openxmlformats.org/drawingml/2006/table">
            <a:tbl>
              <a:tblPr firstRow="1" bandRow="1">
                <a:tableStyleId>{5C22544A-7EE6-4342-B048-85BDC9FD1C3A}</a:tableStyleId>
              </a:tblPr>
              <a:tblGrid>
                <a:gridCol w="1223725">
                  <a:extLst>
                    <a:ext uri="{9D8B030D-6E8A-4147-A177-3AD203B41FA5}">
                      <a16:colId xmlns:a16="http://schemas.microsoft.com/office/drawing/2014/main" val="749450096"/>
                    </a:ext>
                  </a:extLst>
                </a:gridCol>
                <a:gridCol w="1241740">
                  <a:extLst>
                    <a:ext uri="{9D8B030D-6E8A-4147-A177-3AD203B41FA5}">
                      <a16:colId xmlns:a16="http://schemas.microsoft.com/office/drawing/2014/main" val="1912268921"/>
                    </a:ext>
                  </a:extLst>
                </a:gridCol>
                <a:gridCol w="1451492">
                  <a:extLst>
                    <a:ext uri="{9D8B030D-6E8A-4147-A177-3AD203B41FA5}">
                      <a16:colId xmlns:a16="http://schemas.microsoft.com/office/drawing/2014/main" val="1467645690"/>
                    </a:ext>
                  </a:extLst>
                </a:gridCol>
                <a:gridCol w="889848">
                  <a:extLst>
                    <a:ext uri="{9D8B030D-6E8A-4147-A177-3AD203B41FA5}">
                      <a16:colId xmlns:a16="http://schemas.microsoft.com/office/drawing/2014/main" val="2278554005"/>
                    </a:ext>
                  </a:extLst>
                </a:gridCol>
                <a:gridCol w="1368084">
                  <a:extLst>
                    <a:ext uri="{9D8B030D-6E8A-4147-A177-3AD203B41FA5}">
                      <a16:colId xmlns:a16="http://schemas.microsoft.com/office/drawing/2014/main" val="68392225"/>
                    </a:ext>
                  </a:extLst>
                </a:gridCol>
              </a:tblGrid>
              <a:tr h="850095">
                <a:tc>
                  <a:txBody>
                    <a:bodyPr/>
                    <a:lstStyle/>
                    <a:p>
                      <a:r>
                        <a:rPr lang="en-US" sz="2000" dirty="0"/>
                        <a:t>Race / Gender</a:t>
                      </a:r>
                    </a:p>
                  </a:txBody>
                  <a:tcPr>
                    <a:solidFill>
                      <a:srgbClr val="1E9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Diversity Metric</a:t>
                      </a:r>
                    </a:p>
                  </a:txBody>
                  <a:tcPr>
                    <a:solidFill>
                      <a:srgbClr val="1E9097"/>
                    </a:solidFill>
                  </a:tcPr>
                </a:tc>
                <a:tc>
                  <a:txBody>
                    <a:bodyPr/>
                    <a:lstStyle/>
                    <a:p>
                      <a:pPr algn="ctr"/>
                      <a:r>
                        <a:rPr lang="en-US" sz="2000" dirty="0"/>
                        <a:t>% of Applicants</a:t>
                      </a:r>
                    </a:p>
                  </a:txBody>
                  <a:tcPr>
                    <a:solidFill>
                      <a:srgbClr val="1E9097"/>
                    </a:solidFill>
                  </a:tcPr>
                </a:tc>
                <a:tc>
                  <a:txBody>
                    <a:bodyPr/>
                    <a:lstStyle/>
                    <a:p>
                      <a:pPr algn="ctr"/>
                      <a:r>
                        <a:rPr lang="en-US" sz="2000" dirty="0"/>
                        <a:t>% of Hires</a:t>
                      </a:r>
                    </a:p>
                  </a:txBody>
                  <a:tcPr>
                    <a:solidFill>
                      <a:srgbClr val="1E9097"/>
                    </a:solidFill>
                  </a:tcPr>
                </a:tc>
                <a:tc>
                  <a:txBody>
                    <a:bodyPr/>
                    <a:lstStyle/>
                    <a:p>
                      <a:pPr algn="ctr"/>
                      <a:r>
                        <a:rPr lang="en-US" sz="2000" dirty="0"/>
                        <a:t>Selection Phase Focus</a:t>
                      </a:r>
                    </a:p>
                  </a:txBody>
                  <a:tcPr>
                    <a:solidFill>
                      <a:srgbClr val="1E9097"/>
                    </a:solidFill>
                  </a:tcPr>
                </a:tc>
                <a:extLst>
                  <a:ext uri="{0D108BD9-81ED-4DB2-BD59-A6C34878D82A}">
                    <a16:rowId xmlns:a16="http://schemas.microsoft.com/office/drawing/2014/main" val="3100083727"/>
                  </a:ext>
                </a:extLst>
              </a:tr>
              <a:tr h="265326">
                <a:tc>
                  <a:txBody>
                    <a:bodyPr/>
                    <a:lstStyle/>
                    <a:p>
                      <a:r>
                        <a:rPr lang="en-US" sz="2000" dirty="0"/>
                        <a:t>Asian / PI</a:t>
                      </a:r>
                    </a:p>
                  </a:txBody>
                  <a:tcPr/>
                </a:tc>
                <a:tc>
                  <a:txBody>
                    <a:bodyPr/>
                    <a:lstStyle/>
                    <a:p>
                      <a:pPr algn="ctr"/>
                      <a:r>
                        <a:rPr lang="en-US" sz="2000" dirty="0"/>
                        <a:t>12.7%</a:t>
                      </a:r>
                    </a:p>
                  </a:txBody>
                  <a:tcPr marL="68580" marR="68580" marT="34290" marB="34290"/>
                </a:tc>
                <a:tc>
                  <a:txBody>
                    <a:bodyPr/>
                    <a:lstStyle/>
                    <a:p>
                      <a:pPr algn="ctr"/>
                      <a:r>
                        <a:rPr lang="en-US" sz="2000" dirty="0"/>
                        <a:t>12.3%</a:t>
                      </a:r>
                    </a:p>
                  </a:txBody>
                  <a:tcPr/>
                </a:tc>
                <a:tc>
                  <a:txBody>
                    <a:bodyPr/>
                    <a:lstStyle/>
                    <a:p>
                      <a:pPr algn="ctr"/>
                      <a:r>
                        <a:rPr lang="en-US" sz="2000" dirty="0"/>
                        <a:t>22.7%</a:t>
                      </a:r>
                    </a:p>
                  </a:txBody>
                  <a:tcPr/>
                </a:tc>
                <a:tc>
                  <a:txBody>
                    <a:bodyPr/>
                    <a:lstStyle/>
                    <a:p>
                      <a:pPr algn="ctr"/>
                      <a:endParaRPr lang="en-US" sz="2000" dirty="0"/>
                    </a:p>
                  </a:txBody>
                  <a:tcPr/>
                </a:tc>
                <a:extLst>
                  <a:ext uri="{0D108BD9-81ED-4DB2-BD59-A6C34878D82A}">
                    <a16:rowId xmlns:a16="http://schemas.microsoft.com/office/drawing/2014/main" val="3433677346"/>
                  </a:ext>
                </a:extLst>
              </a:tr>
              <a:tr h="850095">
                <a:tc>
                  <a:txBody>
                    <a:bodyPr/>
                    <a:lstStyle/>
                    <a:p>
                      <a:r>
                        <a:rPr lang="en-US" sz="2000" dirty="0"/>
                        <a:t>Black</a:t>
                      </a:r>
                    </a:p>
                  </a:txBody>
                  <a:tcPr/>
                </a:tc>
                <a:tc>
                  <a:txBody>
                    <a:bodyPr/>
                    <a:lstStyle/>
                    <a:p>
                      <a:pPr algn="ctr"/>
                      <a:r>
                        <a:rPr lang="en-US" sz="2000" dirty="0"/>
                        <a:t>6.9%</a:t>
                      </a:r>
                    </a:p>
                  </a:txBody>
                  <a:tcPr marL="68580" marR="68580" marT="34290" marB="34290"/>
                </a:tc>
                <a:tc>
                  <a:txBody>
                    <a:bodyPr/>
                    <a:lstStyle/>
                    <a:p>
                      <a:pPr algn="ctr"/>
                      <a:r>
                        <a:rPr lang="en-US" sz="2000" dirty="0">
                          <a:highlight>
                            <a:srgbClr val="FFFF00"/>
                          </a:highlight>
                        </a:rPr>
                        <a:t>17.2%</a:t>
                      </a:r>
                    </a:p>
                  </a:txBody>
                  <a:tcPr/>
                </a:tc>
                <a:tc>
                  <a:txBody>
                    <a:bodyPr/>
                    <a:lstStyle/>
                    <a:p>
                      <a:pPr algn="ctr"/>
                      <a:r>
                        <a:rPr lang="en-US" sz="2000" dirty="0">
                          <a:highlight>
                            <a:srgbClr val="FFFF00"/>
                          </a:highlight>
                        </a:rPr>
                        <a:t>13.6%</a:t>
                      </a:r>
                    </a:p>
                  </a:txBody>
                  <a:tcPr/>
                </a:tc>
                <a:tc>
                  <a:txBody>
                    <a:bodyPr/>
                    <a:lstStyle/>
                    <a:p>
                      <a:pPr algn="ctr"/>
                      <a:r>
                        <a:rPr lang="en-US" sz="2000" dirty="0"/>
                        <a:t>Selection for Interview</a:t>
                      </a:r>
                    </a:p>
                  </a:txBody>
                  <a:tcPr/>
                </a:tc>
                <a:extLst>
                  <a:ext uri="{0D108BD9-81ED-4DB2-BD59-A6C34878D82A}">
                    <a16:rowId xmlns:a16="http://schemas.microsoft.com/office/drawing/2014/main" val="3221469138"/>
                  </a:ext>
                </a:extLst>
              </a:tr>
              <a:tr h="450050">
                <a:tc>
                  <a:txBody>
                    <a:bodyPr/>
                    <a:lstStyle/>
                    <a:p>
                      <a:r>
                        <a:rPr lang="en-US" sz="2000" dirty="0" err="1"/>
                        <a:t>Latine</a:t>
                      </a:r>
                      <a:r>
                        <a:rPr lang="en-US" sz="2000" dirty="0"/>
                        <a:t> / Hispanic</a:t>
                      </a:r>
                    </a:p>
                  </a:txBody>
                  <a:tcPr/>
                </a:tc>
                <a:tc>
                  <a:txBody>
                    <a:bodyPr/>
                    <a:lstStyle/>
                    <a:p>
                      <a:pPr algn="ctr"/>
                      <a:r>
                        <a:rPr lang="en-US" sz="2000" dirty="0"/>
                        <a:t>29.6%</a:t>
                      </a:r>
                    </a:p>
                  </a:txBody>
                  <a:tcPr marL="68580" marR="68580" marT="34290" marB="34290"/>
                </a:tc>
                <a:tc>
                  <a:txBody>
                    <a:bodyPr/>
                    <a:lstStyle/>
                    <a:p>
                      <a:pPr algn="ctr"/>
                      <a:r>
                        <a:rPr lang="en-US" sz="2000" dirty="0"/>
                        <a:t>26%</a:t>
                      </a:r>
                    </a:p>
                  </a:txBody>
                  <a:tcPr/>
                </a:tc>
                <a:tc>
                  <a:txBody>
                    <a:bodyPr/>
                    <a:lstStyle/>
                    <a:p>
                      <a:pPr algn="ctr"/>
                      <a:r>
                        <a:rPr lang="en-US" sz="2000" dirty="0"/>
                        <a:t>31.8%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076596630"/>
                  </a:ext>
                </a:extLst>
              </a:tr>
              <a:tr h="450050">
                <a:tc>
                  <a:txBody>
                    <a:bodyPr/>
                    <a:lstStyle/>
                    <a:p>
                      <a:r>
                        <a:rPr lang="en-US" sz="2000" dirty="0"/>
                        <a:t>White</a:t>
                      </a:r>
                    </a:p>
                  </a:txBody>
                  <a:tcPr/>
                </a:tc>
                <a:tc>
                  <a:txBody>
                    <a:bodyPr/>
                    <a:lstStyle/>
                    <a:p>
                      <a:pPr algn="ctr"/>
                      <a:r>
                        <a:rPr lang="en-US" sz="2000" dirty="0"/>
                        <a:t>44.1%</a:t>
                      </a:r>
                    </a:p>
                  </a:txBody>
                  <a:tcPr marL="68580" marR="68580" marT="34290" marB="34290"/>
                </a:tc>
                <a:tc>
                  <a:txBody>
                    <a:bodyPr/>
                    <a:lstStyle/>
                    <a:p>
                      <a:pPr algn="ctr"/>
                      <a:r>
                        <a:rPr lang="en-US" sz="2000" dirty="0"/>
                        <a:t>44.6%</a:t>
                      </a:r>
                    </a:p>
                  </a:txBody>
                  <a:tcPr/>
                </a:tc>
                <a:tc>
                  <a:txBody>
                    <a:bodyPr/>
                    <a:lstStyle/>
                    <a:p>
                      <a:pPr algn="ctr"/>
                      <a:r>
                        <a:rPr lang="en-US" sz="2000" dirty="0"/>
                        <a:t>31.8%</a:t>
                      </a:r>
                    </a:p>
                  </a:txBody>
                  <a:tcPr/>
                </a:tc>
                <a:tc>
                  <a:txBody>
                    <a:bodyPr/>
                    <a:lstStyle/>
                    <a:p>
                      <a:pPr algn="ctr"/>
                      <a:endParaRPr lang="en-US" sz="2000" dirty="0"/>
                    </a:p>
                  </a:txBody>
                  <a:tcPr/>
                </a:tc>
                <a:extLst>
                  <a:ext uri="{0D108BD9-81ED-4DB2-BD59-A6C34878D82A}">
                    <a16:rowId xmlns:a16="http://schemas.microsoft.com/office/drawing/2014/main" val="1374039226"/>
                  </a:ext>
                </a:extLst>
              </a:tr>
              <a:tr h="265326">
                <a:tc>
                  <a:txBody>
                    <a:bodyPr/>
                    <a:lstStyle/>
                    <a:p>
                      <a:r>
                        <a:rPr lang="en-US" sz="2000" dirty="0"/>
                        <a:t>Female</a:t>
                      </a:r>
                    </a:p>
                  </a:txBody>
                  <a:tcPr/>
                </a:tc>
                <a:tc>
                  <a:txBody>
                    <a:bodyPr/>
                    <a:lstStyle/>
                    <a:p>
                      <a:pPr algn="ctr"/>
                      <a:r>
                        <a:rPr lang="en-US" sz="2000" dirty="0"/>
                        <a:t>52%</a:t>
                      </a:r>
                    </a:p>
                  </a:txBody>
                  <a:tcPr marL="68580" marR="68580" marT="34290" marB="34290"/>
                </a:tc>
                <a:tc>
                  <a:txBody>
                    <a:bodyPr/>
                    <a:lstStyle/>
                    <a:p>
                      <a:pPr algn="ctr"/>
                      <a:r>
                        <a:rPr lang="en-US" sz="2000" dirty="0"/>
                        <a:t>47.4%</a:t>
                      </a:r>
                    </a:p>
                  </a:txBody>
                  <a:tcPr/>
                </a:tc>
                <a:tc>
                  <a:txBody>
                    <a:bodyPr/>
                    <a:lstStyle/>
                    <a:p>
                      <a:pPr algn="ctr"/>
                      <a:r>
                        <a:rPr lang="en-US" sz="2000" dirty="0"/>
                        <a:t>47.8%</a:t>
                      </a:r>
                    </a:p>
                  </a:txBody>
                  <a:tcPr/>
                </a:tc>
                <a:tc>
                  <a:txBody>
                    <a:bodyPr/>
                    <a:lstStyle/>
                    <a:p>
                      <a:pPr algn="ctr"/>
                      <a:endParaRPr lang="en-US" sz="2000" dirty="0"/>
                    </a:p>
                  </a:txBody>
                  <a:tcPr/>
                </a:tc>
                <a:extLst>
                  <a:ext uri="{0D108BD9-81ED-4DB2-BD59-A6C34878D82A}">
                    <a16:rowId xmlns:a16="http://schemas.microsoft.com/office/drawing/2014/main" val="396872024"/>
                  </a:ext>
                </a:extLst>
              </a:tr>
              <a:tr h="250028">
                <a:tc>
                  <a:txBody>
                    <a:bodyPr/>
                    <a:lstStyle/>
                    <a:p>
                      <a:r>
                        <a:rPr lang="en-US" sz="2000" dirty="0"/>
                        <a:t>Male</a:t>
                      </a:r>
                    </a:p>
                  </a:txBody>
                  <a:tcPr/>
                </a:tc>
                <a:tc>
                  <a:txBody>
                    <a:bodyPr/>
                    <a:lstStyle/>
                    <a:p>
                      <a:pPr algn="ctr"/>
                      <a:r>
                        <a:rPr lang="en-US" sz="2000" dirty="0"/>
                        <a:t>47.8%</a:t>
                      </a:r>
                    </a:p>
                  </a:txBody>
                  <a:tcPr marL="68580" marR="68580" marT="34290" marB="34290"/>
                </a:tc>
                <a:tc>
                  <a:txBody>
                    <a:bodyPr/>
                    <a:lstStyle/>
                    <a:p>
                      <a:pPr algn="ctr"/>
                      <a:r>
                        <a:rPr lang="en-US" sz="2000" dirty="0"/>
                        <a:t>52.6%</a:t>
                      </a:r>
                    </a:p>
                  </a:txBody>
                  <a:tcPr/>
                </a:tc>
                <a:tc>
                  <a:txBody>
                    <a:bodyPr/>
                    <a:lstStyle/>
                    <a:p>
                      <a:pPr algn="ctr"/>
                      <a:r>
                        <a:rPr lang="en-US" sz="2000" dirty="0"/>
                        <a:t>52.2%</a:t>
                      </a:r>
                    </a:p>
                  </a:txBody>
                  <a:tcPr/>
                </a:tc>
                <a:tc>
                  <a:txBody>
                    <a:bodyPr/>
                    <a:lstStyle/>
                    <a:p>
                      <a:pPr algn="ctr"/>
                      <a:endParaRPr lang="en-US" sz="20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2764178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2936838"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 y="0"/>
            <a:ext cx="3050771" cy="5143500"/>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br>
              <a:rPr lang="en-US" sz="3600" b="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Longitudinal Hiring Outcomes</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Instructional Faculty</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6" name="Content Placeholder 5">
            <a:extLst>
              <a:ext uri="{FF2B5EF4-FFF2-40B4-BE49-F238E27FC236}">
                <a16:creationId xmlns:a16="http://schemas.microsoft.com/office/drawing/2014/main" id="{A31DAF9D-69C9-4712-BF07-9466884EA94B}"/>
              </a:ext>
            </a:extLst>
          </p:cNvPr>
          <p:cNvGraphicFramePr>
            <a:graphicFrameLocks noGrp="1"/>
          </p:cNvGraphicFramePr>
          <p:nvPr>
            <p:ph idx="1"/>
            <p:extLst>
              <p:ext uri="{D42A27DB-BD31-4B8C-83A1-F6EECF244321}">
                <p14:modId xmlns:p14="http://schemas.microsoft.com/office/powerpoint/2010/main" val="3842026520"/>
              </p:ext>
            </p:extLst>
          </p:nvPr>
        </p:nvGraphicFramePr>
        <p:xfrm>
          <a:off x="2960456" y="396005"/>
          <a:ext cx="6174889" cy="4656290"/>
        </p:xfrm>
        <a:graphic>
          <a:graphicData uri="http://schemas.openxmlformats.org/drawingml/2006/table">
            <a:tbl>
              <a:tblPr firstRow="1" bandRow="1">
                <a:tableStyleId>{5C22544A-7EE6-4342-B048-85BDC9FD1C3A}</a:tableStyleId>
              </a:tblPr>
              <a:tblGrid>
                <a:gridCol w="1223725">
                  <a:extLst>
                    <a:ext uri="{9D8B030D-6E8A-4147-A177-3AD203B41FA5}">
                      <a16:colId xmlns:a16="http://schemas.microsoft.com/office/drawing/2014/main" val="749450096"/>
                    </a:ext>
                  </a:extLst>
                </a:gridCol>
                <a:gridCol w="1241740">
                  <a:extLst>
                    <a:ext uri="{9D8B030D-6E8A-4147-A177-3AD203B41FA5}">
                      <a16:colId xmlns:a16="http://schemas.microsoft.com/office/drawing/2014/main" val="1912268921"/>
                    </a:ext>
                  </a:extLst>
                </a:gridCol>
                <a:gridCol w="1451492">
                  <a:extLst>
                    <a:ext uri="{9D8B030D-6E8A-4147-A177-3AD203B41FA5}">
                      <a16:colId xmlns:a16="http://schemas.microsoft.com/office/drawing/2014/main" val="1467645690"/>
                    </a:ext>
                  </a:extLst>
                </a:gridCol>
                <a:gridCol w="889848">
                  <a:extLst>
                    <a:ext uri="{9D8B030D-6E8A-4147-A177-3AD203B41FA5}">
                      <a16:colId xmlns:a16="http://schemas.microsoft.com/office/drawing/2014/main" val="2278554005"/>
                    </a:ext>
                  </a:extLst>
                </a:gridCol>
                <a:gridCol w="1368084">
                  <a:extLst>
                    <a:ext uri="{9D8B030D-6E8A-4147-A177-3AD203B41FA5}">
                      <a16:colId xmlns:a16="http://schemas.microsoft.com/office/drawing/2014/main" val="68392225"/>
                    </a:ext>
                  </a:extLst>
                </a:gridCol>
              </a:tblGrid>
              <a:tr h="850095">
                <a:tc>
                  <a:txBody>
                    <a:bodyPr/>
                    <a:lstStyle/>
                    <a:p>
                      <a:r>
                        <a:rPr lang="en-US" sz="2000" dirty="0"/>
                        <a:t>Race / Gender</a:t>
                      </a:r>
                    </a:p>
                  </a:txBody>
                  <a:tcPr>
                    <a:solidFill>
                      <a:srgbClr val="1E9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Diversity Metric</a:t>
                      </a:r>
                    </a:p>
                  </a:txBody>
                  <a:tcPr>
                    <a:solidFill>
                      <a:srgbClr val="1E9097"/>
                    </a:solidFill>
                  </a:tcPr>
                </a:tc>
                <a:tc>
                  <a:txBody>
                    <a:bodyPr/>
                    <a:lstStyle/>
                    <a:p>
                      <a:pPr algn="ctr"/>
                      <a:r>
                        <a:rPr lang="en-US" sz="2000" dirty="0"/>
                        <a:t>% of Applicants</a:t>
                      </a:r>
                    </a:p>
                  </a:txBody>
                  <a:tcPr>
                    <a:solidFill>
                      <a:srgbClr val="1E9097"/>
                    </a:solidFill>
                  </a:tcPr>
                </a:tc>
                <a:tc>
                  <a:txBody>
                    <a:bodyPr/>
                    <a:lstStyle/>
                    <a:p>
                      <a:pPr algn="ctr"/>
                      <a:r>
                        <a:rPr lang="en-US" sz="2000" dirty="0"/>
                        <a:t>% of Hires</a:t>
                      </a:r>
                    </a:p>
                  </a:txBody>
                  <a:tcPr>
                    <a:solidFill>
                      <a:srgbClr val="1E9097"/>
                    </a:solidFill>
                  </a:tcPr>
                </a:tc>
                <a:tc>
                  <a:txBody>
                    <a:bodyPr/>
                    <a:lstStyle/>
                    <a:p>
                      <a:pPr algn="ctr"/>
                      <a:r>
                        <a:rPr lang="en-US" sz="2000" dirty="0"/>
                        <a:t>Selection Phase Focus</a:t>
                      </a:r>
                    </a:p>
                  </a:txBody>
                  <a:tcPr>
                    <a:solidFill>
                      <a:srgbClr val="1E9097"/>
                    </a:solidFill>
                  </a:tcPr>
                </a:tc>
                <a:extLst>
                  <a:ext uri="{0D108BD9-81ED-4DB2-BD59-A6C34878D82A}">
                    <a16:rowId xmlns:a16="http://schemas.microsoft.com/office/drawing/2014/main" val="3100083727"/>
                  </a:ext>
                </a:extLst>
              </a:tr>
              <a:tr h="265326">
                <a:tc>
                  <a:txBody>
                    <a:bodyPr/>
                    <a:lstStyle/>
                    <a:p>
                      <a:r>
                        <a:rPr lang="en-US" sz="2000" dirty="0"/>
                        <a:t>Asian / PI</a:t>
                      </a:r>
                    </a:p>
                  </a:txBody>
                  <a:tcPr/>
                </a:tc>
                <a:tc>
                  <a:txBody>
                    <a:bodyPr/>
                    <a:lstStyle/>
                    <a:p>
                      <a:pPr algn="ctr"/>
                      <a:r>
                        <a:rPr lang="en-US" sz="2000" dirty="0"/>
                        <a:t>12.7%</a:t>
                      </a:r>
                    </a:p>
                  </a:txBody>
                  <a:tcPr/>
                </a:tc>
                <a:tc>
                  <a:txBody>
                    <a:bodyPr/>
                    <a:lstStyle/>
                    <a:p>
                      <a:pPr algn="ctr"/>
                      <a:r>
                        <a:rPr lang="en-US" sz="2000" dirty="0"/>
                        <a:t>17.6%</a:t>
                      </a:r>
                    </a:p>
                  </a:txBody>
                  <a:tcPr/>
                </a:tc>
                <a:tc>
                  <a:txBody>
                    <a:bodyPr/>
                    <a:lstStyle/>
                    <a:p>
                      <a:pPr algn="ctr"/>
                      <a:r>
                        <a:rPr lang="en-US" sz="2000" dirty="0"/>
                        <a:t>22.2%</a:t>
                      </a:r>
                    </a:p>
                  </a:txBody>
                  <a:tcPr/>
                </a:tc>
                <a:tc>
                  <a:txBody>
                    <a:bodyPr/>
                    <a:lstStyle/>
                    <a:p>
                      <a:pPr algn="ctr"/>
                      <a:endParaRPr lang="en-US" sz="2000" dirty="0"/>
                    </a:p>
                  </a:txBody>
                  <a:tcPr/>
                </a:tc>
                <a:extLst>
                  <a:ext uri="{0D108BD9-81ED-4DB2-BD59-A6C34878D82A}">
                    <a16:rowId xmlns:a16="http://schemas.microsoft.com/office/drawing/2014/main" val="3433677346"/>
                  </a:ext>
                </a:extLst>
              </a:tr>
              <a:tr h="850095">
                <a:tc>
                  <a:txBody>
                    <a:bodyPr/>
                    <a:lstStyle/>
                    <a:p>
                      <a:r>
                        <a:rPr lang="en-US" sz="2000" dirty="0"/>
                        <a:t>Black</a:t>
                      </a:r>
                    </a:p>
                  </a:txBody>
                  <a:tcPr/>
                </a:tc>
                <a:tc>
                  <a:txBody>
                    <a:bodyPr/>
                    <a:lstStyle/>
                    <a:p>
                      <a:pPr algn="ctr"/>
                      <a:r>
                        <a:rPr lang="en-US" sz="2000" dirty="0"/>
                        <a:t>6.9%</a:t>
                      </a:r>
                    </a:p>
                  </a:txBody>
                  <a:tcPr/>
                </a:tc>
                <a:tc>
                  <a:txBody>
                    <a:bodyPr/>
                    <a:lstStyle/>
                    <a:p>
                      <a:pPr algn="ctr"/>
                      <a:r>
                        <a:rPr lang="en-US" sz="2000" dirty="0">
                          <a:highlight>
                            <a:srgbClr val="FFFF00"/>
                          </a:highlight>
                        </a:rPr>
                        <a:t>5.3%</a:t>
                      </a:r>
                    </a:p>
                  </a:txBody>
                  <a:tcPr/>
                </a:tc>
                <a:tc>
                  <a:txBody>
                    <a:bodyPr/>
                    <a:lstStyle/>
                    <a:p>
                      <a:pPr algn="ctr"/>
                      <a:r>
                        <a:rPr lang="en-US" sz="2000" dirty="0">
                          <a:highlight>
                            <a:srgbClr val="FFFF00"/>
                          </a:highlight>
                        </a:rPr>
                        <a:t>0%</a:t>
                      </a:r>
                    </a:p>
                  </a:txBody>
                  <a:tcPr/>
                </a:tc>
                <a:tc>
                  <a:txBody>
                    <a:bodyPr/>
                    <a:lstStyle/>
                    <a:p>
                      <a:pPr algn="ctr"/>
                      <a:r>
                        <a:rPr lang="en-US" sz="2000" dirty="0"/>
                        <a:t>Selection for Interview</a:t>
                      </a:r>
                    </a:p>
                  </a:txBody>
                  <a:tcPr/>
                </a:tc>
                <a:extLst>
                  <a:ext uri="{0D108BD9-81ED-4DB2-BD59-A6C34878D82A}">
                    <a16:rowId xmlns:a16="http://schemas.microsoft.com/office/drawing/2014/main" val="3221469138"/>
                  </a:ext>
                </a:extLst>
              </a:tr>
              <a:tr h="450050">
                <a:tc>
                  <a:txBody>
                    <a:bodyPr/>
                    <a:lstStyle/>
                    <a:p>
                      <a:r>
                        <a:rPr lang="en-US" sz="2000" dirty="0" err="1"/>
                        <a:t>Latine</a:t>
                      </a:r>
                      <a:r>
                        <a:rPr lang="en-US" sz="2000" dirty="0"/>
                        <a:t> / Hispanic</a:t>
                      </a:r>
                    </a:p>
                  </a:txBody>
                  <a:tcPr/>
                </a:tc>
                <a:tc>
                  <a:txBody>
                    <a:bodyPr/>
                    <a:lstStyle/>
                    <a:p>
                      <a:pPr algn="ctr"/>
                      <a:r>
                        <a:rPr lang="en-US" sz="2000" dirty="0"/>
                        <a:t>29.6%</a:t>
                      </a:r>
                    </a:p>
                  </a:txBody>
                  <a:tcPr/>
                </a:tc>
                <a:tc>
                  <a:txBody>
                    <a:bodyPr/>
                    <a:lstStyle/>
                    <a:p>
                      <a:pPr algn="ctr"/>
                      <a:r>
                        <a:rPr lang="en-US" sz="2000" dirty="0">
                          <a:highlight>
                            <a:srgbClr val="FFFF00"/>
                          </a:highlight>
                        </a:rPr>
                        <a:t>18.3%</a:t>
                      </a:r>
                    </a:p>
                  </a:txBody>
                  <a:tcPr/>
                </a:tc>
                <a:tc>
                  <a:txBody>
                    <a:bodyPr/>
                    <a:lstStyle/>
                    <a:p>
                      <a:pPr algn="ctr"/>
                      <a:r>
                        <a:rPr lang="en-US" sz="2000" dirty="0">
                          <a:highlight>
                            <a:srgbClr val="FFFF00"/>
                          </a:highlight>
                        </a:rPr>
                        <a:t>14.8%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Selection for Interview</a:t>
                      </a:r>
                    </a:p>
                  </a:txBody>
                  <a:tcPr/>
                </a:tc>
                <a:extLst>
                  <a:ext uri="{0D108BD9-81ED-4DB2-BD59-A6C34878D82A}">
                    <a16:rowId xmlns:a16="http://schemas.microsoft.com/office/drawing/2014/main" val="2076596630"/>
                  </a:ext>
                </a:extLst>
              </a:tr>
              <a:tr h="450050">
                <a:tc>
                  <a:txBody>
                    <a:bodyPr/>
                    <a:lstStyle/>
                    <a:p>
                      <a:r>
                        <a:rPr lang="en-US" sz="2000" dirty="0"/>
                        <a:t>White</a:t>
                      </a:r>
                    </a:p>
                  </a:txBody>
                  <a:tcPr/>
                </a:tc>
                <a:tc>
                  <a:txBody>
                    <a:bodyPr/>
                    <a:lstStyle/>
                    <a:p>
                      <a:pPr algn="ctr"/>
                      <a:r>
                        <a:rPr lang="en-US" sz="2000" dirty="0"/>
                        <a:t>44.1%</a:t>
                      </a:r>
                    </a:p>
                  </a:txBody>
                  <a:tcPr/>
                </a:tc>
                <a:tc>
                  <a:txBody>
                    <a:bodyPr/>
                    <a:lstStyle/>
                    <a:p>
                      <a:pPr algn="ctr"/>
                      <a:r>
                        <a:rPr lang="en-US" sz="2000" dirty="0"/>
                        <a:t>58.9%</a:t>
                      </a:r>
                    </a:p>
                  </a:txBody>
                  <a:tcPr/>
                </a:tc>
                <a:tc>
                  <a:txBody>
                    <a:bodyPr/>
                    <a:lstStyle/>
                    <a:p>
                      <a:pPr algn="ctr"/>
                      <a:r>
                        <a:rPr lang="en-US" sz="2000" dirty="0"/>
                        <a:t>63%</a:t>
                      </a:r>
                    </a:p>
                  </a:txBody>
                  <a:tcPr/>
                </a:tc>
                <a:tc>
                  <a:txBody>
                    <a:bodyPr/>
                    <a:lstStyle/>
                    <a:p>
                      <a:pPr algn="ctr"/>
                      <a:endParaRPr lang="en-US" sz="2000" dirty="0"/>
                    </a:p>
                  </a:txBody>
                  <a:tcPr/>
                </a:tc>
                <a:extLst>
                  <a:ext uri="{0D108BD9-81ED-4DB2-BD59-A6C34878D82A}">
                    <a16:rowId xmlns:a16="http://schemas.microsoft.com/office/drawing/2014/main" val="1374039226"/>
                  </a:ext>
                </a:extLst>
              </a:tr>
              <a:tr h="265326">
                <a:tc>
                  <a:txBody>
                    <a:bodyPr/>
                    <a:lstStyle/>
                    <a:p>
                      <a:r>
                        <a:rPr lang="en-US" sz="2000" dirty="0"/>
                        <a:t>Female</a:t>
                      </a:r>
                    </a:p>
                  </a:txBody>
                  <a:tcPr/>
                </a:tc>
                <a:tc>
                  <a:txBody>
                    <a:bodyPr/>
                    <a:lstStyle/>
                    <a:p>
                      <a:pPr algn="ctr"/>
                      <a:r>
                        <a:rPr lang="en-US" sz="2000" dirty="0"/>
                        <a:t>52%</a:t>
                      </a:r>
                    </a:p>
                  </a:txBody>
                  <a:tcPr/>
                </a:tc>
                <a:tc>
                  <a:txBody>
                    <a:bodyPr/>
                    <a:lstStyle/>
                    <a:p>
                      <a:pPr algn="ctr"/>
                      <a:r>
                        <a:rPr lang="en-US" sz="2000" dirty="0"/>
                        <a:t>45.6%</a:t>
                      </a:r>
                    </a:p>
                  </a:txBody>
                  <a:tcPr/>
                </a:tc>
                <a:tc>
                  <a:txBody>
                    <a:bodyPr/>
                    <a:lstStyle/>
                    <a:p>
                      <a:pPr algn="ctr"/>
                      <a:r>
                        <a:rPr lang="en-US" sz="2000" dirty="0"/>
                        <a:t>63.3%</a:t>
                      </a:r>
                    </a:p>
                  </a:txBody>
                  <a:tcPr/>
                </a:tc>
                <a:tc>
                  <a:txBody>
                    <a:bodyPr/>
                    <a:lstStyle/>
                    <a:p>
                      <a:pPr algn="ctr"/>
                      <a:endParaRPr lang="en-US" sz="2000" dirty="0"/>
                    </a:p>
                  </a:txBody>
                  <a:tcPr/>
                </a:tc>
                <a:extLst>
                  <a:ext uri="{0D108BD9-81ED-4DB2-BD59-A6C34878D82A}">
                    <a16:rowId xmlns:a16="http://schemas.microsoft.com/office/drawing/2014/main" val="396872024"/>
                  </a:ext>
                </a:extLst>
              </a:tr>
              <a:tr h="250028">
                <a:tc>
                  <a:txBody>
                    <a:bodyPr/>
                    <a:lstStyle/>
                    <a:p>
                      <a:r>
                        <a:rPr lang="en-US" sz="2000" dirty="0"/>
                        <a:t>Male</a:t>
                      </a:r>
                    </a:p>
                  </a:txBody>
                  <a:tcPr/>
                </a:tc>
                <a:tc>
                  <a:txBody>
                    <a:bodyPr/>
                    <a:lstStyle/>
                    <a:p>
                      <a:pPr algn="ctr"/>
                      <a:r>
                        <a:rPr lang="en-US" sz="2000" dirty="0"/>
                        <a:t>47.8%</a:t>
                      </a:r>
                    </a:p>
                  </a:txBody>
                  <a:tcPr/>
                </a:tc>
                <a:tc>
                  <a:txBody>
                    <a:bodyPr/>
                    <a:lstStyle/>
                    <a:p>
                      <a:pPr algn="ctr"/>
                      <a:r>
                        <a:rPr lang="en-US" sz="2000" dirty="0"/>
                        <a:t>54.4%</a:t>
                      </a:r>
                    </a:p>
                  </a:txBody>
                  <a:tcPr/>
                </a:tc>
                <a:tc>
                  <a:txBody>
                    <a:bodyPr/>
                    <a:lstStyle/>
                    <a:p>
                      <a:pPr algn="ctr"/>
                      <a:r>
                        <a:rPr lang="en-US" sz="2000" dirty="0"/>
                        <a:t>36.7%</a:t>
                      </a:r>
                    </a:p>
                  </a:txBody>
                  <a:tcPr/>
                </a:tc>
                <a:tc>
                  <a:txBody>
                    <a:bodyPr/>
                    <a:lstStyle/>
                    <a:p>
                      <a:pPr algn="ctr"/>
                      <a:endParaRPr lang="en-US" sz="20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1089010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2936838"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 y="0"/>
            <a:ext cx="3050771" cy="5143500"/>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br>
              <a:rPr lang="en-US" sz="3600" b="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Longitudinal Hiring Outcomes</a:t>
            </a:r>
            <a:br>
              <a:rPr lang="en-US" sz="3600" dirty="0">
                <a:solidFill>
                  <a:schemeClr val="bg1"/>
                </a:solidFill>
                <a:latin typeface="Arial" panose="020B0604020202020204" pitchFamily="34" charset="0"/>
                <a:cs typeface="Arial" panose="020B0604020202020204" pitchFamily="34" charset="0"/>
              </a:rPr>
            </a:br>
            <a:br>
              <a:rPr lang="en-US" sz="180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Non-Instructional Faculty</a:t>
            </a:r>
            <a:br>
              <a:rPr lang="en-US" sz="36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6" name="Content Placeholder 5">
            <a:extLst>
              <a:ext uri="{FF2B5EF4-FFF2-40B4-BE49-F238E27FC236}">
                <a16:creationId xmlns:a16="http://schemas.microsoft.com/office/drawing/2014/main" id="{A31DAF9D-69C9-4712-BF07-9466884EA94B}"/>
              </a:ext>
            </a:extLst>
          </p:cNvPr>
          <p:cNvGraphicFramePr>
            <a:graphicFrameLocks noGrp="1"/>
          </p:cNvGraphicFramePr>
          <p:nvPr>
            <p:ph idx="1"/>
            <p:extLst>
              <p:ext uri="{D42A27DB-BD31-4B8C-83A1-F6EECF244321}">
                <p14:modId xmlns:p14="http://schemas.microsoft.com/office/powerpoint/2010/main" val="252927771"/>
              </p:ext>
            </p:extLst>
          </p:nvPr>
        </p:nvGraphicFramePr>
        <p:xfrm>
          <a:off x="2960456" y="396005"/>
          <a:ext cx="6174889" cy="3792001"/>
        </p:xfrm>
        <a:graphic>
          <a:graphicData uri="http://schemas.openxmlformats.org/drawingml/2006/table">
            <a:tbl>
              <a:tblPr firstRow="1" bandRow="1">
                <a:tableStyleId>{5C22544A-7EE6-4342-B048-85BDC9FD1C3A}</a:tableStyleId>
              </a:tblPr>
              <a:tblGrid>
                <a:gridCol w="1223725">
                  <a:extLst>
                    <a:ext uri="{9D8B030D-6E8A-4147-A177-3AD203B41FA5}">
                      <a16:colId xmlns:a16="http://schemas.microsoft.com/office/drawing/2014/main" val="749450096"/>
                    </a:ext>
                  </a:extLst>
                </a:gridCol>
                <a:gridCol w="1241740">
                  <a:extLst>
                    <a:ext uri="{9D8B030D-6E8A-4147-A177-3AD203B41FA5}">
                      <a16:colId xmlns:a16="http://schemas.microsoft.com/office/drawing/2014/main" val="1912268921"/>
                    </a:ext>
                  </a:extLst>
                </a:gridCol>
                <a:gridCol w="1451492">
                  <a:extLst>
                    <a:ext uri="{9D8B030D-6E8A-4147-A177-3AD203B41FA5}">
                      <a16:colId xmlns:a16="http://schemas.microsoft.com/office/drawing/2014/main" val="1467645690"/>
                    </a:ext>
                  </a:extLst>
                </a:gridCol>
                <a:gridCol w="889848">
                  <a:extLst>
                    <a:ext uri="{9D8B030D-6E8A-4147-A177-3AD203B41FA5}">
                      <a16:colId xmlns:a16="http://schemas.microsoft.com/office/drawing/2014/main" val="2278554005"/>
                    </a:ext>
                  </a:extLst>
                </a:gridCol>
                <a:gridCol w="1368084">
                  <a:extLst>
                    <a:ext uri="{9D8B030D-6E8A-4147-A177-3AD203B41FA5}">
                      <a16:colId xmlns:a16="http://schemas.microsoft.com/office/drawing/2014/main" val="68392225"/>
                    </a:ext>
                  </a:extLst>
                </a:gridCol>
              </a:tblGrid>
              <a:tr h="850095">
                <a:tc>
                  <a:txBody>
                    <a:bodyPr/>
                    <a:lstStyle/>
                    <a:p>
                      <a:r>
                        <a:rPr lang="en-US" sz="2000" dirty="0"/>
                        <a:t>Race / Gender</a:t>
                      </a:r>
                    </a:p>
                  </a:txBody>
                  <a:tcPr>
                    <a:solidFill>
                      <a:srgbClr val="1E9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Diversity Metric</a:t>
                      </a:r>
                    </a:p>
                  </a:txBody>
                  <a:tcPr>
                    <a:solidFill>
                      <a:srgbClr val="1E9097"/>
                    </a:solidFill>
                  </a:tcPr>
                </a:tc>
                <a:tc>
                  <a:txBody>
                    <a:bodyPr/>
                    <a:lstStyle/>
                    <a:p>
                      <a:pPr algn="ctr"/>
                      <a:r>
                        <a:rPr lang="en-US" sz="2000" dirty="0"/>
                        <a:t>% of Applicants</a:t>
                      </a:r>
                    </a:p>
                  </a:txBody>
                  <a:tcPr>
                    <a:solidFill>
                      <a:srgbClr val="1E9097"/>
                    </a:solidFill>
                  </a:tcPr>
                </a:tc>
                <a:tc>
                  <a:txBody>
                    <a:bodyPr/>
                    <a:lstStyle/>
                    <a:p>
                      <a:pPr algn="ctr"/>
                      <a:r>
                        <a:rPr lang="en-US" sz="2000" dirty="0"/>
                        <a:t>% of Hires</a:t>
                      </a:r>
                    </a:p>
                  </a:txBody>
                  <a:tcPr>
                    <a:solidFill>
                      <a:srgbClr val="1E9097"/>
                    </a:solidFill>
                  </a:tcPr>
                </a:tc>
                <a:tc>
                  <a:txBody>
                    <a:bodyPr/>
                    <a:lstStyle/>
                    <a:p>
                      <a:pPr algn="ctr"/>
                      <a:r>
                        <a:rPr lang="en-US" sz="2000" dirty="0"/>
                        <a:t>Selection Phase Focus</a:t>
                      </a:r>
                    </a:p>
                  </a:txBody>
                  <a:tcPr>
                    <a:solidFill>
                      <a:srgbClr val="1E9097"/>
                    </a:solidFill>
                  </a:tcPr>
                </a:tc>
                <a:extLst>
                  <a:ext uri="{0D108BD9-81ED-4DB2-BD59-A6C34878D82A}">
                    <a16:rowId xmlns:a16="http://schemas.microsoft.com/office/drawing/2014/main" val="3100083727"/>
                  </a:ext>
                </a:extLst>
              </a:tr>
              <a:tr h="265326">
                <a:tc>
                  <a:txBody>
                    <a:bodyPr/>
                    <a:lstStyle/>
                    <a:p>
                      <a:r>
                        <a:rPr lang="en-US" sz="2000" dirty="0"/>
                        <a:t>Asian / PI</a:t>
                      </a:r>
                    </a:p>
                  </a:txBody>
                  <a:tcPr/>
                </a:tc>
                <a:tc>
                  <a:txBody>
                    <a:bodyPr/>
                    <a:lstStyle/>
                    <a:p>
                      <a:pPr algn="ctr"/>
                      <a:r>
                        <a:rPr lang="en-US" sz="2000" dirty="0"/>
                        <a:t>12.7%</a:t>
                      </a:r>
                    </a:p>
                  </a:txBody>
                  <a:tcPr/>
                </a:tc>
                <a:tc>
                  <a:txBody>
                    <a:bodyPr/>
                    <a:lstStyle/>
                    <a:p>
                      <a:pPr algn="ctr"/>
                      <a:r>
                        <a:rPr lang="en-US" sz="2000" dirty="0"/>
                        <a:t>15.2%</a:t>
                      </a:r>
                    </a:p>
                  </a:txBody>
                  <a:tcPr/>
                </a:tc>
                <a:tc>
                  <a:txBody>
                    <a:bodyPr/>
                    <a:lstStyle/>
                    <a:p>
                      <a:pPr algn="ctr"/>
                      <a:r>
                        <a:rPr lang="en-US" sz="2000" dirty="0"/>
                        <a:t>25%</a:t>
                      </a:r>
                    </a:p>
                  </a:txBody>
                  <a:tcPr/>
                </a:tc>
                <a:tc>
                  <a:txBody>
                    <a:bodyPr/>
                    <a:lstStyle/>
                    <a:p>
                      <a:pPr algn="ctr"/>
                      <a:endParaRPr lang="en-US" sz="2000" dirty="0"/>
                    </a:p>
                  </a:txBody>
                  <a:tcPr/>
                </a:tc>
                <a:extLst>
                  <a:ext uri="{0D108BD9-81ED-4DB2-BD59-A6C34878D82A}">
                    <a16:rowId xmlns:a16="http://schemas.microsoft.com/office/drawing/2014/main" val="3433677346"/>
                  </a:ext>
                </a:extLst>
              </a:tr>
              <a:tr h="446351">
                <a:tc>
                  <a:txBody>
                    <a:bodyPr/>
                    <a:lstStyle/>
                    <a:p>
                      <a:r>
                        <a:rPr lang="en-US" sz="2000" dirty="0"/>
                        <a:t>Black</a:t>
                      </a:r>
                    </a:p>
                  </a:txBody>
                  <a:tcPr/>
                </a:tc>
                <a:tc>
                  <a:txBody>
                    <a:bodyPr/>
                    <a:lstStyle/>
                    <a:p>
                      <a:pPr algn="ctr"/>
                      <a:r>
                        <a:rPr lang="en-US" sz="2000" dirty="0"/>
                        <a:t>6.9%</a:t>
                      </a:r>
                    </a:p>
                  </a:txBody>
                  <a:tcPr/>
                </a:tc>
                <a:tc>
                  <a:txBody>
                    <a:bodyPr/>
                    <a:lstStyle/>
                    <a:p>
                      <a:pPr algn="ctr"/>
                      <a:r>
                        <a:rPr lang="en-US" sz="2000" dirty="0"/>
                        <a:t>12.6%</a:t>
                      </a:r>
                    </a:p>
                  </a:txBody>
                  <a:tcPr/>
                </a:tc>
                <a:tc>
                  <a:txBody>
                    <a:bodyPr/>
                    <a:lstStyle/>
                    <a:p>
                      <a:pPr algn="ctr"/>
                      <a:r>
                        <a:rPr lang="en-US" sz="2000" dirty="0"/>
                        <a:t>8.3%</a:t>
                      </a:r>
                    </a:p>
                  </a:txBody>
                  <a:tcPr/>
                </a:tc>
                <a:tc>
                  <a:txBody>
                    <a:bodyPr/>
                    <a:lstStyle/>
                    <a:p>
                      <a:pPr algn="ctr"/>
                      <a:endParaRPr lang="en-US" sz="2000" dirty="0"/>
                    </a:p>
                  </a:txBody>
                  <a:tcPr/>
                </a:tc>
                <a:extLst>
                  <a:ext uri="{0D108BD9-81ED-4DB2-BD59-A6C34878D82A}">
                    <a16:rowId xmlns:a16="http://schemas.microsoft.com/office/drawing/2014/main" val="3221469138"/>
                  </a:ext>
                </a:extLst>
              </a:tr>
              <a:tr h="450050">
                <a:tc>
                  <a:txBody>
                    <a:bodyPr/>
                    <a:lstStyle/>
                    <a:p>
                      <a:r>
                        <a:rPr lang="en-US" sz="2000" dirty="0" err="1"/>
                        <a:t>Latine</a:t>
                      </a:r>
                      <a:r>
                        <a:rPr lang="en-US" sz="2000" dirty="0"/>
                        <a:t> / Hispanic</a:t>
                      </a:r>
                    </a:p>
                  </a:txBody>
                  <a:tcPr/>
                </a:tc>
                <a:tc>
                  <a:txBody>
                    <a:bodyPr/>
                    <a:lstStyle/>
                    <a:p>
                      <a:pPr algn="ctr"/>
                      <a:r>
                        <a:rPr lang="en-US" sz="2000" dirty="0"/>
                        <a:t>29.6%</a:t>
                      </a:r>
                    </a:p>
                  </a:txBody>
                  <a:tcPr/>
                </a:tc>
                <a:tc>
                  <a:txBody>
                    <a:bodyPr/>
                    <a:lstStyle/>
                    <a:p>
                      <a:pPr algn="ctr"/>
                      <a:r>
                        <a:rPr lang="en-US" sz="2000" dirty="0"/>
                        <a:t>42.6%</a:t>
                      </a:r>
                    </a:p>
                  </a:txBody>
                  <a:tcPr/>
                </a:tc>
                <a:tc>
                  <a:txBody>
                    <a:bodyPr/>
                    <a:lstStyle/>
                    <a:p>
                      <a:pPr algn="ctr"/>
                      <a:r>
                        <a:rPr lang="en-US" sz="2000" dirty="0"/>
                        <a:t>58.3%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2076596630"/>
                  </a:ext>
                </a:extLst>
              </a:tr>
              <a:tr h="450050">
                <a:tc>
                  <a:txBody>
                    <a:bodyPr/>
                    <a:lstStyle/>
                    <a:p>
                      <a:r>
                        <a:rPr lang="en-US" sz="2000" dirty="0"/>
                        <a:t>White</a:t>
                      </a:r>
                    </a:p>
                  </a:txBody>
                  <a:tcPr/>
                </a:tc>
                <a:tc>
                  <a:txBody>
                    <a:bodyPr/>
                    <a:lstStyle/>
                    <a:p>
                      <a:pPr algn="ctr"/>
                      <a:r>
                        <a:rPr lang="en-US" sz="2000" dirty="0"/>
                        <a:t>44.1%</a:t>
                      </a:r>
                    </a:p>
                  </a:txBody>
                  <a:tcPr/>
                </a:tc>
                <a:tc>
                  <a:txBody>
                    <a:bodyPr/>
                    <a:lstStyle/>
                    <a:p>
                      <a:pPr algn="ctr"/>
                      <a:r>
                        <a:rPr lang="en-US" sz="2000" dirty="0"/>
                        <a:t>29.7%</a:t>
                      </a:r>
                    </a:p>
                  </a:txBody>
                  <a:tcPr/>
                </a:tc>
                <a:tc>
                  <a:txBody>
                    <a:bodyPr/>
                    <a:lstStyle/>
                    <a:p>
                      <a:pPr algn="ctr"/>
                      <a:r>
                        <a:rPr lang="en-US" sz="2000" dirty="0"/>
                        <a:t>8.3%</a:t>
                      </a:r>
                    </a:p>
                  </a:txBody>
                  <a:tcPr/>
                </a:tc>
                <a:tc>
                  <a:txBody>
                    <a:bodyPr/>
                    <a:lstStyle/>
                    <a:p>
                      <a:pPr algn="ctr"/>
                      <a:endParaRPr lang="en-US" sz="2000" dirty="0"/>
                    </a:p>
                  </a:txBody>
                  <a:tcPr/>
                </a:tc>
                <a:extLst>
                  <a:ext uri="{0D108BD9-81ED-4DB2-BD59-A6C34878D82A}">
                    <a16:rowId xmlns:a16="http://schemas.microsoft.com/office/drawing/2014/main" val="1374039226"/>
                  </a:ext>
                </a:extLst>
              </a:tr>
              <a:tr h="265326">
                <a:tc>
                  <a:txBody>
                    <a:bodyPr/>
                    <a:lstStyle/>
                    <a:p>
                      <a:r>
                        <a:rPr lang="en-US" sz="2000" dirty="0"/>
                        <a:t>Female</a:t>
                      </a:r>
                    </a:p>
                  </a:txBody>
                  <a:tcPr/>
                </a:tc>
                <a:tc>
                  <a:txBody>
                    <a:bodyPr/>
                    <a:lstStyle/>
                    <a:p>
                      <a:pPr algn="ctr"/>
                      <a:r>
                        <a:rPr lang="en-US" sz="2000" dirty="0"/>
                        <a:t>52%</a:t>
                      </a:r>
                    </a:p>
                  </a:txBody>
                  <a:tcPr/>
                </a:tc>
                <a:tc>
                  <a:txBody>
                    <a:bodyPr/>
                    <a:lstStyle/>
                    <a:p>
                      <a:pPr algn="ctr"/>
                      <a:r>
                        <a:rPr lang="en-US" sz="2000" dirty="0"/>
                        <a:t>71.8%</a:t>
                      </a:r>
                    </a:p>
                  </a:txBody>
                  <a:tcPr/>
                </a:tc>
                <a:tc>
                  <a:txBody>
                    <a:bodyPr/>
                    <a:lstStyle/>
                    <a:p>
                      <a:pPr algn="ctr"/>
                      <a:r>
                        <a:rPr lang="en-US" sz="2000" dirty="0"/>
                        <a:t>83.3%</a:t>
                      </a:r>
                    </a:p>
                  </a:txBody>
                  <a:tcPr/>
                </a:tc>
                <a:tc>
                  <a:txBody>
                    <a:bodyPr/>
                    <a:lstStyle/>
                    <a:p>
                      <a:pPr algn="ctr"/>
                      <a:endParaRPr lang="en-US" sz="2000" dirty="0"/>
                    </a:p>
                  </a:txBody>
                  <a:tcPr/>
                </a:tc>
                <a:extLst>
                  <a:ext uri="{0D108BD9-81ED-4DB2-BD59-A6C34878D82A}">
                    <a16:rowId xmlns:a16="http://schemas.microsoft.com/office/drawing/2014/main" val="396872024"/>
                  </a:ext>
                </a:extLst>
              </a:tr>
              <a:tr h="250028">
                <a:tc>
                  <a:txBody>
                    <a:bodyPr/>
                    <a:lstStyle/>
                    <a:p>
                      <a:r>
                        <a:rPr lang="en-US" sz="2000" dirty="0"/>
                        <a:t>Male</a:t>
                      </a:r>
                    </a:p>
                  </a:txBody>
                  <a:tcPr/>
                </a:tc>
                <a:tc>
                  <a:txBody>
                    <a:bodyPr/>
                    <a:lstStyle/>
                    <a:p>
                      <a:pPr algn="ctr"/>
                      <a:r>
                        <a:rPr lang="en-US" sz="2000" dirty="0"/>
                        <a:t>47.8%</a:t>
                      </a:r>
                    </a:p>
                  </a:txBody>
                  <a:tcPr/>
                </a:tc>
                <a:tc>
                  <a:txBody>
                    <a:bodyPr/>
                    <a:lstStyle/>
                    <a:p>
                      <a:pPr algn="ctr"/>
                      <a:r>
                        <a:rPr lang="en-US" sz="2000" dirty="0"/>
                        <a:t>28.3%</a:t>
                      </a:r>
                    </a:p>
                  </a:txBody>
                  <a:tcPr/>
                </a:tc>
                <a:tc>
                  <a:txBody>
                    <a:bodyPr/>
                    <a:lstStyle/>
                    <a:p>
                      <a:pPr algn="ctr"/>
                      <a:r>
                        <a:rPr lang="en-US" sz="2000" dirty="0"/>
                        <a:t>16.7%</a:t>
                      </a:r>
                    </a:p>
                  </a:txBody>
                  <a:tcPr/>
                </a:tc>
                <a:tc>
                  <a:txBody>
                    <a:bodyPr/>
                    <a:lstStyle/>
                    <a:p>
                      <a:pPr algn="ctr"/>
                      <a:endParaRPr lang="en-US" sz="2000" dirty="0"/>
                    </a:p>
                  </a:txBody>
                  <a:tcPr/>
                </a:tc>
                <a:extLst>
                  <a:ext uri="{0D108BD9-81ED-4DB2-BD59-A6C34878D82A}">
                    <a16:rowId xmlns:a16="http://schemas.microsoft.com/office/drawing/2014/main" val="984968746"/>
                  </a:ext>
                </a:extLst>
              </a:tr>
            </a:tbl>
          </a:graphicData>
        </a:graphic>
      </p:graphicFrame>
      <p:sp>
        <p:nvSpPr>
          <p:cNvPr id="3" name="TextBox 2">
            <a:extLst>
              <a:ext uri="{FF2B5EF4-FFF2-40B4-BE49-F238E27FC236}">
                <a16:creationId xmlns:a16="http://schemas.microsoft.com/office/drawing/2014/main" id="{82F1B2EF-E5DA-0958-413C-96A29F76F03D}"/>
              </a:ext>
            </a:extLst>
          </p:cNvPr>
          <p:cNvSpPr txBox="1"/>
          <p:nvPr/>
        </p:nvSpPr>
        <p:spPr>
          <a:xfrm>
            <a:off x="3023546" y="4378163"/>
            <a:ext cx="6048707" cy="369332"/>
          </a:xfrm>
          <a:prstGeom prst="rect">
            <a:avLst/>
          </a:prstGeom>
          <a:noFill/>
        </p:spPr>
        <p:txBody>
          <a:bodyPr wrap="none" rtlCol="0">
            <a:spAutoFit/>
          </a:bodyPr>
          <a:lstStyle/>
          <a:p>
            <a:r>
              <a:rPr lang="en-US" i="1" dirty="0">
                <a:highlight>
                  <a:srgbClr val="FFFF00"/>
                </a:highlight>
              </a:rPr>
              <a:t>There were only 11 hires during the five-year analysis period</a:t>
            </a:r>
          </a:p>
        </p:txBody>
      </p:sp>
    </p:spTree>
    <p:extLst>
      <p:ext uri="{BB962C8B-B14F-4D97-AF65-F5344CB8AC3E}">
        <p14:creationId xmlns:p14="http://schemas.microsoft.com/office/powerpoint/2010/main" val="281205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2936838"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8314" y="0"/>
            <a:ext cx="3050771" cy="5143500"/>
          </a:xfrm>
        </p:spPr>
        <p:txBody>
          <a:bodyPr anchor="t">
            <a:noAutofit/>
          </a:bodyPr>
          <a:lstStyle/>
          <a:p>
            <a:r>
              <a:rPr lang="en-US" sz="3600" b="1" dirty="0">
                <a:solidFill>
                  <a:schemeClr val="bg1"/>
                </a:solidFill>
                <a:latin typeface="Arial" panose="020B0604020202020204" pitchFamily="34" charset="0"/>
                <a:cs typeface="Arial" panose="020B0604020202020204" pitchFamily="34" charset="0"/>
              </a:rPr>
              <a:t>Miramar College</a:t>
            </a:r>
            <a:br>
              <a:rPr lang="en-US" sz="3600" b="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Longitudinal Hiring Outcomes</a:t>
            </a:r>
            <a:br>
              <a:rPr lang="en-US" sz="3600" dirty="0">
                <a:solidFill>
                  <a:schemeClr val="bg1"/>
                </a:solidFill>
                <a:latin typeface="Arial" panose="020B0604020202020204" pitchFamily="34" charset="0"/>
                <a:cs typeface="Arial" panose="020B0604020202020204" pitchFamily="34" charset="0"/>
              </a:rPr>
            </a:br>
            <a:br>
              <a:rPr lang="en-US" sz="1800" dirty="0">
                <a:solidFill>
                  <a:schemeClr val="bg1"/>
                </a:solidFill>
                <a:latin typeface="Arial" panose="020B0604020202020204" pitchFamily="34" charset="0"/>
                <a:cs typeface="Arial" panose="020B0604020202020204" pitchFamily="34" charset="0"/>
              </a:rPr>
            </a:br>
            <a:r>
              <a:rPr lang="en-US" sz="3400" b="1" dirty="0">
                <a:solidFill>
                  <a:schemeClr val="bg1"/>
                </a:solidFill>
                <a:latin typeface="Arial" panose="020B0604020202020204" pitchFamily="34" charset="0"/>
                <a:cs typeface="Arial" panose="020B0604020202020204" pitchFamily="34" charset="0"/>
              </a:rPr>
              <a:t>Classified Professionals</a:t>
            </a:r>
            <a:br>
              <a:rPr lang="en-US" sz="36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Key Findings</a:t>
            </a:r>
          </a:p>
        </p:txBody>
      </p:sp>
      <p:graphicFrame>
        <p:nvGraphicFramePr>
          <p:cNvPr id="6" name="Content Placeholder 5">
            <a:extLst>
              <a:ext uri="{FF2B5EF4-FFF2-40B4-BE49-F238E27FC236}">
                <a16:creationId xmlns:a16="http://schemas.microsoft.com/office/drawing/2014/main" id="{A31DAF9D-69C9-4712-BF07-9466884EA94B}"/>
              </a:ext>
            </a:extLst>
          </p:cNvPr>
          <p:cNvGraphicFramePr>
            <a:graphicFrameLocks noGrp="1"/>
          </p:cNvGraphicFramePr>
          <p:nvPr>
            <p:ph idx="1"/>
            <p:extLst>
              <p:ext uri="{D42A27DB-BD31-4B8C-83A1-F6EECF244321}">
                <p14:modId xmlns:p14="http://schemas.microsoft.com/office/powerpoint/2010/main" val="1786771414"/>
              </p:ext>
            </p:extLst>
          </p:nvPr>
        </p:nvGraphicFramePr>
        <p:xfrm>
          <a:off x="2960456" y="396005"/>
          <a:ext cx="6174889" cy="4656290"/>
        </p:xfrm>
        <a:graphic>
          <a:graphicData uri="http://schemas.openxmlformats.org/drawingml/2006/table">
            <a:tbl>
              <a:tblPr firstRow="1" bandRow="1">
                <a:tableStyleId>{5C22544A-7EE6-4342-B048-85BDC9FD1C3A}</a:tableStyleId>
              </a:tblPr>
              <a:tblGrid>
                <a:gridCol w="1223725">
                  <a:extLst>
                    <a:ext uri="{9D8B030D-6E8A-4147-A177-3AD203B41FA5}">
                      <a16:colId xmlns:a16="http://schemas.microsoft.com/office/drawing/2014/main" val="749450096"/>
                    </a:ext>
                  </a:extLst>
                </a:gridCol>
                <a:gridCol w="1241740">
                  <a:extLst>
                    <a:ext uri="{9D8B030D-6E8A-4147-A177-3AD203B41FA5}">
                      <a16:colId xmlns:a16="http://schemas.microsoft.com/office/drawing/2014/main" val="1912268921"/>
                    </a:ext>
                  </a:extLst>
                </a:gridCol>
                <a:gridCol w="1451492">
                  <a:extLst>
                    <a:ext uri="{9D8B030D-6E8A-4147-A177-3AD203B41FA5}">
                      <a16:colId xmlns:a16="http://schemas.microsoft.com/office/drawing/2014/main" val="1467645690"/>
                    </a:ext>
                  </a:extLst>
                </a:gridCol>
                <a:gridCol w="889848">
                  <a:extLst>
                    <a:ext uri="{9D8B030D-6E8A-4147-A177-3AD203B41FA5}">
                      <a16:colId xmlns:a16="http://schemas.microsoft.com/office/drawing/2014/main" val="2278554005"/>
                    </a:ext>
                  </a:extLst>
                </a:gridCol>
                <a:gridCol w="1368084">
                  <a:extLst>
                    <a:ext uri="{9D8B030D-6E8A-4147-A177-3AD203B41FA5}">
                      <a16:colId xmlns:a16="http://schemas.microsoft.com/office/drawing/2014/main" val="68392225"/>
                    </a:ext>
                  </a:extLst>
                </a:gridCol>
              </a:tblGrid>
              <a:tr h="850095">
                <a:tc>
                  <a:txBody>
                    <a:bodyPr/>
                    <a:lstStyle/>
                    <a:p>
                      <a:r>
                        <a:rPr lang="en-US" sz="2000" dirty="0"/>
                        <a:t>Race / Gender</a:t>
                      </a:r>
                    </a:p>
                  </a:txBody>
                  <a:tcPr>
                    <a:solidFill>
                      <a:srgbClr val="1E90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Diversity Metric</a:t>
                      </a:r>
                    </a:p>
                  </a:txBody>
                  <a:tcPr>
                    <a:solidFill>
                      <a:srgbClr val="1E9097"/>
                    </a:solidFill>
                  </a:tcPr>
                </a:tc>
                <a:tc>
                  <a:txBody>
                    <a:bodyPr/>
                    <a:lstStyle/>
                    <a:p>
                      <a:pPr algn="ctr"/>
                      <a:r>
                        <a:rPr lang="en-US" sz="2000" dirty="0"/>
                        <a:t>% of Applicants</a:t>
                      </a:r>
                    </a:p>
                  </a:txBody>
                  <a:tcPr>
                    <a:solidFill>
                      <a:srgbClr val="1E9097"/>
                    </a:solidFill>
                  </a:tcPr>
                </a:tc>
                <a:tc>
                  <a:txBody>
                    <a:bodyPr/>
                    <a:lstStyle/>
                    <a:p>
                      <a:pPr algn="ctr"/>
                      <a:r>
                        <a:rPr lang="en-US" sz="2000" dirty="0"/>
                        <a:t>% of Hires</a:t>
                      </a:r>
                    </a:p>
                  </a:txBody>
                  <a:tcPr>
                    <a:solidFill>
                      <a:srgbClr val="1E9097"/>
                    </a:solidFill>
                  </a:tcPr>
                </a:tc>
                <a:tc>
                  <a:txBody>
                    <a:bodyPr/>
                    <a:lstStyle/>
                    <a:p>
                      <a:pPr algn="ctr"/>
                      <a:r>
                        <a:rPr lang="en-US" sz="2000" dirty="0"/>
                        <a:t>Selection Phase Focus</a:t>
                      </a:r>
                    </a:p>
                  </a:txBody>
                  <a:tcPr>
                    <a:solidFill>
                      <a:srgbClr val="1E9097"/>
                    </a:solidFill>
                  </a:tcPr>
                </a:tc>
                <a:extLst>
                  <a:ext uri="{0D108BD9-81ED-4DB2-BD59-A6C34878D82A}">
                    <a16:rowId xmlns:a16="http://schemas.microsoft.com/office/drawing/2014/main" val="3100083727"/>
                  </a:ext>
                </a:extLst>
              </a:tr>
              <a:tr h="265326">
                <a:tc>
                  <a:txBody>
                    <a:bodyPr/>
                    <a:lstStyle/>
                    <a:p>
                      <a:r>
                        <a:rPr lang="en-US" sz="2000" dirty="0"/>
                        <a:t>Asian / PI</a:t>
                      </a:r>
                    </a:p>
                  </a:txBody>
                  <a:tcPr/>
                </a:tc>
                <a:tc>
                  <a:txBody>
                    <a:bodyPr/>
                    <a:lstStyle/>
                    <a:p>
                      <a:pPr algn="ctr"/>
                      <a:r>
                        <a:rPr lang="en-US" sz="2000" dirty="0"/>
                        <a:t>12.4%</a:t>
                      </a:r>
                    </a:p>
                  </a:txBody>
                  <a:tcPr/>
                </a:tc>
                <a:tc>
                  <a:txBody>
                    <a:bodyPr/>
                    <a:lstStyle/>
                    <a:p>
                      <a:pPr algn="ctr"/>
                      <a:r>
                        <a:rPr lang="en-US" sz="2000" dirty="0"/>
                        <a:t>21%</a:t>
                      </a:r>
                    </a:p>
                  </a:txBody>
                  <a:tcPr/>
                </a:tc>
                <a:tc>
                  <a:txBody>
                    <a:bodyPr/>
                    <a:lstStyle/>
                    <a:p>
                      <a:pPr algn="ctr"/>
                      <a:r>
                        <a:rPr lang="en-US" sz="2000" dirty="0"/>
                        <a:t>28.3%</a:t>
                      </a:r>
                    </a:p>
                  </a:txBody>
                  <a:tcPr/>
                </a:tc>
                <a:tc>
                  <a:txBody>
                    <a:bodyPr/>
                    <a:lstStyle/>
                    <a:p>
                      <a:pPr algn="ctr"/>
                      <a:endParaRPr lang="en-US" sz="2000" dirty="0"/>
                    </a:p>
                  </a:txBody>
                  <a:tcPr/>
                </a:tc>
                <a:extLst>
                  <a:ext uri="{0D108BD9-81ED-4DB2-BD59-A6C34878D82A}">
                    <a16:rowId xmlns:a16="http://schemas.microsoft.com/office/drawing/2014/main" val="3433677346"/>
                  </a:ext>
                </a:extLst>
              </a:tr>
              <a:tr h="446351">
                <a:tc>
                  <a:txBody>
                    <a:bodyPr/>
                    <a:lstStyle/>
                    <a:p>
                      <a:r>
                        <a:rPr lang="en-US" sz="2000" dirty="0"/>
                        <a:t>Black</a:t>
                      </a:r>
                    </a:p>
                  </a:txBody>
                  <a:tcPr/>
                </a:tc>
                <a:tc>
                  <a:txBody>
                    <a:bodyPr/>
                    <a:lstStyle/>
                    <a:p>
                      <a:pPr algn="ctr"/>
                      <a:r>
                        <a:rPr lang="en-US" sz="2000" dirty="0"/>
                        <a:t>6.9%</a:t>
                      </a:r>
                    </a:p>
                  </a:txBody>
                  <a:tcPr/>
                </a:tc>
                <a:tc>
                  <a:txBody>
                    <a:bodyPr/>
                    <a:lstStyle/>
                    <a:p>
                      <a:pPr algn="ctr"/>
                      <a:r>
                        <a:rPr lang="en-US" sz="2000" dirty="0">
                          <a:highlight>
                            <a:srgbClr val="FFFF00"/>
                          </a:highlight>
                        </a:rPr>
                        <a:t>9.2%</a:t>
                      </a:r>
                    </a:p>
                  </a:txBody>
                  <a:tcPr/>
                </a:tc>
                <a:tc>
                  <a:txBody>
                    <a:bodyPr/>
                    <a:lstStyle/>
                    <a:p>
                      <a:pPr algn="ctr"/>
                      <a:r>
                        <a:rPr lang="en-US" sz="2000" dirty="0">
                          <a:highlight>
                            <a:srgbClr val="FFFF00"/>
                          </a:highlight>
                        </a:rPr>
                        <a:t>1.7%</a:t>
                      </a:r>
                    </a:p>
                  </a:txBody>
                  <a:tcPr/>
                </a:tc>
                <a:tc>
                  <a:txBody>
                    <a:bodyPr/>
                    <a:lstStyle/>
                    <a:p>
                      <a:pPr algn="ctr"/>
                      <a:r>
                        <a:rPr lang="en-US" sz="2000" dirty="0"/>
                        <a:t>Selection for Interview</a:t>
                      </a:r>
                    </a:p>
                  </a:txBody>
                  <a:tcPr/>
                </a:tc>
                <a:extLst>
                  <a:ext uri="{0D108BD9-81ED-4DB2-BD59-A6C34878D82A}">
                    <a16:rowId xmlns:a16="http://schemas.microsoft.com/office/drawing/2014/main" val="3221469138"/>
                  </a:ext>
                </a:extLst>
              </a:tr>
              <a:tr h="184278">
                <a:tc>
                  <a:txBody>
                    <a:bodyPr/>
                    <a:lstStyle/>
                    <a:p>
                      <a:r>
                        <a:rPr lang="en-US" sz="2000" dirty="0" err="1"/>
                        <a:t>Latine</a:t>
                      </a:r>
                      <a:r>
                        <a:rPr lang="en-US" sz="2000" dirty="0"/>
                        <a:t> / Hispanic</a:t>
                      </a:r>
                    </a:p>
                  </a:txBody>
                  <a:tcPr/>
                </a:tc>
                <a:tc>
                  <a:txBody>
                    <a:bodyPr/>
                    <a:lstStyle/>
                    <a:p>
                      <a:pPr algn="ctr"/>
                      <a:r>
                        <a:rPr lang="en-US" sz="2000" dirty="0"/>
                        <a:t>31.3%</a:t>
                      </a:r>
                    </a:p>
                  </a:txBody>
                  <a:tcPr/>
                </a:tc>
                <a:tc>
                  <a:txBody>
                    <a:bodyPr/>
                    <a:lstStyle/>
                    <a:p>
                      <a:pPr algn="ctr"/>
                      <a:r>
                        <a:rPr lang="en-US" sz="2000" dirty="0">
                          <a:highlight>
                            <a:srgbClr val="FFFF00"/>
                          </a:highlight>
                        </a:rPr>
                        <a:t>32.2%</a:t>
                      </a:r>
                    </a:p>
                  </a:txBody>
                  <a:tcPr/>
                </a:tc>
                <a:tc>
                  <a:txBody>
                    <a:bodyPr/>
                    <a:lstStyle/>
                    <a:p>
                      <a:pPr algn="ctr"/>
                      <a:r>
                        <a:rPr lang="en-US" sz="2000" dirty="0">
                          <a:highlight>
                            <a:srgbClr val="FFFF00"/>
                          </a:highlight>
                        </a:rPr>
                        <a:t>23.3%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t>Selection for Interview</a:t>
                      </a:r>
                    </a:p>
                  </a:txBody>
                  <a:tcPr/>
                </a:tc>
                <a:extLst>
                  <a:ext uri="{0D108BD9-81ED-4DB2-BD59-A6C34878D82A}">
                    <a16:rowId xmlns:a16="http://schemas.microsoft.com/office/drawing/2014/main" val="2076596630"/>
                  </a:ext>
                </a:extLst>
              </a:tr>
              <a:tr h="450050">
                <a:tc>
                  <a:txBody>
                    <a:bodyPr/>
                    <a:lstStyle/>
                    <a:p>
                      <a:r>
                        <a:rPr lang="en-US" sz="2000" dirty="0"/>
                        <a:t>White</a:t>
                      </a:r>
                    </a:p>
                  </a:txBody>
                  <a:tcPr/>
                </a:tc>
                <a:tc>
                  <a:txBody>
                    <a:bodyPr/>
                    <a:lstStyle/>
                    <a:p>
                      <a:pPr algn="ctr"/>
                      <a:r>
                        <a:rPr lang="en-US" sz="2000" dirty="0"/>
                        <a:t>43.1%</a:t>
                      </a:r>
                    </a:p>
                  </a:txBody>
                  <a:tcPr/>
                </a:tc>
                <a:tc>
                  <a:txBody>
                    <a:bodyPr/>
                    <a:lstStyle/>
                    <a:p>
                      <a:pPr algn="ctr"/>
                      <a:r>
                        <a:rPr lang="en-US" sz="2000" dirty="0"/>
                        <a:t>37.6%</a:t>
                      </a:r>
                    </a:p>
                  </a:txBody>
                  <a:tcPr/>
                </a:tc>
                <a:tc>
                  <a:txBody>
                    <a:bodyPr/>
                    <a:lstStyle/>
                    <a:p>
                      <a:pPr algn="ctr"/>
                      <a:r>
                        <a:rPr lang="en-US" sz="2000" dirty="0"/>
                        <a:t>46.7%</a:t>
                      </a:r>
                    </a:p>
                  </a:txBody>
                  <a:tcPr/>
                </a:tc>
                <a:tc>
                  <a:txBody>
                    <a:bodyPr/>
                    <a:lstStyle/>
                    <a:p>
                      <a:pPr algn="ctr"/>
                      <a:endParaRPr lang="en-US" sz="2000" dirty="0"/>
                    </a:p>
                  </a:txBody>
                  <a:tcPr/>
                </a:tc>
                <a:extLst>
                  <a:ext uri="{0D108BD9-81ED-4DB2-BD59-A6C34878D82A}">
                    <a16:rowId xmlns:a16="http://schemas.microsoft.com/office/drawing/2014/main" val="1374039226"/>
                  </a:ext>
                </a:extLst>
              </a:tr>
              <a:tr h="265326">
                <a:tc>
                  <a:txBody>
                    <a:bodyPr/>
                    <a:lstStyle/>
                    <a:p>
                      <a:r>
                        <a:rPr lang="en-US" sz="2000" dirty="0"/>
                        <a:t>Female</a:t>
                      </a:r>
                    </a:p>
                  </a:txBody>
                  <a:tcPr/>
                </a:tc>
                <a:tc>
                  <a:txBody>
                    <a:bodyPr/>
                    <a:lstStyle/>
                    <a:p>
                      <a:pPr algn="ctr"/>
                      <a:r>
                        <a:rPr lang="en-US" sz="2000" dirty="0"/>
                        <a:t>51.8%</a:t>
                      </a:r>
                    </a:p>
                  </a:txBody>
                  <a:tcPr/>
                </a:tc>
                <a:tc>
                  <a:txBody>
                    <a:bodyPr/>
                    <a:lstStyle/>
                    <a:p>
                      <a:pPr algn="ctr"/>
                      <a:r>
                        <a:rPr lang="en-US" sz="2000" dirty="0"/>
                        <a:t>66.6%</a:t>
                      </a:r>
                    </a:p>
                  </a:txBody>
                  <a:tcPr/>
                </a:tc>
                <a:tc>
                  <a:txBody>
                    <a:bodyPr/>
                    <a:lstStyle/>
                    <a:p>
                      <a:pPr algn="ctr"/>
                      <a:r>
                        <a:rPr lang="en-US" sz="2000" dirty="0"/>
                        <a:t>62.1%</a:t>
                      </a:r>
                    </a:p>
                  </a:txBody>
                  <a:tcPr/>
                </a:tc>
                <a:tc>
                  <a:txBody>
                    <a:bodyPr/>
                    <a:lstStyle/>
                    <a:p>
                      <a:pPr algn="ctr"/>
                      <a:endParaRPr lang="en-US" sz="2000" dirty="0"/>
                    </a:p>
                  </a:txBody>
                  <a:tcPr/>
                </a:tc>
                <a:extLst>
                  <a:ext uri="{0D108BD9-81ED-4DB2-BD59-A6C34878D82A}">
                    <a16:rowId xmlns:a16="http://schemas.microsoft.com/office/drawing/2014/main" val="396872024"/>
                  </a:ext>
                </a:extLst>
              </a:tr>
              <a:tr h="250028">
                <a:tc>
                  <a:txBody>
                    <a:bodyPr/>
                    <a:lstStyle/>
                    <a:p>
                      <a:r>
                        <a:rPr lang="en-US" sz="2000" dirty="0"/>
                        <a:t>Male</a:t>
                      </a:r>
                    </a:p>
                  </a:txBody>
                  <a:tcPr/>
                </a:tc>
                <a:tc>
                  <a:txBody>
                    <a:bodyPr/>
                    <a:lstStyle/>
                    <a:p>
                      <a:pPr algn="ctr"/>
                      <a:r>
                        <a:rPr lang="en-US" sz="2000" dirty="0"/>
                        <a:t>48.1%</a:t>
                      </a:r>
                    </a:p>
                  </a:txBody>
                  <a:tcPr/>
                </a:tc>
                <a:tc>
                  <a:txBody>
                    <a:bodyPr/>
                    <a:lstStyle/>
                    <a:p>
                      <a:pPr algn="ctr"/>
                      <a:r>
                        <a:rPr lang="en-US" sz="2000" dirty="0"/>
                        <a:t>33.4%</a:t>
                      </a:r>
                    </a:p>
                  </a:txBody>
                  <a:tcPr/>
                </a:tc>
                <a:tc>
                  <a:txBody>
                    <a:bodyPr/>
                    <a:lstStyle/>
                    <a:p>
                      <a:pPr algn="ctr"/>
                      <a:r>
                        <a:rPr lang="en-US" sz="2000" dirty="0"/>
                        <a:t>37.9%</a:t>
                      </a:r>
                    </a:p>
                  </a:txBody>
                  <a:tcPr/>
                </a:tc>
                <a:tc>
                  <a:txBody>
                    <a:bodyPr/>
                    <a:lstStyle/>
                    <a:p>
                      <a:pPr algn="ctr"/>
                      <a:endParaRPr lang="en-US" sz="2000" dirty="0"/>
                    </a:p>
                  </a:txBody>
                  <a:tcPr/>
                </a:tc>
                <a:extLst>
                  <a:ext uri="{0D108BD9-81ED-4DB2-BD59-A6C34878D82A}">
                    <a16:rowId xmlns:a16="http://schemas.microsoft.com/office/drawing/2014/main" val="984968746"/>
                  </a:ext>
                </a:extLst>
              </a:tr>
            </a:tbl>
          </a:graphicData>
        </a:graphic>
      </p:graphicFrame>
    </p:spTree>
    <p:extLst>
      <p:ext uri="{BB962C8B-B14F-4D97-AF65-F5344CB8AC3E}">
        <p14:creationId xmlns:p14="http://schemas.microsoft.com/office/powerpoint/2010/main" val="232317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EF80-8C54-7C52-20F4-FF51735164E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1B4353B-5B34-64DF-66CC-BCBE6D66B1A0}"/>
              </a:ext>
            </a:extLst>
          </p:cNvPr>
          <p:cNvSpPr/>
          <p:nvPr/>
        </p:nvSpPr>
        <p:spPr>
          <a:xfrm>
            <a:off x="0" y="0"/>
            <a:ext cx="13716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raphic 5">
            <a:extLst>
              <a:ext uri="{FF2B5EF4-FFF2-40B4-BE49-F238E27FC236}">
                <a16:creationId xmlns:a16="http://schemas.microsoft.com/office/drawing/2014/main" id="{0B920217-7284-BF99-7F20-4F1155B0C7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7320" y="4429031"/>
            <a:ext cx="1816016" cy="407384"/>
          </a:xfrm>
          <a:prstGeom prst="rect">
            <a:avLst/>
          </a:prstGeom>
        </p:spPr>
      </p:pic>
      <p:sp>
        <p:nvSpPr>
          <p:cNvPr id="11" name="Title 1">
            <a:extLst>
              <a:ext uri="{FF2B5EF4-FFF2-40B4-BE49-F238E27FC236}">
                <a16:creationId xmlns:a16="http://schemas.microsoft.com/office/drawing/2014/main" id="{332CFB71-5697-10C0-4BFF-798267A477FD}"/>
              </a:ext>
            </a:extLst>
          </p:cNvPr>
          <p:cNvSpPr txBox="1">
            <a:spLocks/>
          </p:cNvSpPr>
          <p:nvPr/>
        </p:nvSpPr>
        <p:spPr>
          <a:xfrm>
            <a:off x="1804416" y="273844"/>
            <a:ext cx="6710934"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dirty="0">
                <a:solidFill>
                  <a:srgbClr val="1E9097"/>
                </a:solidFill>
                <a:latin typeface="Arial" panose="020B0604020202020204" pitchFamily="34" charset="0"/>
                <a:cs typeface="Arial" panose="020B0604020202020204" pitchFamily="34" charset="0"/>
              </a:rPr>
              <a:t>Key Findings</a:t>
            </a:r>
          </a:p>
        </p:txBody>
      </p:sp>
      <p:sp>
        <p:nvSpPr>
          <p:cNvPr id="12" name="Content Placeholder 2">
            <a:extLst>
              <a:ext uri="{FF2B5EF4-FFF2-40B4-BE49-F238E27FC236}">
                <a16:creationId xmlns:a16="http://schemas.microsoft.com/office/drawing/2014/main" id="{27CD08D4-FB18-7D52-6BBA-9295D99B364C}"/>
              </a:ext>
            </a:extLst>
          </p:cNvPr>
          <p:cNvSpPr txBox="1">
            <a:spLocks/>
          </p:cNvSpPr>
          <p:nvPr/>
        </p:nvSpPr>
        <p:spPr>
          <a:xfrm>
            <a:off x="1804416" y="1335186"/>
            <a:ext cx="6710934" cy="34148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indent="-227013">
              <a:spcAft>
                <a:spcPts val="1200"/>
              </a:spcAft>
              <a:buClr>
                <a:srgbClr val="1E9097"/>
              </a:buClr>
              <a:buFont typeface="Wingdings" panose="05000000000000000000" pitchFamily="2" charset="2"/>
              <a:buChar char="§"/>
            </a:pPr>
            <a:r>
              <a:rPr lang="en-US" sz="2400" dirty="0">
                <a:effectLst/>
                <a:latin typeface="Arial" panose="020B0604020202020204" pitchFamily="34" charset="0"/>
                <a:cs typeface="Arial" panose="020B0604020202020204" pitchFamily="34" charset="0"/>
              </a:rPr>
              <a:t>Persistent differences in selection for interview across all job categories primarily impacting applicants identifying as Black or Latine/Hispanic</a:t>
            </a:r>
          </a:p>
          <a:p>
            <a:pPr marL="227013" indent="-227013">
              <a:spcAft>
                <a:spcPts val="1200"/>
              </a:spcAft>
              <a:buClr>
                <a:srgbClr val="1E9097"/>
              </a:buClr>
              <a:buFont typeface="Wingdings" panose="05000000000000000000" pitchFamily="2" charset="2"/>
              <a:buChar char="§"/>
            </a:pPr>
            <a:r>
              <a:rPr lang="en-US" sz="2400" dirty="0">
                <a:latin typeface="Arial" panose="020B0604020202020204" pitchFamily="34" charset="0"/>
                <a:cs typeface="Arial" panose="020B0604020202020204" pitchFamily="34" charset="0"/>
              </a:rPr>
              <a:t>Limited selections in noninstructional faculty prevent robust quantitative findings; districtwide findings show more parity in diverse hiring outcomes than other categories</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76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EF80-8C54-7C52-20F4-FF51735164E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1B4353B-5B34-64DF-66CC-BCBE6D66B1A0}"/>
              </a:ext>
            </a:extLst>
          </p:cNvPr>
          <p:cNvSpPr/>
          <p:nvPr/>
        </p:nvSpPr>
        <p:spPr>
          <a:xfrm>
            <a:off x="0" y="0"/>
            <a:ext cx="13716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6" name="Graphic 5">
            <a:extLst>
              <a:ext uri="{FF2B5EF4-FFF2-40B4-BE49-F238E27FC236}">
                <a16:creationId xmlns:a16="http://schemas.microsoft.com/office/drawing/2014/main" id="{0B920217-7284-BF99-7F20-4F1155B0C7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7320" y="4429031"/>
            <a:ext cx="1816016" cy="407384"/>
          </a:xfrm>
          <a:prstGeom prst="rect">
            <a:avLst/>
          </a:prstGeom>
        </p:spPr>
      </p:pic>
      <p:sp>
        <p:nvSpPr>
          <p:cNvPr id="11" name="Title 1">
            <a:extLst>
              <a:ext uri="{FF2B5EF4-FFF2-40B4-BE49-F238E27FC236}">
                <a16:creationId xmlns:a16="http://schemas.microsoft.com/office/drawing/2014/main" id="{332CFB71-5697-10C0-4BFF-798267A477FD}"/>
              </a:ext>
            </a:extLst>
          </p:cNvPr>
          <p:cNvSpPr txBox="1">
            <a:spLocks/>
          </p:cNvSpPr>
          <p:nvPr/>
        </p:nvSpPr>
        <p:spPr>
          <a:xfrm>
            <a:off x="1804416" y="273844"/>
            <a:ext cx="6710934"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Vision</a:t>
            </a:r>
          </a:p>
        </p:txBody>
      </p:sp>
      <p:sp>
        <p:nvSpPr>
          <p:cNvPr id="12" name="Content Placeholder 2">
            <a:extLst>
              <a:ext uri="{FF2B5EF4-FFF2-40B4-BE49-F238E27FC236}">
                <a16:creationId xmlns:a16="http://schemas.microsoft.com/office/drawing/2014/main" id="{27CD08D4-FB18-7D52-6BBA-9295D99B364C}"/>
              </a:ext>
            </a:extLst>
          </p:cNvPr>
          <p:cNvSpPr txBox="1">
            <a:spLocks/>
          </p:cNvSpPr>
          <p:nvPr/>
        </p:nvSpPr>
        <p:spPr>
          <a:xfrm>
            <a:off x="1804416" y="1456967"/>
            <a:ext cx="6710934" cy="27831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effectLst/>
                <a:latin typeface="Arial" panose="020B0604020202020204" pitchFamily="34" charset="0"/>
                <a:cs typeface="Arial" panose="020B0604020202020204" pitchFamily="34" charset="0"/>
              </a:rPr>
              <a:t>Every member of our community experiences inclusive excellence. We create spaces where access, belonging, success, and the exchange of ideas and learning are paramount for our diverse community of students, faculty, and employees. We increase the prosperity and well-being of our local communities and the state of California.</a:t>
            </a:r>
          </a:p>
        </p:txBody>
      </p:sp>
    </p:spTree>
    <p:extLst>
      <p:ext uri="{BB962C8B-B14F-4D97-AF65-F5344CB8AC3E}">
        <p14:creationId xmlns:p14="http://schemas.microsoft.com/office/powerpoint/2010/main" val="1917763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Historical Context</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4347972"/>
          </a:xfrm>
        </p:spPr>
        <p:txBody>
          <a:bodyPr>
            <a:normAutofit lnSpcReduction="10000"/>
          </a:bodyPr>
          <a:lstStyle/>
          <a:p>
            <a:pPr marL="171450" indent="-171450">
              <a:spcAft>
                <a:spcPts val="900"/>
              </a:spcAft>
            </a:pPr>
            <a:r>
              <a:rPr lang="en-US" sz="2700" dirty="0"/>
              <a:t>Social norms have defined professional roles within race, gender/SOGI, ability status and other stereotypes</a:t>
            </a:r>
          </a:p>
          <a:p>
            <a:pPr marL="171450" indent="-171450">
              <a:spcAft>
                <a:spcPts val="900"/>
              </a:spcAft>
            </a:pPr>
            <a:r>
              <a:rPr lang="en-US" sz="2700" dirty="0"/>
              <a:t>Standard hiring practices in American were developed primarily in the early 1900s</a:t>
            </a:r>
          </a:p>
          <a:p>
            <a:pPr marL="171450" indent="-171450">
              <a:spcAft>
                <a:spcPts val="900"/>
              </a:spcAft>
            </a:pPr>
            <a:r>
              <a:rPr lang="en-US" sz="2550" dirty="0"/>
              <a:t>Discrimination in education and employment was legal, encouraged, and expected based on race, ethnicity, gender, religion, ability status, etc.</a:t>
            </a:r>
          </a:p>
        </p:txBody>
      </p:sp>
    </p:spTree>
    <p:extLst>
      <p:ext uri="{BB962C8B-B14F-4D97-AF65-F5344CB8AC3E}">
        <p14:creationId xmlns:p14="http://schemas.microsoft.com/office/powerpoint/2010/main" val="1489562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Historical Context</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4347972"/>
          </a:xfrm>
        </p:spPr>
        <p:txBody>
          <a:bodyPr>
            <a:normAutofit fontScale="92500" lnSpcReduction="10000"/>
          </a:bodyPr>
          <a:lstStyle/>
          <a:p>
            <a:pPr marL="171450" indent="-171450">
              <a:spcAft>
                <a:spcPts val="900"/>
              </a:spcAft>
            </a:pPr>
            <a:r>
              <a:rPr lang="en-US" sz="2700" dirty="0"/>
              <a:t>Cover letters, resumes, CVs, reference letters, etc. are framed by socioeconomic status markers, access to and inclusion in networks, and biases strongly correlated with cultural identities</a:t>
            </a:r>
          </a:p>
          <a:p>
            <a:pPr marL="171450" indent="-171450">
              <a:spcAft>
                <a:spcPts val="900"/>
              </a:spcAft>
            </a:pPr>
            <a:r>
              <a:rPr lang="en-US" sz="2700" dirty="0"/>
              <a:t>Name, prior employers, schools attended, and writing style indicate social class, race/ethnicity, gender, etc.</a:t>
            </a:r>
          </a:p>
          <a:p>
            <a:pPr marL="171450" indent="-171450">
              <a:spcAft>
                <a:spcPts val="900"/>
              </a:spcAft>
            </a:pPr>
            <a:r>
              <a:rPr lang="en-US" sz="2550" dirty="0"/>
              <a:t>Decisions based on the assumption prior experience and education are objective predictors of job-related KSAs and future performance</a:t>
            </a:r>
          </a:p>
        </p:txBody>
      </p:sp>
    </p:spTree>
    <p:extLst>
      <p:ext uri="{BB962C8B-B14F-4D97-AF65-F5344CB8AC3E}">
        <p14:creationId xmlns:p14="http://schemas.microsoft.com/office/powerpoint/2010/main" val="3138774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Current Context</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4347972"/>
          </a:xfrm>
        </p:spPr>
        <p:txBody>
          <a:bodyPr>
            <a:normAutofit/>
          </a:bodyPr>
          <a:lstStyle/>
          <a:p>
            <a:pPr marL="171450" indent="-171450">
              <a:spcAft>
                <a:spcPts val="900"/>
              </a:spcAft>
            </a:pPr>
            <a:r>
              <a:rPr lang="en-US" sz="2700" dirty="0"/>
              <a:t>Cultural diversity as an organizational benefit is undervalued and often discouraged or perceived to be an EEO violation (“reverse” discrimination)</a:t>
            </a:r>
          </a:p>
          <a:p>
            <a:pPr marL="171450" indent="-171450">
              <a:spcAft>
                <a:spcPts val="900"/>
              </a:spcAft>
            </a:pPr>
            <a:r>
              <a:rPr lang="en-US" sz="2700" dirty="0"/>
              <a:t>Communication, engagement, and behaviors are often more impactful than technical competencies on performance and undervalued in selection decisions</a:t>
            </a:r>
            <a:endParaRPr lang="en-US" sz="2550" dirty="0"/>
          </a:p>
        </p:txBody>
      </p:sp>
    </p:spTree>
    <p:extLst>
      <p:ext uri="{BB962C8B-B14F-4D97-AF65-F5344CB8AC3E}">
        <p14:creationId xmlns:p14="http://schemas.microsoft.com/office/powerpoint/2010/main" val="44642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Predicting Job Performance</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3991356"/>
          </a:xfrm>
        </p:spPr>
        <p:txBody>
          <a:bodyPr>
            <a:normAutofit/>
          </a:bodyPr>
          <a:lstStyle/>
          <a:p>
            <a:pPr marL="171450" indent="-171450">
              <a:spcAft>
                <a:spcPts val="900"/>
              </a:spcAft>
            </a:pPr>
            <a:r>
              <a:rPr lang="en-US" sz="2700" dirty="0"/>
              <a:t>Interpersonal - Will they interact and communicate effectively within our values?</a:t>
            </a:r>
          </a:p>
          <a:p>
            <a:pPr marL="171450" indent="-171450">
              <a:spcAft>
                <a:spcPts val="900"/>
              </a:spcAft>
            </a:pPr>
            <a:r>
              <a:rPr lang="en-US" sz="2550" dirty="0"/>
              <a:t>Cultural - Will their behaviors and relationships contribute to our desired environment?</a:t>
            </a:r>
          </a:p>
          <a:p>
            <a:pPr marL="171450" indent="-171450">
              <a:spcAft>
                <a:spcPts val="900"/>
              </a:spcAft>
            </a:pPr>
            <a:r>
              <a:rPr lang="en-US" sz="2550" dirty="0"/>
              <a:t>Technical - Do they have the required competencies?</a:t>
            </a:r>
          </a:p>
          <a:p>
            <a:pPr marL="171450" indent="-171450">
              <a:spcAft>
                <a:spcPts val="900"/>
              </a:spcAft>
            </a:pPr>
            <a:r>
              <a:rPr lang="en-US" sz="2550" dirty="0"/>
              <a:t>Skills - Will they perform key duties well?</a:t>
            </a:r>
          </a:p>
        </p:txBody>
      </p:sp>
    </p:spTree>
    <p:extLst>
      <p:ext uri="{BB962C8B-B14F-4D97-AF65-F5344CB8AC3E}">
        <p14:creationId xmlns:p14="http://schemas.microsoft.com/office/powerpoint/2010/main" val="2352409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EEO Law Restriction</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3991356"/>
          </a:xfrm>
        </p:spPr>
        <p:txBody>
          <a:bodyPr>
            <a:normAutofit/>
          </a:bodyPr>
          <a:lstStyle/>
          <a:p>
            <a:pPr marL="171450" indent="-171450">
              <a:spcAft>
                <a:spcPts val="900"/>
              </a:spcAft>
            </a:pPr>
            <a:r>
              <a:rPr lang="en-US" sz="2700" u="sng" dirty="0"/>
              <a:t>Illegal</a:t>
            </a:r>
            <a:r>
              <a:rPr lang="en-US" sz="2700" dirty="0"/>
              <a:t>: selection decisions based on protected characteristics </a:t>
            </a:r>
            <a:r>
              <a:rPr lang="en-US" dirty="0"/>
              <a:t>(race, ethnicity, gender, gender identity, sexual orientation, religion, ability status, etc.)</a:t>
            </a:r>
          </a:p>
          <a:p>
            <a:pPr marL="171450" indent="-171450">
              <a:spcAft>
                <a:spcPts val="900"/>
              </a:spcAft>
            </a:pPr>
            <a:r>
              <a:rPr lang="en-US" sz="2700" u="sng" dirty="0"/>
              <a:t>Legal</a:t>
            </a:r>
            <a:r>
              <a:rPr lang="en-US" sz="2700" dirty="0"/>
              <a:t>: selection decisions based on ability to serve / work effectively with diverse communities</a:t>
            </a:r>
            <a:endParaRPr lang="en-US" sz="2550" dirty="0"/>
          </a:p>
        </p:txBody>
      </p:sp>
    </p:spTree>
    <p:extLst>
      <p:ext uri="{BB962C8B-B14F-4D97-AF65-F5344CB8AC3E}">
        <p14:creationId xmlns:p14="http://schemas.microsoft.com/office/powerpoint/2010/main" val="228594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Reframing Employment and Engagement</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3991356"/>
          </a:xfrm>
        </p:spPr>
        <p:txBody>
          <a:bodyPr>
            <a:normAutofit/>
          </a:bodyPr>
          <a:lstStyle/>
          <a:p>
            <a:pPr marL="0" indent="0" algn="ctr">
              <a:spcAft>
                <a:spcPts val="900"/>
              </a:spcAft>
              <a:buNone/>
            </a:pPr>
            <a:r>
              <a:rPr lang="en-US" sz="4500" dirty="0"/>
              <a:t>Invite</a:t>
            </a:r>
          </a:p>
          <a:p>
            <a:pPr marL="0" indent="0" algn="ctr">
              <a:spcAft>
                <a:spcPts val="900"/>
              </a:spcAft>
              <a:buNone/>
            </a:pPr>
            <a:r>
              <a:rPr lang="en-US" sz="4500" dirty="0"/>
              <a:t>Initiate</a:t>
            </a:r>
          </a:p>
          <a:p>
            <a:pPr marL="0" indent="0" algn="ctr">
              <a:spcAft>
                <a:spcPts val="900"/>
              </a:spcAft>
              <a:buNone/>
            </a:pPr>
            <a:r>
              <a:rPr lang="en-US" sz="4500" dirty="0"/>
              <a:t>Include</a:t>
            </a:r>
          </a:p>
          <a:p>
            <a:pPr marL="0" indent="0" algn="ctr">
              <a:spcAft>
                <a:spcPts val="900"/>
              </a:spcAft>
              <a:buNone/>
            </a:pPr>
            <a:r>
              <a:rPr lang="en-US" sz="4500" dirty="0"/>
              <a:t>Invest</a:t>
            </a:r>
          </a:p>
        </p:txBody>
      </p:sp>
    </p:spTree>
    <p:extLst>
      <p:ext uri="{BB962C8B-B14F-4D97-AF65-F5344CB8AC3E}">
        <p14:creationId xmlns:p14="http://schemas.microsoft.com/office/powerpoint/2010/main" val="1874697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Invite</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3991356"/>
          </a:xfrm>
        </p:spPr>
        <p:txBody>
          <a:bodyPr>
            <a:normAutofit/>
          </a:bodyPr>
          <a:lstStyle/>
          <a:p>
            <a:pPr marL="0" indent="0" algn="ctr">
              <a:spcAft>
                <a:spcPts val="900"/>
              </a:spcAft>
              <a:buNone/>
            </a:pPr>
            <a:r>
              <a:rPr lang="en-US" sz="2400" dirty="0"/>
              <a:t>Our mission, vision, and values must be evident everywhere</a:t>
            </a:r>
          </a:p>
        </p:txBody>
      </p:sp>
    </p:spTree>
    <p:extLst>
      <p:ext uri="{BB962C8B-B14F-4D97-AF65-F5344CB8AC3E}">
        <p14:creationId xmlns:p14="http://schemas.microsoft.com/office/powerpoint/2010/main" val="3559898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Invite</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36029" y="569214"/>
            <a:ext cx="5831502" cy="3991356"/>
          </a:xfrm>
        </p:spPr>
        <p:txBody>
          <a:bodyPr>
            <a:normAutofit/>
          </a:bodyPr>
          <a:lstStyle/>
          <a:p>
            <a:pPr marL="0" indent="0" algn="ctr">
              <a:spcAft>
                <a:spcPts val="900"/>
              </a:spcAft>
              <a:buNone/>
            </a:pPr>
            <a:r>
              <a:rPr lang="en-US" sz="2400" dirty="0"/>
              <a:t>We must convince people we value their authenticity</a:t>
            </a:r>
          </a:p>
        </p:txBody>
      </p:sp>
    </p:spTree>
    <p:extLst>
      <p:ext uri="{BB962C8B-B14F-4D97-AF65-F5344CB8AC3E}">
        <p14:creationId xmlns:p14="http://schemas.microsoft.com/office/powerpoint/2010/main" val="4210052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Invite</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900934" y="569214"/>
            <a:ext cx="5566597" cy="3991356"/>
          </a:xfrm>
        </p:spPr>
        <p:txBody>
          <a:bodyPr>
            <a:normAutofit/>
          </a:bodyPr>
          <a:lstStyle/>
          <a:p>
            <a:pPr marL="0" indent="0">
              <a:spcAft>
                <a:spcPts val="900"/>
              </a:spcAft>
              <a:buNone/>
            </a:pPr>
            <a:r>
              <a:rPr lang="en-US" sz="2400" dirty="0"/>
              <a:t>Employment Marketing</a:t>
            </a:r>
          </a:p>
          <a:p>
            <a:pPr marL="301229" indent="-225029">
              <a:spcAft>
                <a:spcPts val="900"/>
              </a:spcAft>
            </a:pPr>
            <a:r>
              <a:rPr lang="en-US" sz="2400" dirty="0"/>
              <a:t>Success of our diverse student communities</a:t>
            </a:r>
          </a:p>
          <a:p>
            <a:pPr marL="301229" indent="-225029">
              <a:spcAft>
                <a:spcPts val="900"/>
              </a:spcAft>
            </a:pPr>
            <a:r>
              <a:rPr lang="en-US" sz="2400" dirty="0"/>
              <a:t>Dynamic content</a:t>
            </a:r>
          </a:p>
          <a:p>
            <a:pPr marL="301229" indent="-225029">
              <a:spcAft>
                <a:spcPts val="900"/>
              </a:spcAft>
            </a:pPr>
            <a:r>
              <a:rPr lang="en-US" sz="2400" dirty="0"/>
              <a:t>Individuals feel a cultural connection to the content</a:t>
            </a:r>
          </a:p>
        </p:txBody>
      </p:sp>
    </p:spTree>
    <p:extLst>
      <p:ext uri="{BB962C8B-B14F-4D97-AF65-F5344CB8AC3E}">
        <p14:creationId xmlns:p14="http://schemas.microsoft.com/office/powerpoint/2010/main" val="2491655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Invite</a:t>
            </a:r>
            <a:br>
              <a:rPr lang="en-US" sz="3000" dirty="0"/>
            </a:br>
            <a:br>
              <a:rPr lang="en-US" sz="3000" dirty="0"/>
            </a:br>
            <a:r>
              <a:rPr lang="en-US" sz="3000" dirty="0"/>
              <a:t>New Employment Website Design</a:t>
            </a:r>
          </a:p>
        </p:txBody>
      </p:sp>
      <p:pic>
        <p:nvPicPr>
          <p:cNvPr id="6" name="Picture 5">
            <a:extLst>
              <a:ext uri="{FF2B5EF4-FFF2-40B4-BE49-F238E27FC236}">
                <a16:creationId xmlns:a16="http://schemas.microsoft.com/office/drawing/2014/main" id="{74146A31-EFAE-45E6-8B2B-D6B331E70E25}"/>
              </a:ext>
            </a:extLst>
          </p:cNvPr>
          <p:cNvPicPr>
            <a:picLocks noChangeAspect="1"/>
          </p:cNvPicPr>
          <p:nvPr/>
        </p:nvPicPr>
        <p:blipFill>
          <a:blip r:embed="rId2"/>
          <a:stretch>
            <a:fillRect/>
          </a:stretch>
        </p:blipFill>
        <p:spPr>
          <a:xfrm>
            <a:off x="3625819" y="0"/>
            <a:ext cx="4100638" cy="5143500"/>
          </a:xfrm>
          <a:prstGeom prst="rect">
            <a:avLst/>
          </a:prstGeom>
        </p:spPr>
      </p:pic>
    </p:spTree>
    <p:extLst>
      <p:ext uri="{BB962C8B-B14F-4D97-AF65-F5344CB8AC3E}">
        <p14:creationId xmlns:p14="http://schemas.microsoft.com/office/powerpoint/2010/main" val="385312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430A6A-3709-73DE-FE12-D0D2A851A334}"/>
              </a:ext>
            </a:extLst>
          </p:cNvPr>
          <p:cNvSpPr>
            <a:spLocks/>
          </p:cNvSpPr>
          <p:nvPr/>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 name="Graphic 1">
            <a:extLst>
              <a:ext uri="{FF2B5EF4-FFF2-40B4-BE49-F238E27FC236}">
                <a16:creationId xmlns:a16="http://schemas.microsoft.com/office/drawing/2014/main" id="{FE209AF6-DE65-2818-EB14-D0209766D56D}"/>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2466092" y="-2404534"/>
            <a:ext cx="16828285" cy="15990227"/>
          </a:xfrm>
          <a:prstGeom prst="rect">
            <a:avLst/>
          </a:prstGeom>
        </p:spPr>
      </p:pic>
      <p:sp>
        <p:nvSpPr>
          <p:cNvPr id="13" name="Title 3">
            <a:extLst>
              <a:ext uri="{FF2B5EF4-FFF2-40B4-BE49-F238E27FC236}">
                <a16:creationId xmlns:a16="http://schemas.microsoft.com/office/drawing/2014/main" id="{3F30EF2C-16C9-BC7E-D4CB-91195DDEBCF7}"/>
              </a:ext>
            </a:extLst>
          </p:cNvPr>
          <p:cNvSpPr txBox="1">
            <a:spLocks/>
          </p:cNvSpPr>
          <p:nvPr/>
        </p:nvSpPr>
        <p:spPr>
          <a:xfrm>
            <a:off x="3636647" y="594050"/>
            <a:ext cx="4613910" cy="395539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8000" b="1" dirty="0">
                <a:latin typeface="Arial" panose="020B0604020202020204" pitchFamily="34" charset="0"/>
                <a:cs typeface="Arial" panose="020B0604020202020204" pitchFamily="34" charset="0"/>
              </a:rPr>
              <a:t>Be. </a:t>
            </a:r>
            <a:br>
              <a:rPr lang="en-US" sz="8000" b="1" dirty="0">
                <a:latin typeface="Arial" panose="020B0604020202020204" pitchFamily="34" charset="0"/>
                <a:cs typeface="Arial" panose="020B0604020202020204" pitchFamily="34" charset="0"/>
              </a:rPr>
            </a:br>
            <a:r>
              <a:rPr lang="en-US" sz="8000" b="1" dirty="0">
                <a:latin typeface="Arial" panose="020B0604020202020204" pitchFamily="34" charset="0"/>
                <a:cs typeface="Arial" panose="020B0604020202020204" pitchFamily="34" charset="0"/>
              </a:rPr>
              <a:t>Belong. Become.</a:t>
            </a:r>
          </a:p>
        </p:txBody>
      </p:sp>
    </p:spTree>
    <p:extLst>
      <p:ext uri="{BB962C8B-B14F-4D97-AF65-F5344CB8AC3E}">
        <p14:creationId xmlns:p14="http://schemas.microsoft.com/office/powerpoint/2010/main" val="2356152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Invite</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900934" y="569214"/>
            <a:ext cx="5566597" cy="3991356"/>
          </a:xfrm>
        </p:spPr>
        <p:txBody>
          <a:bodyPr>
            <a:normAutofit/>
          </a:bodyPr>
          <a:lstStyle/>
          <a:p>
            <a:pPr marL="0" indent="0">
              <a:spcAft>
                <a:spcPts val="900"/>
              </a:spcAft>
              <a:buNone/>
            </a:pPr>
            <a:r>
              <a:rPr lang="en-US" sz="2400" dirty="0"/>
              <a:t>Expressing Interest</a:t>
            </a:r>
          </a:p>
          <a:p>
            <a:pPr marL="301229" indent="-225029">
              <a:spcAft>
                <a:spcPts val="900"/>
              </a:spcAft>
            </a:pPr>
            <a:r>
              <a:rPr lang="en-US" sz="2400" dirty="0"/>
              <a:t>Specific questions about engagement and using technical KSAs to facilitate success of diverse communities</a:t>
            </a:r>
          </a:p>
          <a:p>
            <a:pPr marL="301229" indent="-225029">
              <a:spcAft>
                <a:spcPts val="900"/>
              </a:spcAft>
            </a:pPr>
            <a:r>
              <a:rPr lang="en-US" sz="2400" dirty="0"/>
              <a:t>Eliminate information which perpetuates biases and barriers</a:t>
            </a:r>
          </a:p>
          <a:p>
            <a:pPr marL="301229" indent="-225029">
              <a:spcAft>
                <a:spcPts val="900"/>
              </a:spcAft>
            </a:pPr>
            <a:r>
              <a:rPr lang="en-US" sz="2400" dirty="0"/>
              <a:t>Anonymous Screening</a:t>
            </a:r>
          </a:p>
        </p:txBody>
      </p:sp>
    </p:spTree>
    <p:extLst>
      <p:ext uri="{BB962C8B-B14F-4D97-AF65-F5344CB8AC3E}">
        <p14:creationId xmlns:p14="http://schemas.microsoft.com/office/powerpoint/2010/main" val="2646994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Assess</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900934" y="569214"/>
            <a:ext cx="5566597" cy="4402836"/>
          </a:xfrm>
        </p:spPr>
        <p:txBody>
          <a:bodyPr>
            <a:normAutofit/>
          </a:bodyPr>
          <a:lstStyle/>
          <a:p>
            <a:pPr marL="0" indent="0">
              <a:spcAft>
                <a:spcPts val="900"/>
              </a:spcAft>
              <a:buNone/>
            </a:pPr>
            <a:r>
              <a:rPr lang="en-US" sz="2400" dirty="0"/>
              <a:t>Community Engagement</a:t>
            </a:r>
          </a:p>
          <a:p>
            <a:pPr marL="301229" indent="-225029">
              <a:spcAft>
                <a:spcPts val="900"/>
              </a:spcAft>
            </a:pPr>
            <a:r>
              <a:rPr lang="en-US" sz="2400" dirty="0"/>
              <a:t>Redefining committee participation to require DEIA-focused assessments</a:t>
            </a:r>
          </a:p>
          <a:p>
            <a:pPr marL="301229" indent="-225029">
              <a:spcAft>
                <a:spcPts val="900"/>
              </a:spcAft>
            </a:pPr>
            <a:r>
              <a:rPr lang="en-US" sz="2400" dirty="0"/>
              <a:t>Redefine technical KSAs within successful engagement with diverse communities</a:t>
            </a:r>
          </a:p>
          <a:p>
            <a:pPr marL="301229" indent="-225029">
              <a:spcAft>
                <a:spcPts val="900"/>
              </a:spcAft>
            </a:pPr>
            <a:r>
              <a:rPr lang="en-US" sz="2400" dirty="0"/>
              <a:t>Align decision-making tools with desired outcomes</a:t>
            </a:r>
          </a:p>
          <a:p>
            <a:pPr marL="301229" indent="-225029">
              <a:spcAft>
                <a:spcPts val="900"/>
              </a:spcAft>
            </a:pPr>
            <a:r>
              <a:rPr lang="en-US" sz="2400" dirty="0"/>
              <a:t>Behaviors and outcomes, not philosophies</a:t>
            </a:r>
          </a:p>
        </p:txBody>
      </p:sp>
    </p:spTree>
    <p:extLst>
      <p:ext uri="{BB962C8B-B14F-4D97-AF65-F5344CB8AC3E}">
        <p14:creationId xmlns:p14="http://schemas.microsoft.com/office/powerpoint/2010/main" val="235233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E164-C964-4DB7-8A9E-A74ED0D6A93A}"/>
              </a:ext>
            </a:extLst>
          </p:cNvPr>
          <p:cNvSpPr>
            <a:spLocks noGrp="1"/>
          </p:cNvSpPr>
          <p:nvPr>
            <p:ph type="title"/>
          </p:nvPr>
        </p:nvSpPr>
        <p:spPr>
          <a:xfrm>
            <a:off x="67646" y="842878"/>
            <a:ext cx="2449287" cy="3450887"/>
          </a:xfrm>
        </p:spPr>
        <p:txBody>
          <a:bodyPr>
            <a:normAutofit/>
          </a:bodyPr>
          <a:lstStyle/>
          <a:p>
            <a:r>
              <a:rPr lang="en-US" sz="3000" dirty="0"/>
              <a:t>Our Future</a:t>
            </a:r>
          </a:p>
        </p:txBody>
      </p:sp>
      <p:sp>
        <p:nvSpPr>
          <p:cNvPr id="3" name="Content Placeholder 2">
            <a:extLst>
              <a:ext uri="{FF2B5EF4-FFF2-40B4-BE49-F238E27FC236}">
                <a16:creationId xmlns:a16="http://schemas.microsoft.com/office/drawing/2014/main" id="{1CE931D9-5929-4476-B5BA-78F97BBC6785}"/>
              </a:ext>
            </a:extLst>
          </p:cNvPr>
          <p:cNvSpPr>
            <a:spLocks noGrp="1"/>
          </p:cNvSpPr>
          <p:nvPr>
            <p:ph idx="1"/>
          </p:nvPr>
        </p:nvSpPr>
        <p:spPr>
          <a:xfrm>
            <a:off x="2647188" y="576072"/>
            <a:ext cx="2976373" cy="4402836"/>
          </a:xfrm>
        </p:spPr>
        <p:txBody>
          <a:bodyPr>
            <a:normAutofit fontScale="92500" lnSpcReduction="10000"/>
          </a:bodyPr>
          <a:lstStyle/>
          <a:p>
            <a:pPr marL="0" indent="0">
              <a:spcAft>
                <a:spcPts val="900"/>
              </a:spcAft>
              <a:buNone/>
            </a:pPr>
            <a:r>
              <a:rPr lang="en-US" sz="1800" b="1" dirty="0"/>
              <a:t>Intentional Design</a:t>
            </a:r>
          </a:p>
          <a:p>
            <a:pPr marL="301229" indent="-225029">
              <a:spcAft>
                <a:spcPts val="900"/>
              </a:spcAft>
            </a:pPr>
            <a:r>
              <a:rPr lang="en-US" sz="1800" dirty="0"/>
              <a:t>Who would we welcome into our community if we were redesigning to specifically ensure the success of underserved communities</a:t>
            </a:r>
          </a:p>
          <a:p>
            <a:pPr marL="301229" indent="-225029">
              <a:spcAft>
                <a:spcPts val="900"/>
              </a:spcAft>
            </a:pPr>
            <a:r>
              <a:rPr lang="en-US" sz="1800" dirty="0"/>
              <a:t>How will we identify the behaviors and competencies necessary to meet our  mission, vision, and values</a:t>
            </a:r>
          </a:p>
          <a:p>
            <a:pPr marL="301229" indent="-225029">
              <a:spcAft>
                <a:spcPts val="900"/>
              </a:spcAft>
            </a:pPr>
            <a:r>
              <a:rPr lang="en-US" sz="1800" dirty="0"/>
              <a:t>How will we align individual actions, culture, and formal structures to hold ourselves accountable for student outcomes?</a:t>
            </a:r>
          </a:p>
        </p:txBody>
      </p:sp>
      <p:sp>
        <p:nvSpPr>
          <p:cNvPr id="4" name="Content Placeholder 2">
            <a:extLst>
              <a:ext uri="{FF2B5EF4-FFF2-40B4-BE49-F238E27FC236}">
                <a16:creationId xmlns:a16="http://schemas.microsoft.com/office/drawing/2014/main" id="{83FF9A2D-CDF3-4B41-8428-4F22947049D9}"/>
              </a:ext>
            </a:extLst>
          </p:cNvPr>
          <p:cNvSpPr txBox="1">
            <a:spLocks/>
          </p:cNvSpPr>
          <p:nvPr/>
        </p:nvSpPr>
        <p:spPr>
          <a:xfrm>
            <a:off x="5753814" y="576072"/>
            <a:ext cx="2976373" cy="4402836"/>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685800">
              <a:spcBef>
                <a:spcPts val="900"/>
              </a:spcBef>
              <a:spcAft>
                <a:spcPts val="900"/>
              </a:spcAft>
              <a:buClr>
                <a:srgbClr val="1DA1D8"/>
              </a:buClr>
              <a:buNone/>
            </a:pPr>
            <a:r>
              <a:rPr lang="en-US" sz="1800" b="1" dirty="0">
                <a:solidFill>
                  <a:srgbClr val="000000">
                    <a:lumMod val="65000"/>
                    <a:lumOff val="35000"/>
                  </a:srgbClr>
                </a:solidFill>
                <a:latin typeface="Corbel" panose="020B0503020204020204"/>
              </a:rPr>
              <a:t>Community Building</a:t>
            </a:r>
          </a:p>
          <a:p>
            <a:pPr marL="301229" indent="-225029" defTabSz="685800">
              <a:spcBef>
                <a:spcPts val="900"/>
              </a:spcBef>
              <a:spcAft>
                <a:spcPts val="900"/>
              </a:spcAft>
              <a:buClr>
                <a:srgbClr val="1DA1D8"/>
              </a:buClr>
            </a:pPr>
            <a:r>
              <a:rPr lang="en-US" sz="1800" dirty="0">
                <a:solidFill>
                  <a:srgbClr val="000000">
                    <a:lumMod val="65000"/>
                    <a:lumOff val="35000"/>
                  </a:srgbClr>
                </a:solidFill>
                <a:latin typeface="Corbel" panose="020B0503020204020204"/>
              </a:rPr>
              <a:t>How do individuals experience our culture and formal structures?</a:t>
            </a:r>
          </a:p>
          <a:p>
            <a:pPr marL="301229" indent="-225029" defTabSz="685800">
              <a:spcBef>
                <a:spcPts val="900"/>
              </a:spcBef>
              <a:spcAft>
                <a:spcPts val="900"/>
              </a:spcAft>
              <a:buClr>
                <a:srgbClr val="1DA1D8"/>
              </a:buClr>
            </a:pPr>
            <a:r>
              <a:rPr lang="en-US" sz="1800" dirty="0">
                <a:solidFill>
                  <a:srgbClr val="000000">
                    <a:lumMod val="65000"/>
                    <a:lumOff val="35000"/>
                  </a:srgbClr>
                </a:solidFill>
                <a:latin typeface="Corbel" panose="020B0503020204020204"/>
              </a:rPr>
              <a:t>How do we validate and value the lived experiences of individuals within our culture and formal structures</a:t>
            </a:r>
          </a:p>
          <a:p>
            <a:pPr marL="301229" indent="-225029" defTabSz="685800">
              <a:spcBef>
                <a:spcPts val="900"/>
              </a:spcBef>
              <a:spcAft>
                <a:spcPts val="900"/>
              </a:spcAft>
              <a:buClr>
                <a:srgbClr val="1DA1D8"/>
              </a:buClr>
            </a:pPr>
            <a:r>
              <a:rPr lang="en-US" sz="1800" dirty="0">
                <a:solidFill>
                  <a:srgbClr val="000000">
                    <a:lumMod val="65000"/>
                    <a:lumOff val="35000"/>
                  </a:srgbClr>
                </a:solidFill>
                <a:latin typeface="Corbel" panose="020B0503020204020204"/>
              </a:rPr>
              <a:t>How do we create opportunities for personal and professional growth aligned with our mission, vision, and values</a:t>
            </a:r>
          </a:p>
        </p:txBody>
      </p:sp>
    </p:spTree>
    <p:extLst>
      <p:ext uri="{BB962C8B-B14F-4D97-AF65-F5344CB8AC3E}">
        <p14:creationId xmlns:p14="http://schemas.microsoft.com/office/powerpoint/2010/main" val="1650144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3F358-E259-F31F-F2B6-3044EBA71C3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B2DF795-BB49-8348-F84A-CDAC5E4EDE47}"/>
              </a:ext>
            </a:extLst>
          </p:cNvPr>
          <p:cNvSpPr>
            <a:spLocks/>
          </p:cNvSpPr>
          <p:nvPr/>
        </p:nvSpPr>
        <p:spPr>
          <a:xfrm>
            <a:off x="0" y="0"/>
            <a:ext cx="3200400" cy="5143500"/>
          </a:xfrm>
          <a:prstGeom prst="rect">
            <a:avLst/>
          </a:prstGeom>
          <a:solidFill>
            <a:srgbClr val="31A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 name="Graphic 1">
            <a:extLst>
              <a:ext uri="{FF2B5EF4-FFF2-40B4-BE49-F238E27FC236}">
                <a16:creationId xmlns:a16="http://schemas.microsoft.com/office/drawing/2014/main" id="{7A05A730-505C-8C8B-197F-BBCC8D4F9421}"/>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2466092" y="-2404534"/>
            <a:ext cx="16828285" cy="15990227"/>
          </a:xfrm>
          <a:prstGeom prst="rect">
            <a:avLst/>
          </a:prstGeom>
        </p:spPr>
      </p:pic>
      <p:pic>
        <p:nvPicPr>
          <p:cNvPr id="3" name="Graphic 2">
            <a:extLst>
              <a:ext uri="{FF2B5EF4-FFF2-40B4-BE49-F238E27FC236}">
                <a16:creationId xmlns:a16="http://schemas.microsoft.com/office/drawing/2014/main" id="{AEF3C231-D39F-158E-057B-27D5881E4A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0353" y="740569"/>
            <a:ext cx="3625119" cy="813218"/>
          </a:xfrm>
          <a:prstGeom prst="rect">
            <a:avLst/>
          </a:prstGeom>
        </p:spPr>
      </p:pic>
      <p:sp>
        <p:nvSpPr>
          <p:cNvPr id="4" name="Title 1">
            <a:extLst>
              <a:ext uri="{FF2B5EF4-FFF2-40B4-BE49-F238E27FC236}">
                <a16:creationId xmlns:a16="http://schemas.microsoft.com/office/drawing/2014/main" id="{FE7BA209-F6AE-1646-44D7-2498309F9AFF}"/>
              </a:ext>
            </a:extLst>
          </p:cNvPr>
          <p:cNvSpPr>
            <a:spLocks noGrp="1"/>
          </p:cNvSpPr>
          <p:nvPr>
            <p:ph type="title"/>
          </p:nvPr>
        </p:nvSpPr>
        <p:spPr>
          <a:xfrm>
            <a:off x="3580353" y="1874043"/>
            <a:ext cx="5281259" cy="1525861"/>
          </a:xfrm>
        </p:spPr>
        <p:txBody>
          <a:bodyPr anchor="ctr">
            <a:normAutofit/>
          </a:bodyPr>
          <a:lstStyle/>
          <a:p>
            <a:r>
              <a:rPr lang="en-US" sz="6000" b="1" dirty="0">
                <a:solidFill>
                  <a:srgbClr val="1E9097"/>
                </a:solidFill>
                <a:latin typeface="Arial" panose="020B0604020202020204" pitchFamily="34" charset="0"/>
                <a:cs typeface="Arial" panose="020B0604020202020204" pitchFamily="34" charset="0"/>
              </a:rPr>
              <a:t>Let’s Talk</a:t>
            </a:r>
          </a:p>
        </p:txBody>
      </p:sp>
      <p:sp>
        <p:nvSpPr>
          <p:cNvPr id="5" name="Content Placeholder 2">
            <a:extLst>
              <a:ext uri="{FF2B5EF4-FFF2-40B4-BE49-F238E27FC236}">
                <a16:creationId xmlns:a16="http://schemas.microsoft.com/office/drawing/2014/main" id="{1C3526DF-35C0-6B2C-3F62-67593E96CCE8}"/>
              </a:ext>
            </a:extLst>
          </p:cNvPr>
          <p:cNvSpPr txBox="1">
            <a:spLocks/>
          </p:cNvSpPr>
          <p:nvPr/>
        </p:nvSpPr>
        <p:spPr>
          <a:xfrm>
            <a:off x="3580353" y="3682538"/>
            <a:ext cx="5281259" cy="119874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82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82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82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82000"/>
                  </a:schemeClr>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Gregory Smith, Chancellor</a:t>
            </a:r>
          </a:p>
          <a:p>
            <a:r>
              <a:rPr lang="en-US" dirty="0">
                <a:solidFill>
                  <a:schemeClr val="tx1"/>
                </a:solidFill>
                <a:latin typeface="Arial" panose="020B0604020202020204" pitchFamily="34" charset="0"/>
                <a:cs typeface="Arial" panose="020B0604020202020204" pitchFamily="34" charset="0"/>
              </a:rPr>
              <a:t>(619) 388-6957</a:t>
            </a:r>
          </a:p>
          <a:p>
            <a:r>
              <a:rPr lang="en-US" dirty="0" err="1">
                <a:solidFill>
                  <a:schemeClr val="tx1"/>
                </a:solidFill>
                <a:latin typeface="Arial" panose="020B0604020202020204" pitchFamily="34" charset="0"/>
                <a:cs typeface="Arial" panose="020B0604020202020204" pitchFamily="34" charset="0"/>
              </a:rPr>
              <a:t>gsmith@sdccd.edu</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14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412480" y="1597963"/>
            <a:ext cx="2375439" cy="1918009"/>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EEO Data Analyses  Overview</a:t>
            </a:r>
          </a:p>
        </p:txBody>
      </p:sp>
      <p:sp>
        <p:nvSpPr>
          <p:cNvPr id="9" name="Content Placeholder 8">
            <a:extLst>
              <a:ext uri="{FF2B5EF4-FFF2-40B4-BE49-F238E27FC236}">
                <a16:creationId xmlns:a16="http://schemas.microsoft.com/office/drawing/2014/main" id="{ACDB1E24-4BB6-880F-11D8-6B5093E4289D}"/>
              </a:ext>
            </a:extLst>
          </p:cNvPr>
          <p:cNvSpPr>
            <a:spLocks noGrp="1"/>
          </p:cNvSpPr>
          <p:nvPr>
            <p:ph idx="1"/>
          </p:nvPr>
        </p:nvSpPr>
        <p:spPr>
          <a:xfrm>
            <a:off x="3419707" y="431180"/>
            <a:ext cx="5538439" cy="4251576"/>
          </a:xfrm>
        </p:spPr>
        <p:txBody>
          <a:bodyPr anchor="ctr">
            <a:normAutofit fontScale="85000" lnSpcReduction="20000"/>
          </a:bodyPr>
          <a:lstStyle/>
          <a:p>
            <a:pPr marL="182880" lvl="0" indent="-182880" defTabSz="914400">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Quantitative measure for workforce diversity</a:t>
            </a:r>
          </a:p>
          <a:p>
            <a:pPr marL="182880" lvl="0" indent="-182880" defTabSz="914400">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Current workforce diversity</a:t>
            </a:r>
          </a:p>
          <a:p>
            <a:pPr marL="182880" lvl="0" indent="-182880" defTabSz="914400">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Underutilization / underrepresentation</a:t>
            </a:r>
          </a:p>
          <a:p>
            <a:pPr marL="182880" lvl="0" indent="-182880" defTabSz="914400">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Longitudinal hiring outcomes</a:t>
            </a:r>
          </a:p>
          <a:p>
            <a:pPr marL="182880" lvl="0" indent="-182880" defTabSz="914400">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Longitudinal selection process outcomes</a:t>
            </a:r>
          </a:p>
        </p:txBody>
      </p:sp>
    </p:spTree>
    <p:extLst>
      <p:ext uri="{BB962C8B-B14F-4D97-AF65-F5344CB8AC3E}">
        <p14:creationId xmlns:p14="http://schemas.microsoft.com/office/powerpoint/2010/main" val="266713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76561" y="1458922"/>
            <a:ext cx="2847277" cy="2225656"/>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Workforce Diversity – Quantitative Assessment</a:t>
            </a:r>
          </a:p>
        </p:txBody>
      </p:sp>
      <p:sp>
        <p:nvSpPr>
          <p:cNvPr id="9" name="Content Placeholder 8">
            <a:extLst>
              <a:ext uri="{FF2B5EF4-FFF2-40B4-BE49-F238E27FC236}">
                <a16:creationId xmlns:a16="http://schemas.microsoft.com/office/drawing/2014/main" id="{ACDB1E24-4BB6-880F-11D8-6B5093E4289D}"/>
              </a:ext>
            </a:extLst>
          </p:cNvPr>
          <p:cNvSpPr>
            <a:spLocks noGrp="1"/>
          </p:cNvSpPr>
          <p:nvPr>
            <p:ph idx="1"/>
          </p:nvPr>
        </p:nvSpPr>
        <p:spPr>
          <a:xfrm>
            <a:off x="3376961" y="308052"/>
            <a:ext cx="5538439" cy="4527396"/>
          </a:xfrm>
        </p:spPr>
        <p:txBody>
          <a:bodyPr anchor="ctr">
            <a:normAutofit fontScale="85000" lnSpcReduction="20000"/>
          </a:bodyPr>
          <a:lstStyle/>
          <a:p>
            <a:pPr marL="182880" lvl="0" indent="-182880" defTabSz="914400">
              <a:lnSpc>
                <a:spcPct val="100000"/>
              </a:lnSpc>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Historically defined by race, ethnicity, and sex characteristics in law (Title VII of the Civil Rights Act; California Fair Employment and Housing Act)</a:t>
            </a:r>
          </a:p>
          <a:p>
            <a:pPr marL="182880" lvl="0" indent="-182880" defTabSz="914400">
              <a:lnSpc>
                <a:spcPct val="100000"/>
              </a:lnSpc>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Limited analytic requirements based on ability status and veteran status</a:t>
            </a:r>
          </a:p>
          <a:p>
            <a:pPr marL="182880" lvl="0" indent="-182880" defTabSz="914400">
              <a:lnSpc>
                <a:spcPct val="100000"/>
              </a:lnSpc>
              <a:spcBef>
                <a:spcPts val="1200"/>
              </a:spcBef>
              <a:spcAft>
                <a:spcPts val="1800"/>
              </a:spcAft>
              <a:buClr>
                <a:srgbClr val="1E9097"/>
              </a:buClr>
              <a:buFont typeface="Wingdings 2" pitchFamily="18" charset="2"/>
              <a:buChar char=""/>
            </a:pPr>
            <a:r>
              <a:rPr lang="en-US" sz="3200" dirty="0">
                <a:solidFill>
                  <a:srgbClr val="000000">
                    <a:lumMod val="65000"/>
                    <a:lumOff val="35000"/>
                  </a:srgbClr>
                </a:solidFill>
                <a:latin typeface="Corbel" panose="020B0503020204020204"/>
              </a:rPr>
              <a:t>SDCCD expanded employee and applicant data collection to include SOGI characteristics for future analyses</a:t>
            </a:r>
          </a:p>
        </p:txBody>
      </p:sp>
    </p:spTree>
    <p:extLst>
      <p:ext uri="{BB962C8B-B14F-4D97-AF65-F5344CB8AC3E}">
        <p14:creationId xmlns:p14="http://schemas.microsoft.com/office/powerpoint/2010/main" val="29798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76561" y="938067"/>
            <a:ext cx="2847277" cy="1633683"/>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Workforce Diversity Metrics</a:t>
            </a:r>
          </a:p>
        </p:txBody>
      </p:sp>
      <p:sp>
        <p:nvSpPr>
          <p:cNvPr id="9" name="Content Placeholder 8">
            <a:extLst>
              <a:ext uri="{FF2B5EF4-FFF2-40B4-BE49-F238E27FC236}">
                <a16:creationId xmlns:a16="http://schemas.microsoft.com/office/drawing/2014/main" id="{ACDB1E24-4BB6-880F-11D8-6B5093E4289D}"/>
              </a:ext>
            </a:extLst>
          </p:cNvPr>
          <p:cNvSpPr>
            <a:spLocks noGrp="1"/>
          </p:cNvSpPr>
          <p:nvPr>
            <p:ph idx="1"/>
          </p:nvPr>
        </p:nvSpPr>
        <p:spPr>
          <a:xfrm>
            <a:off x="3376961" y="308052"/>
            <a:ext cx="5538439" cy="4527396"/>
          </a:xfrm>
        </p:spPr>
        <p:txBody>
          <a:bodyPr anchor="ctr">
            <a:normAutofit fontScale="70000" lnSpcReduction="20000"/>
          </a:bodyPr>
          <a:lstStyle/>
          <a:p>
            <a:pPr marL="0" lvl="0" indent="0" defTabSz="914400">
              <a:lnSpc>
                <a:spcPct val="100000"/>
              </a:lnSpc>
              <a:spcBef>
                <a:spcPts val="1200"/>
              </a:spcBef>
              <a:spcAft>
                <a:spcPts val="1800"/>
              </a:spcAft>
              <a:buClr>
                <a:srgbClr val="1E9097"/>
              </a:buClr>
              <a:buNone/>
            </a:pPr>
            <a:r>
              <a:rPr lang="en-US" sz="3200" dirty="0">
                <a:solidFill>
                  <a:srgbClr val="000000">
                    <a:lumMod val="65000"/>
                    <a:lumOff val="35000"/>
                  </a:srgbClr>
                </a:solidFill>
                <a:latin typeface="Corbel" panose="020B0503020204020204"/>
              </a:rPr>
              <a:t>Composite measure of race, ethnicity, and gender diversity using five measures:</a:t>
            </a:r>
          </a:p>
          <a:p>
            <a:pPr marL="514350" lvl="0" indent="-284163" defTabSz="914400">
              <a:lnSpc>
                <a:spcPct val="100000"/>
              </a:lnSpc>
              <a:spcBef>
                <a:spcPts val="1200"/>
              </a:spcBef>
              <a:spcAft>
                <a:spcPts val="1800"/>
              </a:spcAft>
              <a:buClr>
                <a:srgbClr val="1E9097"/>
              </a:buClr>
              <a:buFont typeface="+mj-lt"/>
              <a:buAutoNum type="arabicPeriod"/>
            </a:pPr>
            <a:r>
              <a:rPr lang="en-US" sz="3200" dirty="0">
                <a:solidFill>
                  <a:srgbClr val="000000">
                    <a:lumMod val="65000"/>
                    <a:lumOff val="35000"/>
                  </a:srgbClr>
                </a:solidFill>
                <a:latin typeface="Corbel" panose="020B0503020204020204"/>
              </a:rPr>
              <a:t>SDCCD student demographics</a:t>
            </a:r>
          </a:p>
          <a:p>
            <a:pPr marL="514350" lvl="0" indent="-284163" defTabSz="914400">
              <a:lnSpc>
                <a:spcPct val="100000"/>
              </a:lnSpc>
              <a:spcBef>
                <a:spcPts val="1200"/>
              </a:spcBef>
              <a:spcAft>
                <a:spcPts val="1800"/>
              </a:spcAft>
              <a:buClr>
                <a:srgbClr val="1E9097"/>
              </a:buClr>
              <a:buFont typeface="+mj-lt"/>
              <a:buAutoNum type="arabicPeriod"/>
            </a:pPr>
            <a:r>
              <a:rPr lang="en-US" sz="3200" dirty="0">
                <a:solidFill>
                  <a:srgbClr val="000000">
                    <a:lumMod val="65000"/>
                    <a:lumOff val="35000"/>
                  </a:srgbClr>
                </a:solidFill>
                <a:latin typeface="Corbel" panose="020B0503020204020204"/>
              </a:rPr>
              <a:t>San Diego County population estimates</a:t>
            </a:r>
          </a:p>
          <a:p>
            <a:pPr marL="514350" lvl="0" indent="-284163" defTabSz="914400">
              <a:lnSpc>
                <a:spcPct val="100000"/>
              </a:lnSpc>
              <a:spcBef>
                <a:spcPts val="1200"/>
              </a:spcBef>
              <a:spcAft>
                <a:spcPts val="1800"/>
              </a:spcAft>
              <a:buClr>
                <a:srgbClr val="1E9097"/>
              </a:buClr>
              <a:buFont typeface="+mj-lt"/>
              <a:buAutoNum type="arabicPeriod"/>
            </a:pPr>
            <a:r>
              <a:rPr lang="en-US" sz="3200" dirty="0">
                <a:solidFill>
                  <a:srgbClr val="000000">
                    <a:lumMod val="65000"/>
                    <a:lumOff val="35000"/>
                  </a:srgbClr>
                </a:solidFill>
                <a:latin typeface="Corbel" panose="020B0503020204020204"/>
              </a:rPr>
              <a:t>California population estimates</a:t>
            </a:r>
          </a:p>
          <a:p>
            <a:pPr marL="514350" lvl="0" indent="-284163" defTabSz="914400">
              <a:lnSpc>
                <a:spcPct val="100000"/>
              </a:lnSpc>
              <a:spcBef>
                <a:spcPts val="1200"/>
              </a:spcBef>
              <a:spcAft>
                <a:spcPts val="1800"/>
              </a:spcAft>
              <a:buClr>
                <a:srgbClr val="1E9097"/>
              </a:buClr>
              <a:buFont typeface="+mj-lt"/>
              <a:buAutoNum type="arabicPeriod"/>
            </a:pPr>
            <a:r>
              <a:rPr lang="en-US" sz="3200" dirty="0">
                <a:solidFill>
                  <a:srgbClr val="000000">
                    <a:lumMod val="65000"/>
                    <a:lumOff val="35000"/>
                  </a:srgbClr>
                </a:solidFill>
                <a:latin typeface="Corbel" panose="020B0503020204020204"/>
              </a:rPr>
              <a:t>United States population estimates</a:t>
            </a:r>
          </a:p>
          <a:p>
            <a:pPr marL="514350" lvl="0" indent="-284163" defTabSz="914400">
              <a:lnSpc>
                <a:spcPct val="100000"/>
              </a:lnSpc>
              <a:spcBef>
                <a:spcPts val="1200"/>
              </a:spcBef>
              <a:spcAft>
                <a:spcPts val="1800"/>
              </a:spcAft>
              <a:buClr>
                <a:srgbClr val="1E9097"/>
              </a:buClr>
              <a:buFont typeface="+mj-lt"/>
              <a:buAutoNum type="arabicPeriod"/>
            </a:pPr>
            <a:r>
              <a:rPr lang="en-US" sz="3200" dirty="0">
                <a:solidFill>
                  <a:srgbClr val="000000">
                    <a:lumMod val="65000"/>
                    <a:lumOff val="35000"/>
                  </a:srgbClr>
                </a:solidFill>
                <a:latin typeface="Corbel" panose="020B0503020204020204"/>
              </a:rPr>
              <a:t>Recent graduate degrees awarded demographics</a:t>
            </a:r>
          </a:p>
        </p:txBody>
      </p:sp>
      <p:pic>
        <p:nvPicPr>
          <p:cNvPr id="6" name="Picture 5">
            <a:extLst>
              <a:ext uri="{FF2B5EF4-FFF2-40B4-BE49-F238E27FC236}">
                <a16:creationId xmlns:a16="http://schemas.microsoft.com/office/drawing/2014/main" id="{38B76D85-3FB7-48C9-BE5D-060FB63079F3}"/>
              </a:ext>
            </a:extLst>
          </p:cNvPr>
          <p:cNvPicPr>
            <a:picLocks noChangeAspect="1"/>
          </p:cNvPicPr>
          <p:nvPr/>
        </p:nvPicPr>
        <p:blipFill>
          <a:blip r:embed="rId5"/>
          <a:stretch>
            <a:fillRect/>
          </a:stretch>
        </p:blipFill>
        <p:spPr>
          <a:xfrm>
            <a:off x="429479" y="2705211"/>
            <a:ext cx="2947482" cy="2271073"/>
          </a:xfrm>
          <a:prstGeom prst="rect">
            <a:avLst/>
          </a:prstGeom>
        </p:spPr>
      </p:pic>
    </p:spTree>
    <p:extLst>
      <p:ext uri="{BB962C8B-B14F-4D97-AF65-F5344CB8AC3E}">
        <p14:creationId xmlns:p14="http://schemas.microsoft.com/office/powerpoint/2010/main" val="232568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76561" y="938067"/>
            <a:ext cx="2847277" cy="1633683"/>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Workforce Diversity Metrics</a:t>
            </a:r>
          </a:p>
        </p:txBody>
      </p:sp>
      <p:sp>
        <p:nvSpPr>
          <p:cNvPr id="9" name="Content Placeholder 8">
            <a:extLst>
              <a:ext uri="{FF2B5EF4-FFF2-40B4-BE49-F238E27FC236}">
                <a16:creationId xmlns:a16="http://schemas.microsoft.com/office/drawing/2014/main" id="{ACDB1E24-4BB6-880F-11D8-6B5093E4289D}"/>
              </a:ext>
            </a:extLst>
          </p:cNvPr>
          <p:cNvSpPr>
            <a:spLocks noGrp="1"/>
          </p:cNvSpPr>
          <p:nvPr>
            <p:ph idx="1"/>
          </p:nvPr>
        </p:nvSpPr>
        <p:spPr>
          <a:xfrm>
            <a:off x="3562749" y="308052"/>
            <a:ext cx="5317838" cy="4527396"/>
          </a:xfrm>
        </p:spPr>
        <p:txBody>
          <a:bodyPr anchor="ctr">
            <a:normAutofit fontScale="70000" lnSpcReduction="20000"/>
          </a:bodyPr>
          <a:lstStyle/>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Asian/PI			12.9%</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Black				6.7%</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Indigenous/Native American	0.3%</a:t>
            </a:r>
          </a:p>
          <a:p>
            <a:pPr marL="0" lvl="0" indent="0" defTabSz="914400">
              <a:lnSpc>
                <a:spcPct val="100000"/>
              </a:lnSpc>
              <a:spcBef>
                <a:spcPts val="1200"/>
              </a:spcBef>
              <a:spcAft>
                <a:spcPts val="1200"/>
              </a:spcAft>
              <a:buClr>
                <a:srgbClr val="1E9097"/>
              </a:buClr>
              <a:buNone/>
            </a:pPr>
            <a:r>
              <a:rPr lang="en-US" sz="3200" dirty="0" err="1">
                <a:solidFill>
                  <a:srgbClr val="000000">
                    <a:lumMod val="65000"/>
                    <a:lumOff val="35000"/>
                  </a:srgbClr>
                </a:solidFill>
                <a:latin typeface="Corbel" panose="020B0503020204020204"/>
              </a:rPr>
              <a:t>Latine</a:t>
            </a:r>
            <a:r>
              <a:rPr lang="en-US" sz="3200" dirty="0">
                <a:solidFill>
                  <a:srgbClr val="000000">
                    <a:lumMod val="65000"/>
                    <a:lumOff val="35000"/>
                  </a:srgbClr>
                </a:solidFill>
                <a:latin typeface="Corbel" panose="020B0503020204020204"/>
              </a:rPr>
              <a:t>/Hispanic			30.8%</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White				42.9%</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Female				51.9%</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Male				48%</a:t>
            </a:r>
          </a:p>
        </p:txBody>
      </p:sp>
      <p:pic>
        <p:nvPicPr>
          <p:cNvPr id="7" name="Picture 6">
            <a:extLst>
              <a:ext uri="{FF2B5EF4-FFF2-40B4-BE49-F238E27FC236}">
                <a16:creationId xmlns:a16="http://schemas.microsoft.com/office/drawing/2014/main" id="{61EBD85C-AFE0-45FE-9026-529937F2C488}"/>
              </a:ext>
            </a:extLst>
          </p:cNvPr>
          <p:cNvPicPr>
            <a:picLocks noChangeAspect="1"/>
          </p:cNvPicPr>
          <p:nvPr/>
        </p:nvPicPr>
        <p:blipFill>
          <a:blip r:embed="rId5"/>
          <a:stretch>
            <a:fillRect/>
          </a:stretch>
        </p:blipFill>
        <p:spPr>
          <a:xfrm>
            <a:off x="338667" y="2970952"/>
            <a:ext cx="3060314" cy="2040209"/>
          </a:xfrm>
          <a:prstGeom prst="rect">
            <a:avLst/>
          </a:prstGeom>
        </p:spPr>
      </p:pic>
    </p:spTree>
    <p:extLst>
      <p:ext uri="{BB962C8B-B14F-4D97-AF65-F5344CB8AC3E}">
        <p14:creationId xmlns:p14="http://schemas.microsoft.com/office/powerpoint/2010/main" val="250122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176561" y="938067"/>
            <a:ext cx="2847277" cy="3842089"/>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Current Workforce</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Districtwide</a:t>
            </a:r>
            <a:br>
              <a:rPr lang="en-US" sz="3600" dirty="0">
                <a:solidFill>
                  <a:schemeClr val="bg1"/>
                </a:solidFill>
                <a:latin typeface="Arial" panose="020B0604020202020204" pitchFamily="34" charset="0"/>
                <a:cs typeface="Arial" panose="020B0604020202020204" pitchFamily="34" charset="0"/>
              </a:rPr>
            </a:b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All Job Categories</a:t>
            </a:r>
          </a:p>
        </p:txBody>
      </p:sp>
      <p:sp>
        <p:nvSpPr>
          <p:cNvPr id="9" name="Content Placeholder 8">
            <a:extLst>
              <a:ext uri="{FF2B5EF4-FFF2-40B4-BE49-F238E27FC236}">
                <a16:creationId xmlns:a16="http://schemas.microsoft.com/office/drawing/2014/main" id="{ACDB1E24-4BB6-880F-11D8-6B5093E4289D}"/>
              </a:ext>
            </a:extLst>
          </p:cNvPr>
          <p:cNvSpPr>
            <a:spLocks noGrp="1"/>
          </p:cNvSpPr>
          <p:nvPr>
            <p:ph idx="1"/>
          </p:nvPr>
        </p:nvSpPr>
        <p:spPr>
          <a:xfrm>
            <a:off x="3562749" y="308052"/>
            <a:ext cx="5317838" cy="4527396"/>
          </a:xfrm>
        </p:spPr>
        <p:txBody>
          <a:bodyPr anchor="ctr">
            <a:normAutofit fontScale="70000" lnSpcReduction="20000"/>
          </a:bodyPr>
          <a:lstStyle/>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Asian/PI			15.3%</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Black				7.7%</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Indigenous/Native American	0.6%</a:t>
            </a:r>
          </a:p>
          <a:p>
            <a:pPr marL="0" lvl="0" indent="0" defTabSz="914400">
              <a:lnSpc>
                <a:spcPct val="100000"/>
              </a:lnSpc>
              <a:spcBef>
                <a:spcPts val="1200"/>
              </a:spcBef>
              <a:spcAft>
                <a:spcPts val="1200"/>
              </a:spcAft>
              <a:buClr>
                <a:srgbClr val="1E9097"/>
              </a:buClr>
              <a:buNone/>
            </a:pPr>
            <a:r>
              <a:rPr lang="en-US" sz="3200" dirty="0" err="1">
                <a:solidFill>
                  <a:srgbClr val="000000">
                    <a:lumMod val="65000"/>
                    <a:lumOff val="35000"/>
                  </a:srgbClr>
                </a:solidFill>
                <a:latin typeface="Corbel" panose="020B0503020204020204"/>
              </a:rPr>
              <a:t>Latine</a:t>
            </a:r>
            <a:r>
              <a:rPr lang="en-US" sz="3200" dirty="0">
                <a:solidFill>
                  <a:srgbClr val="000000">
                    <a:lumMod val="65000"/>
                    <a:lumOff val="35000"/>
                  </a:srgbClr>
                </a:solidFill>
                <a:latin typeface="Corbel" panose="020B0503020204020204"/>
              </a:rPr>
              <a:t>/Hispanic			22.4%</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White				38.6%</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Female				54.5%</a:t>
            </a:r>
          </a:p>
          <a:p>
            <a:pPr marL="0" lvl="0" indent="0" defTabSz="914400">
              <a:lnSpc>
                <a:spcPct val="100000"/>
              </a:lnSpc>
              <a:spcBef>
                <a:spcPts val="1200"/>
              </a:spcBef>
              <a:spcAft>
                <a:spcPts val="1200"/>
              </a:spcAft>
              <a:buClr>
                <a:srgbClr val="1E9097"/>
              </a:buClr>
              <a:buNone/>
            </a:pPr>
            <a:r>
              <a:rPr lang="en-US" sz="3200" dirty="0">
                <a:solidFill>
                  <a:srgbClr val="000000">
                    <a:lumMod val="65000"/>
                    <a:lumOff val="35000"/>
                  </a:srgbClr>
                </a:solidFill>
                <a:latin typeface="Corbel" panose="020B0503020204020204"/>
              </a:rPr>
              <a:t>Male				44.4%</a:t>
            </a:r>
          </a:p>
          <a:p>
            <a:pPr marL="0" lvl="0" indent="0" defTabSz="914400">
              <a:lnSpc>
                <a:spcPct val="100000"/>
              </a:lnSpc>
              <a:spcBef>
                <a:spcPts val="1200"/>
              </a:spcBef>
              <a:spcAft>
                <a:spcPts val="1200"/>
              </a:spcAft>
              <a:buClr>
                <a:srgbClr val="1E9097"/>
              </a:buClr>
              <a:buNone/>
            </a:pPr>
            <a:r>
              <a:rPr lang="en-US" sz="2300" i="1" dirty="0">
                <a:solidFill>
                  <a:srgbClr val="000000">
                    <a:lumMod val="65000"/>
                    <a:lumOff val="35000"/>
                  </a:srgbClr>
                </a:solidFill>
                <a:latin typeface="Corbel" panose="020B0503020204020204"/>
              </a:rPr>
              <a:t>Data as of June 30, 2024</a:t>
            </a:r>
          </a:p>
        </p:txBody>
      </p:sp>
    </p:spTree>
    <p:extLst>
      <p:ext uri="{BB962C8B-B14F-4D97-AF65-F5344CB8AC3E}">
        <p14:creationId xmlns:p14="http://schemas.microsoft.com/office/powerpoint/2010/main" val="3664925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rame">
  <a:themeElements>
    <a:clrScheme name="Custom 1">
      <a:dk1>
        <a:srgbClr val="000000"/>
      </a:dk1>
      <a:lt1>
        <a:srgbClr val="FFFFFF"/>
      </a:lt1>
      <a:dk2>
        <a:srgbClr val="545454"/>
      </a:dk2>
      <a:lt2>
        <a:srgbClr val="BFBFBF"/>
      </a:lt2>
      <a:accent1>
        <a:srgbClr val="1DA1D8"/>
      </a:accent1>
      <a:accent2>
        <a:srgbClr val="92CFEA"/>
      </a:accent2>
      <a:accent3>
        <a:srgbClr val="91BF4B"/>
      </a:accent3>
      <a:accent4>
        <a:srgbClr val="F67235"/>
      </a:accent4>
      <a:accent5>
        <a:srgbClr val="BE1E2D"/>
      </a:accent5>
      <a:accent6>
        <a:srgbClr val="52367A"/>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5934DA36B1146915A175F5D1AB8F2" ma:contentTypeVersion="15" ma:contentTypeDescription="Create a new document." ma:contentTypeScope="" ma:versionID="4f02c3a2c9fc9e1e938472cc1569775c">
  <xsd:schema xmlns:xsd="http://www.w3.org/2001/XMLSchema" xmlns:xs="http://www.w3.org/2001/XMLSchema" xmlns:p="http://schemas.microsoft.com/office/2006/metadata/properties" xmlns:ns3="c53547aa-50f0-4a3d-b949-8d8aaafee00d" xmlns:ns4="0416238b-04ee-4de2-a41f-229b0ad16ddb" targetNamespace="http://schemas.microsoft.com/office/2006/metadata/properties" ma:root="true" ma:fieldsID="97e2eb9fcd51bb102025a9d50ae670c8" ns3:_="" ns4:_="">
    <xsd:import namespace="c53547aa-50f0-4a3d-b949-8d8aaafee00d"/>
    <xsd:import namespace="0416238b-04ee-4de2-a41f-229b0ad16dd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547aa-50f0-4a3d-b949-8d8aaafee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16238b-04ee-4de2-a41f-229b0ad16dd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53547aa-50f0-4a3d-b949-8d8aaafee0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A3DC6-1E77-470C-AB76-062DCD27B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547aa-50f0-4a3d-b949-8d8aaafee00d"/>
    <ds:schemaRef ds:uri="0416238b-04ee-4de2-a41f-229b0ad16d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A0E0B-040E-4578-8EEC-6165B929C197}">
  <ds:schemaRefs>
    <ds:schemaRef ds:uri="http://purl.org/dc/dcmitype/"/>
    <ds:schemaRef ds:uri="http://purl.org/dc/terms/"/>
    <ds:schemaRef ds:uri="0416238b-04ee-4de2-a41f-229b0ad16dd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 ds:uri="c53547aa-50f0-4a3d-b949-8d8aaafee00d"/>
  </ds:schemaRefs>
</ds:datastoreItem>
</file>

<file path=customXml/itemProps3.xml><?xml version="1.0" encoding="utf-8"?>
<ds:datastoreItem xmlns:ds="http://schemas.openxmlformats.org/officeDocument/2006/customXml" ds:itemID="{734D1D8F-8348-42BC-B03D-1A9ADBFD94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1807</TotalTime>
  <Words>2196</Words>
  <Application>Microsoft Office PowerPoint</Application>
  <PresentationFormat>On-screen Show (16:9)</PresentationFormat>
  <Paragraphs>673</Paragraphs>
  <Slides>43</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Aptos</vt:lpstr>
      <vt:lpstr>Aptos Display</vt:lpstr>
      <vt:lpstr>Arial</vt:lpstr>
      <vt:lpstr>Corbel</vt:lpstr>
      <vt:lpstr>Wingdings</vt:lpstr>
      <vt:lpstr>Wingdings 2</vt:lpstr>
      <vt:lpstr>Office Theme</vt:lpstr>
      <vt:lpstr>Frame</vt:lpstr>
      <vt:lpstr>PowerPoint Presentation</vt:lpstr>
      <vt:lpstr>Mission</vt:lpstr>
      <vt:lpstr>PowerPoint Presentation</vt:lpstr>
      <vt:lpstr>PowerPoint Presentation</vt:lpstr>
      <vt:lpstr>EEO Data Analyses  Overview</vt:lpstr>
      <vt:lpstr>Workforce Diversity – Quantitative Assessment</vt:lpstr>
      <vt:lpstr>Workforce Diversity Metrics</vt:lpstr>
      <vt:lpstr>Workforce Diversity Metrics</vt:lpstr>
      <vt:lpstr>Current Workforce  Districtwide  All Job Categories</vt:lpstr>
      <vt:lpstr>Districtwide Utilization Analysis  Key Findings</vt:lpstr>
      <vt:lpstr>Districtwide Utilization Analysis  Management  Key Findings</vt:lpstr>
      <vt:lpstr>Districtwide Utilization Analysis  Supervisors  Key Findings</vt:lpstr>
      <vt:lpstr>Districtwide Utilization Analysis  Contract Faculty  Key Findings</vt:lpstr>
      <vt:lpstr>Districtwide Utilization Analysis  Adjunct Faculty  Key Findings</vt:lpstr>
      <vt:lpstr>Districtwide Utilization Analysis  Classified Professionals / Confidential  Key Findings</vt:lpstr>
      <vt:lpstr>Districtwide Utilization Analysis  College Police  Key Findings</vt:lpstr>
      <vt:lpstr>Miramar College Utilization Analysis  All Job Categories  Key Findings</vt:lpstr>
      <vt:lpstr>Miramar College Utilization Analysis  Management  Key Findings</vt:lpstr>
      <vt:lpstr>Miramar College Utilization Analysis  Supervisors  Key Findings</vt:lpstr>
      <vt:lpstr>Miramar College Utilization Analysis  Contract Faculty  Key Findings</vt:lpstr>
      <vt:lpstr>Miramar College Utilization Analysis  Adjunct Faculty  Key Findings</vt:lpstr>
      <vt:lpstr>Miramar College Utilization Analysis  Classified Professionals / Confidential  Key Findings</vt:lpstr>
      <vt:lpstr>Districtwide Longitudinal Hiring Outcomes  All Job Categories  Key Findings</vt:lpstr>
      <vt:lpstr>Miramar College Longitudinal Hiring Outcomes  All Job Categories  Key Findings</vt:lpstr>
      <vt:lpstr>Miramar College Longitudinal Hiring Outcomes  Mgmt/Supv  Key Findings</vt:lpstr>
      <vt:lpstr>Miramar College Longitudinal Hiring Outcomes  Instructional Faculty  Key Findings</vt:lpstr>
      <vt:lpstr>Miramar College Longitudinal Hiring Outcomes  Non-Instructional Faculty  Key Findings</vt:lpstr>
      <vt:lpstr>Miramar College Longitudinal Hiring Outcomes  Classified Professionals  Key Findings</vt:lpstr>
      <vt:lpstr>PowerPoint Presentation</vt:lpstr>
      <vt:lpstr>Historical Context</vt:lpstr>
      <vt:lpstr>Historical Context</vt:lpstr>
      <vt:lpstr>Current Context</vt:lpstr>
      <vt:lpstr>Predicting Job Performance</vt:lpstr>
      <vt:lpstr>EEO Law Restriction</vt:lpstr>
      <vt:lpstr>Reframing Employment and Engagement</vt:lpstr>
      <vt:lpstr>Invite</vt:lpstr>
      <vt:lpstr>Invite</vt:lpstr>
      <vt:lpstr>Invite</vt:lpstr>
      <vt:lpstr>Invite  New Employment Website Design</vt:lpstr>
      <vt:lpstr>Invite</vt:lpstr>
      <vt:lpstr>Assess</vt:lpstr>
      <vt:lpstr>Our Future</vt:lpstr>
      <vt:lpstr>Let’s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Gregory Smith</cp:lastModifiedBy>
  <cp:revision>19</cp:revision>
  <dcterms:created xsi:type="dcterms:W3CDTF">2024-08-27T14:16:21Z</dcterms:created>
  <dcterms:modified xsi:type="dcterms:W3CDTF">2024-09-27T23:19:49Z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0x0101001635934DA36B1146915A175F5D1AB8F2</vt:lpwstr>
  </property>
</Properties>
</file>