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9" r:id="rId13"/>
    <p:sldId id="268" r:id="rId14"/>
    <p:sldId id="267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5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9966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 showGuides="1">
      <p:cViewPr>
        <p:scale>
          <a:sx n="109" d="100"/>
          <a:sy n="109" d="100"/>
        </p:scale>
        <p:origin x="1200" y="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5C01-1F24-4A49-992C-C4BD148A22A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1C15C-7B19-4CC8-8354-86E04DFC80C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7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0A272-0E78-480B-8593-652BD1998D7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6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6BD0E-8C5D-49F7-8124-DA81F6DB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52984F-CCA4-4725-A401-D67FC1249A6D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4A748-66F0-4EC9-969E-2C7E908C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585E1-6208-4D60-B456-793E7AFA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443A75-4A45-40C1-A972-6B104B598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90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4B9CC-1E25-4D01-9404-DCB002C9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99EED7-E6EC-4C99-9DCA-FFF1F95E7672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5AE67-B18A-451A-8690-C125B6F4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6CB9F-F96F-44EC-A98D-8CB283AA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9435A6-BE1A-428F-8F6D-6F5796E87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82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6836C-8C0A-45BE-B240-FBF7B19F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7E9260-80FC-4BF6-8967-D3ACCEC01C80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7586-48FF-4F64-ADEA-87316408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D6DE9-85B5-4CD7-8BEB-F533AD17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2FDA30-EE60-4467-8832-50B6A289A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0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9F9E4-4970-4E4E-B39D-F3B5ADE0E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3C5D59-69A8-4453-8E06-F9DD21066D9F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2C773-3C07-4845-8CF0-470C7508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35E62-4843-4DD7-B445-30AC9C05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5CE967-F9BE-4518-BA69-F6C12463F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A61B27-255B-431B-8F98-461E1D34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CFE17B-E65E-4DDE-8F02-97D14AA494B4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C27E84-9B7D-46BE-B8A3-2D7B8F29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2D192-2576-401A-AA52-CD4B9A1B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1A2DE0-C455-4109-B1FC-1D1C562B7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72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1857DA-EB1E-49E1-9D6B-D090D2A8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10C141-872F-4E7E-8BD4-CB179C3AA1E3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63387-C3DC-4228-825C-26277EAE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4D85F-3AD7-4FBA-B4B7-7711D99D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C3649A-3D8A-4102-8922-68C63F975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5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BA982-4E71-4B27-BAFD-1859B448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076E50-3049-472A-8C4A-4C9E7124F6F0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08044-0964-44C4-90ED-C98D7FEA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B554D-14C8-48A8-834F-3B15DC10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43E94F-1681-4C5B-B0AB-C36CC0CA1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35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F8539-A6C2-4AD9-9998-AE89B6D7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0D2B68-0BB9-49B3-9413-BFA2EF6A5D06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63A46-D03A-4C7D-808E-5E14E82A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C4DFA-46A5-49AB-8DF2-E10C5507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201796-763A-4EE6-8738-D304B9956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4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22CA-0626-4042-9E14-4009009FA1F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13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6D025-EC0F-4F5D-9E4B-2565EBA4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4CE17B-7667-417B-8DFF-6C1C0BC1AFD9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90FA1-559B-4EF1-AA43-8B2A10E43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39321-BDBD-4B9E-B941-106A1CFF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97333B-1C23-4DE0-8C89-3E5AECD02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71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C44C8-8A98-4F1B-B583-BEDF4FCC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FEA93A-1449-4A47-B617-9E1A49C0117B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4732F-6FF7-44F7-A98B-DE76142F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91631-408B-4679-BF86-A6E86D0C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B44B97-CD76-4D38-8D71-AACE7F084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2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53297-F4B7-49EF-8A30-5EEEF4B6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400AF5-0EC9-4472-B74C-00C214CE7876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0CEEB-0AD9-474D-9F24-BE67F629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B5A0B-3791-4451-994C-0482D4A8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DFF22B-3DF7-4260-960B-5853C1C90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8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26702-3C9B-4EAF-BB56-9A4614BE315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9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5DAAB-0CD5-4784-A34D-BB928114C3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44684-BF6F-477D-8A9B-4A579B660D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75E39-2FAD-4F39-BC89-C1EF055E97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59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30CB8-A509-4785-B1ED-C4339AE3E8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47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DE7C8-33BC-42A0-B041-2E99E79A65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9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9BD7-0884-4EDA-ABBA-FD72A56EE9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47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48C65D-29FB-4C8D-B5F1-90BCBE815C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9ECB4C8-2FA9-4D23-A149-2E8E552A36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B5D98EE-E1F6-404E-B6FE-301E0C5BF3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8F51FA-8A69-4085-A1E6-2DCAAD604A4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CC2F4-998C-4717-BA0F-823EACD54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C9285D4-3922-453C-939A-098DC874A81F}" type="datetimeFigureOut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B1F5F-73C9-4EE4-AE14-D7539DDAF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64A3C-49D4-440B-8436-374BA88E8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EDA9884-72A9-48D1-9034-1F27A54A1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8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06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990000"/>
                </a:solidFill>
                <a:latin typeface="Calibri" panose="020F0502020204030204" pitchFamily="34" charset="0"/>
              </a:rPr>
              <a:t>Special Senses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24050"/>
            <a:ext cx="6400800" cy="3009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solidFill>
                  <a:schemeClr val="accent2"/>
                </a:solidFill>
                <a:latin typeface="Calibri" panose="020F0502020204030204" pitchFamily="34" charset="0"/>
              </a:rPr>
              <a:t>The Ears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latin typeface="Calibri" panose="020F0502020204030204" pitchFamily="34" charset="0"/>
              </a:rPr>
              <a:t>(Equilibrium and Hearing) </a:t>
            </a:r>
          </a:p>
          <a:p>
            <a:pPr eaLnBrk="1" hangingPunct="1">
              <a:lnSpc>
                <a:spcPct val="80000"/>
              </a:lnSpc>
            </a:pPr>
            <a:endParaRPr lang="en-US" altLang="en-US" sz="36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solidFill>
                  <a:schemeClr val="accent2"/>
                </a:solidFill>
                <a:latin typeface="Calibri" panose="020F0502020204030204" pitchFamily="34" charset="0"/>
              </a:rPr>
              <a:t>The Eyes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latin typeface="Calibri" panose="020F0502020204030204" pitchFamily="34" charset="0"/>
              </a:rPr>
              <a:t>(Vision) </a:t>
            </a:r>
          </a:p>
        </p:txBody>
      </p:sp>
    </p:spTree>
    <p:extLst>
      <p:ext uri="{BB962C8B-B14F-4D97-AF65-F5344CB8AC3E}">
        <p14:creationId xmlns:p14="http://schemas.microsoft.com/office/powerpoint/2010/main" val="332426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93D7B4-365E-C635-7DE2-6372986D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04" y="954389"/>
            <a:ext cx="5633192" cy="4749196"/>
          </a:xfrm>
          <a:prstGeom prst="rect">
            <a:avLst/>
          </a:prstGeom>
        </p:spPr>
      </p:pic>
      <p:cxnSp>
        <p:nvCxnSpPr>
          <p:cNvPr id="34821" name="Elbow Connector 5"/>
          <p:cNvCxnSpPr>
            <a:cxnSpLocks noChangeShapeType="1"/>
          </p:cNvCxnSpPr>
          <p:nvPr/>
        </p:nvCxnSpPr>
        <p:spPr bwMode="auto">
          <a:xfrm>
            <a:off x="1465263" y="2579688"/>
            <a:ext cx="2497137" cy="22225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275B6A-7325-568E-E63B-18EE8719066D}"/>
              </a:ext>
            </a:extLst>
          </p:cNvPr>
          <p:cNvSpPr txBox="1"/>
          <p:nvPr/>
        </p:nvSpPr>
        <p:spPr>
          <a:xfrm>
            <a:off x="1465263" y="158462"/>
            <a:ext cx="6221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Ascending Auditory Pathways</a:t>
            </a:r>
          </a:p>
        </p:txBody>
      </p:sp>
      <p:pic>
        <p:nvPicPr>
          <p:cNvPr id="6" name="Picture 5" descr="A group of musical notes&#10;&#10;Description automatically generated">
            <a:extLst>
              <a:ext uri="{FF2B5EF4-FFF2-40B4-BE49-F238E27FC236}">
                <a16:creationId xmlns:a16="http://schemas.microsoft.com/office/drawing/2014/main" id="{DD3602E0-A408-ADB7-B315-232A6E1AA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4170076"/>
            <a:ext cx="685800" cy="6858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ED83393-4771-0509-EF1B-B6FE050B4F45}"/>
              </a:ext>
            </a:extLst>
          </p:cNvPr>
          <p:cNvSpPr/>
          <p:nvPr/>
        </p:nvSpPr>
        <p:spPr bwMode="auto">
          <a:xfrm>
            <a:off x="1616657" y="4401851"/>
            <a:ext cx="468735" cy="222250"/>
          </a:xfrm>
          <a:prstGeom prst="rightArrow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03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yes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5" y="1054101"/>
            <a:ext cx="6588125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3665564" y="333375"/>
            <a:ext cx="18128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Eyes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1FC07A6-915F-D7BE-847F-5E0639680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1693" y="5873532"/>
            <a:ext cx="36206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What Makes Eyes Have Color?</a:t>
            </a:r>
          </a:p>
        </p:txBody>
      </p:sp>
    </p:spTree>
    <p:extLst>
      <p:ext uri="{BB962C8B-B14F-4D97-AF65-F5344CB8AC3E}">
        <p14:creationId xmlns:p14="http://schemas.microsoft.com/office/powerpoint/2010/main" val="342034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Oval 2"/>
          <p:cNvSpPr>
            <a:spLocks noChangeArrowheads="1"/>
          </p:cNvSpPr>
          <p:nvPr/>
        </p:nvSpPr>
        <p:spPr bwMode="auto">
          <a:xfrm>
            <a:off x="3089275" y="5984875"/>
            <a:ext cx="288925" cy="269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987CB5-1F50-A350-16E7-2319125AE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76" y="1125942"/>
            <a:ext cx="8522947" cy="485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A758E0-F8BF-0032-9BD7-DCD6E8564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9226" y="333375"/>
            <a:ext cx="38855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Eye in the Orbit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90387D1-D72F-BCD5-049D-48CDC4219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506" y="6082506"/>
            <a:ext cx="37469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Lacrimal Apparatus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84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7445375" y="2052638"/>
            <a:ext cx="819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Trochlea</a:t>
            </a:r>
          </a:p>
        </p:txBody>
      </p:sp>
      <p:sp>
        <p:nvSpPr>
          <p:cNvPr id="24580" name="Oval 6"/>
          <p:cNvSpPr>
            <a:spLocks noChangeArrowheads="1"/>
          </p:cNvSpPr>
          <p:nvPr/>
        </p:nvSpPr>
        <p:spPr bwMode="auto">
          <a:xfrm>
            <a:off x="5410200" y="23241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1" name="Line 7"/>
          <p:cNvSpPr>
            <a:spLocks noChangeShapeType="1"/>
          </p:cNvSpPr>
          <p:nvPr/>
        </p:nvSpPr>
        <p:spPr bwMode="auto">
          <a:xfrm flipH="1">
            <a:off x="5461000" y="2203450"/>
            <a:ext cx="200025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82" name="Oval 5"/>
          <p:cNvSpPr>
            <a:spLocks noChangeArrowheads="1"/>
          </p:cNvSpPr>
          <p:nvPr/>
        </p:nvSpPr>
        <p:spPr bwMode="auto">
          <a:xfrm>
            <a:off x="3201988" y="5878513"/>
            <a:ext cx="290512" cy="269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960D0-E345-DC7F-BFA9-41928BBA6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2" y="1476820"/>
            <a:ext cx="8425402" cy="4401693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48945E8-0C7B-C004-1721-FEDC3FAB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29" y="406849"/>
            <a:ext cx="4592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Palpebrae Muscles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65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144463" y="6110288"/>
            <a:ext cx="8999537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07" y="1105902"/>
            <a:ext cx="7905186" cy="5266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2464E5-4BB2-793A-AFFC-0CE45FCEF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266" y="406849"/>
            <a:ext cx="57760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Layers (Tunics) of the Eye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71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" b="4839"/>
          <a:stretch>
            <a:fillRect/>
          </a:stretch>
        </p:blipFill>
        <p:spPr bwMode="auto">
          <a:xfrm>
            <a:off x="222250" y="592138"/>
            <a:ext cx="86709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Oval 2"/>
          <p:cNvSpPr>
            <a:spLocks noChangeArrowheads="1"/>
          </p:cNvSpPr>
          <p:nvPr/>
        </p:nvSpPr>
        <p:spPr bwMode="auto">
          <a:xfrm>
            <a:off x="5919788" y="6364288"/>
            <a:ext cx="288925" cy="269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397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66B19-36F5-5E0E-E1BB-1C32C373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300" y="542294"/>
            <a:ext cx="6980525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4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EB9B04-BF60-6690-3994-DEB14AEED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00" y="1139031"/>
            <a:ext cx="6733428" cy="5493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07385-BA97-C431-7BFD-161AA732A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600" y="104771"/>
            <a:ext cx="510274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Circulation of </a:t>
            </a:r>
            <a:r>
              <a:rPr lang="en-US" altLang="en-US" sz="2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Aqueous Humor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the Anterior Cavity of the Eye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1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263523" y="166752"/>
            <a:ext cx="80631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Conjunctiva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lines inside of eyelids and covers the sclera of the eye (= the whites of the eye). Made of non-keratinized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stratified squamous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stratified columnar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epithelium, + goblet cells.</a:t>
            </a: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245326" y="2211159"/>
            <a:ext cx="4992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cells in conjunctival epithelium include melanocytes, T and B cell lymphocytes.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278604" y="3389694"/>
            <a:ext cx="65624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Conjunctivitis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when 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conjunctiva become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inflamed, from injury or irritation, also known as ‘pinkeye’.</a:t>
            </a:r>
          </a:p>
        </p:txBody>
      </p:sp>
      <p:pic>
        <p:nvPicPr>
          <p:cNvPr id="31749" name="Picture 2" descr="http://media.mansmed.com/data/media/4/conjunctiva_04_inj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56" y="4591733"/>
            <a:ext cx="3145089" cy="210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 descr="http://www.behealthy.com.au/wp-content/uploads/IMG_1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4" y="4498234"/>
            <a:ext cx="2776969" cy="208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6" descr="http://iahealth.net/wp-content/uploads/2012/02/pupil-ir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987" y="1384272"/>
            <a:ext cx="2547937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622AB8-D8C5-3CFC-C468-519275781240}"/>
              </a:ext>
            </a:extLst>
          </p:cNvPr>
          <p:cNvSpPr txBox="1"/>
          <p:nvPr/>
        </p:nvSpPr>
        <p:spPr>
          <a:xfrm>
            <a:off x="263523" y="1374285"/>
            <a:ext cx="4652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vascular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(has many tiny blood vessels),whereas the sclera is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avascular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06F60-CE15-850B-F012-7DF5DC06FEC1}"/>
              </a:ext>
            </a:extLst>
          </p:cNvPr>
          <p:cNvSpPr txBox="1"/>
          <p:nvPr/>
        </p:nvSpPr>
        <p:spPr>
          <a:xfrm>
            <a:off x="5660230" y="1902563"/>
            <a:ext cx="1157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sclera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3E41127-2ECB-13AE-1D6B-3AB8DB5CC618}"/>
              </a:ext>
            </a:extLst>
          </p:cNvPr>
          <p:cNvCxnSpPr>
            <a:cxnSpLocks/>
          </p:cNvCxnSpPr>
          <p:nvPr/>
        </p:nvCxnSpPr>
        <p:spPr bwMode="auto">
          <a:xfrm>
            <a:off x="6036467" y="2209761"/>
            <a:ext cx="293687" cy="14842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50" name="Rectangle 4"/>
          <p:cNvSpPr>
            <a:spLocks noChangeArrowheads="1"/>
          </p:cNvSpPr>
          <p:nvPr/>
        </p:nvSpPr>
        <p:spPr bwMode="auto">
          <a:xfrm>
            <a:off x="4779963" y="6517941"/>
            <a:ext cx="3158582" cy="209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3236913" y="6396038"/>
            <a:ext cx="290512" cy="269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AE1F25-2020-780E-8042-02B9230FB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60" y="1286138"/>
            <a:ext cx="4366725" cy="4664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5D420-41ED-A2A3-3FB7-2322AC2900FD}"/>
              </a:ext>
            </a:extLst>
          </p:cNvPr>
          <p:cNvSpPr txBox="1"/>
          <p:nvPr/>
        </p:nvSpPr>
        <p:spPr>
          <a:xfrm>
            <a:off x="673864" y="335365"/>
            <a:ext cx="7803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Pupil and the Light Fixing Apparatus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009D8-A157-D4D8-DF1E-662697308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926" y="2171842"/>
            <a:ext cx="3920068" cy="30299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DE04DF-7A7F-D1D5-3A83-12131E254DB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70475" y="3250407"/>
            <a:ext cx="378619" cy="529804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6712F4-5DCB-486D-B97B-66BBF9E01130}"/>
              </a:ext>
            </a:extLst>
          </p:cNvPr>
          <p:cNvSpPr txBox="1"/>
          <p:nvPr/>
        </p:nvSpPr>
        <p:spPr>
          <a:xfrm>
            <a:off x="5211900" y="2211676"/>
            <a:ext cx="879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Iris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373487-3F26-7180-1ECA-0470841E8B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823987" y="3837282"/>
            <a:ext cx="632455" cy="99116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5DE749-876E-D380-3F87-074BA966C1A1}"/>
              </a:ext>
            </a:extLst>
          </p:cNvPr>
          <p:cNvCxnSpPr>
            <a:cxnSpLocks/>
          </p:cNvCxnSpPr>
          <p:nvPr/>
        </p:nvCxnSpPr>
        <p:spPr bwMode="auto">
          <a:xfrm flipV="1">
            <a:off x="5582720" y="3780211"/>
            <a:ext cx="226332" cy="155958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A3013C-7AA1-0EFF-0D05-A03E84343E68}"/>
              </a:ext>
            </a:extLst>
          </p:cNvPr>
          <p:cNvCxnSpPr>
            <a:cxnSpLocks/>
          </p:cNvCxnSpPr>
          <p:nvPr/>
        </p:nvCxnSpPr>
        <p:spPr bwMode="auto">
          <a:xfrm flipV="1">
            <a:off x="7922419" y="4275792"/>
            <a:ext cx="287413" cy="61473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BB09CB-4B2A-6774-7AE9-086D79973C76}"/>
              </a:ext>
            </a:extLst>
          </p:cNvPr>
          <p:cNvCxnSpPr>
            <a:cxnSpLocks/>
          </p:cNvCxnSpPr>
          <p:nvPr/>
        </p:nvCxnSpPr>
        <p:spPr bwMode="auto">
          <a:xfrm flipV="1">
            <a:off x="7241620" y="2033862"/>
            <a:ext cx="345043" cy="694374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F464BD-8D71-C4C8-502D-B21AB3A6362B}"/>
              </a:ext>
            </a:extLst>
          </p:cNvPr>
          <p:cNvCxnSpPr>
            <a:cxnSpLocks/>
          </p:cNvCxnSpPr>
          <p:nvPr/>
        </p:nvCxnSpPr>
        <p:spPr bwMode="auto">
          <a:xfrm flipH="1">
            <a:off x="7809414" y="2728236"/>
            <a:ext cx="400418" cy="874667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7CDC5BC-EF7E-4397-58FC-BB24393CD5B9}"/>
              </a:ext>
            </a:extLst>
          </p:cNvPr>
          <p:cNvSpPr txBox="1"/>
          <p:nvPr/>
        </p:nvSpPr>
        <p:spPr>
          <a:xfrm>
            <a:off x="8022986" y="2242549"/>
            <a:ext cx="879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Fovea</a:t>
            </a: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6ACBF5-3DA1-4206-CCCC-2C41263CB69F}"/>
              </a:ext>
            </a:extLst>
          </p:cNvPr>
          <p:cNvSpPr txBox="1"/>
          <p:nvPr/>
        </p:nvSpPr>
        <p:spPr>
          <a:xfrm>
            <a:off x="7266384" y="1768701"/>
            <a:ext cx="879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Retina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72205E-767B-8A0B-C90F-4305A3AB6749}"/>
              </a:ext>
            </a:extLst>
          </p:cNvPr>
          <p:cNvSpPr txBox="1"/>
          <p:nvPr/>
        </p:nvSpPr>
        <p:spPr>
          <a:xfrm>
            <a:off x="7586663" y="4878493"/>
            <a:ext cx="879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 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304996-220A-FCC0-61E4-572995316094}"/>
              </a:ext>
            </a:extLst>
          </p:cNvPr>
          <p:cNvSpPr txBox="1"/>
          <p:nvPr/>
        </p:nvSpPr>
        <p:spPr>
          <a:xfrm>
            <a:off x="4478411" y="4797016"/>
            <a:ext cx="879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Pupil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A23EDD-E9E2-3E57-DFE8-886221BD5B39}"/>
              </a:ext>
            </a:extLst>
          </p:cNvPr>
          <p:cNvSpPr txBox="1"/>
          <p:nvPr/>
        </p:nvSpPr>
        <p:spPr>
          <a:xfrm>
            <a:off x="5358284" y="5380500"/>
            <a:ext cx="879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1BE096-7612-53FE-FA43-52A1C68622B5}"/>
              </a:ext>
            </a:extLst>
          </p:cNvPr>
          <p:cNvCxnSpPr>
            <a:cxnSpLocks/>
          </p:cNvCxnSpPr>
          <p:nvPr/>
        </p:nvCxnSpPr>
        <p:spPr bwMode="auto">
          <a:xfrm>
            <a:off x="5433162" y="2449524"/>
            <a:ext cx="57984" cy="824364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F5AEFCA-315C-031B-3D05-801660B80D0D}"/>
              </a:ext>
            </a:extLst>
          </p:cNvPr>
          <p:cNvSpPr txBox="1"/>
          <p:nvPr/>
        </p:nvSpPr>
        <p:spPr>
          <a:xfrm>
            <a:off x="4420433" y="2994809"/>
            <a:ext cx="879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Cornea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037DD6-CE94-E4F3-DB0A-73C01C78BD6C}"/>
              </a:ext>
            </a:extLst>
          </p:cNvPr>
          <p:cNvSpPr txBox="1"/>
          <p:nvPr/>
        </p:nvSpPr>
        <p:spPr>
          <a:xfrm>
            <a:off x="5604825" y="1780480"/>
            <a:ext cx="10186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Ciliary body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8E3A09F-7071-502F-A5C2-D82C930DDE95}"/>
              </a:ext>
            </a:extLst>
          </p:cNvPr>
          <p:cNvCxnSpPr>
            <a:cxnSpLocks/>
          </p:cNvCxnSpPr>
          <p:nvPr/>
        </p:nvCxnSpPr>
        <p:spPr bwMode="auto">
          <a:xfrm flipH="1">
            <a:off x="5762383" y="2027078"/>
            <a:ext cx="267625" cy="923193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20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oudspeaker and Wave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09550"/>
            <a:ext cx="4857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healing-s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2830513"/>
            <a:ext cx="6378575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435767" y="347663"/>
            <a:ext cx="26924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Sound Waves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741488" y="2830513"/>
            <a:ext cx="3962400" cy="812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862513" y="3716338"/>
            <a:ext cx="3222625" cy="565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527425" y="6169025"/>
            <a:ext cx="32210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3375" y="2482850"/>
            <a:ext cx="83169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Frequency = wavelength -&gt; pitch of sound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1788" y="3577239"/>
            <a:ext cx="875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Amplitude = height of wave -&gt; volume of sound</a:t>
            </a:r>
          </a:p>
        </p:txBody>
      </p:sp>
    </p:spTree>
    <p:extLst>
      <p:ext uri="{BB962C8B-B14F-4D97-AF65-F5344CB8AC3E}">
        <p14:creationId xmlns:p14="http://schemas.microsoft.com/office/powerpoint/2010/main" val="27870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1741" r="11247" b="4633"/>
          <a:stretch>
            <a:fillRect/>
          </a:stretch>
        </p:blipFill>
        <p:spPr bwMode="auto">
          <a:xfrm>
            <a:off x="1314450" y="1096134"/>
            <a:ext cx="6215062" cy="537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Oval 2"/>
          <p:cNvSpPr>
            <a:spLocks noChangeArrowheads="1"/>
          </p:cNvSpPr>
          <p:nvPr/>
        </p:nvSpPr>
        <p:spPr bwMode="auto">
          <a:xfrm>
            <a:off x="5745163" y="6337300"/>
            <a:ext cx="290512" cy="269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657E0F-2C03-DEEF-6376-DEE2169872D7}"/>
              </a:ext>
            </a:extLst>
          </p:cNvPr>
          <p:cNvSpPr txBox="1"/>
          <p:nvPr/>
        </p:nvSpPr>
        <p:spPr>
          <a:xfrm>
            <a:off x="1465263" y="158462"/>
            <a:ext cx="6221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Layers of the Retina (Neural Tunic)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3C544A4-E586-7484-973A-6B5ACA89C89F}"/>
              </a:ext>
            </a:extLst>
          </p:cNvPr>
          <p:cNvSpPr/>
          <p:nvPr/>
        </p:nvSpPr>
        <p:spPr bwMode="auto">
          <a:xfrm>
            <a:off x="5429250" y="6215063"/>
            <a:ext cx="485775" cy="269875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44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Oval 1"/>
          <p:cNvSpPr>
            <a:spLocks noChangeArrowheads="1"/>
          </p:cNvSpPr>
          <p:nvPr/>
        </p:nvSpPr>
        <p:spPr bwMode="auto">
          <a:xfrm>
            <a:off x="3857625" y="6443663"/>
            <a:ext cx="244475" cy="2365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F2A30C-8BCB-21CB-F4ED-EB304496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20"/>
          <a:stretch/>
        </p:blipFill>
        <p:spPr>
          <a:xfrm>
            <a:off x="2549769" y="699251"/>
            <a:ext cx="4780485" cy="59809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FEFE65-EA8E-D93D-1566-20BCE4141407}"/>
              </a:ext>
            </a:extLst>
          </p:cNvPr>
          <p:cNvSpPr txBox="1"/>
          <p:nvPr/>
        </p:nvSpPr>
        <p:spPr>
          <a:xfrm>
            <a:off x="1465263" y="158462"/>
            <a:ext cx="6221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Visual Pathways</a:t>
            </a:r>
          </a:p>
        </p:txBody>
      </p:sp>
    </p:spTree>
    <p:extLst>
      <p:ext uri="{BB962C8B-B14F-4D97-AF65-F5344CB8AC3E}">
        <p14:creationId xmlns:p14="http://schemas.microsoft.com/office/powerpoint/2010/main" val="1015163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6027AD-810D-4217-AD50-5CC1B16BF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Vision</a:t>
            </a:r>
          </a:p>
        </p:txBody>
      </p:sp>
      <p:sp>
        <p:nvSpPr>
          <p:cNvPr id="36867" name="Subtitle 4"/>
          <p:cNvSpPr>
            <a:spLocks noGrp="1"/>
          </p:cNvSpPr>
          <p:nvPr>
            <p:ph type="subTitle" idx="1"/>
          </p:nvPr>
        </p:nvSpPr>
        <p:spPr>
          <a:xfrm>
            <a:off x="1371600" y="838200"/>
            <a:ext cx="6400800" cy="609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Visual Conditions</a:t>
            </a: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152400" y="1524000"/>
            <a:ext cx="8839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Myopia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near (short) sightedness. Results from light entering eye being focused</a:t>
            </a:r>
            <a:r>
              <a:rPr lang="en-US" altLang="en-US" sz="2000" dirty="0">
                <a:solidFill>
                  <a:srgbClr val="000000"/>
                </a:solidFill>
              </a:rPr>
              <a:t> in </a:t>
            </a:r>
            <a:r>
              <a:rPr lang="en-US" altLang="en-US" sz="2000" b="1" dirty="0">
                <a:solidFill>
                  <a:srgbClr val="000000"/>
                </a:solidFill>
              </a:rPr>
              <a:t>front</a:t>
            </a:r>
            <a:r>
              <a:rPr lang="en-US" altLang="en-US" sz="2000" dirty="0">
                <a:solidFill>
                  <a:srgbClr val="000000"/>
                </a:solidFill>
              </a:rPr>
              <a:t> of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fovea centralis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retina, rather than </a:t>
            </a:r>
            <a:r>
              <a:rPr lang="en-US" altLang="en-US" sz="2000" dirty="0">
                <a:solidFill>
                  <a:srgbClr val="000000"/>
                </a:solidFill>
              </a:rPr>
              <a:t>directly on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it. Causes distant image to be out of focus. Commonly from the eyeball being too long, alters distance of the fovea onto which the light is being refracted (‘bent’ or focused).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Myopia often treated by concave corrective lenses (have a negative optical power).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Hyperopia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far (long) sightedness. Eyes do not have enough power to see close or nearby objects. Results from light entering eye being focused</a:t>
            </a:r>
            <a:r>
              <a:rPr lang="en-US" altLang="en-US" sz="2000" dirty="0">
                <a:solidFill>
                  <a:srgbClr val="000000"/>
                </a:solidFill>
              </a:rPr>
              <a:t> in </a:t>
            </a:r>
            <a:r>
              <a:rPr lang="en-US" altLang="en-US" sz="2000" b="1" dirty="0">
                <a:solidFill>
                  <a:srgbClr val="000000"/>
                </a:solidFill>
              </a:rPr>
              <a:t>behind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fovea centralis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retina, rather than </a:t>
            </a:r>
            <a:r>
              <a:rPr lang="en-US" altLang="en-US" sz="2000" dirty="0">
                <a:solidFill>
                  <a:srgbClr val="000000"/>
                </a:solidFill>
              </a:rPr>
              <a:t>directly on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0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Hyperopia treated with convex corrective lenses (have a positive optical power). </a:t>
            </a:r>
          </a:p>
        </p:txBody>
      </p:sp>
    </p:spTree>
    <p:extLst>
      <p:ext uri="{BB962C8B-B14F-4D97-AF65-F5344CB8AC3E}">
        <p14:creationId xmlns:p14="http://schemas.microsoft.com/office/powerpoint/2010/main" val="3124857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533400" y="609600"/>
            <a:ext cx="8153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Presbyopia =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associated with aging in which the eye exhibits a diminished ability to focus on near objects. Likely due to a decrease in elasticity of the lens and perhaps changes in the lens’s curvature.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Astigmatism -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 caused by the shape of the cornea which prevents part of it from focusing light onto the retina. This results in a blurred area of the visual filed within an otherwise clear image.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These conditions are termed "refractive errors“ as they involve changes in the way light is ‘bent’ or focused as it enters the eye.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94" y="3810794"/>
            <a:ext cx="2543175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50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s It Possible To Be &lt;b&gt;Nearsighted And Farsighted&lt;/b&gt; - Doctor insights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228600"/>
            <a:ext cx="49244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6D4D6E-C1DC-4156-962A-721A78799984}"/>
              </a:ext>
            </a:extLst>
          </p:cNvPr>
          <p:cNvSpPr/>
          <p:nvPr/>
        </p:nvSpPr>
        <p:spPr>
          <a:xfrm>
            <a:off x="1524000" y="12954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DF0999-6E19-42A4-8F87-492595ECCFD4}"/>
              </a:ext>
            </a:extLst>
          </p:cNvPr>
          <p:cNvSpPr/>
          <p:nvPr/>
        </p:nvSpPr>
        <p:spPr>
          <a:xfrm>
            <a:off x="3048000" y="1371600"/>
            <a:ext cx="457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B476C8-1A3B-4C09-84F7-DD79F779F766}"/>
              </a:ext>
            </a:extLst>
          </p:cNvPr>
          <p:cNvSpPr/>
          <p:nvPr/>
        </p:nvSpPr>
        <p:spPr>
          <a:xfrm>
            <a:off x="4800600" y="1600200"/>
            <a:ext cx="762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B4655-B6A9-460B-896A-7B201872A992}"/>
              </a:ext>
            </a:extLst>
          </p:cNvPr>
          <p:cNvSpPr/>
          <p:nvPr/>
        </p:nvSpPr>
        <p:spPr>
          <a:xfrm>
            <a:off x="1600200" y="29337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F38FA7-C2CB-4EA2-B280-A043A3BBF8FF}"/>
              </a:ext>
            </a:extLst>
          </p:cNvPr>
          <p:cNvSpPr/>
          <p:nvPr/>
        </p:nvSpPr>
        <p:spPr>
          <a:xfrm>
            <a:off x="1676400" y="44958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FF25A6-2139-46FC-AA75-73DFFFA5F9B0}"/>
              </a:ext>
            </a:extLst>
          </p:cNvPr>
          <p:cNvSpPr/>
          <p:nvPr/>
        </p:nvSpPr>
        <p:spPr>
          <a:xfrm>
            <a:off x="1682750" y="61722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21" name="TextBox 3"/>
          <p:cNvSpPr txBox="1">
            <a:spLocks noChangeArrowheads="1"/>
          </p:cNvSpPr>
          <p:nvPr/>
        </p:nvSpPr>
        <p:spPr bwMode="auto">
          <a:xfrm>
            <a:off x="4800600" y="15367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eye shape same </a:t>
            </a:r>
          </a:p>
        </p:txBody>
      </p:sp>
      <p:sp>
        <p:nvSpPr>
          <p:cNvPr id="38922" name="TextBox 9"/>
          <p:cNvSpPr txBox="1">
            <a:spLocks noChangeArrowheads="1"/>
          </p:cNvSpPr>
          <p:nvPr/>
        </p:nvSpPr>
        <p:spPr bwMode="auto">
          <a:xfrm>
            <a:off x="2819400" y="1385888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lens shape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differs</a:t>
            </a:r>
          </a:p>
        </p:txBody>
      </p:sp>
      <p:sp>
        <p:nvSpPr>
          <p:cNvPr id="38923" name="TextBox 8"/>
          <p:cNvSpPr txBox="1">
            <a:spLocks noChangeArrowheads="1"/>
          </p:cNvSpPr>
          <p:nvPr/>
        </p:nvSpPr>
        <p:spPr bwMode="auto">
          <a:xfrm>
            <a:off x="5943600" y="228600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Light focused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behind fovea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the retina</a:t>
            </a:r>
          </a:p>
        </p:txBody>
      </p:sp>
      <p:sp>
        <p:nvSpPr>
          <p:cNvPr id="38924" name="TextBox 11"/>
          <p:cNvSpPr txBox="1">
            <a:spLocks noChangeArrowheads="1"/>
          </p:cNvSpPr>
          <p:nvPr/>
        </p:nvSpPr>
        <p:spPr bwMode="auto">
          <a:xfrm>
            <a:off x="5943600" y="381000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Light focused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behind fovea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the retina</a:t>
            </a:r>
          </a:p>
        </p:txBody>
      </p:sp>
      <p:sp>
        <p:nvSpPr>
          <p:cNvPr id="38925" name="TextBox 12"/>
          <p:cNvSpPr txBox="1">
            <a:spLocks noChangeArrowheads="1"/>
          </p:cNvSpPr>
          <p:nvPr/>
        </p:nvSpPr>
        <p:spPr bwMode="auto">
          <a:xfrm>
            <a:off x="7467600" y="3962400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Eyeball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too short</a:t>
            </a:r>
          </a:p>
        </p:txBody>
      </p:sp>
      <p:sp>
        <p:nvSpPr>
          <p:cNvPr id="38926" name="TextBox 13"/>
          <p:cNvSpPr txBox="1">
            <a:spLocks noChangeArrowheads="1"/>
          </p:cNvSpPr>
          <p:nvPr/>
        </p:nvSpPr>
        <p:spPr bwMode="auto">
          <a:xfrm>
            <a:off x="5943600" y="548640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Light focused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front of fovea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the retina</a:t>
            </a:r>
          </a:p>
        </p:txBody>
      </p:sp>
      <p:sp>
        <p:nvSpPr>
          <p:cNvPr id="38927" name="TextBox 14"/>
          <p:cNvSpPr txBox="1">
            <a:spLocks noChangeArrowheads="1"/>
          </p:cNvSpPr>
          <p:nvPr/>
        </p:nvSpPr>
        <p:spPr bwMode="auto">
          <a:xfrm>
            <a:off x="7467600" y="558800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Eyeball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too long</a:t>
            </a:r>
          </a:p>
        </p:txBody>
      </p:sp>
      <p:sp>
        <p:nvSpPr>
          <p:cNvPr id="38928" name="TextBox 15"/>
          <p:cNvSpPr txBox="1">
            <a:spLocks noChangeArrowheads="1"/>
          </p:cNvSpPr>
          <p:nvPr/>
        </p:nvSpPr>
        <p:spPr bwMode="auto">
          <a:xfrm>
            <a:off x="7467600" y="24384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Lens 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 flexible</a:t>
            </a:r>
          </a:p>
        </p:txBody>
      </p:sp>
      <p:sp>
        <p:nvSpPr>
          <p:cNvPr id="38929" name="TextBox 16"/>
          <p:cNvSpPr txBox="1">
            <a:spLocks noChangeArrowheads="1"/>
          </p:cNvSpPr>
          <p:nvPr/>
        </p:nvSpPr>
        <p:spPr bwMode="auto">
          <a:xfrm>
            <a:off x="5943600" y="541338"/>
            <a:ext cx="2057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Normal Vision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Light (image) focused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 fovea of retina</a:t>
            </a:r>
          </a:p>
        </p:txBody>
      </p:sp>
    </p:spTree>
    <p:extLst>
      <p:ext uri="{BB962C8B-B14F-4D97-AF65-F5344CB8AC3E}">
        <p14:creationId xmlns:p14="http://schemas.microsoft.com/office/powerpoint/2010/main" val="204676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9F865-8DCD-D45F-168F-7F5A4D455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" y="341417"/>
            <a:ext cx="9102117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0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cidpusa.org/I10-85-cochle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200515"/>
            <a:ext cx="5316537" cy="645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1941513" y="5494338"/>
            <a:ext cx="2178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Inner cochlea</a:t>
            </a:r>
          </a:p>
        </p:txBody>
      </p:sp>
    </p:spTree>
    <p:extLst>
      <p:ext uri="{BB962C8B-B14F-4D97-AF65-F5344CB8AC3E}">
        <p14:creationId xmlns:p14="http://schemas.microsoft.com/office/powerpoint/2010/main" val="2112577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1" r="1155" b="16052"/>
          <a:stretch>
            <a:fillRect/>
          </a:stretch>
        </p:blipFill>
        <p:spPr bwMode="auto">
          <a:xfrm>
            <a:off x="76200" y="2249488"/>
            <a:ext cx="86995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2819400" y="1905000"/>
            <a:ext cx="2743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b="3865"/>
          <a:stretch>
            <a:fillRect/>
          </a:stretch>
        </p:blipFill>
        <p:spPr bwMode="auto">
          <a:xfrm>
            <a:off x="4495800" y="184150"/>
            <a:ext cx="45720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Oval 1"/>
          <p:cNvSpPr>
            <a:spLocks noChangeArrowheads="1"/>
          </p:cNvSpPr>
          <p:nvPr/>
        </p:nvSpPr>
        <p:spPr bwMode="auto">
          <a:xfrm>
            <a:off x="2844800" y="6453188"/>
            <a:ext cx="290513" cy="269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C505D5E-B197-E30D-574B-ECF16E0D7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80" y="261362"/>
            <a:ext cx="45201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Sectional View of Cochlea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Showing arrangement of the: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Ducts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Membranes</a:t>
            </a:r>
          </a:p>
        </p:txBody>
      </p:sp>
    </p:spTree>
    <p:extLst>
      <p:ext uri="{BB962C8B-B14F-4D97-AF65-F5344CB8AC3E}">
        <p14:creationId xmlns:p14="http://schemas.microsoft.com/office/powerpoint/2010/main" val="294308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322263"/>
            <a:ext cx="6378575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D71204-979F-DDE0-BF38-20DF648E0761}"/>
              </a:ext>
            </a:extLst>
          </p:cNvPr>
          <p:cNvSpPr/>
          <p:nvPr/>
        </p:nvSpPr>
        <p:spPr bwMode="auto">
          <a:xfrm rot="21410470">
            <a:off x="915574" y="333514"/>
            <a:ext cx="727737" cy="621347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CE4E9B-1640-8EAB-74A2-A3FD17681197}"/>
              </a:ext>
            </a:extLst>
          </p:cNvPr>
          <p:cNvSpPr/>
          <p:nvPr/>
        </p:nvSpPr>
        <p:spPr bwMode="auto">
          <a:xfrm rot="21410470">
            <a:off x="1059482" y="177908"/>
            <a:ext cx="727737" cy="652171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FC178-4579-BF48-E2E4-951B29705470}"/>
              </a:ext>
            </a:extLst>
          </p:cNvPr>
          <p:cNvSpPr/>
          <p:nvPr/>
        </p:nvSpPr>
        <p:spPr bwMode="auto">
          <a:xfrm rot="256434">
            <a:off x="7615948" y="391140"/>
            <a:ext cx="785082" cy="621347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8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 b="10269"/>
          <a:stretch>
            <a:fillRect/>
          </a:stretch>
        </p:blipFill>
        <p:spPr bwMode="auto">
          <a:xfrm>
            <a:off x="217487" y="1233488"/>
            <a:ext cx="870902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val 2"/>
          <p:cNvSpPr>
            <a:spLocks noChangeArrowheads="1"/>
          </p:cNvSpPr>
          <p:nvPr/>
        </p:nvSpPr>
        <p:spPr bwMode="auto">
          <a:xfrm>
            <a:off x="3603625" y="5845175"/>
            <a:ext cx="288925" cy="269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0484" name="Straight Arrow Connector 3"/>
          <p:cNvCxnSpPr>
            <a:cxnSpLocks noChangeShapeType="1"/>
          </p:cNvCxnSpPr>
          <p:nvPr/>
        </p:nvCxnSpPr>
        <p:spPr bwMode="auto">
          <a:xfrm flipV="1">
            <a:off x="7462838" y="4876800"/>
            <a:ext cx="1123950" cy="9683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6291263" y="5810250"/>
            <a:ext cx="2003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Cochlear N.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D45BF16-E995-E2F0-8BCC-85F523B89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285" y="319743"/>
            <a:ext cx="33514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Organ of Hearing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0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1918" r="1649"/>
          <a:stretch>
            <a:fillRect/>
          </a:stretch>
        </p:blipFill>
        <p:spPr bwMode="auto">
          <a:xfrm>
            <a:off x="2820195" y="2085975"/>
            <a:ext cx="5154613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330200"/>
            <a:ext cx="234473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Oval 5"/>
          <p:cNvSpPr>
            <a:spLocks noChangeArrowheads="1"/>
          </p:cNvSpPr>
          <p:nvPr/>
        </p:nvSpPr>
        <p:spPr bwMode="auto">
          <a:xfrm>
            <a:off x="2143125" y="330200"/>
            <a:ext cx="585788" cy="3730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09" name="Oval 6"/>
          <p:cNvSpPr>
            <a:spLocks noChangeArrowheads="1"/>
          </p:cNvSpPr>
          <p:nvPr/>
        </p:nvSpPr>
        <p:spPr bwMode="auto">
          <a:xfrm>
            <a:off x="258763" y="2860675"/>
            <a:ext cx="531812" cy="4238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53E044E6-03E9-8F9E-533A-3FD0C23AE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239" y="4199732"/>
            <a:ext cx="3064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74A9FFD-A905-697D-475F-33703DEB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829" y="4322842"/>
            <a:ext cx="2343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C7588AA-D4E3-A1AA-DD87-9A28FA3A1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296" y="4199732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78F7364-144B-FBC9-3F12-B46C2CCF7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848" y="256115"/>
            <a:ext cx="347024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Bony Labyrinth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altLang="en-US" b="1" dirty="0">
                <a:solidFill>
                  <a:srgbClr val="9966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Inner Ear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35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1416" b="3305"/>
          <a:stretch>
            <a:fillRect/>
          </a:stretch>
        </p:blipFill>
        <p:spPr bwMode="auto">
          <a:xfrm>
            <a:off x="1696130" y="404899"/>
            <a:ext cx="6556981" cy="47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4386263" y="6400800"/>
            <a:ext cx="290512" cy="269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D5F5774-1CE1-E731-E777-00082BFD7676}"/>
              </a:ext>
            </a:extLst>
          </p:cNvPr>
          <p:cNvSpPr/>
          <p:nvPr/>
        </p:nvSpPr>
        <p:spPr bwMode="auto">
          <a:xfrm>
            <a:off x="2471738" y="638175"/>
            <a:ext cx="214312" cy="3048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" y="3820457"/>
            <a:ext cx="3730625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1DD550-558C-3D10-5232-1063EF6E2825}"/>
              </a:ext>
            </a:extLst>
          </p:cNvPr>
          <p:cNvSpPr/>
          <p:nvPr/>
        </p:nvSpPr>
        <p:spPr bwMode="auto">
          <a:xfrm>
            <a:off x="3178629" y="404899"/>
            <a:ext cx="1498146" cy="3571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A1E4929-056E-A393-BECF-D91D444BD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658" y="427012"/>
            <a:ext cx="4629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Semicircular 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Canals and Ducts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1" name="Rectangle: Rounded Corners 9"/>
          <p:cNvSpPr>
            <a:spLocks noChangeArrowheads="1"/>
          </p:cNvSpPr>
          <p:nvPr/>
        </p:nvSpPr>
        <p:spPr bwMode="auto">
          <a:xfrm>
            <a:off x="192087" y="5938043"/>
            <a:ext cx="949325" cy="687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BD9649-0DD6-C12F-493F-BBF6F43C094A}"/>
              </a:ext>
            </a:extLst>
          </p:cNvPr>
          <p:cNvSpPr/>
          <p:nvPr/>
        </p:nvSpPr>
        <p:spPr bwMode="auto">
          <a:xfrm>
            <a:off x="4876800" y="4963887"/>
            <a:ext cx="2735943" cy="2467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E5AA39E-4EA1-1610-AC9D-6FA3F66BB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5430000"/>
            <a:ext cx="4218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Maintain balance (equilibrium) by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detecting rotational head movements</a:t>
            </a:r>
          </a:p>
        </p:txBody>
      </p:sp>
    </p:spTree>
    <p:extLst>
      <p:ext uri="{BB962C8B-B14F-4D97-AF65-F5344CB8AC3E}">
        <p14:creationId xmlns:p14="http://schemas.microsoft.com/office/powerpoint/2010/main" val="28704926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534</Words>
  <Application>Microsoft Office PowerPoint</Application>
  <PresentationFormat>On-screen Show (4:3)</PresentationFormat>
  <Paragraphs>86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Default Design</vt:lpstr>
      <vt:lpstr>1_Office Theme</vt:lpstr>
      <vt:lpstr>Special Senses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Senses</dc:title>
  <dc:creator>Ian Moore</dc:creator>
  <cp:lastModifiedBy>Ian Moore</cp:lastModifiedBy>
  <cp:revision>4</cp:revision>
  <dcterms:created xsi:type="dcterms:W3CDTF">2024-03-18T06:26:24Z</dcterms:created>
  <dcterms:modified xsi:type="dcterms:W3CDTF">2024-10-28T05:45:10Z</dcterms:modified>
</cp:coreProperties>
</file>