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8" r:id="rId12"/>
    <p:sldId id="271" r:id="rId13"/>
    <p:sldId id="272" r:id="rId14"/>
    <p:sldId id="273" r:id="rId15"/>
    <p:sldId id="274" r:id="rId16"/>
    <p:sldId id="275" r:id="rId17"/>
    <p:sldId id="276" r:id="rId18"/>
    <p:sldId id="277" r:id="rId19"/>
    <p:sldId id="278" r:id="rId20"/>
    <p:sldId id="279" r:id="rId21"/>
    <p:sldId id="281" r:id="rId22"/>
    <p:sldId id="282" r:id="rId23"/>
    <p:sldId id="283"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84" autoAdjust="0"/>
    <p:restoredTop sz="94660"/>
  </p:normalViewPr>
  <p:slideViewPr>
    <p:cSldViewPr snapToGrid="0" showGuides="1">
      <p:cViewPr varScale="1">
        <p:scale>
          <a:sx n="134" d="100"/>
          <a:sy n="134" d="100"/>
        </p:scale>
        <p:origin x="426" y="132"/>
      </p:cViewPr>
      <p:guideLst>
        <p:guide orient="horz" pos="1488"/>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AEAAF-5615-45A7-B414-3D8CDB77BFC0}" type="datetimeFigureOut">
              <a:rPr lang="en-US" smtClean="0"/>
              <a:t>10/27/2024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D3D86-6276-4B78-A6BD-AA72CFB06A8C}" type="slidenum">
              <a:rPr lang="en-US" smtClean="0"/>
              <a:t>‹#›</a:t>
            </a:fld>
            <a:endParaRPr lang="en-US"/>
          </a:p>
        </p:txBody>
      </p:sp>
    </p:spTree>
    <p:extLst>
      <p:ext uri="{BB962C8B-B14F-4D97-AF65-F5344CB8AC3E}">
        <p14:creationId xmlns:p14="http://schemas.microsoft.com/office/powerpoint/2010/main" val="159729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C1B4E8-E332-4F3E-A93C-06C252633F32}" type="slidenum">
              <a:rPr lang="en-US" altLang="en-US" sz="1200" smtClean="0">
                <a:solidFill>
                  <a:srgbClr val="000000"/>
                </a:solidFill>
              </a:rPr>
              <a:pPr/>
              <a:t>15</a:t>
            </a:fld>
            <a:endParaRPr lang="en-US" altLang="en-US" sz="1200">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6907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B20B7A-52FF-4934-B4AC-85DFD948E80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70018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0B7A-52FF-4934-B4AC-85DFD948E80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41636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0B7A-52FF-4934-B4AC-85DFD948E80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306096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0B7A-52FF-4934-B4AC-85DFD948E80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4860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B20B7A-52FF-4934-B4AC-85DFD948E80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146355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B20B7A-52FF-4934-B4AC-85DFD948E806}"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335078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B20B7A-52FF-4934-B4AC-85DFD948E806}" type="datetimeFigureOut">
              <a:rPr lang="en-US" smtClean="0"/>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407114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B20B7A-52FF-4934-B4AC-85DFD948E806}" type="datetimeFigureOut">
              <a:rPr lang="en-US" smtClean="0"/>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350934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20B7A-52FF-4934-B4AC-85DFD948E806}" type="datetimeFigureOut">
              <a:rPr lang="en-US" smtClean="0"/>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295331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20B7A-52FF-4934-B4AC-85DFD948E806}"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10543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20B7A-52FF-4934-B4AC-85DFD948E806}"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96806-6E78-4D4F-B2AF-B71DD9047975}" type="slidenum">
              <a:rPr lang="en-US" smtClean="0"/>
              <a:t>‹#›</a:t>
            </a:fld>
            <a:endParaRPr lang="en-US"/>
          </a:p>
        </p:txBody>
      </p:sp>
    </p:spTree>
    <p:extLst>
      <p:ext uri="{BB962C8B-B14F-4D97-AF65-F5344CB8AC3E}">
        <p14:creationId xmlns:p14="http://schemas.microsoft.com/office/powerpoint/2010/main" val="12516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20B7A-52FF-4934-B4AC-85DFD948E806}" type="datetimeFigureOut">
              <a:rPr lang="en-US" smtClean="0"/>
              <a:t>10/27/2024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96806-6E78-4D4F-B2AF-B71DD9047975}" type="slidenum">
              <a:rPr lang="en-US" smtClean="0"/>
              <a:t>‹#›</a:t>
            </a:fld>
            <a:endParaRPr lang="en-US"/>
          </a:p>
        </p:txBody>
      </p:sp>
    </p:spTree>
    <p:extLst>
      <p:ext uri="{BB962C8B-B14F-4D97-AF65-F5344CB8AC3E}">
        <p14:creationId xmlns:p14="http://schemas.microsoft.com/office/powerpoint/2010/main" val="117355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r="2130" b="3305"/>
          <a:stretch>
            <a:fillRect/>
          </a:stretch>
        </p:blipFill>
        <p:spPr bwMode="auto">
          <a:xfrm>
            <a:off x="942135" y="692706"/>
            <a:ext cx="7770812"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9103" y="92542"/>
            <a:ext cx="28291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dirty="0">
                <a:latin typeface="Calibri" panose="020F0502020204030204" pitchFamily="34" charset="0"/>
              </a:rPr>
              <a:t>The Brain and</a:t>
            </a:r>
          </a:p>
          <a:p>
            <a:pPr>
              <a:spcBef>
                <a:spcPct val="0"/>
              </a:spcBef>
              <a:buFontTx/>
              <a:buNone/>
            </a:pPr>
            <a:r>
              <a:rPr lang="en-US" altLang="en-US" sz="3600" b="1" dirty="0">
                <a:latin typeface="Calibri" panose="020F0502020204030204" pitchFamily="34" charset="0"/>
              </a:rPr>
              <a:t>its Regions</a:t>
            </a:r>
            <a:endParaRPr lang="en-US" altLang="en-US" sz="3600" dirty="0">
              <a:latin typeface="Calibri" panose="020F0502020204030204" pitchFamily="34" charset="0"/>
            </a:endParaRPr>
          </a:p>
        </p:txBody>
      </p:sp>
    </p:spTree>
    <p:extLst>
      <p:ext uri="{BB962C8B-B14F-4D97-AF65-F5344CB8AC3E}">
        <p14:creationId xmlns:p14="http://schemas.microsoft.com/office/powerpoint/2010/main" val="419813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7625"/>
            <a:ext cx="5786438"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3"/>
          <p:cNvSpPr txBox="1">
            <a:spLocks noChangeArrowheads="1"/>
          </p:cNvSpPr>
          <p:nvPr/>
        </p:nvSpPr>
        <p:spPr bwMode="auto">
          <a:xfrm>
            <a:off x="374650" y="1765300"/>
            <a:ext cx="1323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Arial" panose="020B0604020202020204" pitchFamily="34" charset="0"/>
              </a:rPr>
              <a:t>Broca’s area</a:t>
            </a:r>
          </a:p>
        </p:txBody>
      </p:sp>
      <p:sp>
        <p:nvSpPr>
          <p:cNvPr id="16388" name="Line 4"/>
          <p:cNvSpPr>
            <a:spLocks noChangeShapeType="1"/>
          </p:cNvSpPr>
          <p:nvPr/>
        </p:nvSpPr>
        <p:spPr bwMode="auto">
          <a:xfrm>
            <a:off x="1200150" y="2066925"/>
            <a:ext cx="1971675" cy="876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Text Box 5"/>
          <p:cNvSpPr txBox="1">
            <a:spLocks noChangeArrowheads="1"/>
          </p:cNvSpPr>
          <p:nvPr/>
        </p:nvSpPr>
        <p:spPr bwMode="auto">
          <a:xfrm>
            <a:off x="298450" y="4127500"/>
            <a:ext cx="1538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Arial" panose="020B0604020202020204" pitchFamily="34" charset="0"/>
              </a:rPr>
              <a:t>Wernike’s area</a:t>
            </a:r>
          </a:p>
        </p:txBody>
      </p:sp>
      <p:sp>
        <p:nvSpPr>
          <p:cNvPr id="16390" name="Line 6"/>
          <p:cNvSpPr>
            <a:spLocks noChangeShapeType="1"/>
          </p:cNvSpPr>
          <p:nvPr/>
        </p:nvSpPr>
        <p:spPr bwMode="auto">
          <a:xfrm flipH="1" flipV="1">
            <a:off x="1190625" y="4448175"/>
            <a:ext cx="1724025"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Text Box 7"/>
          <p:cNvSpPr txBox="1">
            <a:spLocks noChangeArrowheads="1"/>
          </p:cNvSpPr>
          <p:nvPr/>
        </p:nvSpPr>
        <p:spPr bwMode="auto">
          <a:xfrm>
            <a:off x="712788" y="6398052"/>
            <a:ext cx="8178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u="sng" dirty="0">
                <a:solidFill>
                  <a:srgbClr val="CC3300"/>
                </a:solidFill>
                <a:latin typeface="Calibri" panose="020F0502020204030204" pitchFamily="34" charset="0"/>
              </a:rPr>
              <a:t>Decussation:</a:t>
            </a:r>
            <a:r>
              <a:rPr lang="en-US" altLang="en-US" sz="1800" b="1" dirty="0">
                <a:solidFill>
                  <a:srgbClr val="CC3300"/>
                </a:solidFill>
                <a:latin typeface="Calibri" panose="020F0502020204030204" pitchFamily="34" charset="0"/>
              </a:rPr>
              <a:t> </a:t>
            </a:r>
            <a:r>
              <a:rPr lang="en-US" altLang="en-US" sz="1800" b="1" dirty="0">
                <a:latin typeface="Calibri" panose="020F0502020204030204" pitchFamily="34" charset="0"/>
              </a:rPr>
              <a:t>A crossing of nerve fibers from one side of the CNS to the other. </a:t>
            </a:r>
          </a:p>
        </p:txBody>
      </p:sp>
      <p:sp>
        <p:nvSpPr>
          <p:cNvPr id="16392" name="Rectangle 9"/>
          <p:cNvSpPr>
            <a:spLocks noChangeArrowheads="1"/>
          </p:cNvSpPr>
          <p:nvPr/>
        </p:nvSpPr>
        <p:spPr bwMode="auto">
          <a:xfrm>
            <a:off x="528638" y="3017838"/>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br>
              <a:rPr lang="en-US" altLang="en-US" sz="2400"/>
            </a:br>
            <a:endParaRPr lang="en-US" altLang="en-US" sz="2400"/>
          </a:p>
        </p:txBody>
      </p:sp>
      <p:pic>
        <p:nvPicPr>
          <p:cNvPr id="163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2338" y="150813"/>
            <a:ext cx="22193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12"/>
          <p:cNvSpPr txBox="1">
            <a:spLocks noChangeArrowheads="1"/>
          </p:cNvSpPr>
          <p:nvPr/>
        </p:nvSpPr>
        <p:spPr bwMode="auto">
          <a:xfrm>
            <a:off x="1068388" y="3178175"/>
            <a:ext cx="172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Writing </a:t>
            </a:r>
          </a:p>
          <a:p>
            <a:pPr algn="ctr"/>
            <a:r>
              <a:rPr lang="en-US" altLang="en-US" sz="1200">
                <a:latin typeface="Calibri" panose="020F0502020204030204" pitchFamily="34" charset="0"/>
              </a:rPr>
              <a:t>(right-handed)</a:t>
            </a:r>
          </a:p>
        </p:txBody>
      </p:sp>
      <p:sp>
        <p:nvSpPr>
          <p:cNvPr id="16395" name="TextBox 13"/>
          <p:cNvSpPr txBox="1">
            <a:spLocks noChangeArrowheads="1"/>
          </p:cNvSpPr>
          <p:nvPr/>
        </p:nvSpPr>
        <p:spPr bwMode="auto">
          <a:xfrm rot="2633233">
            <a:off x="5461000" y="2016125"/>
            <a:ext cx="1431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Prefrontal cortex</a:t>
            </a:r>
          </a:p>
        </p:txBody>
      </p:sp>
      <p:sp>
        <p:nvSpPr>
          <p:cNvPr id="16396" name="Right Brace 2"/>
          <p:cNvSpPr>
            <a:spLocks/>
          </p:cNvSpPr>
          <p:nvPr/>
        </p:nvSpPr>
        <p:spPr bwMode="auto">
          <a:xfrm rot="-8108502">
            <a:off x="3033713" y="1866900"/>
            <a:ext cx="180975" cy="936625"/>
          </a:xfrm>
          <a:prstGeom prst="rightBrace">
            <a:avLst>
              <a:gd name="adj1" fmla="val 833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7" name="Rectangle 3"/>
          <p:cNvSpPr>
            <a:spLocks noChangeArrowheads="1"/>
          </p:cNvSpPr>
          <p:nvPr/>
        </p:nvSpPr>
        <p:spPr bwMode="auto">
          <a:xfrm rot="-2619397">
            <a:off x="2305050" y="2005013"/>
            <a:ext cx="1231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latin typeface="Calibri" panose="020F0502020204030204" pitchFamily="34" charset="0"/>
              </a:rPr>
              <a:t>Prefrontal cortex</a:t>
            </a:r>
          </a:p>
        </p:txBody>
      </p:sp>
      <p:sp>
        <p:nvSpPr>
          <p:cNvPr id="16398" name="TextBox 16"/>
          <p:cNvSpPr txBox="1">
            <a:spLocks noChangeArrowheads="1"/>
          </p:cNvSpPr>
          <p:nvPr/>
        </p:nvSpPr>
        <p:spPr bwMode="auto">
          <a:xfrm>
            <a:off x="2019300" y="2635250"/>
            <a:ext cx="865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Speech </a:t>
            </a:r>
          </a:p>
          <a:p>
            <a:pPr algn="ctr"/>
            <a:r>
              <a:rPr lang="en-US" altLang="en-US" sz="1200">
                <a:latin typeface="Calibri" panose="020F0502020204030204" pitchFamily="34" charset="0"/>
              </a:rPr>
              <a:t>center</a:t>
            </a:r>
          </a:p>
        </p:txBody>
      </p:sp>
      <p:cxnSp>
        <p:nvCxnSpPr>
          <p:cNvPr id="16399" name="Straight Connector 5"/>
          <p:cNvCxnSpPr>
            <a:cxnSpLocks noChangeShapeType="1"/>
            <a:endCxn id="16388" idx="1"/>
          </p:cNvCxnSpPr>
          <p:nvPr/>
        </p:nvCxnSpPr>
        <p:spPr bwMode="auto">
          <a:xfrm>
            <a:off x="2754313" y="2811463"/>
            <a:ext cx="417512" cy="131762"/>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0" name="TextBox 21"/>
          <p:cNvSpPr txBox="1">
            <a:spLocks noChangeArrowheads="1"/>
          </p:cNvSpPr>
          <p:nvPr/>
        </p:nvSpPr>
        <p:spPr bwMode="auto">
          <a:xfrm>
            <a:off x="1254125" y="3695700"/>
            <a:ext cx="1439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Auditory cortex </a:t>
            </a:r>
          </a:p>
          <a:p>
            <a:pPr algn="ctr"/>
            <a:r>
              <a:rPr lang="en-US" altLang="en-US" sz="1200">
                <a:latin typeface="Calibri" panose="020F0502020204030204" pitchFamily="34" charset="0"/>
              </a:rPr>
              <a:t>(right ear)</a:t>
            </a:r>
          </a:p>
        </p:txBody>
      </p:sp>
      <p:sp>
        <p:nvSpPr>
          <p:cNvPr id="16401" name="TextBox 22"/>
          <p:cNvSpPr txBox="1">
            <a:spLocks noChangeArrowheads="1"/>
          </p:cNvSpPr>
          <p:nvPr/>
        </p:nvSpPr>
        <p:spPr bwMode="auto">
          <a:xfrm>
            <a:off x="512763" y="4598988"/>
            <a:ext cx="2476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General interpretive center (language and math)</a:t>
            </a:r>
          </a:p>
        </p:txBody>
      </p:sp>
      <p:sp>
        <p:nvSpPr>
          <p:cNvPr id="16402" name="TextBox 23"/>
          <p:cNvSpPr txBox="1">
            <a:spLocks noChangeArrowheads="1"/>
          </p:cNvSpPr>
          <p:nvPr/>
        </p:nvSpPr>
        <p:spPr bwMode="auto">
          <a:xfrm>
            <a:off x="2181225" y="5438775"/>
            <a:ext cx="1690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Visual cortex </a:t>
            </a:r>
          </a:p>
          <a:p>
            <a:pPr algn="ctr"/>
            <a:r>
              <a:rPr lang="en-US" altLang="en-US" sz="1200">
                <a:latin typeface="Calibri" panose="020F0502020204030204" pitchFamily="34" charset="0"/>
              </a:rPr>
              <a:t>(right visual field)</a:t>
            </a:r>
          </a:p>
        </p:txBody>
      </p:sp>
      <p:pic>
        <p:nvPicPr>
          <p:cNvPr id="1640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117475"/>
            <a:ext cx="6667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239713"/>
            <a:ext cx="10255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30"/>
          <p:cNvSpPr txBox="1">
            <a:spLocks noChangeArrowheads="1"/>
          </p:cNvSpPr>
          <p:nvPr/>
        </p:nvSpPr>
        <p:spPr bwMode="auto">
          <a:xfrm>
            <a:off x="6091238" y="4784725"/>
            <a:ext cx="1757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Spatial visualization </a:t>
            </a:r>
          </a:p>
          <a:p>
            <a:pPr algn="ctr"/>
            <a:r>
              <a:rPr lang="en-US" altLang="en-US" sz="1200">
                <a:latin typeface="Calibri" panose="020F0502020204030204" pitchFamily="34" charset="0"/>
              </a:rPr>
              <a:t>and analysis</a:t>
            </a:r>
          </a:p>
        </p:txBody>
      </p:sp>
      <p:sp>
        <p:nvSpPr>
          <p:cNvPr id="16406" name="TextBox 31"/>
          <p:cNvSpPr txBox="1">
            <a:spLocks noChangeArrowheads="1"/>
          </p:cNvSpPr>
          <p:nvPr/>
        </p:nvSpPr>
        <p:spPr bwMode="auto">
          <a:xfrm>
            <a:off x="6176963" y="3162300"/>
            <a:ext cx="147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Analysis</a:t>
            </a:r>
          </a:p>
          <a:p>
            <a:pPr algn="ctr"/>
            <a:r>
              <a:rPr lang="en-US" altLang="en-US" sz="1200">
                <a:latin typeface="Calibri" panose="020F0502020204030204" pitchFamily="34" charset="0"/>
              </a:rPr>
              <a:t> by touch</a:t>
            </a:r>
          </a:p>
        </p:txBody>
      </p:sp>
      <p:sp>
        <p:nvSpPr>
          <p:cNvPr id="16407" name="TextBox 32"/>
          <p:cNvSpPr txBox="1">
            <a:spLocks noChangeArrowheads="1"/>
          </p:cNvSpPr>
          <p:nvPr/>
        </p:nvSpPr>
        <p:spPr bwMode="auto">
          <a:xfrm>
            <a:off x="6557963" y="3763963"/>
            <a:ext cx="123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Auditory cortex </a:t>
            </a:r>
          </a:p>
          <a:p>
            <a:pPr algn="ctr"/>
            <a:r>
              <a:rPr lang="en-US" altLang="en-US" sz="1200">
                <a:latin typeface="Calibri" panose="020F0502020204030204" pitchFamily="34" charset="0"/>
              </a:rPr>
              <a:t>(left ear)</a:t>
            </a:r>
          </a:p>
        </p:txBody>
      </p:sp>
      <p:sp>
        <p:nvSpPr>
          <p:cNvPr id="16408" name="TextBox 33"/>
          <p:cNvSpPr txBox="1">
            <a:spLocks noChangeArrowheads="1"/>
          </p:cNvSpPr>
          <p:nvPr/>
        </p:nvSpPr>
        <p:spPr bwMode="auto">
          <a:xfrm>
            <a:off x="5383213" y="54483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Calibri" panose="020F0502020204030204" pitchFamily="34" charset="0"/>
              </a:rPr>
              <a:t>Visual cortex </a:t>
            </a:r>
          </a:p>
          <a:p>
            <a:pPr algn="ctr"/>
            <a:r>
              <a:rPr lang="en-US" altLang="en-US" sz="1200">
                <a:latin typeface="Calibri" panose="020F0502020204030204" pitchFamily="34" charset="0"/>
              </a:rPr>
              <a:t>(left visual field)</a:t>
            </a:r>
          </a:p>
        </p:txBody>
      </p:sp>
      <p:sp>
        <p:nvSpPr>
          <p:cNvPr id="16409" name="Right Brace 34"/>
          <p:cNvSpPr>
            <a:spLocks/>
          </p:cNvSpPr>
          <p:nvPr/>
        </p:nvSpPr>
        <p:spPr bwMode="auto">
          <a:xfrm rot="-2713464">
            <a:off x="5892800" y="1852613"/>
            <a:ext cx="180975" cy="936625"/>
          </a:xfrm>
          <a:prstGeom prst="rightBrace">
            <a:avLst>
              <a:gd name="adj1" fmla="val 833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10" name="Rectangle 35"/>
          <p:cNvSpPr>
            <a:spLocks noChangeArrowheads="1"/>
          </p:cNvSpPr>
          <p:nvPr/>
        </p:nvSpPr>
        <p:spPr bwMode="auto">
          <a:xfrm>
            <a:off x="4595813" y="5835650"/>
            <a:ext cx="1085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Calibri" panose="020F0502020204030204" pitchFamily="34" charset="0"/>
              </a:rPr>
              <a:t>Right</a:t>
            </a:r>
          </a:p>
          <a:p>
            <a:pPr algn="ctr"/>
            <a:r>
              <a:rPr lang="en-US" altLang="en-US" sz="1400" b="1">
                <a:latin typeface="Calibri" panose="020F0502020204030204" pitchFamily="34" charset="0"/>
              </a:rPr>
              <a:t>Hemisphere</a:t>
            </a:r>
          </a:p>
        </p:txBody>
      </p:sp>
      <p:sp>
        <p:nvSpPr>
          <p:cNvPr id="16411" name="Rectangle 36"/>
          <p:cNvSpPr>
            <a:spLocks noChangeArrowheads="1"/>
          </p:cNvSpPr>
          <p:nvPr/>
        </p:nvSpPr>
        <p:spPr bwMode="auto">
          <a:xfrm>
            <a:off x="3490913" y="5835650"/>
            <a:ext cx="1085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Calibri" panose="020F0502020204030204" pitchFamily="34" charset="0"/>
              </a:rPr>
              <a:t>Left</a:t>
            </a:r>
          </a:p>
          <a:p>
            <a:pPr algn="ctr"/>
            <a:r>
              <a:rPr lang="en-US" altLang="en-US" sz="1400" b="1">
                <a:latin typeface="Calibri" panose="020F0502020204030204" pitchFamily="34" charset="0"/>
              </a:rPr>
              <a:t>Hemisphere</a:t>
            </a:r>
          </a:p>
        </p:txBody>
      </p:sp>
    </p:spTree>
    <p:extLst>
      <p:ext uri="{BB962C8B-B14F-4D97-AF65-F5344CB8AC3E}">
        <p14:creationId xmlns:p14="http://schemas.microsoft.com/office/powerpoint/2010/main" val="156235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ept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488950"/>
            <a:ext cx="7729537"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4"/>
          <p:cNvSpPr>
            <a:spLocks noChangeArrowheads="1"/>
          </p:cNvSpPr>
          <p:nvPr/>
        </p:nvSpPr>
        <p:spPr bwMode="auto">
          <a:xfrm>
            <a:off x="371475" y="490538"/>
            <a:ext cx="1690688" cy="5932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36" name="Rectangle 7"/>
          <p:cNvSpPr>
            <a:spLocks noChangeArrowheads="1"/>
          </p:cNvSpPr>
          <p:nvPr/>
        </p:nvSpPr>
        <p:spPr bwMode="auto">
          <a:xfrm>
            <a:off x="546100" y="500063"/>
            <a:ext cx="1616075" cy="86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37" name="AutoShape 5"/>
          <p:cNvSpPr>
            <a:spLocks noChangeArrowheads="1"/>
          </p:cNvSpPr>
          <p:nvPr/>
        </p:nvSpPr>
        <p:spPr bwMode="auto">
          <a:xfrm>
            <a:off x="557213" y="479425"/>
            <a:ext cx="1308100" cy="1020763"/>
          </a:xfrm>
          <a:prstGeom prst="triangle">
            <a:avLst>
              <a:gd name="adj" fmla="val 50000"/>
            </a:avLst>
          </a:prstGeom>
          <a:solidFill>
            <a:srgbClr val="C2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38" name="Text Box 8"/>
          <p:cNvSpPr txBox="1">
            <a:spLocks noChangeArrowheads="1"/>
          </p:cNvSpPr>
          <p:nvPr/>
        </p:nvSpPr>
        <p:spPr bwMode="auto">
          <a:xfrm>
            <a:off x="984250" y="774700"/>
            <a:ext cx="444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latin typeface="Arial" panose="020B0604020202020204" pitchFamily="34" charset="0"/>
              </a:rPr>
              <a:t>L</a:t>
            </a:r>
          </a:p>
        </p:txBody>
      </p:sp>
      <p:sp>
        <p:nvSpPr>
          <p:cNvPr id="18439" name="Text Box 9"/>
          <p:cNvSpPr txBox="1">
            <a:spLocks noChangeArrowheads="1"/>
          </p:cNvSpPr>
          <p:nvPr/>
        </p:nvSpPr>
        <p:spPr bwMode="auto">
          <a:xfrm>
            <a:off x="7610475" y="571500"/>
            <a:ext cx="487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latin typeface="Arial" panose="020B0604020202020204" pitchFamily="34" charset="0"/>
              </a:rPr>
              <a:t>R</a:t>
            </a:r>
          </a:p>
        </p:txBody>
      </p:sp>
      <p:sp>
        <p:nvSpPr>
          <p:cNvPr id="18440" name="Rectangle 13"/>
          <p:cNvSpPr>
            <a:spLocks noChangeArrowheads="1"/>
          </p:cNvSpPr>
          <p:nvPr/>
        </p:nvSpPr>
        <p:spPr bwMode="auto">
          <a:xfrm>
            <a:off x="476250" y="1635125"/>
            <a:ext cx="1676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Analytical</a:t>
            </a:r>
          </a:p>
          <a:p>
            <a:pPr>
              <a:spcBef>
                <a:spcPct val="0"/>
              </a:spcBef>
              <a:buFontTx/>
              <a:buNone/>
            </a:pPr>
            <a:r>
              <a:rPr lang="en-US" altLang="en-US" sz="2400">
                <a:latin typeface="Arial" panose="020B0604020202020204" pitchFamily="34" charset="0"/>
              </a:rPr>
              <a:t>Precise</a:t>
            </a:r>
          </a:p>
          <a:p>
            <a:pPr>
              <a:spcBef>
                <a:spcPct val="0"/>
              </a:spcBef>
              <a:buFontTx/>
              <a:buNone/>
            </a:pPr>
            <a:r>
              <a:rPr lang="en-US" altLang="en-US" sz="2400">
                <a:latin typeface="Arial" panose="020B0604020202020204" pitchFamily="34" charset="0"/>
              </a:rPr>
              <a:t>Logical </a:t>
            </a:r>
          </a:p>
          <a:p>
            <a:pPr>
              <a:spcBef>
                <a:spcPct val="0"/>
              </a:spcBef>
              <a:buFontTx/>
              <a:buNone/>
            </a:pPr>
            <a:r>
              <a:rPr lang="en-US" altLang="en-US" sz="2400">
                <a:latin typeface="Arial" panose="020B0604020202020204" pitchFamily="34" charset="0"/>
              </a:rPr>
              <a:t>Repetitive </a:t>
            </a:r>
          </a:p>
          <a:p>
            <a:pPr>
              <a:spcBef>
                <a:spcPct val="0"/>
              </a:spcBef>
              <a:buFontTx/>
              <a:buNone/>
            </a:pPr>
            <a:r>
              <a:rPr lang="en-US" altLang="en-US" sz="2400">
                <a:latin typeface="Arial" panose="020B0604020202020204" pitchFamily="34" charset="0"/>
              </a:rPr>
              <a:t>Organized </a:t>
            </a:r>
          </a:p>
          <a:p>
            <a:pPr>
              <a:spcBef>
                <a:spcPct val="0"/>
              </a:spcBef>
              <a:buFontTx/>
              <a:buNone/>
            </a:pPr>
            <a:r>
              <a:rPr lang="en-US" altLang="en-US" sz="2400">
                <a:latin typeface="Arial" panose="020B0604020202020204" pitchFamily="34" charset="0"/>
              </a:rPr>
              <a:t>Details </a:t>
            </a:r>
          </a:p>
          <a:p>
            <a:pPr>
              <a:spcBef>
                <a:spcPct val="0"/>
              </a:spcBef>
              <a:buFontTx/>
              <a:buNone/>
            </a:pPr>
            <a:r>
              <a:rPr lang="en-US" altLang="en-US" sz="2400">
                <a:latin typeface="Arial" panose="020B0604020202020204" pitchFamily="34" charset="0"/>
              </a:rPr>
              <a:t>Scientific</a:t>
            </a:r>
          </a:p>
          <a:p>
            <a:pPr>
              <a:spcBef>
                <a:spcPct val="0"/>
              </a:spcBef>
              <a:buFontTx/>
              <a:buNone/>
            </a:pPr>
            <a:r>
              <a:rPr lang="en-US" altLang="en-US" sz="2400">
                <a:latin typeface="Arial" panose="020B0604020202020204" pitchFamily="34" charset="0"/>
              </a:rPr>
              <a:t>Detached</a:t>
            </a:r>
          </a:p>
          <a:p>
            <a:pPr>
              <a:spcBef>
                <a:spcPct val="0"/>
              </a:spcBef>
              <a:buFontTx/>
              <a:buNone/>
            </a:pPr>
            <a:r>
              <a:rPr lang="en-US" altLang="en-US" sz="2400">
                <a:latin typeface="Arial" panose="020B0604020202020204" pitchFamily="34" charset="0"/>
              </a:rPr>
              <a:t>Literal </a:t>
            </a:r>
          </a:p>
          <a:p>
            <a:pPr>
              <a:spcBef>
                <a:spcPct val="0"/>
              </a:spcBef>
              <a:buFontTx/>
              <a:buNone/>
            </a:pPr>
            <a:r>
              <a:rPr lang="en-US" altLang="en-US" sz="2400">
                <a:latin typeface="Arial" panose="020B0604020202020204" pitchFamily="34" charset="0"/>
              </a:rPr>
              <a:t>Sequential</a:t>
            </a:r>
          </a:p>
        </p:txBody>
      </p:sp>
      <p:sp>
        <p:nvSpPr>
          <p:cNvPr id="18441" name="Rectangle 16"/>
          <p:cNvSpPr>
            <a:spLocks noChangeArrowheads="1"/>
          </p:cNvSpPr>
          <p:nvPr/>
        </p:nvSpPr>
        <p:spPr bwMode="auto">
          <a:xfrm>
            <a:off x="6902450" y="496888"/>
            <a:ext cx="1787525" cy="5921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42" name="Rectangle 15"/>
          <p:cNvSpPr>
            <a:spLocks noChangeArrowheads="1"/>
          </p:cNvSpPr>
          <p:nvPr/>
        </p:nvSpPr>
        <p:spPr bwMode="auto">
          <a:xfrm>
            <a:off x="6837363" y="1627188"/>
            <a:ext cx="1812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en-US" sz="2400">
                <a:latin typeface="Arial" panose="020B0604020202020204" pitchFamily="34" charset="0"/>
              </a:rPr>
              <a:t>Creative</a:t>
            </a:r>
          </a:p>
          <a:p>
            <a:pPr algn="r">
              <a:spcBef>
                <a:spcPct val="0"/>
              </a:spcBef>
              <a:buFontTx/>
              <a:buNone/>
            </a:pPr>
            <a:r>
              <a:rPr lang="en-US" altLang="en-US" sz="2400">
                <a:latin typeface="Arial" panose="020B0604020202020204" pitchFamily="34" charset="0"/>
              </a:rPr>
              <a:t>General</a:t>
            </a:r>
          </a:p>
          <a:p>
            <a:pPr algn="r">
              <a:spcBef>
                <a:spcPct val="0"/>
              </a:spcBef>
              <a:buFontTx/>
              <a:buNone/>
            </a:pPr>
            <a:r>
              <a:rPr lang="en-US" altLang="en-US" sz="2400">
                <a:latin typeface="Arial" panose="020B0604020202020204" pitchFamily="34" charset="0"/>
              </a:rPr>
              <a:t>Imaginative</a:t>
            </a:r>
          </a:p>
          <a:p>
            <a:pPr algn="r">
              <a:spcBef>
                <a:spcPct val="0"/>
              </a:spcBef>
              <a:buFontTx/>
              <a:buNone/>
            </a:pPr>
            <a:r>
              <a:rPr lang="en-US" altLang="en-US" sz="2400">
                <a:latin typeface="Arial" panose="020B0604020202020204" pitchFamily="34" charset="0"/>
              </a:rPr>
              <a:t>Intuitive </a:t>
            </a:r>
          </a:p>
          <a:p>
            <a:pPr algn="r">
              <a:spcBef>
                <a:spcPct val="0"/>
              </a:spcBef>
              <a:buFontTx/>
              <a:buNone/>
            </a:pPr>
            <a:r>
              <a:rPr lang="en-US" altLang="en-US" sz="2400">
                <a:latin typeface="Arial" panose="020B0604020202020204" pitchFamily="34" charset="0"/>
              </a:rPr>
              <a:t>Conceptual </a:t>
            </a:r>
          </a:p>
          <a:p>
            <a:pPr algn="r">
              <a:spcBef>
                <a:spcPct val="0"/>
              </a:spcBef>
              <a:buFontTx/>
              <a:buNone/>
            </a:pPr>
            <a:r>
              <a:rPr lang="en-US" altLang="en-US" sz="2400">
                <a:latin typeface="Arial" panose="020B0604020202020204" pitchFamily="34" charset="0"/>
              </a:rPr>
              <a:t>Holistic</a:t>
            </a:r>
          </a:p>
          <a:p>
            <a:pPr algn="r">
              <a:spcBef>
                <a:spcPct val="0"/>
              </a:spcBef>
              <a:buFontTx/>
              <a:buNone/>
            </a:pPr>
            <a:r>
              <a:rPr lang="en-US" altLang="en-US" sz="2400">
                <a:latin typeface="Arial" panose="020B0604020202020204" pitchFamily="34" charset="0"/>
              </a:rPr>
              <a:t>Heuristic</a:t>
            </a:r>
          </a:p>
          <a:p>
            <a:pPr algn="r">
              <a:spcBef>
                <a:spcPct val="0"/>
              </a:spcBef>
              <a:buFontTx/>
              <a:buNone/>
            </a:pPr>
            <a:r>
              <a:rPr lang="en-US" altLang="en-US" sz="2400">
                <a:latin typeface="Arial" panose="020B0604020202020204" pitchFamily="34" charset="0"/>
              </a:rPr>
              <a:t>Empathetic</a:t>
            </a:r>
          </a:p>
          <a:p>
            <a:pPr algn="r">
              <a:spcBef>
                <a:spcPct val="0"/>
              </a:spcBef>
              <a:buFontTx/>
              <a:buNone/>
            </a:pPr>
            <a:r>
              <a:rPr lang="en-US" altLang="en-US" sz="2400">
                <a:latin typeface="Arial" panose="020B0604020202020204" pitchFamily="34" charset="0"/>
              </a:rPr>
              <a:t>Figurative</a:t>
            </a:r>
          </a:p>
          <a:p>
            <a:pPr algn="r">
              <a:spcBef>
                <a:spcPct val="0"/>
              </a:spcBef>
              <a:buFontTx/>
              <a:buNone/>
            </a:pPr>
            <a:r>
              <a:rPr lang="en-US" altLang="en-US" sz="2400">
                <a:latin typeface="Arial" panose="020B0604020202020204" pitchFamily="34" charset="0"/>
              </a:rPr>
              <a:t>Irregular </a:t>
            </a:r>
          </a:p>
        </p:txBody>
      </p:sp>
      <p:sp>
        <p:nvSpPr>
          <p:cNvPr id="18443" name="AutoShape 6"/>
          <p:cNvSpPr>
            <a:spLocks noChangeArrowheads="1"/>
          </p:cNvSpPr>
          <p:nvPr/>
        </p:nvSpPr>
        <p:spPr bwMode="auto">
          <a:xfrm rot="10800000">
            <a:off x="7183438" y="484188"/>
            <a:ext cx="1308100" cy="1020762"/>
          </a:xfrm>
          <a:prstGeom prst="triangle">
            <a:avLst>
              <a:gd name="adj" fmla="val 50000"/>
            </a:avLst>
          </a:prstGeom>
          <a:solidFill>
            <a:srgbClr val="00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44" name="Text Box 17"/>
          <p:cNvSpPr txBox="1">
            <a:spLocks noChangeArrowheads="1"/>
          </p:cNvSpPr>
          <p:nvPr/>
        </p:nvSpPr>
        <p:spPr bwMode="auto">
          <a:xfrm>
            <a:off x="7612063" y="552450"/>
            <a:ext cx="444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latin typeface="Arial" panose="020B0604020202020204" pitchFamily="34" charset="0"/>
              </a:rPr>
              <a:t>R</a:t>
            </a:r>
          </a:p>
        </p:txBody>
      </p:sp>
    </p:spTree>
    <p:extLst>
      <p:ext uri="{BB962C8B-B14F-4D97-AF65-F5344CB8AC3E}">
        <p14:creationId xmlns:p14="http://schemas.microsoft.com/office/powerpoint/2010/main" val="247313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t="15686" b="8824"/>
          <a:stretch>
            <a:fillRect/>
          </a:stretch>
        </p:blipFill>
        <p:spPr bwMode="auto">
          <a:xfrm>
            <a:off x="0" y="97155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546225" y="101600"/>
            <a:ext cx="6153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latin typeface="Calibri" panose="020F0502020204030204" pitchFamily="34" charset="0"/>
              </a:rPr>
              <a:t>Functional Regions of the Brain</a:t>
            </a:r>
            <a:endParaRPr lang="en-US" altLang="en-US" sz="3600">
              <a:latin typeface="Calibri" panose="020F0502020204030204" pitchFamily="34" charset="0"/>
            </a:endParaRPr>
          </a:p>
        </p:txBody>
      </p:sp>
      <p:sp>
        <p:nvSpPr>
          <p:cNvPr id="21508" name="Rectangle 4"/>
          <p:cNvSpPr>
            <a:spLocks noChangeArrowheads="1"/>
          </p:cNvSpPr>
          <p:nvPr/>
        </p:nvSpPr>
        <p:spPr bwMode="auto">
          <a:xfrm>
            <a:off x="285750" y="6229350"/>
            <a:ext cx="3619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273858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754063"/>
            <a:ext cx="472916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028"/>
          <p:cNvPicPr>
            <a:picLocks noChangeAspect="1" noChangeArrowheads="1"/>
          </p:cNvPicPr>
          <p:nvPr/>
        </p:nvPicPr>
        <p:blipFill>
          <a:blip r:embed="rId3">
            <a:extLst>
              <a:ext uri="{28A0092B-C50C-407E-A947-70E740481C1C}">
                <a14:useLocalDpi xmlns:a14="http://schemas.microsoft.com/office/drawing/2010/main" val="0"/>
              </a:ext>
            </a:extLst>
          </a:blip>
          <a:srcRect l="46666" t="12744" b="7843"/>
          <a:stretch>
            <a:fillRect/>
          </a:stretch>
        </p:blipFill>
        <p:spPr bwMode="auto">
          <a:xfrm>
            <a:off x="4567238" y="841375"/>
            <a:ext cx="464820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1029"/>
          <p:cNvSpPr txBox="1">
            <a:spLocks noChangeArrowheads="1"/>
          </p:cNvSpPr>
          <p:nvPr/>
        </p:nvSpPr>
        <p:spPr bwMode="auto">
          <a:xfrm>
            <a:off x="1374775" y="273050"/>
            <a:ext cx="681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latin typeface="Calibri" panose="020F0502020204030204" pitchFamily="34" charset="0"/>
              </a:rPr>
              <a:t>Homunculus - Motor and Sensory</a:t>
            </a:r>
            <a:endParaRPr lang="en-US" altLang="en-US" sz="2400" b="1">
              <a:latin typeface="Calibri" panose="020F0502020204030204" pitchFamily="34" charset="0"/>
            </a:endParaRPr>
          </a:p>
        </p:txBody>
      </p:sp>
      <p:sp>
        <p:nvSpPr>
          <p:cNvPr id="22533" name="Rectangle 1030"/>
          <p:cNvSpPr>
            <a:spLocks noChangeArrowheads="1"/>
          </p:cNvSpPr>
          <p:nvPr/>
        </p:nvSpPr>
        <p:spPr bwMode="auto">
          <a:xfrm>
            <a:off x="342900" y="914400"/>
            <a:ext cx="1581150" cy="1123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325068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69925" y="1543050"/>
            <a:ext cx="75247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en-US" dirty="0">
                <a:latin typeface="Calibri" panose="020F0502020204030204" pitchFamily="34" charset="0"/>
              </a:rPr>
              <a:t>Anatomical Location:</a:t>
            </a:r>
          </a:p>
          <a:p>
            <a:pPr lvl="1">
              <a:lnSpc>
                <a:spcPct val="90000"/>
              </a:lnSpc>
            </a:pPr>
            <a:r>
              <a:rPr lang="en-US" altLang="en-US" dirty="0">
                <a:latin typeface="Calibri" panose="020F0502020204030204" pitchFamily="34" charset="0"/>
              </a:rPr>
              <a:t>Medial aspect of cerebral hemispheres.</a:t>
            </a:r>
          </a:p>
          <a:p>
            <a:pPr lvl="1">
              <a:lnSpc>
                <a:spcPct val="90000"/>
              </a:lnSpc>
            </a:pPr>
            <a:r>
              <a:rPr lang="en-US" altLang="en-US" dirty="0">
                <a:latin typeface="Calibri" panose="020F0502020204030204" pitchFamily="34" charset="0"/>
              </a:rPr>
              <a:t>Also within the diencephalon. </a:t>
            </a:r>
          </a:p>
        </p:txBody>
      </p:sp>
      <p:sp>
        <p:nvSpPr>
          <p:cNvPr id="23555" name="Rectangle 3"/>
          <p:cNvSpPr>
            <a:spLocks noChangeArrowheads="1"/>
          </p:cNvSpPr>
          <p:nvPr/>
        </p:nvSpPr>
        <p:spPr bwMode="auto">
          <a:xfrm>
            <a:off x="1055688" y="373063"/>
            <a:ext cx="7067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b="1" dirty="0">
                <a:solidFill>
                  <a:schemeClr val="accent2">
                    <a:lumMod val="50000"/>
                  </a:schemeClr>
                </a:solidFill>
                <a:latin typeface="Calibri" panose="020F0502020204030204" pitchFamily="34" charset="0"/>
              </a:rPr>
              <a:t>The Limbic System = “Emotional Brain”</a:t>
            </a:r>
            <a:endParaRPr lang="en-US" altLang="en-US" dirty="0">
              <a:solidFill>
                <a:schemeClr val="accent2">
                  <a:lumMod val="50000"/>
                </a:schemeClr>
              </a:solidFill>
              <a:latin typeface="Calibri" panose="020F0502020204030204" pitchFamily="34" charset="0"/>
            </a:endParaRPr>
          </a:p>
        </p:txBody>
      </p:sp>
      <p:sp>
        <p:nvSpPr>
          <p:cNvPr id="35844" name="Rectangle 4"/>
          <p:cNvSpPr>
            <a:spLocks noChangeArrowheads="1"/>
          </p:cNvSpPr>
          <p:nvPr/>
        </p:nvSpPr>
        <p:spPr bwMode="auto">
          <a:xfrm>
            <a:off x="650875" y="3406775"/>
            <a:ext cx="77533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en-US">
                <a:latin typeface="Calibri" panose="020F0502020204030204" pitchFamily="34" charset="0"/>
              </a:rPr>
              <a:t>Composed of:</a:t>
            </a:r>
          </a:p>
          <a:p>
            <a:pPr lvl="1">
              <a:lnSpc>
                <a:spcPct val="90000"/>
              </a:lnSpc>
            </a:pPr>
            <a:r>
              <a:rPr lang="en-US" altLang="en-US">
                <a:latin typeface="Calibri" panose="020F0502020204030204" pitchFamily="34" charset="0"/>
              </a:rPr>
              <a:t>Septal nuclei, cingulate gyrus, hippocampus and amygdala. </a:t>
            </a:r>
          </a:p>
        </p:txBody>
      </p:sp>
      <p:sp>
        <p:nvSpPr>
          <p:cNvPr id="35845" name="Rectangle 5"/>
          <p:cNvSpPr>
            <a:spLocks noChangeArrowheads="1"/>
          </p:cNvSpPr>
          <p:nvPr/>
        </p:nvSpPr>
        <p:spPr bwMode="auto">
          <a:xfrm>
            <a:off x="650875" y="5164138"/>
            <a:ext cx="80962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en-US" dirty="0">
                <a:latin typeface="Calibri" panose="020F0502020204030204" pitchFamily="34" charset="0"/>
              </a:rPr>
              <a:t>The </a:t>
            </a:r>
            <a:r>
              <a:rPr lang="en-US" altLang="en-US" b="1" dirty="0">
                <a:latin typeface="Calibri" panose="020F0502020204030204" pitchFamily="34" charset="0"/>
              </a:rPr>
              <a:t>fornix</a:t>
            </a:r>
            <a:r>
              <a:rPr lang="en-US" altLang="en-US" dirty="0">
                <a:latin typeface="Calibri" panose="020F0502020204030204" pitchFamily="34" charset="0"/>
              </a:rPr>
              <a:t> links the limbic system together.  </a:t>
            </a:r>
          </a:p>
        </p:txBody>
      </p:sp>
    </p:spTree>
    <p:extLst>
      <p:ext uri="{BB962C8B-B14F-4D97-AF65-F5344CB8AC3E}">
        <p14:creationId xmlns:p14="http://schemas.microsoft.com/office/powerpoint/2010/main" val="221870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utoUpdateAnimBg="0"/>
      <p:bldP spid="3584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31788"/>
            <a:ext cx="77724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en-US" b="1">
                <a:solidFill>
                  <a:srgbClr val="CC3300"/>
                </a:solidFill>
                <a:latin typeface="Calibri" panose="020F0502020204030204" pitchFamily="34" charset="0"/>
              </a:rPr>
              <a:t>Structures of the Limbic System</a:t>
            </a:r>
          </a:p>
          <a:p>
            <a:pPr lvl="1" algn="ctr">
              <a:buFontTx/>
              <a:buNone/>
            </a:pPr>
            <a:endParaRPr lang="en-US" altLang="en-US" b="1">
              <a:solidFill>
                <a:srgbClr val="CC3300"/>
              </a:solidFill>
              <a:latin typeface="Calibri" panose="020F0502020204030204" pitchFamily="34" charset="0"/>
            </a:endParaRPr>
          </a:p>
        </p:txBody>
      </p:sp>
      <p:sp>
        <p:nvSpPr>
          <p:cNvPr id="53251" name="Rectangle 3"/>
          <p:cNvSpPr>
            <a:spLocks noChangeArrowheads="1"/>
          </p:cNvSpPr>
          <p:nvPr/>
        </p:nvSpPr>
        <p:spPr bwMode="auto">
          <a:xfrm>
            <a:off x="812800" y="1227138"/>
            <a:ext cx="777240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r>
              <a:rPr lang="en-US" altLang="en-US" sz="2400" u="sng">
                <a:solidFill>
                  <a:srgbClr val="000000"/>
                </a:solidFill>
                <a:latin typeface="Calibri" panose="020F0502020204030204" pitchFamily="34" charset="0"/>
              </a:rPr>
              <a:t>Cingulate gyrus</a:t>
            </a:r>
            <a:r>
              <a:rPr lang="en-US" altLang="en-US" sz="2400">
                <a:solidFill>
                  <a:srgbClr val="000000"/>
                </a:solidFill>
                <a:latin typeface="Calibri" panose="020F0502020204030204" pitchFamily="34" charset="0"/>
              </a:rPr>
              <a:t> </a:t>
            </a:r>
          </a:p>
          <a:p>
            <a:pPr lvl="2">
              <a:spcBef>
                <a:spcPct val="0"/>
              </a:spcBef>
              <a:buFontTx/>
              <a:buNone/>
            </a:pPr>
            <a:r>
              <a:rPr lang="en-US" altLang="en-US">
                <a:solidFill>
                  <a:srgbClr val="000000"/>
                </a:solidFill>
                <a:latin typeface="Calibri" panose="020F0502020204030204" pitchFamily="34" charset="0"/>
              </a:rPr>
              <a:t>Allows us to shift between thoughts.</a:t>
            </a:r>
          </a:p>
          <a:p>
            <a:pPr lvl="2">
              <a:spcBef>
                <a:spcPct val="0"/>
              </a:spcBef>
              <a:buFontTx/>
              <a:buNone/>
            </a:pPr>
            <a:r>
              <a:rPr lang="en-US" altLang="en-US">
                <a:solidFill>
                  <a:srgbClr val="000000"/>
                </a:solidFill>
                <a:latin typeface="Calibri" panose="020F0502020204030204" pitchFamily="34" charset="0"/>
              </a:rPr>
              <a:t>Interprets pain as unpleasant.</a:t>
            </a:r>
          </a:p>
        </p:txBody>
      </p:sp>
      <p:sp>
        <p:nvSpPr>
          <p:cNvPr id="53252" name="Rectangle 4"/>
          <p:cNvSpPr>
            <a:spLocks noChangeArrowheads="1"/>
          </p:cNvSpPr>
          <p:nvPr/>
        </p:nvSpPr>
        <p:spPr bwMode="auto">
          <a:xfrm>
            <a:off x="812800" y="2703513"/>
            <a:ext cx="7696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r>
              <a:rPr lang="en-US" altLang="en-US" sz="2400" u="sng">
                <a:solidFill>
                  <a:srgbClr val="000000"/>
                </a:solidFill>
                <a:latin typeface="Calibri" panose="020F0502020204030204" pitchFamily="34" charset="0"/>
              </a:rPr>
              <a:t>Amygdala</a:t>
            </a:r>
            <a:r>
              <a:rPr lang="en-US" altLang="en-US" sz="2400">
                <a:solidFill>
                  <a:srgbClr val="000000"/>
                </a:solidFill>
                <a:latin typeface="Calibri" panose="020F0502020204030204" pitchFamily="34" charset="0"/>
              </a:rPr>
              <a:t> </a:t>
            </a:r>
          </a:p>
          <a:p>
            <a:pPr lvl="2">
              <a:spcBef>
                <a:spcPct val="0"/>
              </a:spcBef>
              <a:buFontTx/>
              <a:buNone/>
            </a:pPr>
            <a:r>
              <a:rPr lang="en-US" altLang="en-US">
                <a:solidFill>
                  <a:srgbClr val="000000"/>
                </a:solidFill>
                <a:latin typeface="Calibri" panose="020F0502020204030204" pitchFamily="34" charset="0"/>
              </a:rPr>
              <a:t>Detects menacing glances from others.</a:t>
            </a:r>
          </a:p>
          <a:p>
            <a:pPr lvl="2">
              <a:spcBef>
                <a:spcPct val="0"/>
              </a:spcBef>
              <a:buFontTx/>
              <a:buNone/>
            </a:pPr>
            <a:r>
              <a:rPr lang="en-US" altLang="en-US">
                <a:solidFill>
                  <a:srgbClr val="000000"/>
                </a:solidFill>
                <a:latin typeface="Calibri" panose="020F0502020204030204" pitchFamily="34" charset="0"/>
              </a:rPr>
              <a:t>Emotional recognition of faces. </a:t>
            </a:r>
          </a:p>
        </p:txBody>
      </p:sp>
      <p:sp>
        <p:nvSpPr>
          <p:cNvPr id="2" name="Rectangle 1"/>
          <p:cNvSpPr>
            <a:spLocks noChangeArrowheads="1"/>
          </p:cNvSpPr>
          <p:nvPr/>
        </p:nvSpPr>
        <p:spPr bwMode="auto">
          <a:xfrm>
            <a:off x="1206500" y="4141788"/>
            <a:ext cx="8047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u="sng" dirty="0">
                <a:latin typeface="Calibri" panose="020F0502020204030204" pitchFamily="34" charset="0"/>
              </a:rPr>
              <a:t>Hippocampus</a:t>
            </a:r>
          </a:p>
          <a:p>
            <a:pPr>
              <a:spcBef>
                <a:spcPct val="0"/>
              </a:spcBef>
              <a:buFontTx/>
              <a:buNone/>
            </a:pPr>
            <a:r>
              <a:rPr lang="en-US" altLang="en-US" sz="2400" dirty="0">
                <a:latin typeface="Calibri" panose="020F0502020204030204" pitchFamily="34" charset="0"/>
              </a:rPr>
              <a:t>   	Consolidation of new memories (storage &amp; retrieving)</a:t>
            </a:r>
          </a:p>
          <a:p>
            <a:pPr>
              <a:spcBef>
                <a:spcPct val="0"/>
              </a:spcBef>
              <a:buFontTx/>
              <a:buNone/>
            </a:pPr>
            <a:r>
              <a:rPr lang="en-US" altLang="en-US" sz="2400" dirty="0">
                <a:latin typeface="Calibri" panose="020F0502020204030204" pitchFamily="34" charset="0"/>
              </a:rPr>
              <a:t>   	Navigation and Spatial Orientation.</a:t>
            </a:r>
          </a:p>
        </p:txBody>
      </p:sp>
      <p:sp>
        <p:nvSpPr>
          <p:cNvPr id="3" name="Rectangle 2"/>
          <p:cNvSpPr>
            <a:spLocks noChangeArrowheads="1"/>
          </p:cNvSpPr>
          <p:nvPr/>
        </p:nvSpPr>
        <p:spPr bwMode="auto">
          <a:xfrm>
            <a:off x="1266825" y="5673725"/>
            <a:ext cx="7072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u="sng" dirty="0">
                <a:latin typeface="Calibri" panose="020F0502020204030204" pitchFamily="34" charset="0"/>
              </a:rPr>
              <a:t>Septal Nuclei </a:t>
            </a:r>
          </a:p>
          <a:p>
            <a:pPr>
              <a:spcBef>
                <a:spcPct val="0"/>
              </a:spcBef>
              <a:buFontTx/>
              <a:buNone/>
            </a:pPr>
            <a:r>
              <a:rPr lang="en-US" altLang="en-US" sz="2400" dirty="0">
                <a:latin typeface="Calibri" panose="020F0502020204030204" pitchFamily="34" charset="0"/>
              </a:rPr>
              <a:t>	Role in reward and reinforcement.</a:t>
            </a:r>
          </a:p>
        </p:txBody>
      </p:sp>
    </p:spTree>
    <p:extLst>
      <p:ext uri="{BB962C8B-B14F-4D97-AF65-F5344CB8AC3E}">
        <p14:creationId xmlns:p14="http://schemas.microsoft.com/office/powerpoint/2010/main" val="218999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t="21568" r="1514" b="16666"/>
          <a:stretch>
            <a:fillRect/>
          </a:stretch>
        </p:blipFill>
        <p:spPr bwMode="auto">
          <a:xfrm>
            <a:off x="138113" y="1174750"/>
            <a:ext cx="9005887"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323946" y="296281"/>
            <a:ext cx="84961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dirty="0">
                <a:latin typeface="Calibri" panose="020F0502020204030204" pitchFamily="34" charset="0"/>
              </a:rPr>
              <a:t>Anatomical Structures of the Limbic System</a:t>
            </a:r>
            <a:endParaRPr lang="en-US" altLang="en-US" sz="3600" dirty="0">
              <a:latin typeface="Calibri" panose="020F0502020204030204" pitchFamily="34" charset="0"/>
            </a:endParaRPr>
          </a:p>
        </p:txBody>
      </p:sp>
    </p:spTree>
    <p:extLst>
      <p:ext uri="{BB962C8B-B14F-4D97-AF65-F5344CB8AC3E}">
        <p14:creationId xmlns:p14="http://schemas.microsoft.com/office/powerpoint/2010/main" val="366876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t="18884" b="27855"/>
          <a:stretch>
            <a:fillRect/>
          </a:stretch>
        </p:blipFill>
        <p:spPr bwMode="auto">
          <a:xfrm>
            <a:off x="92075" y="1662113"/>
            <a:ext cx="893762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841375" y="176213"/>
            <a:ext cx="746125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en-US" sz="2800" b="1" dirty="0">
                <a:latin typeface="Calibri" panose="020F0502020204030204" pitchFamily="34" charset="0"/>
              </a:rPr>
              <a:t>The major groups of </a:t>
            </a:r>
            <a:r>
              <a:rPr lang="en-US" altLang="en-US" sz="2800" b="1" dirty="0">
                <a:solidFill>
                  <a:schemeClr val="accent2">
                    <a:lumMod val="50000"/>
                  </a:schemeClr>
                </a:solidFill>
                <a:latin typeface="Calibri" panose="020F0502020204030204" pitchFamily="34" charset="0"/>
              </a:rPr>
              <a:t>axon fibers </a:t>
            </a:r>
            <a:r>
              <a:rPr lang="en-US" altLang="en-US" sz="2800" b="1" dirty="0">
                <a:latin typeface="Calibri" panose="020F0502020204030204" pitchFamily="34" charset="0"/>
              </a:rPr>
              <a:t>and tracts </a:t>
            </a:r>
          </a:p>
          <a:p>
            <a:pPr algn="ctr">
              <a:buFontTx/>
              <a:buNone/>
            </a:pPr>
            <a:r>
              <a:rPr lang="en-US" altLang="en-US" sz="2800" b="1" dirty="0">
                <a:latin typeface="Calibri" panose="020F0502020204030204" pitchFamily="34" charset="0"/>
              </a:rPr>
              <a:t>of the central white matter.</a:t>
            </a:r>
          </a:p>
        </p:txBody>
      </p:sp>
      <p:sp>
        <p:nvSpPr>
          <p:cNvPr id="60420" name="Text Box 4"/>
          <p:cNvSpPr txBox="1">
            <a:spLocks noChangeArrowheads="1"/>
          </p:cNvSpPr>
          <p:nvPr/>
        </p:nvSpPr>
        <p:spPr bwMode="auto">
          <a:xfrm>
            <a:off x="284163" y="5483225"/>
            <a:ext cx="286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Calibri" panose="020F0502020204030204" pitchFamily="34" charset="0"/>
              </a:rPr>
              <a:t>a)</a:t>
            </a:r>
            <a:r>
              <a:rPr lang="en-US" altLang="en-US" sz="2400">
                <a:latin typeface="Calibri" panose="020F0502020204030204" pitchFamily="34" charset="0"/>
              </a:rPr>
              <a:t> Association Fibers </a:t>
            </a:r>
          </a:p>
        </p:txBody>
      </p:sp>
      <p:sp>
        <p:nvSpPr>
          <p:cNvPr id="60421" name="Text Box 5"/>
          <p:cNvSpPr txBox="1">
            <a:spLocks noChangeArrowheads="1"/>
          </p:cNvSpPr>
          <p:nvPr/>
        </p:nvSpPr>
        <p:spPr bwMode="auto">
          <a:xfrm>
            <a:off x="3128963" y="5810250"/>
            <a:ext cx="307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Calibri" panose="020F0502020204030204" pitchFamily="34" charset="0"/>
              </a:rPr>
              <a:t>b)</a:t>
            </a:r>
            <a:r>
              <a:rPr lang="en-US" altLang="en-US" sz="2400">
                <a:latin typeface="Calibri" panose="020F0502020204030204" pitchFamily="34" charset="0"/>
              </a:rPr>
              <a:t> Commissural Fibers </a:t>
            </a:r>
          </a:p>
        </p:txBody>
      </p:sp>
      <p:sp>
        <p:nvSpPr>
          <p:cNvPr id="60422" name="Text Box 6"/>
          <p:cNvSpPr txBox="1">
            <a:spLocks noChangeArrowheads="1"/>
          </p:cNvSpPr>
          <p:nvPr/>
        </p:nvSpPr>
        <p:spPr bwMode="auto">
          <a:xfrm>
            <a:off x="6184900" y="6094413"/>
            <a:ext cx="2662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Calibri" panose="020F0502020204030204" pitchFamily="34" charset="0"/>
              </a:rPr>
              <a:t>c)</a:t>
            </a:r>
            <a:r>
              <a:rPr lang="en-US" altLang="en-US" sz="2400">
                <a:latin typeface="Calibri" panose="020F0502020204030204" pitchFamily="34" charset="0"/>
              </a:rPr>
              <a:t> Projection Fibers </a:t>
            </a:r>
          </a:p>
        </p:txBody>
      </p:sp>
    </p:spTree>
    <p:extLst>
      <p:ext uri="{BB962C8B-B14F-4D97-AF65-F5344CB8AC3E}">
        <p14:creationId xmlns:p14="http://schemas.microsoft.com/office/powerpoint/2010/main" val="389480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P spid="604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33350" y="247650"/>
            <a:ext cx="88963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a:latin typeface="Calibri" panose="020F0502020204030204" pitchFamily="34" charset="0"/>
              </a:rPr>
              <a:t>	The Reticular System - widespread connections, ideal for arousal of the brain as a whole.</a:t>
            </a:r>
          </a:p>
        </p:txBody>
      </p:sp>
      <p:sp>
        <p:nvSpPr>
          <p:cNvPr id="38916" name="Rectangle 4"/>
          <p:cNvSpPr>
            <a:spLocks noChangeArrowheads="1"/>
          </p:cNvSpPr>
          <p:nvPr/>
        </p:nvSpPr>
        <p:spPr bwMode="auto">
          <a:xfrm>
            <a:off x="190500" y="1635125"/>
            <a:ext cx="3924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600" b="1" i="1">
                <a:latin typeface="Calibri" panose="020F0502020204030204" pitchFamily="34" charset="0"/>
              </a:rPr>
              <a:t>Reticular activating </a:t>
            </a:r>
          </a:p>
          <a:p>
            <a:pPr>
              <a:buFontTx/>
              <a:buNone/>
            </a:pPr>
            <a:r>
              <a:rPr lang="en-US" altLang="en-US" sz="2600" b="1" i="1">
                <a:latin typeface="Calibri" panose="020F0502020204030204" pitchFamily="34" charset="0"/>
              </a:rPr>
              <a:t>system (RAS)</a:t>
            </a:r>
            <a:r>
              <a:rPr lang="en-US" altLang="en-US" sz="2600">
                <a:latin typeface="Calibri" panose="020F0502020204030204" pitchFamily="34" charset="0"/>
              </a:rPr>
              <a:t> -</a:t>
            </a:r>
          </a:p>
        </p:txBody>
      </p:sp>
      <p:sp>
        <p:nvSpPr>
          <p:cNvPr id="38917" name="Rectangle 5"/>
          <p:cNvSpPr>
            <a:spLocks noChangeArrowheads="1"/>
          </p:cNvSpPr>
          <p:nvPr/>
        </p:nvSpPr>
        <p:spPr bwMode="auto">
          <a:xfrm>
            <a:off x="200025" y="3090863"/>
            <a:ext cx="3910013"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600">
                <a:latin typeface="Calibri" panose="020F0502020204030204" pitchFamily="34" charset="0"/>
              </a:rPr>
              <a:t>Maintains </a:t>
            </a:r>
            <a:r>
              <a:rPr lang="en-US" altLang="en-US" sz="2600" b="1">
                <a:solidFill>
                  <a:srgbClr val="008000"/>
                </a:solidFill>
                <a:latin typeface="Calibri" panose="020F0502020204030204" pitchFamily="34" charset="0"/>
              </a:rPr>
              <a:t>consciousness </a:t>
            </a:r>
          </a:p>
          <a:p>
            <a:pPr>
              <a:buFontTx/>
              <a:buNone/>
            </a:pPr>
            <a:r>
              <a:rPr lang="en-US" altLang="en-US" sz="2600">
                <a:latin typeface="Calibri" panose="020F0502020204030204" pitchFamily="34" charset="0"/>
              </a:rPr>
              <a:t>and </a:t>
            </a:r>
            <a:r>
              <a:rPr lang="en-US" altLang="en-US" sz="2600" b="1">
                <a:solidFill>
                  <a:srgbClr val="CC3300"/>
                </a:solidFill>
                <a:latin typeface="Calibri" panose="020F0502020204030204" pitchFamily="34" charset="0"/>
              </a:rPr>
              <a:t>alertness</a:t>
            </a:r>
            <a:r>
              <a:rPr lang="en-US" altLang="en-US" sz="2600">
                <a:latin typeface="Calibri" panose="020F0502020204030204" pitchFamily="34" charset="0"/>
              </a:rPr>
              <a:t>. </a:t>
            </a:r>
          </a:p>
          <a:p>
            <a:pPr>
              <a:buFontTx/>
              <a:buNone/>
            </a:pPr>
            <a:r>
              <a:rPr lang="en-US" altLang="en-US" sz="2600">
                <a:latin typeface="Calibri" panose="020F0502020204030204" pitchFamily="34" charset="0"/>
              </a:rPr>
              <a:t>Functions in sleep and</a:t>
            </a:r>
          </a:p>
          <a:p>
            <a:pPr>
              <a:buFontTx/>
              <a:buNone/>
            </a:pPr>
            <a:r>
              <a:rPr lang="en-US" altLang="en-US" sz="2600">
                <a:latin typeface="Calibri" panose="020F0502020204030204" pitchFamily="34" charset="0"/>
              </a:rPr>
              <a:t>arousal from sleep.</a:t>
            </a:r>
          </a:p>
        </p:txBody>
      </p:sp>
      <p:sp>
        <p:nvSpPr>
          <p:cNvPr id="38918" name="Text Box 6"/>
          <p:cNvSpPr txBox="1">
            <a:spLocks noChangeArrowheads="1"/>
          </p:cNvSpPr>
          <p:nvPr/>
        </p:nvSpPr>
        <p:spPr bwMode="auto">
          <a:xfrm>
            <a:off x="517525" y="5422900"/>
            <a:ext cx="1887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latin typeface="Calibri" panose="020F0502020204030204" pitchFamily="34" charset="0"/>
              </a:rPr>
              <a:t>Pons and MO</a:t>
            </a:r>
          </a:p>
        </p:txBody>
      </p:sp>
      <p:pic>
        <p:nvPicPr>
          <p:cNvPr id="286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506538"/>
            <a:ext cx="5121275"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628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7" grpId="0" autoUpdateAnimBg="0"/>
      <p:bldP spid="389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t="15686" b="9804"/>
          <a:stretch>
            <a:fillRect/>
          </a:stretch>
        </p:blipFill>
        <p:spPr bwMode="auto">
          <a:xfrm>
            <a:off x="0" y="933450"/>
            <a:ext cx="91440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639888" y="101600"/>
            <a:ext cx="586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a:latin typeface="Calibri" panose="020F0502020204030204" pitchFamily="34" charset="0"/>
              </a:rPr>
              <a:t>Regions below the Cerebrum</a:t>
            </a:r>
            <a:endParaRPr lang="en-US" altLang="en-US" sz="2400">
              <a:latin typeface="Calibri" panose="020F0502020204030204" pitchFamily="34" charset="0"/>
            </a:endParaRPr>
          </a:p>
        </p:txBody>
      </p:sp>
      <p:sp>
        <p:nvSpPr>
          <p:cNvPr id="29700" name="Text Box 4"/>
          <p:cNvSpPr txBox="1">
            <a:spLocks noChangeArrowheads="1"/>
          </p:cNvSpPr>
          <p:nvPr/>
        </p:nvSpPr>
        <p:spPr bwMode="auto">
          <a:xfrm>
            <a:off x="7731125" y="556895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29701" name="Text Box 5"/>
          <p:cNvSpPr txBox="1">
            <a:spLocks noChangeArrowheads="1"/>
          </p:cNvSpPr>
          <p:nvPr/>
        </p:nvSpPr>
        <p:spPr bwMode="auto">
          <a:xfrm>
            <a:off x="1616075" y="54483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29702" name="Text Box 6"/>
          <p:cNvSpPr txBox="1">
            <a:spLocks noChangeArrowheads="1"/>
          </p:cNvSpPr>
          <p:nvPr/>
        </p:nvSpPr>
        <p:spPr bwMode="auto">
          <a:xfrm>
            <a:off x="7164388" y="236855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29703" name="Text Box 7"/>
          <p:cNvSpPr txBox="1">
            <a:spLocks noChangeArrowheads="1"/>
          </p:cNvSpPr>
          <p:nvPr/>
        </p:nvSpPr>
        <p:spPr bwMode="auto">
          <a:xfrm>
            <a:off x="8224838" y="3554413"/>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29704" name="Text Box 8"/>
          <p:cNvSpPr txBox="1">
            <a:spLocks noChangeArrowheads="1"/>
          </p:cNvSpPr>
          <p:nvPr/>
        </p:nvSpPr>
        <p:spPr bwMode="auto">
          <a:xfrm>
            <a:off x="1614488" y="5737225"/>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Tree>
    <p:extLst>
      <p:ext uri="{BB962C8B-B14F-4D97-AF65-F5344CB8AC3E}">
        <p14:creationId xmlns:p14="http://schemas.microsoft.com/office/powerpoint/2010/main" val="158396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11363" t="17642" r="10605" b="11763"/>
          <a:stretch>
            <a:fillRect/>
          </a:stretch>
        </p:blipFill>
        <p:spPr bwMode="auto">
          <a:xfrm>
            <a:off x="1108075" y="1504950"/>
            <a:ext cx="7135813"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6873875" y="404495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8196" name="Text Box 5"/>
          <p:cNvSpPr txBox="1">
            <a:spLocks noChangeArrowheads="1"/>
          </p:cNvSpPr>
          <p:nvPr/>
        </p:nvSpPr>
        <p:spPr bwMode="auto">
          <a:xfrm>
            <a:off x="2320925" y="46482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8197" name="Text Box 6"/>
          <p:cNvSpPr txBox="1">
            <a:spLocks noChangeArrowheads="1"/>
          </p:cNvSpPr>
          <p:nvPr/>
        </p:nvSpPr>
        <p:spPr bwMode="auto">
          <a:xfrm>
            <a:off x="2760663" y="1614488"/>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p>
        </p:txBody>
      </p:sp>
      <p:sp>
        <p:nvSpPr>
          <p:cNvPr id="8198" name="Text Box 7"/>
          <p:cNvSpPr txBox="1">
            <a:spLocks noChangeArrowheads="1"/>
          </p:cNvSpPr>
          <p:nvPr/>
        </p:nvSpPr>
        <p:spPr bwMode="auto">
          <a:xfrm>
            <a:off x="915988" y="33401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8199" name="Text Box 8"/>
          <p:cNvSpPr txBox="1">
            <a:spLocks noChangeArrowheads="1"/>
          </p:cNvSpPr>
          <p:nvPr/>
        </p:nvSpPr>
        <p:spPr bwMode="auto">
          <a:xfrm>
            <a:off x="2319338" y="4278313"/>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8200" name="Text Box 9"/>
          <p:cNvSpPr txBox="1">
            <a:spLocks noChangeArrowheads="1"/>
          </p:cNvSpPr>
          <p:nvPr/>
        </p:nvSpPr>
        <p:spPr bwMode="auto">
          <a:xfrm>
            <a:off x="2319338" y="5565775"/>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sym typeface="Wingdings" panose="05000000000000000000" pitchFamily="2" charset="2"/>
              </a:rPr>
              <a:t></a:t>
            </a:r>
            <a:endParaRPr lang="en-US" altLang="en-US" sz="2400">
              <a:solidFill>
                <a:srgbClr val="FF5050"/>
              </a:solidFill>
            </a:endParaRPr>
          </a:p>
        </p:txBody>
      </p:sp>
      <p:sp>
        <p:nvSpPr>
          <p:cNvPr id="8201" name="Text Box 10"/>
          <p:cNvSpPr txBox="1">
            <a:spLocks noChangeArrowheads="1"/>
          </p:cNvSpPr>
          <p:nvPr/>
        </p:nvSpPr>
        <p:spPr bwMode="auto">
          <a:xfrm>
            <a:off x="2336800" y="2832100"/>
            <a:ext cx="10144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100" b="1">
                <a:latin typeface="Arial" panose="020B0604020202020204" pitchFamily="34" charset="0"/>
              </a:rPr>
              <a:t>Epithalamus</a:t>
            </a:r>
            <a:endParaRPr lang="en-US" altLang="en-US" sz="1100"/>
          </a:p>
        </p:txBody>
      </p:sp>
      <p:sp>
        <p:nvSpPr>
          <p:cNvPr id="8202" name="Text Box 11"/>
          <p:cNvSpPr txBox="1">
            <a:spLocks noChangeArrowheads="1"/>
          </p:cNvSpPr>
          <p:nvPr/>
        </p:nvSpPr>
        <p:spPr bwMode="auto">
          <a:xfrm>
            <a:off x="1841500" y="207963"/>
            <a:ext cx="54038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latin typeface="Calibri" panose="020F0502020204030204" pitchFamily="34" charset="0"/>
              </a:rPr>
              <a:t>The 6 Divisions of the Brain</a:t>
            </a:r>
            <a:endParaRPr lang="en-US" altLang="en-US" sz="2400">
              <a:latin typeface="Calibri" panose="020F0502020204030204" pitchFamily="34" charset="0"/>
            </a:endParaRPr>
          </a:p>
        </p:txBody>
      </p:sp>
      <p:sp>
        <p:nvSpPr>
          <p:cNvPr id="8203" name="Text Box 12"/>
          <p:cNvSpPr txBox="1">
            <a:spLocks noChangeArrowheads="1"/>
          </p:cNvSpPr>
          <p:nvPr/>
        </p:nvSpPr>
        <p:spPr bwMode="auto">
          <a:xfrm>
            <a:off x="3060700" y="1879600"/>
            <a:ext cx="9366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100" b="1">
                <a:latin typeface="Arial" panose="020B0604020202020204" pitchFamily="34" charset="0"/>
              </a:rPr>
              <a:t>(Cerebrum)</a:t>
            </a:r>
            <a:endParaRPr lang="en-US" altLang="en-US" sz="1100" b="1"/>
          </a:p>
        </p:txBody>
      </p:sp>
      <p:sp>
        <p:nvSpPr>
          <p:cNvPr id="8204" name="Line 13"/>
          <p:cNvSpPr>
            <a:spLocks noChangeShapeType="1"/>
          </p:cNvSpPr>
          <p:nvPr/>
        </p:nvSpPr>
        <p:spPr bwMode="auto">
          <a:xfrm flipV="1">
            <a:off x="2314575" y="2952750"/>
            <a:ext cx="0" cy="5905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15"/>
          <p:cNvSpPr>
            <a:spLocks noChangeShapeType="1"/>
          </p:cNvSpPr>
          <p:nvPr/>
        </p:nvSpPr>
        <p:spPr bwMode="auto">
          <a:xfrm>
            <a:off x="2305050" y="2952750"/>
            <a:ext cx="114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4978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4463"/>
            <a:ext cx="49149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514350" y="5124450"/>
            <a:ext cx="4381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rgbClr val="000000"/>
              </a:solidFill>
              <a:latin typeface="Calibri" panose="020F0502020204030204" pitchFamily="34" charset="0"/>
            </a:endParaRPr>
          </a:p>
        </p:txBody>
      </p:sp>
      <p:sp>
        <p:nvSpPr>
          <p:cNvPr id="30724" name="Rectangle 4"/>
          <p:cNvSpPr>
            <a:spLocks noChangeArrowheads="1"/>
          </p:cNvSpPr>
          <p:nvPr/>
        </p:nvSpPr>
        <p:spPr bwMode="auto">
          <a:xfrm>
            <a:off x="3352800" y="266700"/>
            <a:ext cx="3124200" cy="1962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rgbClr val="000000"/>
              </a:solidFill>
              <a:latin typeface="Calibri" panose="020F0502020204030204" pitchFamily="34" charset="0"/>
            </a:endParaRPr>
          </a:p>
        </p:txBody>
      </p:sp>
      <p:sp>
        <p:nvSpPr>
          <p:cNvPr id="75781" name="Text Box 5"/>
          <p:cNvSpPr txBox="1">
            <a:spLocks noChangeArrowheads="1"/>
          </p:cNvSpPr>
          <p:nvPr/>
        </p:nvSpPr>
        <p:spPr bwMode="auto">
          <a:xfrm>
            <a:off x="4829175" y="2378075"/>
            <a:ext cx="30400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0000"/>
                </a:solidFill>
                <a:latin typeface="Calibri" panose="020F0502020204030204" pitchFamily="34" charset="0"/>
              </a:rPr>
              <a:t>1) </a:t>
            </a:r>
            <a:r>
              <a:rPr lang="en-US" altLang="en-US" sz="3600" b="1" u="sng">
                <a:solidFill>
                  <a:srgbClr val="000000"/>
                </a:solidFill>
                <a:latin typeface="Calibri" panose="020F0502020204030204" pitchFamily="34" charset="0"/>
              </a:rPr>
              <a:t>Epithalamus</a:t>
            </a:r>
            <a:endParaRPr lang="en-US" altLang="en-US" sz="3600">
              <a:solidFill>
                <a:srgbClr val="000000"/>
              </a:solidFill>
              <a:latin typeface="Calibri" panose="020F0502020204030204" pitchFamily="34" charset="0"/>
            </a:endParaRPr>
          </a:p>
        </p:txBody>
      </p:sp>
      <p:sp>
        <p:nvSpPr>
          <p:cNvPr id="30726" name="Text Box 6"/>
          <p:cNvSpPr txBox="1">
            <a:spLocks noChangeArrowheads="1"/>
          </p:cNvSpPr>
          <p:nvPr/>
        </p:nvSpPr>
        <p:spPr bwMode="auto">
          <a:xfrm>
            <a:off x="306388" y="273050"/>
            <a:ext cx="87804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0000"/>
                </a:solidFill>
                <a:latin typeface="Calibri" panose="020F0502020204030204" pitchFamily="34" charset="0"/>
              </a:rPr>
              <a:t>Diencephalon </a:t>
            </a:r>
          </a:p>
          <a:p>
            <a:pPr>
              <a:spcBef>
                <a:spcPct val="0"/>
              </a:spcBef>
              <a:buFontTx/>
              <a:buNone/>
            </a:pPr>
            <a:r>
              <a:rPr lang="en-US" altLang="en-US" sz="3600" b="1">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1) Epithalamus, 2) Thalamus and 3) Hypothalamus</a:t>
            </a:r>
            <a:r>
              <a:rPr lang="en-US" altLang="en-US" sz="3600" b="1">
                <a:solidFill>
                  <a:srgbClr val="000000"/>
                </a:solidFill>
                <a:latin typeface="Calibri" panose="020F0502020204030204" pitchFamily="34" charset="0"/>
              </a:rPr>
              <a:t> </a:t>
            </a:r>
          </a:p>
        </p:txBody>
      </p:sp>
      <p:sp>
        <p:nvSpPr>
          <p:cNvPr id="75784" name="Rectangle 8"/>
          <p:cNvSpPr>
            <a:spLocks noChangeArrowheads="1"/>
          </p:cNvSpPr>
          <p:nvPr/>
        </p:nvSpPr>
        <p:spPr bwMode="auto">
          <a:xfrm>
            <a:off x="3414713" y="4052888"/>
            <a:ext cx="56086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rgbClr val="000000"/>
                </a:solidFill>
                <a:latin typeface="Calibri" panose="020F0502020204030204" pitchFamily="34" charset="0"/>
              </a:rPr>
              <a:t>- Includes the </a:t>
            </a:r>
            <a:r>
              <a:rPr lang="en-US" altLang="en-US" sz="2800" b="1">
                <a:solidFill>
                  <a:srgbClr val="000000"/>
                </a:solidFill>
                <a:latin typeface="Calibri" panose="020F0502020204030204" pitchFamily="34" charset="0"/>
              </a:rPr>
              <a:t>pineal gland (body)</a:t>
            </a:r>
            <a:r>
              <a:rPr lang="en-US" altLang="en-US" sz="2800">
                <a:solidFill>
                  <a:srgbClr val="000000"/>
                </a:solidFill>
                <a:latin typeface="Calibri" panose="020F0502020204030204" pitchFamily="34" charset="0"/>
              </a:rPr>
              <a:t>.</a:t>
            </a:r>
            <a:r>
              <a:rPr lang="en-US" altLang="en-US" sz="2800" b="1">
                <a:solidFill>
                  <a:srgbClr val="000000"/>
                </a:solidFill>
                <a:latin typeface="Calibri" panose="020F0502020204030204" pitchFamily="34" charset="0"/>
              </a:rPr>
              <a:t> </a:t>
            </a:r>
          </a:p>
          <a:p>
            <a:pPr>
              <a:spcBef>
                <a:spcPct val="0"/>
              </a:spcBef>
              <a:buFontTx/>
              <a:buNone/>
            </a:pPr>
            <a:r>
              <a:rPr lang="en-US" altLang="en-US" sz="2800">
                <a:solidFill>
                  <a:srgbClr val="000000"/>
                </a:solidFill>
                <a:latin typeface="Calibri" panose="020F0502020204030204" pitchFamily="34" charset="0"/>
              </a:rPr>
              <a:t>  Secretes hormone </a:t>
            </a:r>
            <a:r>
              <a:rPr lang="en-US" altLang="en-US" sz="2800">
                <a:solidFill>
                  <a:srgbClr val="C20000"/>
                </a:solidFill>
                <a:latin typeface="Calibri" panose="020F0502020204030204" pitchFamily="34" charset="0"/>
              </a:rPr>
              <a:t>melatonin</a:t>
            </a:r>
            <a:r>
              <a:rPr lang="en-US" altLang="en-US" sz="2800">
                <a:solidFill>
                  <a:srgbClr val="000000"/>
                </a:solidFill>
                <a:latin typeface="Calibri" panose="020F0502020204030204" pitchFamily="34" charset="0"/>
              </a:rPr>
              <a:t>, under</a:t>
            </a:r>
          </a:p>
          <a:p>
            <a:pPr>
              <a:spcBef>
                <a:spcPct val="0"/>
              </a:spcBef>
              <a:buFontTx/>
              <a:buNone/>
            </a:pPr>
            <a:r>
              <a:rPr lang="en-US" altLang="en-US" sz="2800">
                <a:solidFill>
                  <a:srgbClr val="000000"/>
                </a:solidFill>
                <a:latin typeface="Calibri" panose="020F0502020204030204" pitchFamily="34" charset="0"/>
              </a:rPr>
              <a:t>  influence of the hypothalamus.</a:t>
            </a:r>
            <a:endParaRPr lang="en-US" altLang="en-US" sz="2400">
              <a:solidFill>
                <a:srgbClr val="000000"/>
              </a:solidFill>
              <a:latin typeface="Calibri" panose="020F0502020204030204" pitchFamily="34" charset="0"/>
            </a:endParaRPr>
          </a:p>
        </p:txBody>
      </p:sp>
      <p:sp>
        <p:nvSpPr>
          <p:cNvPr id="30728" name="Text Box 9"/>
          <p:cNvSpPr txBox="1">
            <a:spLocks noChangeArrowheads="1"/>
          </p:cNvSpPr>
          <p:nvPr/>
        </p:nvSpPr>
        <p:spPr bwMode="auto">
          <a:xfrm>
            <a:off x="0" y="38735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5050"/>
                </a:solidFill>
                <a:latin typeface="Calibri" panose="020F0502020204030204" pitchFamily="34" charset="0"/>
                <a:sym typeface="Wingdings" panose="05000000000000000000" pitchFamily="2" charset="2"/>
              </a:rPr>
              <a:t></a:t>
            </a:r>
            <a:endParaRPr lang="en-US" altLang="en-US" sz="2400">
              <a:solidFill>
                <a:srgbClr val="FF5050"/>
              </a:solidFill>
              <a:latin typeface="Calibri" panose="020F0502020204030204" pitchFamily="34" charset="0"/>
            </a:endParaRPr>
          </a:p>
        </p:txBody>
      </p:sp>
      <p:sp>
        <p:nvSpPr>
          <p:cNvPr id="75786" name="Text Box 10"/>
          <p:cNvSpPr txBox="1">
            <a:spLocks noChangeArrowheads="1"/>
          </p:cNvSpPr>
          <p:nvPr/>
        </p:nvSpPr>
        <p:spPr bwMode="auto">
          <a:xfrm>
            <a:off x="584200" y="5946775"/>
            <a:ext cx="8193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000000"/>
                </a:solidFill>
                <a:latin typeface="Calibri" panose="020F0502020204030204" pitchFamily="34" charset="0"/>
              </a:rPr>
              <a:t>* Dimethyl-tryptamine </a:t>
            </a:r>
            <a:r>
              <a:rPr lang="en-US" altLang="en-US" sz="2400">
                <a:latin typeface="Calibri" panose="020F0502020204030204" pitchFamily="34" charset="0"/>
              </a:rPr>
              <a:t>(</a:t>
            </a:r>
            <a:r>
              <a:rPr lang="en-US" altLang="en-US" sz="2400">
                <a:solidFill>
                  <a:srgbClr val="CC0000"/>
                </a:solidFill>
                <a:latin typeface="Calibri" panose="020F0502020204030204" pitchFamily="34" charset="0"/>
              </a:rPr>
              <a:t>DMT</a:t>
            </a:r>
            <a:r>
              <a:rPr lang="en-US" altLang="en-US" sz="2400">
                <a:latin typeface="Calibri" panose="020F0502020204030204" pitchFamily="34" charset="0"/>
              </a:rPr>
              <a:t>) </a:t>
            </a:r>
            <a:r>
              <a:rPr lang="en-US" altLang="en-US" sz="2400">
                <a:solidFill>
                  <a:srgbClr val="000000"/>
                </a:solidFill>
                <a:latin typeface="Calibri" panose="020F0502020204030204" pitchFamily="34" charset="0"/>
              </a:rPr>
              <a:t>is also released from Pineal gland.</a:t>
            </a:r>
          </a:p>
        </p:txBody>
      </p:sp>
    </p:spTree>
    <p:extLst>
      <p:ext uri="{BB962C8B-B14F-4D97-AF65-F5344CB8AC3E}">
        <p14:creationId xmlns:p14="http://schemas.microsoft.com/office/powerpoint/2010/main" val="216061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P spid="75784" grpId="0" autoUpdateAnimBg="0"/>
      <p:bldP spid="757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hotolrg" descr="Photo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641347"/>
            <a:ext cx="8977312"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9E29EB9-DFF0-2AD2-6C1A-FCE00895C312}"/>
              </a:ext>
            </a:extLst>
          </p:cNvPr>
          <p:cNvSpPr/>
          <p:nvPr/>
        </p:nvSpPr>
        <p:spPr>
          <a:xfrm>
            <a:off x="431800" y="5830097"/>
            <a:ext cx="8558213" cy="646113"/>
          </a:xfrm>
          <a:prstGeom prst="rect">
            <a:avLst/>
          </a:prstGeom>
        </p:spPr>
        <p:txBody>
          <a:bodyPr>
            <a:spAutoFit/>
          </a:bodyPr>
          <a:lstStyle/>
          <a:p>
            <a:pPr>
              <a:defRPr/>
            </a:pPr>
            <a:r>
              <a:rPr lang="en-US" sz="1800" u="sng" dirty="0">
                <a:latin typeface="Calibri" panose="020F0502020204030204" pitchFamily="34" charset="0"/>
              </a:rPr>
              <a:t>Note</a:t>
            </a:r>
            <a:r>
              <a:rPr lang="en-US" sz="1800" dirty="0">
                <a:latin typeface="Calibri" panose="020F0502020204030204" pitchFamily="34" charset="0"/>
              </a:rPr>
              <a:t>: The significant </a:t>
            </a:r>
            <a:r>
              <a:rPr lang="en-US" sz="1800" b="1" dirty="0">
                <a:solidFill>
                  <a:schemeClr val="accent2">
                    <a:lumMod val="60000"/>
                    <a:lumOff val="40000"/>
                  </a:schemeClr>
                </a:solidFill>
                <a:latin typeface="Calibri" panose="020F0502020204030204" pitchFamily="34" charset="0"/>
              </a:rPr>
              <a:t>Blue Light </a:t>
            </a:r>
            <a:r>
              <a:rPr lang="en-US" sz="1800" dirty="0">
                <a:latin typeface="Calibri" panose="020F0502020204030204" pitchFamily="34" charset="0"/>
              </a:rPr>
              <a:t>emitted from </a:t>
            </a:r>
            <a:r>
              <a:rPr lang="en-US" sz="1800" dirty="0" err="1">
                <a:latin typeface="Calibri" panose="020F0502020204030204" pitchFamily="34" charset="0"/>
              </a:rPr>
              <a:t>tv</a:t>
            </a:r>
            <a:r>
              <a:rPr lang="en-US" sz="1800" dirty="0">
                <a:latin typeface="Calibri" panose="020F0502020204030204" pitchFamily="34" charset="0"/>
              </a:rPr>
              <a:t>, computer and phone screens blocks the hormone </a:t>
            </a:r>
            <a:r>
              <a:rPr lang="en-US" sz="1800" b="1" dirty="0">
                <a:latin typeface="Calibri" panose="020F0502020204030204" pitchFamily="34" charset="0"/>
              </a:rPr>
              <a:t>melatonin,</a:t>
            </a:r>
            <a:r>
              <a:rPr lang="en-US" sz="1800" dirty="0">
                <a:latin typeface="Calibri" panose="020F0502020204030204" pitchFamily="34" charset="0"/>
              </a:rPr>
              <a:t> therefore suppresses your body's ability to prepare for sleep.</a:t>
            </a:r>
          </a:p>
        </p:txBody>
      </p:sp>
    </p:spTree>
    <p:extLst>
      <p:ext uri="{BB962C8B-B14F-4D97-AF65-F5344CB8AC3E}">
        <p14:creationId xmlns:p14="http://schemas.microsoft.com/office/powerpoint/2010/main" val="5171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3311525" y="0"/>
            <a:ext cx="25209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latin typeface="Calibri" panose="020F0502020204030204" pitchFamily="34" charset="0"/>
              </a:rPr>
              <a:t>2) </a:t>
            </a:r>
            <a:r>
              <a:rPr lang="en-US" altLang="en-US" sz="3600" b="1" u="sng">
                <a:latin typeface="Calibri" panose="020F0502020204030204" pitchFamily="34" charset="0"/>
              </a:rPr>
              <a:t>Thalamus</a:t>
            </a:r>
            <a:endParaRPr lang="en-US" altLang="en-US" sz="3600" b="1">
              <a:latin typeface="Calibri" panose="020F0502020204030204" pitchFamily="34" charset="0"/>
            </a:endParaRPr>
          </a:p>
        </p:txBody>
      </p:sp>
      <p:pic>
        <p:nvPicPr>
          <p:cNvPr id="337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841375"/>
            <a:ext cx="46101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9"/>
          <p:cNvSpPr>
            <a:spLocks noChangeArrowheads="1"/>
          </p:cNvSpPr>
          <p:nvPr/>
        </p:nvSpPr>
        <p:spPr bwMode="auto">
          <a:xfrm>
            <a:off x="7924800" y="609600"/>
            <a:ext cx="2038350" cy="2171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797" name="Rectangle 10"/>
          <p:cNvSpPr>
            <a:spLocks noChangeArrowheads="1"/>
          </p:cNvSpPr>
          <p:nvPr/>
        </p:nvSpPr>
        <p:spPr bwMode="auto">
          <a:xfrm>
            <a:off x="5334000" y="5486400"/>
            <a:ext cx="342900" cy="419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15362" name="Rectangle 2"/>
          <p:cNvSpPr>
            <a:spLocks noChangeArrowheads="1"/>
          </p:cNvSpPr>
          <p:nvPr/>
        </p:nvSpPr>
        <p:spPr bwMode="auto">
          <a:xfrm>
            <a:off x="193675" y="666750"/>
            <a:ext cx="382905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b="1">
                <a:latin typeface="Calibri" panose="020F0502020204030204" pitchFamily="34" charset="0"/>
              </a:rPr>
              <a:t>* </a:t>
            </a:r>
            <a:r>
              <a:rPr lang="en-US" altLang="en-US">
                <a:latin typeface="Calibri" panose="020F0502020204030204" pitchFamily="34" charset="0"/>
              </a:rPr>
              <a:t>Makes up 80% of </a:t>
            </a:r>
          </a:p>
          <a:p>
            <a:pPr>
              <a:buFontTx/>
              <a:buNone/>
            </a:pPr>
            <a:r>
              <a:rPr lang="en-US" altLang="en-US">
                <a:latin typeface="Calibri" panose="020F0502020204030204" pitchFamily="34" charset="0"/>
              </a:rPr>
              <a:t>   the diencephalon.</a:t>
            </a:r>
          </a:p>
        </p:txBody>
      </p:sp>
      <p:sp>
        <p:nvSpPr>
          <p:cNvPr id="15364" name="Rectangle 4"/>
          <p:cNvSpPr>
            <a:spLocks noChangeArrowheads="1"/>
          </p:cNvSpPr>
          <p:nvPr/>
        </p:nvSpPr>
        <p:spPr bwMode="auto">
          <a:xfrm>
            <a:off x="174625" y="3943350"/>
            <a:ext cx="44545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b="1">
                <a:latin typeface="Calibri" panose="020F0502020204030204" pitchFamily="34" charset="0"/>
              </a:rPr>
              <a:t>*</a:t>
            </a:r>
            <a:r>
              <a:rPr lang="en-US" altLang="en-US">
                <a:latin typeface="Calibri" panose="020F0502020204030204" pitchFamily="34" charset="0"/>
              </a:rPr>
              <a:t> Afferent impulses </a:t>
            </a:r>
          </a:p>
          <a:p>
            <a:pPr>
              <a:buFontTx/>
              <a:buNone/>
            </a:pPr>
            <a:r>
              <a:rPr lang="en-US" altLang="en-US">
                <a:latin typeface="Calibri" panose="020F0502020204030204" pitchFamily="34" charset="0"/>
              </a:rPr>
              <a:t>  converge on thalamus.</a:t>
            </a:r>
          </a:p>
        </p:txBody>
      </p:sp>
      <p:sp>
        <p:nvSpPr>
          <p:cNvPr id="15366" name="Rectangle 6"/>
          <p:cNvSpPr>
            <a:spLocks noChangeArrowheads="1"/>
          </p:cNvSpPr>
          <p:nvPr/>
        </p:nvSpPr>
        <p:spPr bwMode="auto">
          <a:xfrm>
            <a:off x="193675" y="1885950"/>
            <a:ext cx="5372100"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b="1">
                <a:solidFill>
                  <a:srgbClr val="CC0000"/>
                </a:solidFill>
                <a:latin typeface="Calibri" panose="020F0502020204030204" pitchFamily="34" charset="0"/>
              </a:rPr>
              <a:t>*</a:t>
            </a:r>
            <a:r>
              <a:rPr lang="en-US" altLang="en-US">
                <a:solidFill>
                  <a:srgbClr val="CC0000"/>
                </a:solidFill>
                <a:latin typeface="Calibri" panose="020F0502020204030204" pitchFamily="34" charset="0"/>
              </a:rPr>
              <a:t> Contains ~ a dozen major </a:t>
            </a:r>
          </a:p>
          <a:p>
            <a:pPr>
              <a:buFontTx/>
              <a:buNone/>
            </a:pPr>
            <a:r>
              <a:rPr lang="en-US" altLang="en-US">
                <a:solidFill>
                  <a:srgbClr val="CC0000"/>
                </a:solidFill>
                <a:latin typeface="Calibri" panose="020F0502020204030204" pitchFamily="34" charset="0"/>
              </a:rPr>
              <a:t>   nuclei which act as the </a:t>
            </a:r>
          </a:p>
          <a:p>
            <a:pPr>
              <a:buFontTx/>
              <a:buNone/>
            </a:pPr>
            <a:r>
              <a:rPr lang="en-US" altLang="en-US">
                <a:solidFill>
                  <a:srgbClr val="CC0000"/>
                </a:solidFill>
                <a:latin typeface="Calibri" panose="020F0502020204030204" pitchFamily="34" charset="0"/>
              </a:rPr>
              <a:t>  “gateway” to cerebral cortex.</a:t>
            </a:r>
          </a:p>
        </p:txBody>
      </p:sp>
      <p:sp>
        <p:nvSpPr>
          <p:cNvPr id="15367" name="Rectangle 7"/>
          <p:cNvSpPr>
            <a:spLocks noChangeArrowheads="1"/>
          </p:cNvSpPr>
          <p:nvPr/>
        </p:nvSpPr>
        <p:spPr bwMode="auto">
          <a:xfrm>
            <a:off x="190500" y="5334000"/>
            <a:ext cx="58864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b="1">
                <a:solidFill>
                  <a:srgbClr val="CC0000"/>
                </a:solidFill>
                <a:latin typeface="Calibri" panose="020F0502020204030204" pitchFamily="34" charset="0"/>
              </a:rPr>
              <a:t>*</a:t>
            </a:r>
            <a:r>
              <a:rPr lang="en-US" altLang="en-US">
                <a:solidFill>
                  <a:srgbClr val="CC0000"/>
                </a:solidFill>
                <a:latin typeface="Calibri" panose="020F0502020204030204" pitchFamily="34" charset="0"/>
              </a:rPr>
              <a:t> Nuclei organize and amplify </a:t>
            </a:r>
          </a:p>
          <a:p>
            <a:pPr>
              <a:buFontTx/>
              <a:buNone/>
            </a:pPr>
            <a:r>
              <a:rPr lang="en-US" altLang="en-US">
                <a:solidFill>
                  <a:srgbClr val="CC0000"/>
                </a:solidFill>
                <a:latin typeface="Calibri" panose="020F0502020204030204" pitchFamily="34" charset="0"/>
              </a:rPr>
              <a:t>  or tone down signals. </a:t>
            </a:r>
          </a:p>
        </p:txBody>
      </p:sp>
    </p:spTree>
    <p:extLst>
      <p:ext uri="{BB962C8B-B14F-4D97-AF65-F5344CB8AC3E}">
        <p14:creationId xmlns:p14="http://schemas.microsoft.com/office/powerpoint/2010/main" val="1849615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4" grpId="0" autoUpdateAnimBg="0"/>
      <p:bldP spid="15366" grpId="0" autoUpdateAnimBg="0"/>
      <p:bldP spid="1536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t="19696" b="24242"/>
          <a:stretch>
            <a:fillRect/>
          </a:stretch>
        </p:blipFill>
        <p:spPr bwMode="auto">
          <a:xfrm>
            <a:off x="-244475"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3013075" y="228600"/>
            <a:ext cx="354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0000"/>
                </a:solidFill>
                <a:latin typeface="Calibri" panose="020F0502020204030204" pitchFamily="34" charset="0"/>
              </a:rPr>
              <a:t>3) </a:t>
            </a:r>
            <a:r>
              <a:rPr lang="en-US" altLang="en-US" sz="3600" b="1" u="sng">
                <a:solidFill>
                  <a:srgbClr val="000000"/>
                </a:solidFill>
                <a:latin typeface="Calibri" panose="020F0502020204030204" pitchFamily="34" charset="0"/>
              </a:rPr>
              <a:t>Hypothalamus</a:t>
            </a:r>
            <a:endParaRPr lang="en-US" altLang="en-US" sz="2400">
              <a:solidFill>
                <a:srgbClr val="000000"/>
              </a:solidFill>
              <a:latin typeface="Calibri" panose="020F0502020204030204" pitchFamily="34" charset="0"/>
            </a:endParaRPr>
          </a:p>
        </p:txBody>
      </p:sp>
      <p:sp>
        <p:nvSpPr>
          <p:cNvPr id="34820" name="Rectangle 4"/>
          <p:cNvSpPr>
            <a:spLocks noChangeArrowheads="1"/>
          </p:cNvSpPr>
          <p:nvPr/>
        </p:nvSpPr>
        <p:spPr bwMode="auto">
          <a:xfrm>
            <a:off x="3028950" y="1041400"/>
            <a:ext cx="58118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600" b="1">
                <a:solidFill>
                  <a:srgbClr val="000000"/>
                </a:solidFill>
                <a:latin typeface="Calibri" panose="020F0502020204030204" pitchFamily="34" charset="0"/>
              </a:rPr>
              <a:t>Main visceral control center of the body</a:t>
            </a:r>
            <a:endParaRPr lang="en-US" altLang="en-US" sz="2400">
              <a:solidFill>
                <a:srgbClr val="000000"/>
              </a:solidFill>
              <a:latin typeface="Calibri" panose="020F0502020204030204" pitchFamily="34" charset="0"/>
            </a:endParaRPr>
          </a:p>
        </p:txBody>
      </p:sp>
      <p:sp>
        <p:nvSpPr>
          <p:cNvPr id="106501" name="Text Box 5"/>
          <p:cNvSpPr txBox="1">
            <a:spLocks noChangeArrowheads="1"/>
          </p:cNvSpPr>
          <p:nvPr/>
        </p:nvSpPr>
        <p:spPr bwMode="auto">
          <a:xfrm>
            <a:off x="138113" y="2271713"/>
            <a:ext cx="1538287"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T</a:t>
            </a:r>
            <a:r>
              <a:rPr lang="en-US" altLang="en-US" sz="1800" baseline="-25000">
                <a:solidFill>
                  <a:srgbClr val="CC0000"/>
                </a:solidFill>
                <a:latin typeface="Calibri" panose="020F0502020204030204" pitchFamily="34" charset="0"/>
              </a:rPr>
              <a:t>b</a:t>
            </a:r>
            <a:r>
              <a:rPr lang="en-US" altLang="en-US" sz="1800">
                <a:solidFill>
                  <a:srgbClr val="CC0000"/>
                </a:solidFill>
                <a:latin typeface="Calibri" panose="020F0502020204030204" pitchFamily="34" charset="0"/>
              </a:rPr>
              <a:t> and Sexual </a:t>
            </a:r>
          </a:p>
          <a:p>
            <a:pPr>
              <a:spcBef>
                <a:spcPct val="0"/>
              </a:spcBef>
              <a:buFontTx/>
              <a:buNone/>
            </a:pPr>
            <a:r>
              <a:rPr lang="en-US" altLang="en-US" sz="1800">
                <a:solidFill>
                  <a:srgbClr val="CC0000"/>
                </a:solidFill>
                <a:latin typeface="Calibri" panose="020F0502020204030204" pitchFamily="34" charset="0"/>
              </a:rPr>
              <a:t>Dimorphism</a:t>
            </a:r>
          </a:p>
        </p:txBody>
      </p:sp>
      <p:sp>
        <p:nvSpPr>
          <p:cNvPr id="106502" name="Line 6"/>
          <p:cNvSpPr>
            <a:spLocks noChangeShapeType="1"/>
          </p:cNvSpPr>
          <p:nvPr/>
        </p:nvSpPr>
        <p:spPr bwMode="auto">
          <a:xfrm>
            <a:off x="989013" y="2955925"/>
            <a:ext cx="941387" cy="454025"/>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3" name="Text Box 7"/>
          <p:cNvSpPr txBox="1">
            <a:spLocks noChangeArrowheads="1"/>
          </p:cNvSpPr>
          <p:nvPr/>
        </p:nvSpPr>
        <p:spPr bwMode="auto">
          <a:xfrm>
            <a:off x="74613" y="5761038"/>
            <a:ext cx="115887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Circadian </a:t>
            </a:r>
          </a:p>
          <a:p>
            <a:pPr>
              <a:spcBef>
                <a:spcPct val="0"/>
              </a:spcBef>
              <a:buFontTx/>
              <a:buNone/>
            </a:pPr>
            <a:r>
              <a:rPr lang="en-US" altLang="en-US" sz="1800">
                <a:solidFill>
                  <a:srgbClr val="CC0000"/>
                </a:solidFill>
                <a:latin typeface="Calibri" panose="020F0502020204030204" pitchFamily="34" charset="0"/>
              </a:rPr>
              <a:t>rhythms</a:t>
            </a:r>
          </a:p>
        </p:txBody>
      </p:sp>
      <p:sp>
        <p:nvSpPr>
          <p:cNvPr id="106504" name="Line 8"/>
          <p:cNvSpPr>
            <a:spLocks noChangeShapeType="1"/>
          </p:cNvSpPr>
          <p:nvPr/>
        </p:nvSpPr>
        <p:spPr bwMode="auto">
          <a:xfrm flipV="1">
            <a:off x="1265238" y="5038725"/>
            <a:ext cx="627062" cy="968375"/>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5" name="Text Box 9"/>
          <p:cNvSpPr txBox="1">
            <a:spLocks noChangeArrowheads="1"/>
          </p:cNvSpPr>
          <p:nvPr/>
        </p:nvSpPr>
        <p:spPr bwMode="auto">
          <a:xfrm>
            <a:off x="7467600" y="5995988"/>
            <a:ext cx="150495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Olfaction and </a:t>
            </a:r>
          </a:p>
          <a:p>
            <a:pPr>
              <a:spcBef>
                <a:spcPct val="0"/>
              </a:spcBef>
              <a:buFontTx/>
              <a:buNone/>
            </a:pPr>
            <a:r>
              <a:rPr lang="en-US" altLang="en-US" sz="1800">
                <a:solidFill>
                  <a:srgbClr val="CC0000"/>
                </a:solidFill>
                <a:latin typeface="Calibri" panose="020F0502020204030204" pitchFamily="34" charset="0"/>
              </a:rPr>
              <a:t>Memory</a:t>
            </a:r>
          </a:p>
        </p:txBody>
      </p:sp>
      <p:sp>
        <p:nvSpPr>
          <p:cNvPr id="106506" name="Line 10"/>
          <p:cNvSpPr>
            <a:spLocks noChangeShapeType="1"/>
          </p:cNvSpPr>
          <p:nvPr/>
        </p:nvSpPr>
        <p:spPr bwMode="auto">
          <a:xfrm flipH="1" flipV="1">
            <a:off x="7367588" y="5667375"/>
            <a:ext cx="809625" cy="296863"/>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7"/>
          <p:cNvSpPr txBox="1">
            <a:spLocks noChangeArrowheads="1"/>
          </p:cNvSpPr>
          <p:nvPr/>
        </p:nvSpPr>
        <p:spPr bwMode="auto">
          <a:xfrm>
            <a:off x="131763" y="3552825"/>
            <a:ext cx="10429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Sweating</a:t>
            </a:r>
          </a:p>
        </p:txBody>
      </p:sp>
      <p:sp>
        <p:nvSpPr>
          <p:cNvPr id="14" name="Text Box 7"/>
          <p:cNvSpPr txBox="1">
            <a:spLocks noChangeArrowheads="1"/>
          </p:cNvSpPr>
          <p:nvPr/>
        </p:nvSpPr>
        <p:spPr bwMode="auto">
          <a:xfrm>
            <a:off x="7932738" y="2762250"/>
            <a:ext cx="10810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Shivering</a:t>
            </a:r>
          </a:p>
        </p:txBody>
      </p:sp>
      <p:sp>
        <p:nvSpPr>
          <p:cNvPr id="15" name="Text Box 7"/>
          <p:cNvSpPr txBox="1">
            <a:spLocks noChangeArrowheads="1"/>
          </p:cNvSpPr>
          <p:nvPr/>
        </p:nvSpPr>
        <p:spPr bwMode="auto">
          <a:xfrm>
            <a:off x="6999288" y="2138363"/>
            <a:ext cx="19097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Heart Rate and BP</a:t>
            </a:r>
          </a:p>
        </p:txBody>
      </p:sp>
      <p:sp>
        <p:nvSpPr>
          <p:cNvPr id="18" name="Line 10"/>
          <p:cNvSpPr>
            <a:spLocks noChangeShapeType="1"/>
          </p:cNvSpPr>
          <p:nvPr/>
        </p:nvSpPr>
        <p:spPr bwMode="auto">
          <a:xfrm flipH="1">
            <a:off x="7143750" y="2562225"/>
            <a:ext cx="809625" cy="293688"/>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0"/>
          <p:cNvSpPr>
            <a:spLocks noChangeShapeType="1"/>
          </p:cNvSpPr>
          <p:nvPr/>
        </p:nvSpPr>
        <p:spPr bwMode="auto">
          <a:xfrm flipH="1">
            <a:off x="7507288" y="4008438"/>
            <a:ext cx="392112" cy="265112"/>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7"/>
          <p:cNvSpPr txBox="1">
            <a:spLocks noChangeArrowheads="1"/>
          </p:cNvSpPr>
          <p:nvPr/>
        </p:nvSpPr>
        <p:spPr bwMode="auto">
          <a:xfrm>
            <a:off x="8110538" y="5183188"/>
            <a:ext cx="8255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Satiety</a:t>
            </a:r>
          </a:p>
        </p:txBody>
      </p:sp>
      <p:sp>
        <p:nvSpPr>
          <p:cNvPr id="21" name="Line 8"/>
          <p:cNvSpPr>
            <a:spLocks noChangeShapeType="1"/>
          </p:cNvSpPr>
          <p:nvPr/>
        </p:nvSpPr>
        <p:spPr bwMode="auto">
          <a:xfrm>
            <a:off x="1244600" y="3763963"/>
            <a:ext cx="636588" cy="201612"/>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Text Box 7"/>
          <p:cNvSpPr txBox="1">
            <a:spLocks noChangeArrowheads="1"/>
          </p:cNvSpPr>
          <p:nvPr/>
        </p:nvSpPr>
        <p:spPr bwMode="auto">
          <a:xfrm>
            <a:off x="6200775" y="6191250"/>
            <a:ext cx="928688"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Feeding</a:t>
            </a:r>
          </a:p>
        </p:txBody>
      </p:sp>
      <p:sp>
        <p:nvSpPr>
          <p:cNvPr id="23" name="Line 10"/>
          <p:cNvSpPr>
            <a:spLocks noChangeShapeType="1"/>
          </p:cNvSpPr>
          <p:nvPr/>
        </p:nvSpPr>
        <p:spPr bwMode="auto">
          <a:xfrm flipH="1" flipV="1">
            <a:off x="6049963" y="5635625"/>
            <a:ext cx="542925" cy="509588"/>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10"/>
          <p:cNvSpPr>
            <a:spLocks noChangeShapeType="1"/>
          </p:cNvSpPr>
          <p:nvPr/>
        </p:nvSpPr>
        <p:spPr bwMode="auto">
          <a:xfrm flipH="1">
            <a:off x="7740650" y="3211513"/>
            <a:ext cx="615950" cy="328612"/>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7"/>
          <p:cNvSpPr txBox="1">
            <a:spLocks noChangeArrowheads="1"/>
          </p:cNvSpPr>
          <p:nvPr/>
        </p:nvSpPr>
        <p:spPr bwMode="auto">
          <a:xfrm>
            <a:off x="7975600" y="3665538"/>
            <a:ext cx="112712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Thirst and</a:t>
            </a:r>
          </a:p>
          <a:p>
            <a:pPr>
              <a:spcBef>
                <a:spcPct val="0"/>
              </a:spcBef>
              <a:buFontTx/>
              <a:buNone/>
            </a:pPr>
            <a:r>
              <a:rPr lang="en-US" altLang="en-US" sz="1800">
                <a:solidFill>
                  <a:srgbClr val="CC0000"/>
                </a:solidFill>
                <a:latin typeface="Calibri" panose="020F0502020204030204" pitchFamily="34" charset="0"/>
              </a:rPr>
              <a:t>Hunger</a:t>
            </a:r>
          </a:p>
        </p:txBody>
      </p:sp>
      <p:sp>
        <p:nvSpPr>
          <p:cNvPr id="26" name="Line 10"/>
          <p:cNvSpPr>
            <a:spLocks noChangeShapeType="1"/>
          </p:cNvSpPr>
          <p:nvPr/>
        </p:nvSpPr>
        <p:spPr bwMode="auto">
          <a:xfrm flipH="1" flipV="1">
            <a:off x="7591425" y="5146675"/>
            <a:ext cx="468313" cy="212725"/>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0"/>
          <p:cNvSpPr>
            <a:spLocks noChangeShapeType="1"/>
          </p:cNvSpPr>
          <p:nvPr/>
        </p:nvSpPr>
        <p:spPr bwMode="auto">
          <a:xfrm flipV="1">
            <a:off x="1233488" y="4583113"/>
            <a:ext cx="681037" cy="12700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7"/>
          <p:cNvSpPr txBox="1">
            <a:spLocks noChangeArrowheads="1"/>
          </p:cNvSpPr>
          <p:nvPr/>
        </p:nvSpPr>
        <p:spPr bwMode="auto">
          <a:xfrm>
            <a:off x="63500" y="4403725"/>
            <a:ext cx="11588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Posterior</a:t>
            </a:r>
          </a:p>
          <a:p>
            <a:pPr>
              <a:spcBef>
                <a:spcPct val="0"/>
              </a:spcBef>
              <a:buFontTx/>
              <a:buNone/>
            </a:pPr>
            <a:r>
              <a:rPr lang="en-US" altLang="en-US" sz="1800">
                <a:solidFill>
                  <a:srgbClr val="CC0000"/>
                </a:solidFill>
                <a:latin typeface="Calibri" panose="020F0502020204030204" pitchFamily="34" charset="0"/>
              </a:rPr>
              <a:t>Pituitary</a:t>
            </a:r>
          </a:p>
        </p:txBody>
      </p:sp>
      <p:sp>
        <p:nvSpPr>
          <p:cNvPr id="29" name="Text Box 7"/>
          <p:cNvSpPr txBox="1">
            <a:spLocks noChangeArrowheads="1"/>
          </p:cNvSpPr>
          <p:nvPr/>
        </p:nvSpPr>
        <p:spPr bwMode="auto">
          <a:xfrm>
            <a:off x="5780088" y="1749425"/>
            <a:ext cx="15001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latin typeface="Calibri" panose="020F0502020204030204" pitchFamily="34" charset="0"/>
              </a:rPr>
              <a:t>Adrenal gland</a:t>
            </a:r>
          </a:p>
        </p:txBody>
      </p:sp>
      <p:sp>
        <p:nvSpPr>
          <p:cNvPr id="30" name="Line 10"/>
          <p:cNvSpPr>
            <a:spLocks noChangeShapeType="1"/>
          </p:cNvSpPr>
          <p:nvPr/>
        </p:nvSpPr>
        <p:spPr bwMode="auto">
          <a:xfrm flipH="1">
            <a:off x="5022850" y="2168525"/>
            <a:ext cx="1357313" cy="206375"/>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72917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5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P spid="106502" grpId="0" animBg="1"/>
      <p:bldP spid="106503" grpId="0" animBg="1"/>
      <p:bldP spid="106504" grpId="0" animBg="1"/>
      <p:bldP spid="106505" grpId="0" animBg="1"/>
      <p:bldP spid="106506"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144588" y="285750"/>
            <a:ext cx="68580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buFontTx/>
              <a:buNone/>
            </a:pPr>
            <a:r>
              <a:rPr lang="en-US" altLang="en-US" sz="3600" b="1">
                <a:latin typeface="Calibri" panose="020F0502020204030204" pitchFamily="34" charset="0"/>
              </a:rPr>
              <a:t>Functions of the Hypothalamus:</a:t>
            </a:r>
            <a:r>
              <a:rPr lang="en-US" altLang="en-US">
                <a:latin typeface="Calibri" panose="020F0502020204030204" pitchFamily="34" charset="0"/>
              </a:rPr>
              <a:t> </a:t>
            </a:r>
          </a:p>
        </p:txBody>
      </p:sp>
      <p:sp>
        <p:nvSpPr>
          <p:cNvPr id="19459" name="Rectangle 3"/>
          <p:cNvSpPr>
            <a:spLocks noChangeArrowheads="1"/>
          </p:cNvSpPr>
          <p:nvPr/>
        </p:nvSpPr>
        <p:spPr bwMode="auto">
          <a:xfrm>
            <a:off x="647700" y="1181100"/>
            <a:ext cx="7620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Bef>
                <a:spcPct val="50000"/>
              </a:spcBef>
              <a:buFontTx/>
              <a:buNone/>
            </a:pPr>
            <a:r>
              <a:rPr lang="en-US" altLang="en-US">
                <a:latin typeface="Calibri" panose="020F0502020204030204" pitchFamily="34" charset="0"/>
              </a:rPr>
              <a:t>1. Controls autonomic nervous system (ANS)</a:t>
            </a:r>
          </a:p>
        </p:txBody>
      </p:sp>
      <p:sp>
        <p:nvSpPr>
          <p:cNvPr id="19461" name="Rectangle 5"/>
          <p:cNvSpPr>
            <a:spLocks noChangeArrowheads="1"/>
          </p:cNvSpPr>
          <p:nvPr/>
        </p:nvSpPr>
        <p:spPr bwMode="auto">
          <a:xfrm>
            <a:off x="647700" y="1885950"/>
            <a:ext cx="7429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Bef>
                <a:spcPct val="50000"/>
              </a:spcBef>
              <a:buFontTx/>
              <a:buNone/>
            </a:pPr>
            <a:r>
              <a:rPr lang="en-US" altLang="en-US">
                <a:latin typeface="Calibri" panose="020F0502020204030204" pitchFamily="34" charset="0"/>
              </a:rPr>
              <a:t>2. Control of the endocrine system </a:t>
            </a:r>
          </a:p>
        </p:txBody>
      </p:sp>
      <p:sp>
        <p:nvSpPr>
          <p:cNvPr id="19462" name="Rectangle 6"/>
          <p:cNvSpPr>
            <a:spLocks noChangeArrowheads="1"/>
          </p:cNvSpPr>
          <p:nvPr/>
        </p:nvSpPr>
        <p:spPr bwMode="auto">
          <a:xfrm>
            <a:off x="647700" y="2628900"/>
            <a:ext cx="72009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Bef>
                <a:spcPct val="50000"/>
              </a:spcBef>
              <a:buFontTx/>
              <a:buNone/>
            </a:pPr>
            <a:r>
              <a:rPr lang="en-US" altLang="en-US">
                <a:latin typeface="Calibri" panose="020F0502020204030204" pitchFamily="34" charset="0"/>
              </a:rPr>
              <a:t>3. Regulation of body temperature (T</a:t>
            </a:r>
            <a:r>
              <a:rPr lang="en-US" altLang="en-US" baseline="-20000">
                <a:latin typeface="Calibri" panose="020F0502020204030204" pitchFamily="34" charset="0"/>
              </a:rPr>
              <a:t>b</a:t>
            </a:r>
            <a:r>
              <a:rPr lang="en-US" altLang="en-US">
                <a:latin typeface="Calibri" panose="020F0502020204030204" pitchFamily="34" charset="0"/>
              </a:rPr>
              <a:t>)</a:t>
            </a:r>
          </a:p>
        </p:txBody>
      </p:sp>
      <p:sp>
        <p:nvSpPr>
          <p:cNvPr id="19463" name="Rectangle 7"/>
          <p:cNvSpPr>
            <a:spLocks noChangeArrowheads="1"/>
          </p:cNvSpPr>
          <p:nvPr/>
        </p:nvSpPr>
        <p:spPr bwMode="auto">
          <a:xfrm>
            <a:off x="647700" y="3378200"/>
            <a:ext cx="742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Bef>
                <a:spcPct val="50000"/>
              </a:spcBef>
              <a:buFontTx/>
              <a:buNone/>
            </a:pPr>
            <a:r>
              <a:rPr lang="en-US" altLang="en-US">
                <a:latin typeface="Calibri" panose="020F0502020204030204" pitchFamily="34" charset="0"/>
              </a:rPr>
              <a:t>4. Regulation of hunger and thirst sensations</a:t>
            </a:r>
          </a:p>
        </p:txBody>
      </p:sp>
      <p:sp>
        <p:nvSpPr>
          <p:cNvPr id="19464" name="Rectangle 8"/>
          <p:cNvSpPr>
            <a:spLocks noChangeArrowheads="1"/>
          </p:cNvSpPr>
          <p:nvPr/>
        </p:nvSpPr>
        <p:spPr bwMode="auto">
          <a:xfrm>
            <a:off x="647700" y="4110038"/>
            <a:ext cx="7315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Bef>
                <a:spcPct val="50000"/>
              </a:spcBef>
              <a:buFontTx/>
              <a:buNone/>
            </a:pPr>
            <a:r>
              <a:rPr lang="en-US" altLang="en-US">
                <a:latin typeface="Calibri" panose="020F0502020204030204" pitchFamily="34" charset="0"/>
              </a:rPr>
              <a:t>5. Regulation of sleep-wake cycles</a:t>
            </a:r>
          </a:p>
        </p:txBody>
      </p:sp>
      <p:sp>
        <p:nvSpPr>
          <p:cNvPr id="19467" name="Rectangle 11"/>
          <p:cNvSpPr>
            <a:spLocks noChangeArrowheads="1"/>
          </p:cNvSpPr>
          <p:nvPr/>
        </p:nvSpPr>
        <p:spPr bwMode="auto">
          <a:xfrm>
            <a:off x="765175" y="4930775"/>
            <a:ext cx="706755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Bef>
                <a:spcPct val="50000"/>
              </a:spcBef>
              <a:buFontTx/>
              <a:buNone/>
            </a:pPr>
            <a:r>
              <a:rPr lang="en-US" altLang="en-US" sz="2400">
                <a:latin typeface="Calibri" panose="020F0502020204030204" pitchFamily="34" charset="0"/>
              </a:rPr>
              <a:t>Overall: Controls much of behavior via emotional </a:t>
            </a:r>
          </a:p>
          <a:p>
            <a:pPr lvl="1">
              <a:lnSpc>
                <a:spcPct val="90000"/>
              </a:lnSpc>
              <a:spcBef>
                <a:spcPct val="50000"/>
              </a:spcBef>
              <a:buFontTx/>
              <a:buNone/>
            </a:pPr>
            <a:r>
              <a:rPr lang="en-US" altLang="en-US" sz="2400">
                <a:latin typeface="Calibri" panose="020F0502020204030204" pitchFamily="34" charset="0"/>
              </a:rPr>
              <a:t>responses (Limbic) and ANS - Formation of memory</a:t>
            </a:r>
          </a:p>
        </p:txBody>
      </p:sp>
    </p:spTree>
    <p:extLst>
      <p:ext uri="{BB962C8B-B14F-4D97-AF65-F5344CB8AC3E}">
        <p14:creationId xmlns:p14="http://schemas.microsoft.com/office/powerpoint/2010/main" val="1607885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1" grpId="0" autoUpdateAnimBg="0"/>
      <p:bldP spid="19462" grpId="0" autoUpdateAnimBg="0"/>
      <p:bldP spid="19463" grpId="0" autoUpdateAnimBg="0"/>
      <p:bldP spid="19464" grpId="0" autoUpdateAnimBg="0"/>
      <p:bldP spid="194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ra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054100"/>
            <a:ext cx="67818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557338" y="207963"/>
            <a:ext cx="6029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latin typeface="Calibri" panose="020F0502020204030204" pitchFamily="34" charset="0"/>
              </a:rPr>
              <a:t>Surface Structures of the Brain</a:t>
            </a:r>
            <a:endParaRPr lang="en-US" altLang="en-US" sz="3600">
              <a:latin typeface="Calibri" panose="020F0502020204030204" pitchFamily="34" charset="0"/>
            </a:endParaRPr>
          </a:p>
        </p:txBody>
      </p:sp>
    </p:spTree>
    <p:extLst>
      <p:ext uri="{BB962C8B-B14F-4D97-AF65-F5344CB8AC3E}">
        <p14:creationId xmlns:p14="http://schemas.microsoft.com/office/powerpoint/2010/main" val="139515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04800" y="514350"/>
            <a:ext cx="85534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b="1" u="sng">
                <a:latin typeface="Calibri" panose="020F0502020204030204" pitchFamily="34" charset="0"/>
              </a:rPr>
              <a:t>Sulci</a:t>
            </a:r>
            <a:r>
              <a:rPr lang="en-US" altLang="en-US">
                <a:latin typeface="Calibri" panose="020F0502020204030204" pitchFamily="34" charset="0"/>
              </a:rPr>
              <a:t> (sulcus) – grooves on surface of cerebrum.</a:t>
            </a:r>
          </a:p>
        </p:txBody>
      </p:sp>
      <p:sp>
        <p:nvSpPr>
          <p:cNvPr id="11270" name="Rectangle 6"/>
          <p:cNvSpPr>
            <a:spLocks noChangeArrowheads="1"/>
          </p:cNvSpPr>
          <p:nvPr/>
        </p:nvSpPr>
        <p:spPr bwMode="auto">
          <a:xfrm>
            <a:off x="990600" y="4019550"/>
            <a:ext cx="69913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a:latin typeface="Calibri" panose="020F0502020204030204" pitchFamily="34" charset="0"/>
              </a:rPr>
              <a:t>			</a:t>
            </a:r>
            <a:r>
              <a:rPr lang="en-US" altLang="en-US" sz="2800" b="1">
                <a:latin typeface="Calibri" panose="020F0502020204030204" pitchFamily="34" charset="0"/>
              </a:rPr>
              <a:t>1) </a:t>
            </a:r>
            <a:r>
              <a:rPr lang="en-US" altLang="en-US">
                <a:latin typeface="Calibri" panose="020F0502020204030204" pitchFamily="34" charset="0"/>
              </a:rPr>
              <a:t>Sensory areas</a:t>
            </a:r>
            <a:endParaRPr lang="en-US" altLang="en-US" sz="2800">
              <a:latin typeface="Calibri" panose="020F0502020204030204" pitchFamily="34" charset="0"/>
            </a:endParaRPr>
          </a:p>
          <a:p>
            <a:pPr lvl="1">
              <a:buFontTx/>
              <a:buNone/>
            </a:pPr>
            <a:r>
              <a:rPr lang="en-US" altLang="en-US">
                <a:latin typeface="Calibri" panose="020F0502020204030204" pitchFamily="34" charset="0"/>
              </a:rPr>
              <a:t>			</a:t>
            </a:r>
            <a:r>
              <a:rPr lang="en-US" altLang="en-US" b="1">
                <a:latin typeface="Calibri" panose="020F0502020204030204" pitchFamily="34" charset="0"/>
              </a:rPr>
              <a:t>2)</a:t>
            </a:r>
            <a:r>
              <a:rPr lang="en-US" altLang="en-US">
                <a:latin typeface="Calibri" panose="020F0502020204030204" pitchFamily="34" charset="0"/>
              </a:rPr>
              <a:t> </a:t>
            </a:r>
            <a:r>
              <a:rPr lang="en-US" altLang="en-US" sz="3200">
                <a:latin typeface="Calibri" panose="020F0502020204030204" pitchFamily="34" charset="0"/>
              </a:rPr>
              <a:t>Association areas</a:t>
            </a:r>
          </a:p>
          <a:p>
            <a:pPr lvl="1">
              <a:buFontTx/>
              <a:buNone/>
            </a:pPr>
            <a:r>
              <a:rPr lang="en-US" altLang="en-US">
                <a:latin typeface="Calibri" panose="020F0502020204030204" pitchFamily="34" charset="0"/>
              </a:rPr>
              <a:t>			</a:t>
            </a:r>
            <a:r>
              <a:rPr lang="en-US" altLang="en-US" b="1">
                <a:latin typeface="Calibri" panose="020F0502020204030204" pitchFamily="34" charset="0"/>
              </a:rPr>
              <a:t>3) </a:t>
            </a:r>
            <a:r>
              <a:rPr lang="en-US" altLang="en-US" sz="3200">
                <a:latin typeface="Calibri" panose="020F0502020204030204" pitchFamily="34" charset="0"/>
              </a:rPr>
              <a:t>Motor areas</a:t>
            </a:r>
          </a:p>
        </p:txBody>
      </p:sp>
      <p:sp>
        <p:nvSpPr>
          <p:cNvPr id="11271" name="Rectangle 7"/>
          <p:cNvSpPr>
            <a:spLocks noChangeArrowheads="1"/>
          </p:cNvSpPr>
          <p:nvPr/>
        </p:nvSpPr>
        <p:spPr bwMode="auto">
          <a:xfrm>
            <a:off x="952500" y="3257550"/>
            <a:ext cx="7048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a:latin typeface="Calibri" panose="020F0502020204030204" pitchFamily="34" charset="0"/>
              </a:rPr>
              <a:t>Three kinds of </a:t>
            </a:r>
            <a:r>
              <a:rPr lang="en-US" altLang="en-US" b="1">
                <a:solidFill>
                  <a:srgbClr val="CC3300"/>
                </a:solidFill>
                <a:latin typeface="Calibri" panose="020F0502020204030204" pitchFamily="34" charset="0"/>
              </a:rPr>
              <a:t>cerebral</a:t>
            </a:r>
            <a:r>
              <a:rPr lang="en-US" altLang="en-US">
                <a:solidFill>
                  <a:srgbClr val="CC3300"/>
                </a:solidFill>
                <a:latin typeface="Calibri" panose="020F0502020204030204" pitchFamily="34" charset="0"/>
              </a:rPr>
              <a:t> </a:t>
            </a:r>
            <a:r>
              <a:rPr lang="en-US" altLang="en-US">
                <a:latin typeface="Calibri" panose="020F0502020204030204" pitchFamily="34" charset="0"/>
              </a:rPr>
              <a:t>functional area: </a:t>
            </a:r>
          </a:p>
        </p:txBody>
      </p:sp>
      <p:sp>
        <p:nvSpPr>
          <p:cNvPr id="11272" name="Rectangle 8"/>
          <p:cNvSpPr>
            <a:spLocks noChangeArrowheads="1"/>
          </p:cNvSpPr>
          <p:nvPr/>
        </p:nvSpPr>
        <p:spPr bwMode="auto">
          <a:xfrm>
            <a:off x="304800" y="1270000"/>
            <a:ext cx="8553450"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b="1" u="sng">
                <a:latin typeface="Calibri" panose="020F0502020204030204" pitchFamily="34" charset="0"/>
              </a:rPr>
              <a:t>Gyri</a:t>
            </a:r>
            <a:r>
              <a:rPr lang="en-US" altLang="en-US">
                <a:latin typeface="Calibri" panose="020F0502020204030204" pitchFamily="34" charset="0"/>
              </a:rPr>
              <a:t> (gyrus) – fold of brain tissue between sulci.</a:t>
            </a:r>
          </a:p>
        </p:txBody>
      </p:sp>
      <p:sp>
        <p:nvSpPr>
          <p:cNvPr id="11273" name="Rectangle 9"/>
          <p:cNvSpPr>
            <a:spLocks noChangeArrowheads="1"/>
          </p:cNvSpPr>
          <p:nvPr/>
        </p:nvSpPr>
        <p:spPr bwMode="auto">
          <a:xfrm>
            <a:off x="304800" y="2092325"/>
            <a:ext cx="8553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b="1" u="sng">
                <a:latin typeface="Calibri" panose="020F0502020204030204" pitchFamily="34" charset="0"/>
              </a:rPr>
              <a:t>Fissure</a:t>
            </a:r>
            <a:r>
              <a:rPr lang="en-US" altLang="en-US">
                <a:latin typeface="Calibri" panose="020F0502020204030204" pitchFamily="34" charset="0"/>
              </a:rPr>
              <a:t> - deep groove, separating hemispheres. </a:t>
            </a:r>
          </a:p>
        </p:txBody>
      </p:sp>
    </p:spTree>
    <p:extLst>
      <p:ext uri="{BB962C8B-B14F-4D97-AF65-F5344CB8AC3E}">
        <p14:creationId xmlns:p14="http://schemas.microsoft.com/office/powerpoint/2010/main" val="302088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P spid="112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t="17645" r="45454" b="10782"/>
          <a:stretch>
            <a:fillRect/>
          </a:stretch>
        </p:blipFill>
        <p:spPr bwMode="auto">
          <a:xfrm>
            <a:off x="1476375" y="71438"/>
            <a:ext cx="6754813"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1790700" y="36576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340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381000" y="76200"/>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latin typeface="Calibri" panose="020F0502020204030204" pitchFamily="34" charset="0"/>
              </a:rPr>
              <a:t>General Anatomy of Cerebrum</a:t>
            </a:r>
            <a:r>
              <a:rPr lang="en-US" altLang="en-US" dirty="0">
                <a:latin typeface="Calibri" panose="020F0502020204030204" pitchFamily="34" charset="0"/>
              </a:rPr>
              <a:t> </a:t>
            </a:r>
          </a:p>
          <a:p>
            <a:pPr>
              <a:spcBef>
                <a:spcPct val="0"/>
              </a:spcBef>
              <a:buFontTx/>
              <a:buNone/>
            </a:pPr>
            <a:r>
              <a:rPr lang="en-US" altLang="en-US" dirty="0">
                <a:latin typeface="Calibri" panose="020F0502020204030204" pitchFamily="34" charset="0"/>
              </a:rPr>
              <a:t>Two Hemispheres - Left and Right.</a:t>
            </a:r>
          </a:p>
        </p:txBody>
      </p:sp>
      <p:sp>
        <p:nvSpPr>
          <p:cNvPr id="6151" name="Rectangle 7"/>
          <p:cNvSpPr>
            <a:spLocks noChangeArrowheads="1"/>
          </p:cNvSpPr>
          <p:nvPr/>
        </p:nvSpPr>
        <p:spPr bwMode="auto">
          <a:xfrm>
            <a:off x="381000" y="1176338"/>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dirty="0">
                <a:latin typeface="Calibri" panose="020F0502020204030204" pitchFamily="34" charset="0"/>
              </a:rPr>
              <a:t>Two significant gyri:	Precentral gyrus (motor). </a:t>
            </a:r>
          </a:p>
          <a:p>
            <a:pPr lvl="1">
              <a:spcBef>
                <a:spcPct val="0"/>
              </a:spcBef>
              <a:buFontTx/>
              <a:buNone/>
            </a:pPr>
            <a:r>
              <a:rPr lang="en-US" altLang="en-US" sz="3200" dirty="0">
                <a:latin typeface="Calibri" panose="020F0502020204030204" pitchFamily="34" charset="0"/>
              </a:rPr>
              <a:t>				Postcentral gyrus (sensory).</a:t>
            </a:r>
          </a:p>
        </p:txBody>
      </p:sp>
      <p:pic>
        <p:nvPicPr>
          <p:cNvPr id="2" name="Picture 1"/>
          <p:cNvPicPr>
            <a:picLocks noChangeAspect="1"/>
          </p:cNvPicPr>
          <p:nvPr/>
        </p:nvPicPr>
        <p:blipFill>
          <a:blip r:embed="rId2"/>
          <a:stretch>
            <a:fillRect/>
          </a:stretch>
        </p:blipFill>
        <p:spPr>
          <a:xfrm>
            <a:off x="4693534" y="2613206"/>
            <a:ext cx="4450466" cy="4127350"/>
          </a:xfrm>
          <a:prstGeom prst="rect">
            <a:avLst/>
          </a:prstGeom>
        </p:spPr>
      </p:pic>
      <p:pic>
        <p:nvPicPr>
          <p:cNvPr id="3" name="Picture 2"/>
          <p:cNvPicPr>
            <a:picLocks noChangeAspect="1"/>
          </p:cNvPicPr>
          <p:nvPr/>
        </p:nvPicPr>
        <p:blipFill>
          <a:blip r:embed="rId3"/>
          <a:stretch>
            <a:fillRect/>
          </a:stretch>
        </p:blipFill>
        <p:spPr>
          <a:xfrm>
            <a:off x="142709" y="2735137"/>
            <a:ext cx="4322439" cy="4005419"/>
          </a:xfrm>
          <a:prstGeom prst="rect">
            <a:avLst/>
          </a:prstGeom>
        </p:spPr>
      </p:pic>
      <p:sp>
        <p:nvSpPr>
          <p:cNvPr id="12293" name="Rectangle 5"/>
          <p:cNvSpPr>
            <a:spLocks noChangeArrowheads="1"/>
          </p:cNvSpPr>
          <p:nvPr/>
        </p:nvSpPr>
        <p:spPr bwMode="auto">
          <a:xfrm>
            <a:off x="381000" y="6337844"/>
            <a:ext cx="4191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294" name="Rectangle 6"/>
          <p:cNvSpPr>
            <a:spLocks noChangeArrowheads="1"/>
          </p:cNvSpPr>
          <p:nvPr/>
        </p:nvSpPr>
        <p:spPr bwMode="auto">
          <a:xfrm>
            <a:off x="4802506" y="5389609"/>
            <a:ext cx="495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2833936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12293" grpId="0" animBg="1"/>
      <p:bldP spid="122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11363" t="12744" r="12120" b="16664"/>
          <a:stretch>
            <a:fillRect/>
          </a:stretch>
        </p:blipFill>
        <p:spPr bwMode="auto">
          <a:xfrm>
            <a:off x="32451" y="163513"/>
            <a:ext cx="6095742" cy="421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2010755" y="282109"/>
            <a:ext cx="45102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dirty="0">
                <a:latin typeface="Calibri" panose="020F0502020204030204" pitchFamily="34" charset="0"/>
              </a:rPr>
              <a:t>Cerebral (Basal) Nuclei</a:t>
            </a:r>
            <a:endParaRPr lang="en-US" altLang="en-US" sz="2400" dirty="0">
              <a:latin typeface="Calibri" panose="020F0502020204030204" pitchFamily="34" charset="0"/>
            </a:endParaRPr>
          </a:p>
        </p:txBody>
      </p:sp>
      <p:pic>
        <p:nvPicPr>
          <p:cNvPr id="13316" name="Picture 3" descr="http://www.weallhaveuniquebrains.com/wp-content/uploads/2013/12/basal-gangl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0" y="163513"/>
            <a:ext cx="200342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F445B9-DA51-CE7A-E7F1-9723AC4E5BA9}"/>
              </a:ext>
            </a:extLst>
          </p:cNvPr>
          <p:cNvSpPr txBox="1"/>
          <p:nvPr/>
        </p:nvSpPr>
        <p:spPr>
          <a:xfrm>
            <a:off x="240028" y="4379120"/>
            <a:ext cx="8663944" cy="646331"/>
          </a:xfrm>
          <a:prstGeom prst="rect">
            <a:avLst/>
          </a:prstGeom>
          <a:noFill/>
        </p:spPr>
        <p:txBody>
          <a:bodyPr wrap="square">
            <a:spAutoFit/>
          </a:bodyPr>
          <a:lstStyle/>
          <a:p>
            <a:r>
              <a:rPr lang="en-US" dirty="0">
                <a:solidFill>
                  <a:srgbClr val="0070C0"/>
                </a:solidFill>
              </a:rPr>
              <a:t>The </a:t>
            </a:r>
            <a:r>
              <a:rPr lang="en-US" b="1" dirty="0">
                <a:solidFill>
                  <a:srgbClr val="0070C0"/>
                </a:solidFill>
              </a:rPr>
              <a:t>cerebral</a:t>
            </a:r>
            <a:r>
              <a:rPr lang="en-US" dirty="0">
                <a:solidFill>
                  <a:srgbClr val="0070C0"/>
                </a:solidFill>
              </a:rPr>
              <a:t> (basal) </a:t>
            </a:r>
            <a:r>
              <a:rPr lang="en-US" b="1" dirty="0">
                <a:solidFill>
                  <a:srgbClr val="0070C0"/>
                </a:solidFill>
              </a:rPr>
              <a:t>nuclei</a:t>
            </a:r>
            <a:r>
              <a:rPr lang="en-US" dirty="0">
                <a:solidFill>
                  <a:srgbClr val="0070C0"/>
                </a:solidFill>
              </a:rPr>
              <a:t> are groups of subcortical nerve cell bodies (nuclei) deep within white matter of the brain.</a:t>
            </a:r>
          </a:p>
        </p:txBody>
      </p:sp>
      <p:sp>
        <p:nvSpPr>
          <p:cNvPr id="6" name="TextBox 5">
            <a:extLst>
              <a:ext uri="{FF2B5EF4-FFF2-40B4-BE49-F238E27FC236}">
                <a16:creationId xmlns:a16="http://schemas.microsoft.com/office/drawing/2014/main" id="{BA810BDE-1B2E-138A-6BC4-345ADBE7B351}"/>
              </a:ext>
            </a:extLst>
          </p:cNvPr>
          <p:cNvSpPr txBox="1"/>
          <p:nvPr/>
        </p:nvSpPr>
        <p:spPr>
          <a:xfrm>
            <a:off x="6176629" y="2698855"/>
            <a:ext cx="2678906" cy="1569660"/>
          </a:xfrm>
          <a:prstGeom prst="rect">
            <a:avLst/>
          </a:prstGeom>
          <a:noFill/>
        </p:spPr>
        <p:txBody>
          <a:bodyPr wrap="square">
            <a:spAutoFit/>
          </a:bodyPr>
          <a:lstStyle/>
          <a:p>
            <a:r>
              <a:rPr lang="en-US" sz="1600" b="1" u="sng" dirty="0">
                <a:solidFill>
                  <a:srgbClr val="C00000"/>
                </a:solidFill>
              </a:rPr>
              <a:t>Consists of 5 pairs of Nuclei</a:t>
            </a:r>
            <a:r>
              <a:rPr lang="en-US" sz="1600" b="1" dirty="0">
                <a:solidFill>
                  <a:srgbClr val="C00000"/>
                </a:solidFill>
              </a:rPr>
              <a:t> </a:t>
            </a:r>
          </a:p>
          <a:p>
            <a:r>
              <a:rPr lang="en-US" sz="1600" b="1" dirty="0"/>
              <a:t>1.</a:t>
            </a:r>
            <a:r>
              <a:rPr lang="en-US" sz="1600" dirty="0"/>
              <a:t> Caudate nucleus</a:t>
            </a:r>
          </a:p>
          <a:p>
            <a:r>
              <a:rPr lang="en-US" sz="1600" b="1" dirty="0"/>
              <a:t>2.</a:t>
            </a:r>
            <a:r>
              <a:rPr lang="en-US" sz="1600" dirty="0"/>
              <a:t> Putamen </a:t>
            </a:r>
          </a:p>
          <a:p>
            <a:r>
              <a:rPr lang="en-US" sz="1600" b="1" dirty="0"/>
              <a:t>3.</a:t>
            </a:r>
            <a:r>
              <a:rPr lang="en-US" sz="1600" dirty="0"/>
              <a:t> Globus pallidus</a:t>
            </a:r>
          </a:p>
          <a:p>
            <a:r>
              <a:rPr lang="en-US" sz="1600" b="1" dirty="0"/>
              <a:t>4.</a:t>
            </a:r>
            <a:r>
              <a:rPr lang="en-US" sz="1600" dirty="0"/>
              <a:t> Subthalamic nucleus</a:t>
            </a:r>
          </a:p>
          <a:p>
            <a:r>
              <a:rPr lang="en-US" sz="1600" b="1" dirty="0"/>
              <a:t>5.</a:t>
            </a:r>
            <a:r>
              <a:rPr lang="en-US" sz="1600" dirty="0"/>
              <a:t> Substantia nigra</a:t>
            </a:r>
          </a:p>
        </p:txBody>
      </p:sp>
      <p:sp>
        <p:nvSpPr>
          <p:cNvPr id="10" name="TextBox 9">
            <a:extLst>
              <a:ext uri="{FF2B5EF4-FFF2-40B4-BE49-F238E27FC236}">
                <a16:creationId xmlns:a16="http://schemas.microsoft.com/office/drawing/2014/main" id="{B855C733-27DF-EC2C-C317-6078F39D36D9}"/>
              </a:ext>
            </a:extLst>
          </p:cNvPr>
          <p:cNvSpPr txBox="1"/>
          <p:nvPr/>
        </p:nvSpPr>
        <p:spPr>
          <a:xfrm>
            <a:off x="480595" y="5289956"/>
            <a:ext cx="8182810" cy="1077218"/>
          </a:xfrm>
          <a:prstGeom prst="rect">
            <a:avLst/>
          </a:prstGeom>
          <a:noFill/>
        </p:spPr>
        <p:txBody>
          <a:bodyPr wrap="square">
            <a:spAutoFit/>
          </a:bodyPr>
          <a:lstStyle/>
          <a:p>
            <a:r>
              <a:rPr lang="en-US" sz="1600" b="1" u="sng" dirty="0"/>
              <a:t>Role</a:t>
            </a:r>
            <a:r>
              <a:rPr lang="en-US" sz="1600" dirty="0"/>
              <a:t>: Primarily to fine-tune voluntary body movements.  </a:t>
            </a:r>
          </a:p>
          <a:p>
            <a:r>
              <a:rPr lang="en-US" sz="1600" dirty="0"/>
              <a:t>Process and signals from cerebral cortex (for movement), then convey instructions to thalamus, which then relays this back to cortex, and finally sends to skeletal muscles via the tracts of the pyramidal motor system. Other higher cortical functions also mediated via the basal ganglia,</a:t>
            </a:r>
          </a:p>
        </p:txBody>
      </p:sp>
    </p:spTree>
    <p:extLst>
      <p:ext uri="{BB962C8B-B14F-4D97-AF65-F5344CB8AC3E}">
        <p14:creationId xmlns:p14="http://schemas.microsoft.com/office/powerpoint/2010/main" val="208960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7"/>
          <p:cNvSpPr>
            <a:spLocks noChangeArrowheads="1"/>
          </p:cNvSpPr>
          <p:nvPr/>
        </p:nvSpPr>
        <p:spPr bwMode="auto">
          <a:xfrm>
            <a:off x="361950" y="990600"/>
            <a:ext cx="8458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u="sng" dirty="0">
                <a:latin typeface="Calibri" panose="020F0502020204030204" pitchFamily="34" charset="0"/>
              </a:rPr>
              <a:t>In General</a:t>
            </a:r>
            <a:r>
              <a:rPr lang="en-US" altLang="en-US" dirty="0">
                <a:latin typeface="Calibri" panose="020F0502020204030204" pitchFamily="34" charset="0"/>
              </a:rPr>
              <a:t> - our conscious mind, enables us to: </a:t>
            </a:r>
          </a:p>
          <a:p>
            <a:pPr lvl="1">
              <a:buFontTx/>
              <a:buNone/>
            </a:pPr>
            <a:r>
              <a:rPr lang="en-US" altLang="en-US" dirty="0">
                <a:latin typeface="Calibri" panose="020F0502020204030204" pitchFamily="34" charset="0"/>
              </a:rPr>
              <a:t>Be aware of ourselves and sensations.</a:t>
            </a:r>
          </a:p>
          <a:p>
            <a:pPr lvl="1">
              <a:buFontTx/>
              <a:buNone/>
            </a:pPr>
            <a:r>
              <a:rPr lang="en-US" altLang="en-US" dirty="0">
                <a:latin typeface="Calibri" panose="020F0502020204030204" pitchFamily="34" charset="0"/>
              </a:rPr>
              <a:t>Initiate and control voluntary movements.</a:t>
            </a:r>
          </a:p>
          <a:p>
            <a:pPr lvl="1">
              <a:buFontTx/>
              <a:buNone/>
            </a:pPr>
            <a:r>
              <a:rPr lang="en-US" altLang="en-US" dirty="0">
                <a:latin typeface="Calibri" panose="020F0502020204030204" pitchFamily="34" charset="0"/>
              </a:rPr>
              <a:t>Communicate, remember, predict and understand.</a:t>
            </a:r>
          </a:p>
        </p:txBody>
      </p:sp>
      <p:sp>
        <p:nvSpPr>
          <p:cNvPr id="14339" name="Rectangle 1030"/>
          <p:cNvSpPr>
            <a:spLocks noChangeArrowheads="1"/>
          </p:cNvSpPr>
          <p:nvPr/>
        </p:nvSpPr>
        <p:spPr bwMode="auto">
          <a:xfrm>
            <a:off x="1905000" y="266700"/>
            <a:ext cx="52387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3600">
                <a:solidFill>
                  <a:srgbClr val="CC0000"/>
                </a:solidFill>
                <a:latin typeface="Calibri" panose="020F0502020204030204" pitchFamily="34" charset="0"/>
              </a:rPr>
              <a:t>Functions of the Cerebrum</a:t>
            </a:r>
            <a:endParaRPr lang="en-US" altLang="en-US">
              <a:solidFill>
                <a:srgbClr val="CC0000"/>
              </a:solidFill>
              <a:latin typeface="Calibri" panose="020F0502020204030204" pitchFamily="34" charset="0"/>
            </a:endParaRPr>
          </a:p>
        </p:txBody>
      </p:sp>
      <p:sp>
        <p:nvSpPr>
          <p:cNvPr id="12295" name="Text Box 1031"/>
          <p:cNvSpPr txBox="1">
            <a:spLocks noChangeArrowheads="1"/>
          </p:cNvSpPr>
          <p:nvPr/>
        </p:nvSpPr>
        <p:spPr bwMode="auto">
          <a:xfrm>
            <a:off x="555625" y="3838575"/>
            <a:ext cx="8612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latin typeface="Calibri" panose="020F0502020204030204" pitchFamily="34" charset="0"/>
              </a:rPr>
              <a:t>Frontal Lobe - </a:t>
            </a:r>
            <a:r>
              <a:rPr lang="en-US" altLang="en-US" sz="2800">
                <a:latin typeface="Calibri" panose="020F0502020204030204" pitchFamily="34" charset="0"/>
              </a:rPr>
              <a:t>memory, behavior, personality, movement.</a:t>
            </a:r>
            <a:endParaRPr lang="en-US" altLang="en-US" sz="2400">
              <a:latin typeface="Calibri" panose="020F0502020204030204" pitchFamily="34" charset="0"/>
            </a:endParaRPr>
          </a:p>
        </p:txBody>
      </p:sp>
      <p:sp>
        <p:nvSpPr>
          <p:cNvPr id="12296" name="Text Box 1032"/>
          <p:cNvSpPr txBox="1">
            <a:spLocks noChangeArrowheads="1"/>
          </p:cNvSpPr>
          <p:nvPr/>
        </p:nvSpPr>
        <p:spPr bwMode="auto">
          <a:xfrm>
            <a:off x="555625" y="4410075"/>
            <a:ext cx="6497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latin typeface="Calibri" panose="020F0502020204030204" pitchFamily="34" charset="0"/>
              </a:rPr>
              <a:t>Parietal Lobe - </a:t>
            </a:r>
            <a:r>
              <a:rPr lang="en-US" altLang="en-US" sz="2800">
                <a:latin typeface="Calibri" panose="020F0502020204030204" pitchFamily="34" charset="0"/>
              </a:rPr>
              <a:t>somatic sensory perception.</a:t>
            </a:r>
            <a:endParaRPr lang="en-US" altLang="en-US" sz="2400">
              <a:latin typeface="Calibri" panose="020F0502020204030204" pitchFamily="34" charset="0"/>
            </a:endParaRPr>
          </a:p>
        </p:txBody>
      </p:sp>
      <p:sp>
        <p:nvSpPr>
          <p:cNvPr id="12297" name="Text Box 1033"/>
          <p:cNvSpPr txBox="1">
            <a:spLocks noChangeArrowheads="1"/>
          </p:cNvSpPr>
          <p:nvPr/>
        </p:nvSpPr>
        <p:spPr bwMode="auto">
          <a:xfrm>
            <a:off x="555625" y="4943475"/>
            <a:ext cx="7673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latin typeface="Calibri" panose="020F0502020204030204" pitchFamily="34" charset="0"/>
              </a:rPr>
              <a:t>Temporal Lobe - </a:t>
            </a:r>
            <a:r>
              <a:rPr lang="en-US" altLang="en-US" sz="2800" dirty="0">
                <a:latin typeface="Calibri" panose="020F0502020204030204" pitchFamily="34" charset="0"/>
              </a:rPr>
              <a:t>auditory and olfactory perception.</a:t>
            </a:r>
            <a:endParaRPr lang="en-US" altLang="en-US" sz="2400" dirty="0">
              <a:latin typeface="Calibri" panose="020F0502020204030204" pitchFamily="34" charset="0"/>
            </a:endParaRPr>
          </a:p>
        </p:txBody>
      </p:sp>
      <p:sp>
        <p:nvSpPr>
          <p:cNvPr id="12298" name="Text Box 1034"/>
          <p:cNvSpPr txBox="1">
            <a:spLocks noChangeArrowheads="1"/>
          </p:cNvSpPr>
          <p:nvPr/>
        </p:nvSpPr>
        <p:spPr bwMode="auto">
          <a:xfrm>
            <a:off x="574675" y="5476875"/>
            <a:ext cx="5143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latin typeface="Calibri" panose="020F0502020204030204" pitchFamily="34" charset="0"/>
              </a:rPr>
              <a:t>Occipital Lobe - </a:t>
            </a:r>
            <a:r>
              <a:rPr lang="en-US" altLang="en-US" sz="2800">
                <a:latin typeface="Calibri" panose="020F0502020204030204" pitchFamily="34" charset="0"/>
              </a:rPr>
              <a:t>visual perception.</a:t>
            </a:r>
            <a:endParaRPr lang="en-US" altLang="en-US" sz="2400">
              <a:latin typeface="Calibri" panose="020F0502020204030204" pitchFamily="34" charset="0"/>
            </a:endParaRPr>
          </a:p>
        </p:txBody>
      </p:sp>
      <p:sp>
        <p:nvSpPr>
          <p:cNvPr id="12299" name="Text Box 1035"/>
          <p:cNvSpPr txBox="1">
            <a:spLocks noChangeArrowheads="1"/>
          </p:cNvSpPr>
          <p:nvPr/>
        </p:nvSpPr>
        <p:spPr bwMode="auto">
          <a:xfrm>
            <a:off x="574675" y="5976938"/>
            <a:ext cx="7797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latin typeface="Calibri" panose="020F0502020204030204" pitchFamily="34" charset="0"/>
              </a:rPr>
              <a:t>Insula Lobe - </a:t>
            </a:r>
            <a:r>
              <a:rPr lang="en-US" altLang="en-US" sz="2800">
                <a:latin typeface="Calibri" panose="020F0502020204030204" pitchFamily="34" charset="0"/>
              </a:rPr>
              <a:t>visceral perception, gustatory cortex*.</a:t>
            </a:r>
            <a:endParaRPr lang="en-US" altLang="en-US" sz="2400">
              <a:latin typeface="Calibri" panose="020F0502020204030204" pitchFamily="34" charset="0"/>
            </a:endParaRPr>
          </a:p>
        </p:txBody>
      </p:sp>
      <p:sp>
        <p:nvSpPr>
          <p:cNvPr id="12300" name="Text Box 1036"/>
          <p:cNvSpPr txBox="1">
            <a:spLocks noChangeArrowheads="1"/>
          </p:cNvSpPr>
          <p:nvPr/>
        </p:nvSpPr>
        <p:spPr bwMode="auto">
          <a:xfrm>
            <a:off x="384175" y="3200400"/>
            <a:ext cx="3854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u="sng">
                <a:solidFill>
                  <a:srgbClr val="CC0000"/>
                </a:solidFill>
                <a:latin typeface="Calibri" panose="020F0502020204030204" pitchFamily="34" charset="0"/>
              </a:rPr>
              <a:t>Cerebrum has 5 Lobes</a:t>
            </a:r>
            <a:endParaRPr lang="en-US" altLang="en-US">
              <a:solidFill>
                <a:srgbClr val="CC0000"/>
              </a:solidFill>
              <a:latin typeface="Calibri" panose="020F0502020204030204" pitchFamily="34" charset="0"/>
            </a:endParaRPr>
          </a:p>
        </p:txBody>
      </p:sp>
    </p:spTree>
    <p:extLst>
      <p:ext uri="{BB962C8B-B14F-4D97-AF65-F5344CB8AC3E}">
        <p14:creationId xmlns:p14="http://schemas.microsoft.com/office/powerpoint/2010/main" val="1916867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P spid="12296" grpId="0" autoUpdateAnimBg="0"/>
      <p:bldP spid="12297" grpId="0" autoUpdateAnimBg="0"/>
      <p:bldP spid="12298" grpId="0" autoUpdateAnimBg="0"/>
      <p:bldP spid="12299" grpId="0" autoUpdateAnimBg="0"/>
      <p:bldP spid="1230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t="5666" b="7790"/>
          <a:stretch>
            <a:fillRect/>
          </a:stretch>
        </p:blipFill>
        <p:spPr bwMode="auto">
          <a:xfrm>
            <a:off x="398463" y="731838"/>
            <a:ext cx="88519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098800" y="152400"/>
            <a:ext cx="2957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Cerebral Lobes</a:t>
            </a:r>
          </a:p>
        </p:txBody>
      </p:sp>
      <p:sp>
        <p:nvSpPr>
          <p:cNvPr id="15364" name="Rectangle 1"/>
          <p:cNvSpPr>
            <a:spLocks noChangeArrowheads="1"/>
          </p:cNvSpPr>
          <p:nvPr/>
        </p:nvSpPr>
        <p:spPr bwMode="auto">
          <a:xfrm>
            <a:off x="4352925" y="6256338"/>
            <a:ext cx="265113" cy="309562"/>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14679310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834</Words>
  <Application>Microsoft Office PowerPoint</Application>
  <PresentationFormat>On-screen Show (4:3)</PresentationFormat>
  <Paragraphs>182</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McMahon</dc:creator>
  <cp:lastModifiedBy>Ian Moore</cp:lastModifiedBy>
  <cp:revision>8</cp:revision>
  <dcterms:created xsi:type="dcterms:W3CDTF">2023-10-09T17:15:34Z</dcterms:created>
  <dcterms:modified xsi:type="dcterms:W3CDTF">2024-10-28T04:15:17Z</dcterms:modified>
</cp:coreProperties>
</file>