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8" r:id="rId5"/>
    <p:sldId id="314" r:id="rId6"/>
    <p:sldId id="328" r:id="rId7"/>
    <p:sldId id="320" r:id="rId8"/>
    <p:sldId id="324" r:id="rId9"/>
    <p:sldId id="331" r:id="rId10"/>
    <p:sldId id="330" r:id="rId11"/>
    <p:sldId id="329" r:id="rId12"/>
    <p:sldId id="332" r:id="rId13"/>
    <p:sldId id="322" r:id="rId14"/>
    <p:sldId id="326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10819-F016-B41B-A7CA-D59BE05FF9A6}" v="91" dt="2024-09-12T14:26:26.392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12" autoAdjust="0"/>
  </p:normalViewPr>
  <p:slideViewPr>
    <p:cSldViewPr snapToGrid="0">
      <p:cViewPr varScale="1">
        <p:scale>
          <a:sx n="101" d="100"/>
          <a:sy n="101" d="100"/>
        </p:scale>
        <p:origin x="114" y="750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9/12/2024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3216442"/>
            <a:ext cx="8991600" cy="855906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Budget &amp; Resource Development Subcommittee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September 11, 2024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241800"/>
            <a:ext cx="1402741" cy="39438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36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TREY</a:t>
            </a:r>
            <a: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b="0" i="0" spc="14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D69E1-1929-48EB-9D2B-AED71A38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441" y="4138864"/>
            <a:ext cx="1979705" cy="9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2024-25 Adopted FTES &amp; FTEF Targets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CFF37-9C28-4149-8963-244DDD29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62" y="1070610"/>
            <a:ext cx="629796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2024-25 Adopted Budget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ACEEC-D0CF-458D-83AA-67C72A34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08" y="947865"/>
            <a:ext cx="679418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latin typeface="Book Antiqua" panose="02040602050305030304" pitchFamily="18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11741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BRDS Committee Charge/Purpose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DBAD8-7F60-48EB-AC77-0B2E1B74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00" y="2257425"/>
            <a:ext cx="10068599" cy="1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9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BRDS Committee Charge/Purpose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5B388-08B2-41C0-A0CD-2A9D93A6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8000"/>
            <a:ext cx="8243887" cy="53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BRDS Committee Membership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714E2C-8743-4B60-BAAD-0C3F20C7C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0275" y="1046956"/>
            <a:ext cx="778594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BRDS Committee Meeting Calendar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pic>
        <p:nvPicPr>
          <p:cNvPr id="18" name="Content Placeholder 17" descr="A screenshot of a calendar&#10;&#10;Description automatically generated">
            <a:extLst>
              <a:ext uri="{FF2B5EF4-FFF2-40B4-BE49-F238E27FC236}">
                <a16:creationId xmlns:a16="http://schemas.microsoft.com/office/drawing/2014/main" id="{348BE9D6-64D5-8D30-0BAE-B39F62EF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7613" y="1087300"/>
            <a:ext cx="4705373" cy="4717575"/>
          </a:xfrm>
        </p:spPr>
      </p:pic>
    </p:spTree>
    <p:extLst>
      <p:ext uri="{BB962C8B-B14F-4D97-AF65-F5344CB8AC3E}">
        <p14:creationId xmlns:p14="http://schemas.microsoft.com/office/powerpoint/2010/main" val="161597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California Budget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AB0EF-1025-4CAA-999C-255F97B5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r>
              <a:rPr lang="en-US" sz="3200" dirty="0">
                <a:latin typeface="Book Antiqua" panose="02040602050305030304" pitchFamily="18" charset="0"/>
              </a:rPr>
              <a:t>Focus on stability in the context of a significant budget deficit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No major core reductions to programs or services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Draws on reserves and savings to balance budget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Maintains funding for key education priorities:</a:t>
            </a: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Higher education compacts with the UC and CSU</a:t>
            </a: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$18M for two projects to support Vision 2030 priorities</a:t>
            </a:r>
          </a:p>
        </p:txBody>
      </p:sp>
    </p:spTree>
    <p:extLst>
      <p:ext uri="{BB962C8B-B14F-4D97-AF65-F5344CB8AC3E}">
        <p14:creationId xmlns:p14="http://schemas.microsoft.com/office/powerpoint/2010/main" val="255662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SDCCD Budget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036575"/>
            <a:ext cx="11328000" cy="5183250"/>
          </a:xfrm>
        </p:spPr>
        <p:txBody>
          <a:bodyPr/>
          <a:lstStyle/>
          <a:p>
            <a:endParaRPr lang="en-US" sz="2400" b="1" dirty="0">
              <a:latin typeface="Book Antiqua" panose="02040602050305030304" pitchFamily="18" charset="0"/>
            </a:endParaRPr>
          </a:p>
          <a:p>
            <a:endParaRPr lang="en-US" sz="2400" b="1" dirty="0">
              <a:latin typeface="Book Antiqua" panose="02040602050305030304" pitchFamily="18" charset="0"/>
            </a:endParaRPr>
          </a:p>
          <a:p>
            <a:r>
              <a:rPr lang="en-US" sz="2000" b="1" dirty="0">
                <a:latin typeface="Book Antiqua" panose="02040602050305030304" pitchFamily="18" charset="0"/>
              </a:rPr>
              <a:t>Overview of SCFF</a:t>
            </a:r>
          </a:p>
          <a:p>
            <a:pPr lvl="1"/>
            <a:r>
              <a:rPr lang="en-US" sz="2000" b="1" dirty="0">
                <a:latin typeface="Book Antiqua" panose="02040602050305030304" pitchFamily="18" charset="0"/>
              </a:rPr>
              <a:t>Basic Allocation </a:t>
            </a:r>
            <a:r>
              <a:rPr lang="en-US" sz="2000" dirty="0">
                <a:latin typeface="Book Antiqua" panose="02040602050305030304" pitchFamily="18" charset="0"/>
              </a:rPr>
              <a:t>– Fixed amount based upon number and size of colleges and centers</a:t>
            </a:r>
          </a:p>
          <a:p>
            <a:pPr lvl="1"/>
            <a:r>
              <a:rPr lang="en-US" sz="2000" dirty="0">
                <a:latin typeface="Book Antiqua" panose="02040602050305030304" pitchFamily="18" charset="0"/>
              </a:rPr>
              <a:t>FTES Allocation – Revenue earned based upon 3-year average</a:t>
            </a:r>
          </a:p>
          <a:p>
            <a:pPr lvl="1"/>
            <a:r>
              <a:rPr lang="en-US" sz="2000" b="1" dirty="0">
                <a:latin typeface="Book Antiqua" panose="02040602050305030304" pitchFamily="18" charset="0"/>
              </a:rPr>
              <a:t>Supplemental Allocation </a:t>
            </a:r>
            <a:r>
              <a:rPr lang="en-US" sz="2000" dirty="0">
                <a:latin typeface="Book Antiqua" panose="02040602050305030304" pitchFamily="18" charset="0"/>
              </a:rPr>
              <a:t>– Revenue earned based upon headcount of AB450, Pell, California College Promise Grant</a:t>
            </a:r>
          </a:p>
          <a:p>
            <a:pPr lvl="1"/>
            <a:r>
              <a:rPr lang="en-US" sz="2000" b="1" dirty="0">
                <a:latin typeface="Book Antiqua" panose="02040602050305030304" pitchFamily="18" charset="0"/>
              </a:rPr>
              <a:t>Success Allocation </a:t>
            </a:r>
            <a:r>
              <a:rPr lang="en-US" sz="2000" dirty="0">
                <a:latin typeface="Book Antiqua" panose="02040602050305030304" pitchFamily="18" charset="0"/>
              </a:rPr>
              <a:t>– Revenue earned based upon 3-year average of success outcomes</a:t>
            </a:r>
          </a:p>
          <a:p>
            <a:pPr lvl="1"/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b="1" dirty="0">
                <a:latin typeface="Book Antiqua" panose="02040602050305030304" pitchFamily="18" charset="0"/>
              </a:rPr>
              <a:t>Districts are funded on the greatest of their actual SCFF calculation, Hold Harmless, or Stability amount</a:t>
            </a:r>
          </a:p>
          <a:p>
            <a:pPr lvl="1"/>
            <a:r>
              <a:rPr lang="en-US" sz="2000" b="1" dirty="0">
                <a:latin typeface="Book Antiqua" panose="02040602050305030304" pitchFamily="18" charset="0"/>
              </a:rPr>
              <a:t>Stability</a:t>
            </a:r>
            <a:r>
              <a:rPr lang="en-US" sz="2000" dirty="0">
                <a:latin typeface="Book Antiqua" panose="02040602050305030304" pitchFamily="18" charset="0"/>
              </a:rPr>
              <a:t> – 1-year protection based on prior year SCFF calculation adjusted by current COLA</a:t>
            </a:r>
          </a:p>
          <a:p>
            <a:pPr lvl="1"/>
            <a:r>
              <a:rPr lang="en-US" sz="2000" b="1" dirty="0">
                <a:latin typeface="Book Antiqua" panose="02040602050305030304" pitchFamily="18" charset="0"/>
              </a:rPr>
              <a:t>Hold Harmless Protection </a:t>
            </a:r>
            <a:r>
              <a:rPr lang="en-US" sz="2000" dirty="0">
                <a:latin typeface="Book Antiqua" panose="02040602050305030304" pitchFamily="18" charset="0"/>
              </a:rPr>
              <a:t>– Minimum SCFF funding is a district’s 2017-18 apportionment funding adjusted by COLAs</a:t>
            </a: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0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SDCCD Budget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endParaRPr lang="en-US" sz="2400" b="1" dirty="0">
              <a:latin typeface="Book Antiqua" panose="02040602050305030304" pitchFamily="18" charset="0"/>
            </a:endParaRPr>
          </a:p>
          <a:p>
            <a:endParaRPr lang="en-US" sz="2400" b="1" dirty="0">
              <a:latin typeface="Book Antiqua" panose="02040602050305030304" pitchFamily="18" charset="0"/>
            </a:endParaRP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72B84-2EEF-4264-954A-3DF4AC8C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1881186"/>
            <a:ext cx="1045514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814E91-C73F-4913-9B4B-26CC625E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Book Antiqua" panose="02040602050305030304" pitchFamily="18" charset="0"/>
              </a:rPr>
              <a:t>SDCCD Budget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877B-EE06-41AA-BA45-34E790DC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1" y="6375362"/>
            <a:ext cx="3846909" cy="4328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08628-0DC1-41EE-919D-19A58007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/>
          <a:p>
            <a:endParaRPr lang="en-US" sz="24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Book Antiqua" panose="02040602050305030304" pitchFamily="18" charset="0"/>
            </a:endParaRP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PERS contribution rates increase from 26.68% to 27.05%</a:t>
            </a: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Medical contributions are estimated to increase almost 7%</a:t>
            </a: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Must prepare for State revenue volatility, deferrals, or deficits</a:t>
            </a:r>
          </a:p>
          <a:p>
            <a:pPr lvl="1"/>
            <a:r>
              <a:rPr lang="en-US" sz="3200" dirty="0">
                <a:latin typeface="Book Antiqua" panose="02040602050305030304" pitchFamily="18" charset="0"/>
              </a:rPr>
              <a:t>Unfunded FTES – 326 unfunded in FY24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1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58fd035-55f1-4b09-ba8e-5189adf3c0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D5947188E334FB3EC625F9C47F031" ma:contentTypeVersion="6" ma:contentTypeDescription="Create a new document." ma:contentTypeScope="" ma:versionID="cec0a56a39736718e02a904b59d593cc">
  <xsd:schema xmlns:xsd="http://www.w3.org/2001/XMLSchema" xmlns:xs="http://www.w3.org/2001/XMLSchema" xmlns:p="http://schemas.microsoft.com/office/2006/metadata/properties" xmlns:ns2="258fd035-55f1-4b09-ba8e-5189adf3c0cb" targetNamespace="http://schemas.microsoft.com/office/2006/metadata/properties" ma:root="true" ma:fieldsID="6e8f912bb1ee33db60301429e7818962" ns2:_="">
    <xsd:import namespace="258fd035-55f1-4b09-ba8e-5189adf3c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fd035-55f1-4b09-ba8e-5189adf3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www.w3.org/XML/1998/namespace"/>
    <ds:schemaRef ds:uri="http://schemas.microsoft.com/office/2006/metadata/properties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  <ds:schemaRef ds:uri="http://purl.org/dc/elements/1.1/"/>
    <ds:schemaRef ds:uri="258fd035-55f1-4b09-ba8e-5189adf3c0cb"/>
  </ds:schemaRefs>
</ds:datastoreItem>
</file>

<file path=customXml/itemProps2.xml><?xml version="1.0" encoding="utf-8"?>
<ds:datastoreItem xmlns:ds="http://schemas.openxmlformats.org/officeDocument/2006/customXml" ds:itemID="{773695A2-7D61-45F5-AEBA-CCC345380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8fd035-55f1-4b09-ba8e-5189adf3c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255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Budget &amp; Resource Development Subcommittee</vt:lpstr>
      <vt:lpstr>BRDS Committee Charge/Purpose</vt:lpstr>
      <vt:lpstr>BRDS Committee Charge/Purpose</vt:lpstr>
      <vt:lpstr>BRDS Committee Membership</vt:lpstr>
      <vt:lpstr>BRDS Committee Meeting Calendar</vt:lpstr>
      <vt:lpstr>California Budget Update</vt:lpstr>
      <vt:lpstr>SDCCD Budget Update</vt:lpstr>
      <vt:lpstr>SDCCD Budget Update</vt:lpstr>
      <vt:lpstr>SDCCD Budget Update</vt:lpstr>
      <vt:lpstr>2024-25 Adopted FTES &amp; FTEF Targets</vt:lpstr>
      <vt:lpstr>2024-25 Adopted Budget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2022-09-13T18:42:24Z</dcterms:created>
  <dcterms:modified xsi:type="dcterms:W3CDTF">2024-09-12T14:26:26Z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0x010100FC1D5947188E334FB3EC625F9C47F031</vt:lpwstr>
  </property>
</Properties>
</file>