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9" r:id="rId2"/>
    <p:sldId id="257" r:id="rId3"/>
    <p:sldId id="258" r:id="rId4"/>
    <p:sldId id="259" r:id="rId5"/>
    <p:sldId id="260" r:id="rId6"/>
    <p:sldId id="262" r:id="rId7"/>
    <p:sldId id="261" r:id="rId8"/>
    <p:sldId id="263" r:id="rId9"/>
    <p:sldId id="264" r:id="rId10"/>
    <p:sldId id="266" r:id="rId11"/>
    <p:sldId id="293" r:id="rId12"/>
    <p:sldId id="283" r:id="rId13"/>
    <p:sldId id="292" r:id="rId14"/>
    <p:sldId id="269" r:id="rId15"/>
    <p:sldId id="270" r:id="rId16"/>
    <p:sldId id="272" r:id="rId17"/>
    <p:sldId id="273" r:id="rId18"/>
    <p:sldId id="274" r:id="rId19"/>
    <p:sldId id="275" r:id="rId20"/>
    <p:sldId id="276" r:id="rId21"/>
    <p:sldId id="278" r:id="rId22"/>
    <p:sldId id="280" r:id="rId23"/>
    <p:sldId id="279" r:id="rId24"/>
    <p:sldId id="268" r:id="rId25"/>
    <p:sldId id="281" r:id="rId26"/>
    <p:sldId id="284" r:id="rId27"/>
    <p:sldId id="285" r:id="rId28"/>
    <p:sldId id="286" r:id="rId29"/>
    <p:sldId id="287" r:id="rId30"/>
    <p:sldId id="288" r:id="rId31"/>
    <p:sldId id="290" r:id="rId32"/>
    <p:sldId id="294" r:id="rId33"/>
    <p:sldId id="291" r:id="rId34"/>
    <p:sldId id="2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6543" autoAdjust="0"/>
    <p:restoredTop sz="94660"/>
  </p:normalViewPr>
  <p:slideViewPr>
    <p:cSldViewPr snapToGrid="0" showGuides="1">
      <p:cViewPr varScale="1">
        <p:scale>
          <a:sx n="129" d="100"/>
          <a:sy n="129" d="100"/>
        </p:scale>
        <p:origin x="1218" y="12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9E4B6-8F71-4CB5-8CE9-711A1A404C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084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3DF5EF-52CA-46E5-9E59-AD5C729E70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880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577483-AC13-4E04-A283-1ED4744D044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211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350009-7A73-49B7-ACF8-6C9323E109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170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C8CCC-A425-419F-A248-45DCC72DDA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165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2E7194-9B56-4DF4-B87C-0F6EBC96E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081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7F06C7-BDBA-4180-BF75-3EAD77FC87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254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A3FA3E-5BA6-4FAE-8303-3D454E86C6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077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150553-B512-4839-9F8F-E5DB9B2BDB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09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14827B-EDB9-46D1-96EF-30DD49C97CF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560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998848-5A2E-4887-A0E5-1AD8381B02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047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5458B642-EBFB-42C9-930F-2EB1ADD8A134}"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89097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usc.edu/hsc/dental/ghisto/epi/d_39.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sc.edu/hsc/dental/ghisto/cart/c_6.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usc.edu/hsc/dental/ghisto/ct/c_42.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3300">
            <a:alpha val="3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60AED3-D264-E70E-181C-DFDCAAD99D4C}"/>
              </a:ext>
            </a:extLst>
          </p:cNvPr>
          <p:cNvSpPr txBox="1"/>
          <p:nvPr/>
        </p:nvSpPr>
        <p:spPr>
          <a:xfrm>
            <a:off x="606750" y="1683522"/>
            <a:ext cx="7930498" cy="4093428"/>
          </a:xfrm>
          <a:prstGeom prst="rect">
            <a:avLst/>
          </a:prstGeom>
          <a:noFill/>
        </p:spPr>
        <p:txBody>
          <a:bodyPr wrap="square" rtlCol="0">
            <a:spAutoFit/>
          </a:bodyPr>
          <a:lstStyle/>
          <a:p>
            <a:pPr algn="just"/>
            <a:r>
              <a:rPr lang="en-US" sz="2000" dirty="0">
                <a:latin typeface="Calibri" panose="020F0502020204030204" pitchFamily="34" charset="0"/>
                <a:ea typeface="Calibri" panose="020F0502020204030204" pitchFamily="34" charset="0"/>
                <a:cs typeface="Calibri" panose="020F0502020204030204" pitchFamily="34" charset="0"/>
              </a:rPr>
              <a:t>Examples of many of the histological slides from </a:t>
            </a:r>
            <a:r>
              <a:rPr lang="en-US" sz="2000" b="1" dirty="0">
                <a:latin typeface="Calibri" panose="020F0502020204030204" pitchFamily="34" charset="0"/>
                <a:ea typeface="Calibri" panose="020F0502020204030204" pitchFamily="34" charset="0"/>
                <a:cs typeface="Calibri" panose="020F0502020204030204" pitchFamily="34" charset="0"/>
              </a:rPr>
              <a:t>Lab Unit 1 </a:t>
            </a:r>
            <a:r>
              <a:rPr lang="en-US" sz="2000" dirty="0">
                <a:latin typeface="Calibri" panose="020F0502020204030204" pitchFamily="34" charset="0"/>
                <a:ea typeface="Calibri" panose="020F0502020204030204" pitchFamily="34" charset="0"/>
                <a:cs typeface="Calibri" panose="020F0502020204030204" pitchFamily="34" charset="0"/>
              </a:rPr>
              <a:t>are shown here unlabeled, and in a random order. Some images will have arrows to point out specific regions, but most do not. </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n-US" sz="2000" dirty="0">
                <a:latin typeface="Calibri" panose="020F0502020204030204" pitchFamily="34" charset="0"/>
                <a:ea typeface="Calibri" panose="020F0502020204030204" pitchFamily="34" charset="0"/>
                <a:cs typeface="Calibri" panose="020F0502020204030204" pitchFamily="34" charset="0"/>
              </a:rPr>
              <a:t>Examine each slide and first determine whether it is epithelial tissue or connective tissue. </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n-US" sz="2000" dirty="0">
                <a:latin typeface="Calibri" panose="020F0502020204030204" pitchFamily="34" charset="0"/>
                <a:ea typeface="Calibri" panose="020F0502020204030204" pitchFamily="34" charset="0"/>
                <a:cs typeface="Calibri" panose="020F0502020204030204" pitchFamily="34" charset="0"/>
              </a:rPr>
              <a:t>Look closely at the image in order to identify all of the elements that are listed in the lab manual regarding that tissue. This will help you narrow down what the tissue is.</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n-US" sz="2000" dirty="0">
                <a:latin typeface="Calibri" panose="020F0502020204030204" pitchFamily="34" charset="0"/>
                <a:ea typeface="Calibri" panose="020F0502020204030204" pitchFamily="34" charset="0"/>
                <a:cs typeface="Calibri" panose="020F0502020204030204" pitchFamily="34" charset="0"/>
              </a:rPr>
              <a:t>When you believe you may know what they tissue is, suggest the specific location in the body where that tissue is found, there may be several.</a:t>
            </a:r>
          </a:p>
        </p:txBody>
      </p:sp>
      <p:sp>
        <p:nvSpPr>
          <p:cNvPr id="4" name="TextBox 3">
            <a:extLst>
              <a:ext uri="{FF2B5EF4-FFF2-40B4-BE49-F238E27FC236}">
                <a16:creationId xmlns:a16="http://schemas.microsoft.com/office/drawing/2014/main" id="{2468ABF8-8DEC-67F7-0B6C-A48481A9C01C}"/>
              </a:ext>
            </a:extLst>
          </p:cNvPr>
          <p:cNvSpPr txBox="1"/>
          <p:nvPr/>
        </p:nvSpPr>
        <p:spPr>
          <a:xfrm>
            <a:off x="1959123" y="286091"/>
            <a:ext cx="5225753" cy="1077218"/>
          </a:xfrm>
          <a:prstGeom prst="rect">
            <a:avLst/>
          </a:prstGeom>
          <a:noFill/>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Practice Histological Slides: Anatomy Lab Unit 1</a:t>
            </a:r>
          </a:p>
        </p:txBody>
      </p:sp>
    </p:spTree>
    <p:extLst>
      <p:ext uri="{BB962C8B-B14F-4D97-AF65-F5344CB8AC3E}">
        <p14:creationId xmlns:p14="http://schemas.microsoft.com/office/powerpoint/2010/main" val="68311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ell&#10;&#10;Description automatically generated">
            <a:extLst>
              <a:ext uri="{FF2B5EF4-FFF2-40B4-BE49-F238E27FC236}">
                <a16:creationId xmlns:a16="http://schemas.microsoft.com/office/drawing/2014/main" id="{AB6512AA-6E7A-A533-A59F-A64A4046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19" y="912861"/>
            <a:ext cx="7426220" cy="5062013"/>
          </a:xfrm>
          <a:prstGeom prst="rect">
            <a:avLst/>
          </a:prstGeom>
        </p:spPr>
      </p:pic>
    </p:spTree>
    <p:extLst>
      <p:ext uri="{BB962C8B-B14F-4D97-AF65-F5344CB8AC3E}">
        <p14:creationId xmlns:p14="http://schemas.microsoft.com/office/powerpoint/2010/main" val="288450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urple surface&#10;&#10;Description automatically generated">
            <a:extLst>
              <a:ext uri="{FF2B5EF4-FFF2-40B4-BE49-F238E27FC236}">
                <a16:creationId xmlns:a16="http://schemas.microsoft.com/office/drawing/2014/main" id="{C3BD0106-2FB0-BC24-CA06-31C8244F7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83" y="640544"/>
            <a:ext cx="7246434" cy="5576912"/>
          </a:xfrm>
          <a:prstGeom prst="rect">
            <a:avLst/>
          </a:prstGeom>
        </p:spPr>
      </p:pic>
    </p:spTree>
    <p:extLst>
      <p:ext uri="{BB962C8B-B14F-4D97-AF65-F5344CB8AC3E}">
        <p14:creationId xmlns:p14="http://schemas.microsoft.com/office/powerpoint/2010/main" val="43086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icroscopic view of a cell&#10;&#10;Description automatically generated">
            <a:extLst>
              <a:ext uri="{FF2B5EF4-FFF2-40B4-BE49-F238E27FC236}">
                <a16:creationId xmlns:a16="http://schemas.microsoft.com/office/drawing/2014/main" id="{CC4D0126-ED62-9191-9A0F-C8FD4EF29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052" y="1427148"/>
            <a:ext cx="6511895" cy="4341263"/>
          </a:xfrm>
          <a:prstGeom prst="rect">
            <a:avLst/>
          </a:prstGeom>
        </p:spPr>
      </p:pic>
    </p:spTree>
    <p:extLst>
      <p:ext uri="{BB962C8B-B14F-4D97-AF65-F5344CB8AC3E}">
        <p14:creationId xmlns:p14="http://schemas.microsoft.com/office/powerpoint/2010/main" val="174942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aculty.sdmiramar.edu/faculty/sdccd/mmcmahon/images/histology/Connective_Tissue/supporting%20CT/Bone/Spongy%20Bone%204x.JPG">
            <a:extLst>
              <a:ext uri="{FF2B5EF4-FFF2-40B4-BE49-F238E27FC236}">
                <a16:creationId xmlns:a16="http://schemas.microsoft.com/office/drawing/2014/main" id="{9E78401D-C4E1-353D-4B41-B3B6E3816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17" y="1007109"/>
            <a:ext cx="6460272" cy="484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94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t="6631" b="11111"/>
          <a:stretch>
            <a:fillRect/>
          </a:stretch>
        </p:blipFill>
        <p:spPr bwMode="auto">
          <a:xfrm>
            <a:off x="754063" y="711200"/>
            <a:ext cx="7620000"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88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t="7190" b="15218"/>
          <a:stretch>
            <a:fillRect/>
          </a:stretch>
        </p:blipFill>
        <p:spPr bwMode="auto">
          <a:xfrm>
            <a:off x="341312" y="667543"/>
            <a:ext cx="8461375"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2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ormal_Esophagus_pat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268288"/>
            <a:ext cx="5400675" cy="631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07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807325"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61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implecuboidal10x%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695325"/>
            <a:ext cx="7507287"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20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simplesquamous10x%20copy"/>
          <p:cNvPicPr>
            <a:picLocks noChangeAspect="1" noChangeArrowheads="1"/>
          </p:cNvPicPr>
          <p:nvPr/>
        </p:nvPicPr>
        <p:blipFill rotWithShape="1">
          <a:blip r:embed="rId2">
            <a:extLst>
              <a:ext uri="{28A0092B-C50C-407E-A947-70E740481C1C}">
                <a14:useLocalDpi xmlns:a14="http://schemas.microsoft.com/office/drawing/2010/main" val="0"/>
              </a:ext>
            </a:extLst>
          </a:blip>
          <a:srcRect t="2428"/>
          <a:stretch/>
        </p:blipFill>
        <p:spPr bwMode="auto">
          <a:xfrm>
            <a:off x="837486" y="683940"/>
            <a:ext cx="7513637" cy="549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35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7191" b="12541"/>
          <a:stretch>
            <a:fillRect/>
          </a:stretch>
        </p:blipFill>
        <p:spPr bwMode="auto">
          <a:xfrm>
            <a:off x="575416" y="470017"/>
            <a:ext cx="7993167" cy="599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462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simplesquamous40x%20copy"/>
          <p:cNvPicPr>
            <a:picLocks noChangeAspect="1" noChangeArrowheads="1"/>
          </p:cNvPicPr>
          <p:nvPr/>
        </p:nvPicPr>
        <p:blipFill rotWithShape="1">
          <a:blip r:embed="rId2">
            <a:extLst>
              <a:ext uri="{28A0092B-C50C-407E-A947-70E740481C1C}">
                <a14:useLocalDpi xmlns:a14="http://schemas.microsoft.com/office/drawing/2010/main" val="0"/>
              </a:ext>
            </a:extLst>
          </a:blip>
          <a:srcRect t="1227" b="508"/>
          <a:stretch/>
        </p:blipFill>
        <p:spPr bwMode="auto">
          <a:xfrm>
            <a:off x="666750" y="550863"/>
            <a:ext cx="7810500" cy="575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842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360488"/>
            <a:ext cx="6977062"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FF2B5EF4-FFF2-40B4-BE49-F238E27FC236}">
                <a16:creationId xmlns:a16="http://schemas.microsoft.com/office/drawing/2014/main" id="{34508488-C2A4-70D8-0A67-5CE9F6F25EA8}"/>
              </a:ext>
            </a:extLst>
          </p:cNvPr>
          <p:cNvCxnSpPr/>
          <p:nvPr/>
        </p:nvCxnSpPr>
        <p:spPr bwMode="auto">
          <a:xfrm flipV="1">
            <a:off x="2074127" y="3538654"/>
            <a:ext cx="557561" cy="193287"/>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922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icroscope view of a human intestine&#10;&#10;Description automatically generated">
            <a:extLst>
              <a:ext uri="{FF2B5EF4-FFF2-40B4-BE49-F238E27FC236}">
                <a16:creationId xmlns:a16="http://schemas.microsoft.com/office/drawing/2014/main" id="{CF0FF537-7588-9E16-230E-6F7A7D691D99}"/>
              </a:ext>
            </a:extLst>
          </p:cNvPr>
          <p:cNvPicPr>
            <a:picLocks noChangeAspect="1"/>
          </p:cNvPicPr>
          <p:nvPr/>
        </p:nvPicPr>
        <p:blipFill rotWithShape="1">
          <a:blip r:embed="rId2">
            <a:extLst>
              <a:ext uri="{28A0092B-C50C-407E-A947-70E740481C1C}">
                <a14:useLocalDpi xmlns:a14="http://schemas.microsoft.com/office/drawing/2010/main" val="0"/>
              </a:ext>
            </a:extLst>
          </a:blip>
          <a:srcRect t="2596"/>
          <a:stretch/>
        </p:blipFill>
        <p:spPr>
          <a:xfrm>
            <a:off x="1033347" y="899007"/>
            <a:ext cx="7077306" cy="5059986"/>
          </a:xfrm>
          <a:prstGeom prst="rect">
            <a:avLst/>
          </a:prstGeom>
        </p:spPr>
      </p:pic>
    </p:spTree>
    <p:extLst>
      <p:ext uri="{BB962C8B-B14F-4D97-AF65-F5344CB8AC3E}">
        <p14:creationId xmlns:p14="http://schemas.microsoft.com/office/powerpoint/2010/main" val="3190602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simplecuboidal40x"/>
          <p:cNvPicPr>
            <a:picLocks noChangeAspect="1" noChangeArrowheads="1"/>
          </p:cNvPicPr>
          <p:nvPr/>
        </p:nvPicPr>
        <p:blipFill rotWithShape="1">
          <a:blip r:embed="rId2">
            <a:extLst>
              <a:ext uri="{28A0092B-C50C-407E-A947-70E740481C1C}">
                <a14:useLocalDpi xmlns:a14="http://schemas.microsoft.com/office/drawing/2010/main" val="0"/>
              </a:ext>
            </a:extLst>
          </a:blip>
          <a:srcRect t="2355"/>
          <a:stretch/>
        </p:blipFill>
        <p:spPr bwMode="auto">
          <a:xfrm>
            <a:off x="1353344" y="1003610"/>
            <a:ext cx="6437312" cy="471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54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ink and white cell&#10;&#10;Description automatically generated">
            <a:extLst>
              <a:ext uri="{FF2B5EF4-FFF2-40B4-BE49-F238E27FC236}">
                <a16:creationId xmlns:a16="http://schemas.microsoft.com/office/drawing/2014/main" id="{E2E993F0-BE99-174D-A68A-FD964E88C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06" y="988740"/>
            <a:ext cx="7613106" cy="4891513"/>
          </a:xfrm>
          <a:prstGeom prst="rect">
            <a:avLst/>
          </a:prstGeom>
        </p:spPr>
      </p:pic>
    </p:spTree>
    <p:extLst>
      <p:ext uri="{BB962C8B-B14F-4D97-AF65-F5344CB8AC3E}">
        <p14:creationId xmlns:p14="http://schemas.microsoft.com/office/powerpoint/2010/main" val="172726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Columnar40x"/>
          <p:cNvPicPr>
            <a:picLocks noChangeAspect="1" noChangeArrowheads="1"/>
          </p:cNvPicPr>
          <p:nvPr/>
        </p:nvPicPr>
        <p:blipFill rotWithShape="1">
          <a:blip r:embed="rId2">
            <a:extLst>
              <a:ext uri="{28A0092B-C50C-407E-A947-70E740481C1C}">
                <a14:useLocalDpi xmlns:a14="http://schemas.microsoft.com/office/drawing/2010/main" val="0"/>
              </a:ext>
            </a:extLst>
          </a:blip>
          <a:srcRect t="1055"/>
          <a:stretch/>
        </p:blipFill>
        <p:spPr bwMode="auto">
          <a:xfrm>
            <a:off x="1224622" y="906966"/>
            <a:ext cx="6769100" cy="50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11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564" y="939130"/>
            <a:ext cx="6474871" cy="497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13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39_b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1100137"/>
            <a:ext cx="668813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3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Stratified%20cuboidal%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31" y="912019"/>
            <a:ext cx="7551738"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6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Stratified%20squamous%20w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056" y="887140"/>
            <a:ext cx="6719887"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27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41" y="743626"/>
            <a:ext cx="8130117" cy="534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906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Stratified%20squamous%20dry%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446" y="920962"/>
            <a:ext cx="665797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34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C05076-9644-FC1C-7333-DC6E52761410}"/>
              </a:ext>
            </a:extLst>
          </p:cNvPr>
          <p:cNvPicPr>
            <a:picLocks noChangeAspect="1"/>
          </p:cNvPicPr>
          <p:nvPr/>
        </p:nvPicPr>
        <p:blipFill>
          <a:blip r:embed="rId2"/>
          <a:stretch>
            <a:fillRect/>
          </a:stretch>
        </p:blipFill>
        <p:spPr>
          <a:xfrm>
            <a:off x="1903142" y="931222"/>
            <a:ext cx="5337716" cy="4995555"/>
          </a:xfrm>
          <a:prstGeom prst="rect">
            <a:avLst/>
          </a:prstGeom>
        </p:spPr>
      </p:pic>
    </p:spTree>
    <p:extLst>
      <p:ext uri="{BB962C8B-B14F-4D97-AF65-F5344CB8AC3E}">
        <p14:creationId xmlns:p14="http://schemas.microsoft.com/office/powerpoint/2010/main" val="4148652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surface with black arrows&#10;&#10;Description automatically generated">
            <a:extLst>
              <a:ext uri="{FF2B5EF4-FFF2-40B4-BE49-F238E27FC236}">
                <a16:creationId xmlns:a16="http://schemas.microsoft.com/office/drawing/2014/main" id="{DE835BB2-22AD-566C-C124-AFA36441E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03" y="890114"/>
            <a:ext cx="7238526" cy="5077772"/>
          </a:xfrm>
          <a:prstGeom prst="rect">
            <a:avLst/>
          </a:prstGeom>
        </p:spPr>
      </p:pic>
    </p:spTree>
    <p:extLst>
      <p:ext uri="{BB962C8B-B14F-4D97-AF65-F5344CB8AC3E}">
        <p14:creationId xmlns:p14="http://schemas.microsoft.com/office/powerpoint/2010/main" val="3922526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kin08">
            <a:extLst>
              <a:ext uri="{FF2B5EF4-FFF2-40B4-BE49-F238E27FC236}">
                <a16:creationId xmlns:a16="http://schemas.microsoft.com/office/drawing/2014/main" id="{57F71D98-7783-E7D4-EE8F-6919A4A8F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600" y="968548"/>
            <a:ext cx="6738069" cy="49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1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ell&#10;&#10;Description automatically generated">
            <a:extLst>
              <a:ext uri="{FF2B5EF4-FFF2-40B4-BE49-F238E27FC236}">
                <a16:creationId xmlns:a16="http://schemas.microsoft.com/office/drawing/2014/main" id="{B7E3FBBC-03C6-B5CE-F3E1-A775E5B3D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96" y="1003613"/>
            <a:ext cx="8332502" cy="4879991"/>
          </a:xfrm>
          <a:prstGeom prst="rect">
            <a:avLst/>
          </a:prstGeom>
        </p:spPr>
      </p:pic>
    </p:spTree>
    <p:extLst>
      <p:ext uri="{BB962C8B-B14F-4D97-AF65-F5344CB8AC3E}">
        <p14:creationId xmlns:p14="http://schemas.microsoft.com/office/powerpoint/2010/main" val="333440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806450"/>
            <a:ext cx="78882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51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1"/>
          <p:cNvGrpSpPr>
            <a:grpSpLocks/>
          </p:cNvGrpSpPr>
          <p:nvPr/>
        </p:nvGrpSpPr>
        <p:grpSpPr bwMode="auto">
          <a:xfrm>
            <a:off x="2209800" y="0"/>
            <a:ext cx="4797425" cy="6248400"/>
            <a:chOff x="1392" y="0"/>
            <a:chExt cx="3022" cy="3936"/>
          </a:xfrm>
        </p:grpSpPr>
        <p:pic>
          <p:nvPicPr>
            <p:cNvPr id="5127" name="Picture 3"/>
            <p:cNvPicPr>
              <a:picLocks noChangeAspect="1" noChangeArrowheads="1"/>
            </p:cNvPicPr>
            <p:nvPr/>
          </p:nvPicPr>
          <p:blipFill>
            <a:blip r:embed="rId2">
              <a:extLst>
                <a:ext uri="{28A0092B-C50C-407E-A947-70E740481C1C}">
                  <a14:useLocalDpi xmlns:a14="http://schemas.microsoft.com/office/drawing/2010/main" val="0"/>
                </a:ext>
              </a:extLst>
            </a:blip>
            <a:srcRect t="5139" b="10921"/>
            <a:stretch>
              <a:fillRect/>
            </a:stretch>
          </p:blipFill>
          <p:spPr bwMode="auto">
            <a:xfrm>
              <a:off x="1392" y="0"/>
              <a:ext cx="3022" cy="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Line 7"/>
            <p:cNvSpPr>
              <a:spLocks noChangeShapeType="1"/>
            </p:cNvSpPr>
            <p:nvPr/>
          </p:nvSpPr>
          <p:spPr bwMode="auto">
            <a:xfrm flipH="1">
              <a:off x="3744" y="2352"/>
              <a:ext cx="624" cy="48"/>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129" name="Line 8"/>
            <p:cNvSpPr>
              <a:spLocks noChangeShapeType="1"/>
            </p:cNvSpPr>
            <p:nvPr/>
          </p:nvSpPr>
          <p:spPr bwMode="auto">
            <a:xfrm>
              <a:off x="1488" y="1632"/>
              <a:ext cx="1056" cy="384"/>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130" name="Line 9"/>
            <p:cNvSpPr>
              <a:spLocks noChangeShapeType="1"/>
            </p:cNvSpPr>
            <p:nvPr/>
          </p:nvSpPr>
          <p:spPr bwMode="auto">
            <a:xfrm flipH="1">
              <a:off x="3504" y="864"/>
              <a:ext cx="672" cy="24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131" name="Line 10"/>
            <p:cNvSpPr>
              <a:spLocks noChangeShapeType="1"/>
            </p:cNvSpPr>
            <p:nvPr/>
          </p:nvSpPr>
          <p:spPr bwMode="auto">
            <a:xfrm flipH="1" flipV="1">
              <a:off x="2352" y="2928"/>
              <a:ext cx="192" cy="96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grpSp>
      <p:sp>
        <p:nvSpPr>
          <p:cNvPr id="5123" name="Text Box 12"/>
          <p:cNvSpPr txBox="1">
            <a:spLocks noChangeArrowheads="1"/>
          </p:cNvSpPr>
          <p:nvPr/>
        </p:nvSpPr>
        <p:spPr bwMode="auto">
          <a:xfrm>
            <a:off x="2667000" y="1981200"/>
            <a:ext cx="53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en-US" sz="4400">
                <a:solidFill>
                  <a:srgbClr val="FF3300"/>
                </a:solidFill>
              </a:rPr>
              <a:t>A</a:t>
            </a:r>
            <a:endParaRPr lang="en-US" altLang="en-US" sz="2400">
              <a:solidFill>
                <a:srgbClr val="000000"/>
              </a:solidFill>
            </a:endParaRPr>
          </a:p>
        </p:txBody>
      </p:sp>
      <p:sp>
        <p:nvSpPr>
          <p:cNvPr id="5124" name="Text Box 13"/>
          <p:cNvSpPr txBox="1">
            <a:spLocks noChangeArrowheads="1"/>
          </p:cNvSpPr>
          <p:nvPr/>
        </p:nvSpPr>
        <p:spPr bwMode="auto">
          <a:xfrm>
            <a:off x="6934200" y="3352800"/>
            <a:ext cx="53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en-US" sz="4400">
                <a:solidFill>
                  <a:srgbClr val="FFFFFF"/>
                </a:solidFill>
              </a:rPr>
              <a:t>C</a:t>
            </a:r>
            <a:endParaRPr lang="en-US" altLang="en-US" sz="2400">
              <a:solidFill>
                <a:srgbClr val="000000"/>
              </a:solidFill>
            </a:endParaRPr>
          </a:p>
        </p:txBody>
      </p:sp>
      <p:sp>
        <p:nvSpPr>
          <p:cNvPr id="5125" name="Text Box 14"/>
          <p:cNvSpPr txBox="1">
            <a:spLocks noChangeArrowheads="1"/>
          </p:cNvSpPr>
          <p:nvPr/>
        </p:nvSpPr>
        <p:spPr bwMode="auto">
          <a:xfrm>
            <a:off x="4267200" y="5410200"/>
            <a:ext cx="53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en-US" sz="4400">
                <a:solidFill>
                  <a:srgbClr val="FF3300"/>
                </a:solidFill>
              </a:rPr>
              <a:t>D</a:t>
            </a:r>
            <a:endParaRPr lang="en-US" altLang="en-US" sz="2400">
              <a:solidFill>
                <a:srgbClr val="000000"/>
              </a:solidFill>
            </a:endParaRPr>
          </a:p>
        </p:txBody>
      </p:sp>
      <p:sp>
        <p:nvSpPr>
          <p:cNvPr id="5126" name="Text Box 15"/>
          <p:cNvSpPr txBox="1">
            <a:spLocks noChangeArrowheads="1"/>
          </p:cNvSpPr>
          <p:nvPr/>
        </p:nvSpPr>
        <p:spPr bwMode="auto">
          <a:xfrm>
            <a:off x="6248400" y="1600200"/>
            <a:ext cx="53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en-US" sz="4400">
                <a:solidFill>
                  <a:srgbClr val="FF3300"/>
                </a:solidFill>
              </a:rPr>
              <a:t>B</a:t>
            </a:r>
            <a:endParaRPr lang="en-US" altLang="en-US" sz="2400">
              <a:solidFill>
                <a:srgbClr val="000000"/>
              </a:solidFill>
            </a:endParaRPr>
          </a:p>
        </p:txBody>
      </p:sp>
    </p:spTree>
    <p:extLst>
      <p:ext uri="{BB962C8B-B14F-4D97-AF65-F5344CB8AC3E}">
        <p14:creationId xmlns:p14="http://schemas.microsoft.com/office/powerpoint/2010/main" val="5201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66788"/>
            <a:ext cx="73152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52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16823" t="10631"/>
          <a:stretch>
            <a:fillRect/>
          </a:stretch>
        </p:blipFill>
        <p:spPr bwMode="auto">
          <a:xfrm>
            <a:off x="4720682" y="3235713"/>
            <a:ext cx="4423317" cy="334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t="5405" r="10489" b="16217"/>
          <a:stretch>
            <a:fillRect/>
          </a:stretch>
        </p:blipFill>
        <p:spPr bwMode="auto">
          <a:xfrm>
            <a:off x="0" y="1"/>
            <a:ext cx="5327890" cy="321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3B08355-A068-1746-8E84-685064CF3E8D}"/>
              </a:ext>
            </a:extLst>
          </p:cNvPr>
          <p:cNvSpPr txBox="1"/>
          <p:nvPr/>
        </p:nvSpPr>
        <p:spPr>
          <a:xfrm>
            <a:off x="-661639" y="3218934"/>
            <a:ext cx="2750634" cy="369332"/>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Cross section</a:t>
            </a:r>
          </a:p>
        </p:txBody>
      </p:sp>
      <p:sp>
        <p:nvSpPr>
          <p:cNvPr id="3" name="TextBox 2">
            <a:extLst>
              <a:ext uri="{FF2B5EF4-FFF2-40B4-BE49-F238E27FC236}">
                <a16:creationId xmlns:a16="http://schemas.microsoft.com/office/drawing/2014/main" id="{9603825A-5235-BDC3-3EF7-64B568D67034}"/>
              </a:ext>
            </a:extLst>
          </p:cNvPr>
          <p:cNvSpPr txBox="1"/>
          <p:nvPr/>
        </p:nvSpPr>
        <p:spPr>
          <a:xfrm>
            <a:off x="4423319" y="6488668"/>
            <a:ext cx="2750634" cy="369332"/>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Longitudinal section</a:t>
            </a:r>
          </a:p>
        </p:txBody>
      </p:sp>
    </p:spTree>
    <p:extLst>
      <p:ext uri="{BB962C8B-B14F-4D97-AF65-F5344CB8AC3E}">
        <p14:creationId xmlns:p14="http://schemas.microsoft.com/office/powerpoint/2010/main" val="146129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10748" t="8575" b="13754"/>
          <a:stretch>
            <a:fillRect/>
          </a:stretch>
        </p:blipFill>
        <p:spPr bwMode="auto">
          <a:xfrm>
            <a:off x="659268" y="817708"/>
            <a:ext cx="8051956" cy="505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88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t="7973" b="9634"/>
          <a:stretch>
            <a:fillRect/>
          </a:stretch>
        </p:blipFill>
        <p:spPr bwMode="auto">
          <a:xfrm>
            <a:off x="4038600" y="3581400"/>
            <a:ext cx="5105400" cy="29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l="16942" t="8026"/>
          <a:stretch>
            <a:fillRect/>
          </a:stretch>
        </p:blipFill>
        <p:spPr bwMode="auto">
          <a:xfrm>
            <a:off x="0" y="0"/>
            <a:ext cx="4495800"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15059" t="7767" b="14563"/>
          <a:stretch>
            <a:fillRect/>
          </a:stretch>
        </p:blipFill>
        <p:spPr bwMode="auto">
          <a:xfrm>
            <a:off x="296254" y="3812137"/>
            <a:ext cx="34385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l="16837" t="7921"/>
          <a:stretch>
            <a:fillRect/>
          </a:stretch>
        </p:blipFill>
        <p:spPr bwMode="auto">
          <a:xfrm>
            <a:off x="5022078" y="296862"/>
            <a:ext cx="34290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9167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133</Words>
  <Application>Microsoft Office PowerPoint</Application>
  <PresentationFormat>On-screen Show (4:3)</PresentationFormat>
  <Paragraphs>14</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McMahon</dc:creator>
  <cp:lastModifiedBy>Ian Moore</cp:lastModifiedBy>
  <cp:revision>6</cp:revision>
  <dcterms:created xsi:type="dcterms:W3CDTF">2024-01-25T06:08:37Z</dcterms:created>
  <dcterms:modified xsi:type="dcterms:W3CDTF">2024-08-21T05:32:25Z</dcterms:modified>
</cp:coreProperties>
</file>