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9" r:id="rId1"/>
  </p:sldMasterIdLst>
  <p:sldIdLst>
    <p:sldId id="257" r:id="rId2"/>
    <p:sldId id="266" r:id="rId3"/>
    <p:sldId id="256" r:id="rId4"/>
    <p:sldId id="258" r:id="rId5"/>
    <p:sldId id="2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73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17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35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69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42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6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8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4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9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7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89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1532-0499-4730-9575-94D079338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Advanced Technological Education (ATE)</a:t>
            </a:r>
            <a:br>
              <a:rPr lang="en-US" sz="4800" dirty="0"/>
            </a:br>
            <a:r>
              <a:rPr lang="en-US" sz="4800" dirty="0"/>
              <a:t>National Science Foundation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6AD8B9-D98D-4233-9BD5-612B4D2361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Biotechnology program</a:t>
            </a:r>
          </a:p>
        </p:txBody>
      </p:sp>
    </p:spTree>
    <p:extLst>
      <p:ext uri="{BB962C8B-B14F-4D97-AF65-F5344CB8AC3E}">
        <p14:creationId xmlns:p14="http://schemas.microsoft.com/office/powerpoint/2010/main" val="3278228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396B894-1ED6-4883-94E0-FF191F5BC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08597"/>
              </p:ext>
            </p:extLst>
          </p:nvPr>
        </p:nvGraphicFramePr>
        <p:xfrm>
          <a:off x="553791" y="1128156"/>
          <a:ext cx="11084418" cy="4910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523">
                  <a:extLst>
                    <a:ext uri="{9D8B030D-6E8A-4147-A177-3AD203B41FA5}">
                      <a16:colId xmlns:a16="http://schemas.microsoft.com/office/drawing/2014/main" val="3921718616"/>
                    </a:ext>
                  </a:extLst>
                </a:gridCol>
                <a:gridCol w="6424551">
                  <a:extLst>
                    <a:ext uri="{9D8B030D-6E8A-4147-A177-3AD203B41FA5}">
                      <a16:colId xmlns:a16="http://schemas.microsoft.com/office/drawing/2014/main" val="2308349774"/>
                    </a:ext>
                  </a:extLst>
                </a:gridCol>
                <a:gridCol w="724395">
                  <a:extLst>
                    <a:ext uri="{9D8B030D-6E8A-4147-A177-3AD203B41FA5}">
                      <a16:colId xmlns:a16="http://schemas.microsoft.com/office/drawing/2014/main" val="37781373"/>
                    </a:ext>
                  </a:extLst>
                </a:gridCol>
                <a:gridCol w="1187532">
                  <a:extLst>
                    <a:ext uri="{9D8B030D-6E8A-4147-A177-3AD203B41FA5}">
                      <a16:colId xmlns:a16="http://schemas.microsoft.com/office/drawing/2014/main" val="4721935"/>
                    </a:ext>
                  </a:extLst>
                </a:gridCol>
                <a:gridCol w="950417">
                  <a:extLst>
                    <a:ext uri="{9D8B030D-6E8A-4147-A177-3AD203B41FA5}">
                      <a16:colId xmlns:a16="http://schemas.microsoft.com/office/drawing/2014/main" val="1223197585"/>
                    </a:ext>
                  </a:extLst>
                </a:gridCol>
              </a:tblGrid>
              <a:tr h="569036">
                <a:tc>
                  <a:txBody>
                    <a:bodyPr/>
                    <a:lstStyle/>
                    <a:p>
                      <a:r>
                        <a:rPr lang="en-US" dirty="0"/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Brief Project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Grade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Students Reached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014764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r>
                        <a:rPr lang="en-US" sz="1600" dirty="0"/>
                        <a:t>Biotech Career Jump 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At least 30 hours per year to create STEM awareness and provides hands on experiences and career guidance.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2020-2023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317234"/>
                  </a:ext>
                </a:extLst>
              </a:tr>
              <a:tr h="808629">
                <a:tc>
                  <a:txBody>
                    <a:bodyPr/>
                    <a:lstStyle/>
                    <a:p>
                      <a:r>
                        <a:rPr lang="en-US" sz="1600" dirty="0"/>
                        <a:t>Amgen Biotech Experience (ABE)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Offers lab-based, classroom-based, and web-based investigations in biotechnology, and provides professional learning opportunities and resources to support high schools in the use of ABE materials.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2005-2023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~75,000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629287"/>
                  </a:ext>
                </a:extLst>
              </a:tr>
              <a:tr h="823817">
                <a:tc>
                  <a:txBody>
                    <a:bodyPr/>
                    <a:lstStyle/>
                    <a:p>
                      <a:r>
                        <a:rPr lang="en-US" sz="1600" dirty="0"/>
                        <a:t>Credit by Exam Articulation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Students who pass the exam can earn college credit for their high school biotechnology classes. Teachers of schools with an articulation agreement must be ABE-trained and offering Medical Interventions/Biotechnology.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2004-2023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2495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21441"/>
                  </a:ext>
                </a:extLst>
              </a:tr>
              <a:tr h="808629">
                <a:tc>
                  <a:txBody>
                    <a:bodyPr/>
                    <a:lstStyle/>
                    <a:p>
                      <a:r>
                        <a:rPr lang="en-US" sz="1600" dirty="0"/>
                        <a:t>Defense STEM Education Consortium (DSEC)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Serves underrepresented students by providing opportunities to gain hands-on experience, to move quickly through the pathway and opportunities for paid internships.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2021-2023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945627"/>
                  </a:ext>
                </a:extLst>
              </a:tr>
              <a:tr h="808629">
                <a:tc>
                  <a:txBody>
                    <a:bodyPr/>
                    <a:lstStyle/>
                    <a:p>
                      <a:r>
                        <a:rPr lang="en-US" sz="1600" dirty="0"/>
                        <a:t>Supply Chain Experience (SCE)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50 hours hands-on ‘real world’ biotechnology experience where products manufactured by participants will be used in the biotech classes and </a:t>
                      </a:r>
                      <a:r>
                        <a:rPr lang="en-US" sz="1600" b="0" dirty="0"/>
                        <a:t>ABE high school kits. Includes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dirty="0"/>
                        <a:t>resume building and career exploration.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2018-2023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967625"/>
                  </a:ext>
                </a:extLst>
              </a:tr>
              <a:tr h="460045">
                <a:tc>
                  <a:txBody>
                    <a:bodyPr/>
                    <a:lstStyle/>
                    <a:p>
                      <a:r>
                        <a:rPr lang="en-US" sz="1600" dirty="0"/>
                        <a:t>Internships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150 hour subsidized external industry internship.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2018-2023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71383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E64A219-82E9-32E5-1557-9354D9D5A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791" y="286603"/>
            <a:ext cx="10601889" cy="841553"/>
          </a:xfrm>
        </p:spPr>
        <p:txBody>
          <a:bodyPr>
            <a:normAutofit fontScale="90000"/>
          </a:bodyPr>
          <a:lstStyle/>
          <a:p>
            <a:r>
              <a:rPr lang="en-US" dirty="0"/>
              <a:t>Current Biotechnology Grant Funded Programs</a:t>
            </a:r>
          </a:p>
        </p:txBody>
      </p:sp>
    </p:spTree>
    <p:extLst>
      <p:ext uri="{BB962C8B-B14F-4D97-AF65-F5344CB8AC3E}">
        <p14:creationId xmlns:p14="http://schemas.microsoft.com/office/powerpoint/2010/main" val="744053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396B894-1ED6-4883-94E0-FF191F5BC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746118"/>
              </p:ext>
            </p:extLst>
          </p:nvPr>
        </p:nvGraphicFramePr>
        <p:xfrm>
          <a:off x="782425" y="1649691"/>
          <a:ext cx="10397764" cy="3590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2048">
                  <a:extLst>
                    <a:ext uri="{9D8B030D-6E8A-4147-A177-3AD203B41FA5}">
                      <a16:colId xmlns:a16="http://schemas.microsoft.com/office/drawing/2014/main" val="3921718616"/>
                    </a:ext>
                  </a:extLst>
                </a:gridCol>
                <a:gridCol w="1460665">
                  <a:extLst>
                    <a:ext uri="{9D8B030D-6E8A-4147-A177-3AD203B41FA5}">
                      <a16:colId xmlns:a16="http://schemas.microsoft.com/office/drawing/2014/main" val="899900076"/>
                    </a:ext>
                  </a:extLst>
                </a:gridCol>
                <a:gridCol w="1579418">
                  <a:extLst>
                    <a:ext uri="{9D8B030D-6E8A-4147-A177-3AD203B41FA5}">
                      <a16:colId xmlns:a16="http://schemas.microsoft.com/office/drawing/2014/main" val="2308349774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val="37781373"/>
                    </a:ext>
                  </a:extLst>
                </a:gridCol>
                <a:gridCol w="1591293">
                  <a:extLst>
                    <a:ext uri="{9D8B030D-6E8A-4147-A177-3AD203B41FA5}">
                      <a16:colId xmlns:a16="http://schemas.microsoft.com/office/drawing/2014/main" val="4721935"/>
                    </a:ext>
                  </a:extLst>
                </a:gridCol>
                <a:gridCol w="1478049">
                  <a:extLst>
                    <a:ext uri="{9D8B030D-6E8A-4147-A177-3AD203B41FA5}">
                      <a16:colId xmlns:a16="http://schemas.microsoft.com/office/drawing/2014/main" val="1223197585"/>
                    </a:ext>
                  </a:extLst>
                </a:gridCol>
              </a:tblGrid>
              <a:tr h="4247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2018-19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2021-22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2022-23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014764"/>
                  </a:ext>
                </a:extLst>
              </a:tr>
              <a:tr h="424799">
                <a:tc>
                  <a:txBody>
                    <a:bodyPr/>
                    <a:lstStyle/>
                    <a:p>
                      <a:r>
                        <a:rPr lang="en-US" dirty="0"/>
                        <a:t>Schools 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317234"/>
                  </a:ext>
                </a:extLst>
              </a:tr>
              <a:tr h="733215">
                <a:tc>
                  <a:txBody>
                    <a:bodyPr/>
                    <a:lstStyle/>
                    <a:p>
                      <a:r>
                        <a:rPr lang="en-US" dirty="0"/>
                        <a:t>Teachers implementing Amgen Biotech 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945627"/>
                  </a:ext>
                </a:extLst>
              </a:tr>
              <a:tr h="424799">
                <a:tc>
                  <a:txBody>
                    <a:bodyPr/>
                    <a:lstStyle/>
                    <a:p>
                      <a:r>
                        <a:rPr lang="en-US" dirty="0"/>
                        <a:t>Students reached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131722"/>
                  </a:ext>
                </a:extLst>
              </a:tr>
              <a:tr h="424799">
                <a:tc>
                  <a:txBody>
                    <a:bodyPr/>
                    <a:lstStyle/>
                    <a:p>
                      <a:r>
                        <a:rPr lang="en-US" dirty="0"/>
                        <a:t>Articulating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418266"/>
                  </a:ext>
                </a:extLst>
              </a:tr>
              <a:tr h="733215">
                <a:tc>
                  <a:txBody>
                    <a:bodyPr/>
                    <a:lstStyle/>
                    <a:p>
                      <a:r>
                        <a:rPr lang="en-US" dirty="0"/>
                        <a:t>Title I Articulating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319485"/>
                  </a:ext>
                </a:extLst>
              </a:tr>
              <a:tr h="424799">
                <a:tc>
                  <a:txBody>
                    <a:bodyPr/>
                    <a:lstStyle/>
                    <a:p>
                      <a:r>
                        <a:rPr lang="en-US" dirty="0"/>
                        <a:t>Students tested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868182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E64A219-82E9-32E5-1557-9354D9D5A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ABE and Articulation Data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DFA13C-DA9F-475D-93DD-99B703066AA8}"/>
              </a:ext>
            </a:extLst>
          </p:cNvPr>
          <p:cNvSpPr txBox="1"/>
          <p:nvPr/>
        </p:nvSpPr>
        <p:spPr>
          <a:xfrm>
            <a:off x="782425" y="5380397"/>
            <a:ext cx="97590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*Teachers of schools with an articulation agreement must be ABE-trained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423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3EA1A5-CF46-4F12-9DF4-C4CD20A0A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8297" y="190487"/>
            <a:ext cx="5635772" cy="59644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</p:pic>
      <p:sp>
        <p:nvSpPr>
          <p:cNvPr id="3" name="Star: 5 Points 2">
            <a:extLst>
              <a:ext uri="{FF2B5EF4-FFF2-40B4-BE49-F238E27FC236}">
                <a16:creationId xmlns:a16="http://schemas.microsoft.com/office/drawing/2014/main" id="{5D48F809-DAD7-4134-BCF0-4F00908599B4}"/>
              </a:ext>
            </a:extLst>
          </p:cNvPr>
          <p:cNvSpPr/>
          <p:nvPr/>
        </p:nvSpPr>
        <p:spPr>
          <a:xfrm>
            <a:off x="6176010" y="3796442"/>
            <a:ext cx="178233" cy="181583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3AC49B91-05D2-464E-8440-AC0424118683}"/>
              </a:ext>
            </a:extLst>
          </p:cNvPr>
          <p:cNvSpPr/>
          <p:nvPr/>
        </p:nvSpPr>
        <p:spPr>
          <a:xfrm>
            <a:off x="5178492" y="3263490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0D844731-7FF3-4BBD-AF7D-D1C47B1A7E4D}"/>
              </a:ext>
            </a:extLst>
          </p:cNvPr>
          <p:cNvSpPr/>
          <p:nvPr/>
        </p:nvSpPr>
        <p:spPr>
          <a:xfrm>
            <a:off x="6420390" y="5160385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90D54CFF-6A87-476C-B7B5-E3EFC5E12541}"/>
              </a:ext>
            </a:extLst>
          </p:cNvPr>
          <p:cNvSpPr/>
          <p:nvPr/>
        </p:nvSpPr>
        <p:spPr>
          <a:xfrm>
            <a:off x="6028040" y="3081907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D1E8CE65-923A-470F-B2EC-591465BF6217}"/>
              </a:ext>
            </a:extLst>
          </p:cNvPr>
          <p:cNvSpPr/>
          <p:nvPr/>
        </p:nvSpPr>
        <p:spPr>
          <a:xfrm>
            <a:off x="5659960" y="2378274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9F98B650-1A44-4FE9-B450-E8C2928E04A3}"/>
              </a:ext>
            </a:extLst>
          </p:cNvPr>
          <p:cNvSpPr/>
          <p:nvPr/>
        </p:nvSpPr>
        <p:spPr>
          <a:xfrm>
            <a:off x="4778974" y="4420562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B845D477-214F-4C54-A35D-34E972B089BB}"/>
              </a:ext>
            </a:extLst>
          </p:cNvPr>
          <p:cNvSpPr/>
          <p:nvPr/>
        </p:nvSpPr>
        <p:spPr>
          <a:xfrm>
            <a:off x="5447950" y="3354281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DEA7E3CC-5978-4086-B4F0-C35857878CD0}"/>
              </a:ext>
            </a:extLst>
          </p:cNvPr>
          <p:cNvSpPr/>
          <p:nvPr/>
        </p:nvSpPr>
        <p:spPr>
          <a:xfrm>
            <a:off x="5269717" y="162847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22C558D0-32DA-4E32-A140-607F38AA9297}"/>
              </a:ext>
            </a:extLst>
          </p:cNvPr>
          <p:cNvSpPr/>
          <p:nvPr/>
        </p:nvSpPr>
        <p:spPr>
          <a:xfrm>
            <a:off x="5508190" y="4175800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555755F3-449F-45F2-A166-CBB28C65F13D}"/>
              </a:ext>
            </a:extLst>
          </p:cNvPr>
          <p:cNvSpPr/>
          <p:nvPr/>
        </p:nvSpPr>
        <p:spPr>
          <a:xfrm>
            <a:off x="4592743" y="2945542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27B4E22E-5048-E890-EC7A-A7CB8D974555}"/>
              </a:ext>
            </a:extLst>
          </p:cNvPr>
          <p:cNvSpPr/>
          <p:nvPr/>
        </p:nvSpPr>
        <p:spPr>
          <a:xfrm>
            <a:off x="6997884" y="4695107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C6FDB5C1-DFB9-A026-E3CE-34E0E5079564}"/>
              </a:ext>
            </a:extLst>
          </p:cNvPr>
          <p:cNvSpPr/>
          <p:nvPr/>
        </p:nvSpPr>
        <p:spPr>
          <a:xfrm>
            <a:off x="6176009" y="925129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D878599F-089E-CB7B-04C3-19EA6E278EC2}"/>
              </a:ext>
            </a:extLst>
          </p:cNvPr>
          <p:cNvSpPr/>
          <p:nvPr/>
        </p:nvSpPr>
        <p:spPr>
          <a:xfrm>
            <a:off x="5089375" y="2700008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A65460A3-C5BF-FBDC-1640-E2F46E876D18}"/>
              </a:ext>
            </a:extLst>
          </p:cNvPr>
          <p:cNvSpPr/>
          <p:nvPr/>
        </p:nvSpPr>
        <p:spPr>
          <a:xfrm>
            <a:off x="5717408" y="3263489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F87846CA-9C95-7CD6-73F2-C22212816D2B}"/>
              </a:ext>
            </a:extLst>
          </p:cNvPr>
          <p:cNvSpPr/>
          <p:nvPr/>
        </p:nvSpPr>
        <p:spPr>
          <a:xfrm>
            <a:off x="4960911" y="708967"/>
            <a:ext cx="178233" cy="181583"/>
          </a:xfrm>
          <a:prstGeom prst="star5">
            <a:avLst>
              <a:gd name="adj" fmla="val 21980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7EC9A268-B36B-AAB8-9F1D-C17D24354BB2}"/>
              </a:ext>
            </a:extLst>
          </p:cNvPr>
          <p:cNvSpPr/>
          <p:nvPr/>
        </p:nvSpPr>
        <p:spPr>
          <a:xfrm>
            <a:off x="6354243" y="1216148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688C756C-E85E-8E65-8038-3D8A4E0428C4}"/>
              </a:ext>
            </a:extLst>
          </p:cNvPr>
          <p:cNvSpPr/>
          <p:nvPr/>
        </p:nvSpPr>
        <p:spPr>
          <a:xfrm>
            <a:off x="5659960" y="1785932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9371C5CB-B13B-B03A-791E-9A22BA4AD7E3}"/>
              </a:ext>
            </a:extLst>
          </p:cNvPr>
          <p:cNvSpPr/>
          <p:nvPr/>
        </p:nvSpPr>
        <p:spPr>
          <a:xfrm>
            <a:off x="6598622" y="3705650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C9FC6F89-7AC1-DB43-D90B-9388742BC9F0}"/>
              </a:ext>
            </a:extLst>
          </p:cNvPr>
          <p:cNvSpPr/>
          <p:nvPr/>
        </p:nvSpPr>
        <p:spPr>
          <a:xfrm>
            <a:off x="5118249" y="2559857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F937D174-A4DD-44D6-D3ED-51ECC189A524}"/>
              </a:ext>
            </a:extLst>
          </p:cNvPr>
          <p:cNvSpPr/>
          <p:nvPr/>
        </p:nvSpPr>
        <p:spPr>
          <a:xfrm>
            <a:off x="5938923" y="4357383"/>
            <a:ext cx="178233" cy="18158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2E39D47-E937-4BC6-9782-6C693D70F4D4}"/>
              </a:ext>
            </a:extLst>
          </p:cNvPr>
          <p:cNvSpPr txBox="1"/>
          <p:nvPr/>
        </p:nvSpPr>
        <p:spPr>
          <a:xfrm>
            <a:off x="320585" y="338985"/>
            <a:ext cx="2432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Map of Articulating Schools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1CD5AA-25F4-4117-A34E-E014B5A09B6D}"/>
              </a:ext>
            </a:extLst>
          </p:cNvPr>
          <p:cNvSpPr txBox="1"/>
          <p:nvPr/>
        </p:nvSpPr>
        <p:spPr>
          <a:xfrm>
            <a:off x="8622819" y="288834"/>
            <a:ext cx="345682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Articulating High Schools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Mira Mesa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University City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Canyon Hills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Kearny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Clairemont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San Diego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Crawford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Jolla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Point Loma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Rancho Bernardo High School</a:t>
            </a:r>
            <a:endParaRPr lang="en-US" sz="1700" dirty="0">
              <a:solidFill>
                <a:schemeClr val="tx2"/>
              </a:solidFill>
            </a:endParaRP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Westview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Castle Park High School  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Sweetwater High School 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Eastlake High School 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Helix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Sage Creek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Mission Vista High School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Torah High Schools of San Diego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School for Entrepreneurship &amp; Tech</a:t>
            </a:r>
          </a:p>
          <a:p>
            <a:r>
              <a:rPr lang="en-US" sz="17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Del Lago Academy</a:t>
            </a:r>
          </a:p>
        </p:txBody>
      </p:sp>
    </p:spTree>
    <p:extLst>
      <p:ext uri="{BB962C8B-B14F-4D97-AF65-F5344CB8AC3E}">
        <p14:creationId xmlns:p14="http://schemas.microsoft.com/office/powerpoint/2010/main" val="418726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C984E-FD74-42A1-B0A1-4ECC894AF35E}"/>
              </a:ext>
            </a:extLst>
          </p:cNvPr>
          <p:cNvSpPr txBox="1">
            <a:spLocks/>
          </p:cNvSpPr>
          <p:nvPr/>
        </p:nvSpPr>
        <p:spPr>
          <a:xfrm>
            <a:off x="541915" y="476609"/>
            <a:ext cx="10601889" cy="84155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ATE Project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1C55EE-23EC-42F0-97F3-88813E04ABCA}"/>
              </a:ext>
            </a:extLst>
          </p:cNvPr>
          <p:cNvSpPr txBox="1"/>
          <p:nvPr/>
        </p:nvSpPr>
        <p:spPr>
          <a:xfrm>
            <a:off x="541915" y="1436915"/>
            <a:ext cx="1026265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Outcome: To create a direct pathway of students from high school to certification to employment.</a:t>
            </a:r>
          </a:p>
          <a:p>
            <a:pPr lvl="0"/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Plans to address labor demand include: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Recruitment of first-generation and/or Hispanic high school students, who have passed the BIOL 131 Credit by Exam, into a college bridge program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Provide work-based learning experiences that promote acquisition of hands-on lab skills in the Applied Biotech courses and the Supply Chain Experience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Offer student pathways to earning college Biotechnology Certificate of Achievement Awards and/or the nationally recognized Biotechnician Assistant Certification (BACE).</a:t>
            </a:r>
          </a:p>
        </p:txBody>
      </p:sp>
    </p:spTree>
    <p:extLst>
      <p:ext uri="{BB962C8B-B14F-4D97-AF65-F5344CB8AC3E}">
        <p14:creationId xmlns:p14="http://schemas.microsoft.com/office/powerpoint/2010/main" val="22904614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1664</TotalTime>
  <Words>464</Words>
  <Application>Microsoft Office PowerPoint</Application>
  <PresentationFormat>Widescreen</PresentationFormat>
  <Paragraphs>110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Advanced Technological Education (ATE) National Science Foundation</vt:lpstr>
      <vt:lpstr>Current Biotechnology Grant Funded Programs</vt:lpstr>
      <vt:lpstr>ABE and Articulation Data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Amgen Biotech Experience</dc:title>
  <dc:creator>Heather Holmes</dc:creator>
  <cp:lastModifiedBy>Heather Holmes</cp:lastModifiedBy>
  <cp:revision>41</cp:revision>
  <dcterms:created xsi:type="dcterms:W3CDTF">2023-04-19T19:54:38Z</dcterms:created>
  <dcterms:modified xsi:type="dcterms:W3CDTF">2024-02-23T19:12:28Z</dcterms:modified>
</cp:coreProperties>
</file>