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4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64"/>
  </p:normalViewPr>
  <p:slideViewPr>
    <p:cSldViewPr snapToGrid="0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A9AE-68E1-3E48-8E0F-2444C13F2B6E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CD157-96CB-8945-A550-D5EAF3CE67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5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3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0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6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89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1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7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3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7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4CABA-F44A-DD44-817E-6531C7C89D1B}" type="datetimeFigureOut">
              <a:rPr lang="en-US" smtClean="0"/>
              <a:t>2/22/24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108C6DE-DA3D-354F-A180-AFBA47C92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6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lscal.org/legal-update-memo-no-17-2021cc-ab-367-obligation-to-provide-free-menstrual-products-ccd/#_ftn2" TargetMode="External"/><Relationship Id="rId2" Type="http://schemas.openxmlformats.org/officeDocument/2006/relationships/hyperlink" Target="https://sclscal.org/legal-update-memo-no-17-2021cc-ab-367-obligation-to-provide-free-menstrual-products-ccd/#_ftn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1FBE8-7A4E-49FB-142E-50817DB8F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Assembly bill 367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B7256-63B2-2E72-4766-8C8DB93FD6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Menstrual Equity for All Act</a:t>
            </a:r>
          </a:p>
        </p:txBody>
      </p:sp>
    </p:spTree>
    <p:extLst>
      <p:ext uri="{BB962C8B-B14F-4D97-AF65-F5344CB8AC3E}">
        <p14:creationId xmlns:p14="http://schemas.microsoft.com/office/powerpoint/2010/main" val="150484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45624-C6F3-F49B-045F-32F839D50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4292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the law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16CD0-8748-7E34-0CB8-F51F35FD8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8631" y="1817783"/>
            <a:ext cx="9551624" cy="4935557"/>
          </a:xfrm>
        </p:spPr>
        <p:txBody>
          <a:bodyPr>
            <a:normAutofit lnSpcReduction="10000"/>
          </a:bodyPr>
          <a:lstStyle/>
          <a:p>
            <a:pPr marL="0" marR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Effective January 1, 2022, community college districts shall stock an adequate supply of menstrual products,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[1]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available and accessible, free of cost, at no fewer than one</a:t>
            </a:r>
            <a:r>
              <a:rPr lang="en-US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[2]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designated and accessible central location on each campus.</a:t>
            </a:r>
          </a:p>
          <a:p>
            <a:pPr marL="0" marR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location’s accessibility shall be determined by considering all of, but not limited to, the following factors:</a:t>
            </a:r>
          </a:p>
          <a:p>
            <a:pPr marL="0" marR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   Hours of operation, relative to hours that students are on campus;</a:t>
            </a:r>
          </a:p>
          <a:p>
            <a:pPr marL="0" marR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   Proximity to high-traffic areas on campus;</a:t>
            </a:r>
          </a:p>
          <a:p>
            <a:pPr marL="0" marR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   Accessibility by students of all genders and regardless of physical ability;</a:t>
            </a:r>
          </a:p>
          <a:p>
            <a:pPr marL="0" marR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   Privacy, including whether accessing products would require interaction with staff or other students; and</a:t>
            </a:r>
          </a:p>
          <a:p>
            <a:pPr marL="0" marR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   Safety</a:t>
            </a:r>
          </a:p>
          <a:p>
            <a:pPr marL="0" marR="0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Locations may include student centers, libraries, wellness or health centers, pantries, and study rooms.</a:t>
            </a:r>
          </a:p>
          <a:p>
            <a:pPr marL="0" marR="0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notice must be posted in a prominent and conspicuous location in all women’s restrooms, all-gender restrooms, and in at least one men’s restroom regarding the requirements of this Act.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10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61B8-049A-FE12-F4B9-C8A86127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Why of the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3BCC7-386D-EB16-DD14-033A601C5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4222" y="2236424"/>
            <a:ext cx="7856642" cy="4076241"/>
          </a:xfrm>
        </p:spPr>
        <p:txBody>
          <a:bodyPr>
            <a:normAutofit/>
          </a:bodyPr>
          <a:lstStyle/>
          <a:p>
            <a:pPr rtl="0"/>
            <a:r>
              <a:rPr lang="en-US" sz="2000" b="0" i="0" u="none" strike="noStrike" kern="1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Research shows many students struggle to access menstrual products and have missed class because they lacked access to menstrual products.</a:t>
            </a:r>
          </a:p>
          <a:p>
            <a:pPr rtl="0"/>
            <a:r>
              <a:rPr lang="en-US" sz="2000" b="0" i="0" u="none" strike="noStrike" kern="1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51% of students have worn period products for longer than recommended.</a:t>
            </a:r>
          </a:p>
          <a:p>
            <a:pPr rtl="0"/>
            <a:r>
              <a:rPr lang="en-US" sz="2000" b="0" i="0" u="none" strike="noStrike" kern="1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Period poverty (lack of access) is real. It disproportionately affects students of color, low-income students and students with disabilities. </a:t>
            </a:r>
          </a:p>
          <a:p>
            <a:pPr rtl="0"/>
            <a:r>
              <a:rPr lang="en-US" sz="2000" b="0" i="0" u="none" strike="noStrike" kern="100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Menstrual dignity for two spirit, transgender, intersex, nonbinary, gender non-conforming students means minimizing negative attention that could put them at risk of harm.</a:t>
            </a:r>
          </a:p>
          <a:p>
            <a:pPr rtl="0"/>
            <a:endParaRPr lang="en-US" b="0" i="0" u="none" strike="noStrike" kern="100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4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B1346-15FA-1A32-1D87-EDED3C023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GAIA Report &amp;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8AC8E-F5E1-35FF-DCAF-AB1770B3F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272" y="2236424"/>
            <a:ext cx="7823592" cy="4032174"/>
          </a:xfrm>
        </p:spPr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equitable access so our students can focus on their education by regularly stocking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variety of quality menstrual products in a range of sizes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restrooms across the campus;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the invisible </a:t>
            </a: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visible! Destigmatize.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Educate about the use of menstrual products: days with heavier menstrual flow require changing menstrual products more often; they are not one size fits all; there are cultural differences;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better signage, include the name/email of a person that is regularly reachable by students;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targeting/stigmatizing by stocking menstrual products in more than one men’s restroom on campus;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6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B1346-15FA-1A32-1D87-EDED3C02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6983"/>
            <a:ext cx="7729728" cy="1188720"/>
          </a:xfrm>
        </p:spPr>
        <p:txBody>
          <a:bodyPr/>
          <a:lstStyle/>
          <a:p>
            <a:r>
              <a:rPr lang="en-US" dirty="0"/>
              <a:t>GAIA Report &amp;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8AC8E-F5E1-35FF-DCAF-AB1770B3F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872" y="1655703"/>
            <a:ext cx="10278738" cy="4612895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Collaborate with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leadership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get student input/feedback to ensure we’re providing full, equitable access to menstrual products; to increase understanding of equity and accessibility issues; to lead by example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Beyond the reimbursable state mandate, pursue directing supplemental and other grant monies towards strong implementation of AB 367;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Destigmatize menstruation by using </a:t>
            </a:r>
            <a:r>
              <a:rPr lang="en-US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 inclusive language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6DE835-FB39-AE7B-16E4-0821C925C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476"/>
              </p:ext>
            </p:extLst>
          </p:nvPr>
        </p:nvGraphicFramePr>
        <p:xfrm>
          <a:off x="2231136" y="4586586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1196015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243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Instead of….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948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Girls, 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People who menstruate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656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Menstrual hygiene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Menstrual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95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Feminine hygiene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Menstrual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653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91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8FAAB-06FB-49C3-82AE-1C5877FD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 367 Intent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0C4AE-5EDD-975E-30D3-86115156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“[To] 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rovide for the health, dignity, and safety of menstruating students at every socioeconomic level, normalize menstruation among all genders, and foster gender competency in California schools.”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52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{488C3AF6-3376-4A4A-9628-C3F1669A6994}tf10001120</Template>
  <TotalTime>33</TotalTime>
  <Words>515</Words>
  <Application>Microsoft Macintosh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Parcel</vt:lpstr>
      <vt:lpstr>Assembly bill 367</vt:lpstr>
      <vt:lpstr>What does the law say?</vt:lpstr>
      <vt:lpstr>The Why of the law</vt:lpstr>
      <vt:lpstr>GAIA Report &amp; Recommendations</vt:lpstr>
      <vt:lpstr>GAIA Report &amp; Recommendations</vt:lpstr>
      <vt:lpstr>AB 367 Intent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bill 367</dc:title>
  <dc:creator>Microsoft Office User</dc:creator>
  <cp:lastModifiedBy>Microsoft Office User</cp:lastModifiedBy>
  <cp:revision>1</cp:revision>
  <dcterms:created xsi:type="dcterms:W3CDTF">2024-02-22T19:23:56Z</dcterms:created>
  <dcterms:modified xsi:type="dcterms:W3CDTF">2024-02-22T19:57:13Z</dcterms:modified>
</cp:coreProperties>
</file>