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" roundtripDataSignature="AMtx7mgY49jp+OKKO3Q5CY3E/lww1RIS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66E622E-7E42-4E4F-A4D9-8F848BA54A4A}">
  <a:tblStyle styleId="{066E622E-7E42-4E4F-A4D9-8F848BA54A4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rgbClr val="E6E6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6E6E6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l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9"/>
  </p:normalViewPr>
  <p:slideViewPr>
    <p:cSldViewPr snapToGrid="0">
      <p:cViewPr varScale="1">
        <p:scale>
          <a:sx n="82" d="100"/>
          <a:sy n="82" d="100"/>
        </p:scale>
        <p:origin x="14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customschemas.google.com/relationships/presentationmetadata" Target="metadata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4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4385fcb0a9_5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g24385fcb0a9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243712bafc8_4_7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g243712bafc8_4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243712bafc8_2_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g243712bafc8_2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43712bafc8_4_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g243712bafc8_4_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g243712bafc8_4_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g243712bafc8_4_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g243712bafc8_4_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43712bafc8_4_12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g243712bafc8_4_1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9" name="Google Shape;99;g243712bafc8_4_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g243712bafc8_4_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g243712bafc8_4_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43712bafc8_4_18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g243712bafc8_4_18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g243712bafc8_4_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g243712bafc8_4_1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g243712bafc8_4_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43712bafc8_4_2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g243712bafc8_4_2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g243712bafc8_4_24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g243712bafc8_4_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g243712bafc8_4_2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g243712bafc8_4_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43712bafc8_4_3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g243712bafc8_4_3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8" name="Google Shape;118;g243712bafc8_4_3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g243712bafc8_4_3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g243712bafc8_4_3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g243712bafc8_4_3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g243712bafc8_4_3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g243712bafc8_4_3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43712bafc8_4_4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g243712bafc8_4_4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g243712bafc8_4_4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g243712bafc8_4_4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43712bafc8_4_4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g243712bafc8_4_4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g243712bafc8_4_4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43712bafc8_4_4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g243712bafc8_4_4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6" name="Google Shape;136;g243712bafc8_4_4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7" name="Google Shape;137;g243712bafc8_4_4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g243712bafc8_4_4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g243712bafc8_4_4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43712bafc8_4_56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g243712bafc8_4_56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g243712bafc8_4_56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4" name="Google Shape;144;g243712bafc8_4_5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g243712bafc8_4_5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g243712bafc8_4_5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43712bafc8_4_6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g243712bafc8_4_63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g243712bafc8_4_6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g243712bafc8_4_6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g243712bafc8_4_6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43712bafc8_4_69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g243712bafc8_4_69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g243712bafc8_4_6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g243712bafc8_4_6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g243712bafc8_4_6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43712bafc8_4_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g243712bafc8_4_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g243712bafc8_4_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g243712bafc8_4_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g243712bafc8_4_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98;g24385fcb0a9_5_0">
            <a:extLst>
              <a:ext uri="{FF2B5EF4-FFF2-40B4-BE49-F238E27FC236}">
                <a16:creationId xmlns:a16="http://schemas.microsoft.com/office/drawing/2014/main" id="{348FBE87-C433-4BF6-E25C-4B852FD1639A}"/>
              </a:ext>
            </a:extLst>
          </p:cNvPr>
          <p:cNvSpPr/>
          <p:nvPr/>
        </p:nvSpPr>
        <p:spPr>
          <a:xfrm>
            <a:off x="323293" y="2940951"/>
            <a:ext cx="2745411" cy="672062"/>
          </a:xfrm>
          <a:prstGeom prst="rect">
            <a:avLst/>
          </a:prstGeom>
          <a:solidFill>
            <a:schemeClr val="accent1">
              <a:alpha val="33725"/>
            </a:schemeClr>
          </a:solidFill>
          <a:ln w="127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 141X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g24385fcb0a9_5_0"/>
          <p:cNvSpPr/>
          <p:nvPr/>
        </p:nvSpPr>
        <p:spPr>
          <a:xfrm>
            <a:off x="1262400" y="978900"/>
            <a:ext cx="6619200" cy="457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Entry Point: Students enter path from any course with a milestone</a:t>
            </a: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level.</a:t>
            </a:r>
            <a:endParaRPr dirty="0"/>
          </a:p>
        </p:txBody>
      </p:sp>
      <p:sp>
        <p:nvSpPr>
          <p:cNvPr id="166" name="Google Shape;166;g24385fcb0a9_5_0"/>
          <p:cNvSpPr/>
          <p:nvPr/>
        </p:nvSpPr>
        <p:spPr>
          <a:xfrm>
            <a:off x="6166336" y="1493259"/>
            <a:ext cx="2763688" cy="2052633"/>
          </a:xfrm>
          <a:prstGeom prst="roundRect">
            <a:avLst>
              <a:gd name="adj" fmla="val 2320"/>
            </a:avLst>
          </a:prstGeom>
          <a:solidFill>
            <a:srgbClr val="FF7E79">
              <a:alpha val="9803"/>
            </a:srgbClr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g24385fcb0a9_5_0"/>
          <p:cNvSpPr/>
          <p:nvPr/>
        </p:nvSpPr>
        <p:spPr>
          <a:xfrm>
            <a:off x="3202118" y="1493261"/>
            <a:ext cx="2895862" cy="2841018"/>
          </a:xfrm>
          <a:prstGeom prst="roundRect">
            <a:avLst>
              <a:gd name="adj" fmla="val 2320"/>
            </a:avLst>
          </a:prstGeom>
          <a:solidFill>
            <a:srgbClr val="A8D08C">
              <a:alpha val="24705"/>
            </a:srgbClr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g24385fcb0a9_5_0"/>
          <p:cNvSpPr/>
          <p:nvPr/>
        </p:nvSpPr>
        <p:spPr>
          <a:xfrm>
            <a:off x="6266464" y="2033383"/>
            <a:ext cx="2572939" cy="776477"/>
          </a:xfrm>
          <a:prstGeom prst="rect">
            <a:avLst/>
          </a:prstGeom>
          <a:solidFill>
            <a:srgbClr val="FF7E79">
              <a:alpha val="33725"/>
            </a:srgbClr>
          </a:solidFill>
          <a:ln w="127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 119X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g24385fcb0a9_5_0"/>
          <p:cNvSpPr/>
          <p:nvPr/>
        </p:nvSpPr>
        <p:spPr>
          <a:xfrm>
            <a:off x="3311076" y="3002284"/>
            <a:ext cx="2745411" cy="708680"/>
          </a:xfrm>
          <a:prstGeom prst="rect">
            <a:avLst/>
          </a:prstGeom>
          <a:solidFill>
            <a:schemeClr val="accent6">
              <a:alpha val="33725"/>
            </a:schemeClr>
          </a:solidFill>
          <a:ln w="127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 121X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g24385fcb0a9_5_0"/>
          <p:cNvSpPr/>
          <p:nvPr/>
        </p:nvSpPr>
        <p:spPr>
          <a:xfrm>
            <a:off x="3311076" y="2033383"/>
            <a:ext cx="2745411" cy="805659"/>
          </a:xfrm>
          <a:prstGeom prst="rect">
            <a:avLst/>
          </a:prstGeom>
          <a:solidFill>
            <a:schemeClr val="accent6">
              <a:alpha val="33725"/>
            </a:schemeClr>
          </a:solidFill>
          <a:ln w="127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 116X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g24385fcb0a9_5_0"/>
          <p:cNvSpPr/>
          <p:nvPr/>
        </p:nvSpPr>
        <p:spPr>
          <a:xfrm>
            <a:off x="3269789" y="2015538"/>
            <a:ext cx="594300" cy="137100"/>
          </a:xfrm>
          <a:prstGeom prst="roundRect">
            <a:avLst>
              <a:gd name="adj" fmla="val 16667"/>
            </a:avLst>
          </a:prstGeom>
          <a:solidFill>
            <a:srgbClr val="FEE599"/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M30/40/50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2" name="Google Shape;172;g24385fcb0a9_5_0"/>
          <p:cNvGrpSpPr/>
          <p:nvPr/>
        </p:nvGrpSpPr>
        <p:grpSpPr>
          <a:xfrm>
            <a:off x="4749302" y="2178439"/>
            <a:ext cx="1250539" cy="590175"/>
            <a:chOff x="4661170" y="2564903"/>
            <a:chExt cx="1250539" cy="590175"/>
          </a:xfrm>
        </p:grpSpPr>
        <p:sp>
          <p:nvSpPr>
            <p:cNvPr id="173" name="Google Shape;173;g24385fcb0a9_5_0"/>
            <p:cNvSpPr/>
            <p:nvPr/>
          </p:nvSpPr>
          <p:spPr>
            <a:xfrm>
              <a:off x="4691290" y="2697878"/>
              <a:ext cx="1220419" cy="457200"/>
            </a:xfrm>
            <a:prstGeom prst="rect">
              <a:avLst/>
            </a:prstGeom>
            <a:solidFill>
              <a:schemeClr val="accent6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MATH 116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COLLEGE ALGEBRA (3)</a:t>
              </a:r>
              <a:endParaRPr/>
            </a:p>
          </p:txBody>
        </p:sp>
        <p:sp>
          <p:nvSpPr>
            <p:cNvPr id="174" name="Google Shape;174;g24385fcb0a9_5_0"/>
            <p:cNvSpPr/>
            <p:nvPr/>
          </p:nvSpPr>
          <p:spPr>
            <a:xfrm>
              <a:off x="4661170" y="2564903"/>
              <a:ext cx="457200" cy="137160"/>
            </a:xfrm>
            <a:prstGeom prst="roundRect">
              <a:avLst>
                <a:gd name="adj" fmla="val 16667"/>
              </a:avLst>
            </a:prstGeom>
            <a:solidFill>
              <a:srgbClr val="FEE599"/>
            </a:solidFill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M40/50</a:t>
              </a:r>
              <a:endParaRPr/>
            </a:p>
          </p:txBody>
        </p:sp>
      </p:grpSp>
      <p:sp>
        <p:nvSpPr>
          <p:cNvPr id="175" name="Google Shape;175;g24385fcb0a9_5_0"/>
          <p:cNvSpPr/>
          <p:nvPr/>
        </p:nvSpPr>
        <p:spPr>
          <a:xfrm>
            <a:off x="4795271" y="3213872"/>
            <a:ext cx="1188720" cy="457200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121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APPLIED CALCULUS I (3)</a:t>
            </a:r>
            <a:endParaRPr/>
          </a:p>
        </p:txBody>
      </p:sp>
      <p:sp>
        <p:nvSpPr>
          <p:cNvPr id="176" name="Google Shape;176;g24385fcb0a9_5_0"/>
          <p:cNvSpPr/>
          <p:nvPr/>
        </p:nvSpPr>
        <p:spPr>
          <a:xfrm>
            <a:off x="4795271" y="3810414"/>
            <a:ext cx="1188720" cy="457200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122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APPLIED CALCULUS II (3)</a:t>
            </a:r>
            <a:endParaRPr/>
          </a:p>
        </p:txBody>
      </p:sp>
      <p:cxnSp>
        <p:nvCxnSpPr>
          <p:cNvPr id="177" name="Google Shape;177;g24385fcb0a9_5_0"/>
          <p:cNvCxnSpPr>
            <a:stCxn id="173" idx="2"/>
            <a:endCxn id="175" idx="0"/>
          </p:cNvCxnSpPr>
          <p:nvPr/>
        </p:nvCxnSpPr>
        <p:spPr>
          <a:xfrm>
            <a:off x="5389632" y="2768614"/>
            <a:ext cx="0" cy="445200"/>
          </a:xfrm>
          <a:prstGeom prst="straightConnector1">
            <a:avLst/>
          </a:prstGeom>
          <a:solidFill>
            <a:schemeClr val="accent6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78" name="Google Shape;178;g24385fcb0a9_5_0"/>
          <p:cNvCxnSpPr>
            <a:stCxn id="175" idx="2"/>
            <a:endCxn id="176" idx="0"/>
          </p:cNvCxnSpPr>
          <p:nvPr/>
        </p:nvCxnSpPr>
        <p:spPr>
          <a:xfrm>
            <a:off x="5389631" y="3671072"/>
            <a:ext cx="0" cy="139200"/>
          </a:xfrm>
          <a:prstGeom prst="straightConnector1">
            <a:avLst/>
          </a:prstGeom>
          <a:solidFill>
            <a:schemeClr val="accent6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86" name="Google Shape;186;g24385fcb0a9_5_0"/>
          <p:cNvSpPr txBox="1"/>
          <p:nvPr/>
        </p:nvSpPr>
        <p:spPr>
          <a:xfrm>
            <a:off x="0" y="305181"/>
            <a:ext cx="91440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 PATHWAYS – COMPREHENSIVE CHART</a:t>
            </a:r>
            <a:endParaRPr dirty="0"/>
          </a:p>
        </p:txBody>
      </p:sp>
      <p:sp>
        <p:nvSpPr>
          <p:cNvPr id="188" name="Google Shape;188;g24385fcb0a9_5_0"/>
          <p:cNvSpPr/>
          <p:nvPr/>
        </p:nvSpPr>
        <p:spPr>
          <a:xfrm>
            <a:off x="3640060" y="1498593"/>
            <a:ext cx="2039581" cy="45720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Life Science, Business, Econ (BSTEM)</a:t>
            </a:r>
            <a:endParaRPr/>
          </a:p>
        </p:txBody>
      </p:sp>
      <p:sp>
        <p:nvSpPr>
          <p:cNvPr id="189" name="Google Shape;189;g24385fcb0a9_5_0"/>
          <p:cNvSpPr/>
          <p:nvPr/>
        </p:nvSpPr>
        <p:spPr>
          <a:xfrm>
            <a:off x="7644818" y="2305458"/>
            <a:ext cx="1085844" cy="457200"/>
          </a:xfrm>
          <a:prstGeom prst="rect">
            <a:avLst/>
          </a:prstGeom>
          <a:solidFill>
            <a:srgbClr val="FF7E7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119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INTRO. STATISTICS (3)</a:t>
            </a:r>
            <a:endParaRPr/>
          </a:p>
        </p:txBody>
      </p:sp>
      <p:sp>
        <p:nvSpPr>
          <p:cNvPr id="190" name="Google Shape;190;g24385fcb0a9_5_0"/>
          <p:cNvSpPr/>
          <p:nvPr/>
        </p:nvSpPr>
        <p:spPr>
          <a:xfrm>
            <a:off x="7599584" y="2236878"/>
            <a:ext cx="457200" cy="137160"/>
          </a:xfrm>
          <a:prstGeom prst="roundRect">
            <a:avLst>
              <a:gd name="adj" fmla="val 16667"/>
            </a:avLst>
          </a:prstGeom>
          <a:solidFill>
            <a:srgbClr val="FEE599"/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M40/50</a:t>
            </a:r>
            <a:endParaRPr/>
          </a:p>
        </p:txBody>
      </p:sp>
      <p:sp>
        <p:nvSpPr>
          <p:cNvPr id="191" name="Google Shape;191;g24385fcb0a9_5_0"/>
          <p:cNvSpPr/>
          <p:nvPr/>
        </p:nvSpPr>
        <p:spPr>
          <a:xfrm>
            <a:off x="7087652" y="2987915"/>
            <a:ext cx="1100088" cy="457200"/>
          </a:xfrm>
          <a:prstGeom prst="rect">
            <a:avLst/>
          </a:prstGeom>
          <a:solidFill>
            <a:srgbClr val="FF7E7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118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FOR LIBERAL ARTS (3)</a:t>
            </a:r>
            <a:endParaRPr/>
          </a:p>
        </p:txBody>
      </p:sp>
      <p:sp>
        <p:nvSpPr>
          <p:cNvPr id="192" name="Google Shape;192;g24385fcb0a9_5_0"/>
          <p:cNvSpPr/>
          <p:nvPr/>
        </p:nvSpPr>
        <p:spPr>
          <a:xfrm>
            <a:off x="7025833" y="2854940"/>
            <a:ext cx="457200" cy="137160"/>
          </a:xfrm>
          <a:prstGeom prst="roundRect">
            <a:avLst>
              <a:gd name="adj" fmla="val 16667"/>
            </a:avLst>
          </a:prstGeom>
          <a:solidFill>
            <a:srgbClr val="FEE599"/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M40/50</a:t>
            </a:r>
            <a:endParaRPr/>
          </a:p>
        </p:txBody>
      </p:sp>
      <p:sp>
        <p:nvSpPr>
          <p:cNvPr id="193" name="Google Shape;193;g24385fcb0a9_5_0"/>
          <p:cNvSpPr/>
          <p:nvPr/>
        </p:nvSpPr>
        <p:spPr>
          <a:xfrm>
            <a:off x="6545666" y="1497911"/>
            <a:ext cx="2039581" cy="45720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Liberal Arts, Social Science (SLAM)</a:t>
            </a:r>
            <a:endParaRPr/>
          </a:p>
        </p:txBody>
      </p:sp>
      <p:grpSp>
        <p:nvGrpSpPr>
          <p:cNvPr id="194" name="Google Shape;194;g24385fcb0a9_5_0"/>
          <p:cNvGrpSpPr/>
          <p:nvPr/>
        </p:nvGrpSpPr>
        <p:grpSpPr>
          <a:xfrm>
            <a:off x="166292" y="1497756"/>
            <a:ext cx="2963330" cy="4881535"/>
            <a:chOff x="114116" y="1308667"/>
            <a:chExt cx="2963330" cy="4725026"/>
          </a:xfrm>
        </p:grpSpPr>
        <p:sp>
          <p:nvSpPr>
            <p:cNvPr id="195" name="Google Shape;195;g24385fcb0a9_5_0"/>
            <p:cNvSpPr/>
            <p:nvPr/>
          </p:nvSpPr>
          <p:spPr>
            <a:xfrm>
              <a:off x="114116" y="1308667"/>
              <a:ext cx="2963330" cy="4725026"/>
            </a:xfrm>
            <a:prstGeom prst="roundRect">
              <a:avLst>
                <a:gd name="adj" fmla="val 2320"/>
              </a:avLst>
            </a:prstGeom>
            <a:solidFill>
              <a:srgbClr val="8DA9DB">
                <a:alpha val="24705"/>
              </a:srgbClr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g24385fcb0a9_5_0"/>
            <p:cNvSpPr/>
            <p:nvPr/>
          </p:nvSpPr>
          <p:spPr>
            <a:xfrm>
              <a:off x="180721" y="1370836"/>
              <a:ext cx="2841948" cy="308797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Science, Technology, Engineering, Mathematics (STEM)</a:t>
              </a:r>
              <a:endParaRPr/>
            </a:p>
          </p:txBody>
        </p:sp>
        <p:grpSp>
          <p:nvGrpSpPr>
            <p:cNvPr id="197" name="Google Shape;197;g24385fcb0a9_5_0"/>
            <p:cNvGrpSpPr/>
            <p:nvPr/>
          </p:nvGrpSpPr>
          <p:grpSpPr>
            <a:xfrm>
              <a:off x="234714" y="1760121"/>
              <a:ext cx="2787956" cy="4200931"/>
              <a:chOff x="-364809" y="1740400"/>
              <a:chExt cx="2787956" cy="4200931"/>
            </a:xfrm>
          </p:grpSpPr>
          <p:sp>
            <p:nvSpPr>
              <p:cNvPr id="198" name="Google Shape;198;g24385fcb0a9_5_0"/>
              <p:cNvSpPr/>
              <p:nvPr/>
            </p:nvSpPr>
            <p:spPr>
              <a:xfrm>
                <a:off x="-322265" y="1799156"/>
                <a:ext cx="2745411" cy="793882"/>
              </a:xfrm>
              <a:prstGeom prst="rect">
                <a:avLst/>
              </a:prstGeom>
              <a:solidFill>
                <a:schemeClr val="accent1">
                  <a:alpha val="33725"/>
                </a:schemeClr>
              </a:solidFill>
              <a:ln w="12700" cap="flat" cmpd="sng">
                <a:solidFill>
                  <a:schemeClr val="dk1"/>
                </a:solidFill>
                <a:prstDash val="dash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MATH 104X</a:t>
                </a:r>
                <a:endParaRPr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9" name="Google Shape;199;g24385fcb0a9_5_0"/>
              <p:cNvSpPr/>
              <p:nvPr/>
            </p:nvSpPr>
            <p:spPr>
              <a:xfrm>
                <a:off x="-322265" y="3417228"/>
                <a:ext cx="2745412" cy="681482"/>
              </a:xfrm>
              <a:prstGeom prst="rect">
                <a:avLst/>
              </a:prstGeom>
              <a:solidFill>
                <a:schemeClr val="accent1">
                  <a:alpha val="33725"/>
                </a:schemeClr>
              </a:solidFill>
              <a:ln w="12700" cap="flat" cmpd="sng">
                <a:solidFill>
                  <a:schemeClr val="dk1"/>
                </a:solidFill>
                <a:prstDash val="dash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MATH 150X</a:t>
                </a:r>
                <a:endParaRPr dirty="0"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7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7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7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7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7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0" name="Google Shape;200;g24385fcb0a9_5_0"/>
              <p:cNvSpPr/>
              <p:nvPr/>
            </p:nvSpPr>
            <p:spPr>
              <a:xfrm>
                <a:off x="1137889" y="2101144"/>
                <a:ext cx="1188720" cy="457200"/>
              </a:xfrm>
              <a:prstGeom prst="rect">
                <a:avLst/>
              </a:prstGeom>
              <a:solidFill>
                <a:schemeClr val="accent1"/>
              </a:solidFill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0" i="0" u="none" strike="noStrike" cap="none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MATH 104</a:t>
                </a:r>
                <a:endParaRPr dirty="0"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 b="0" i="0" u="none" strike="noStrike" cap="none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TRIGONOMETRY (3)</a:t>
                </a:r>
                <a:endParaRPr dirty="0"/>
              </a:p>
            </p:txBody>
          </p:sp>
          <p:sp>
            <p:nvSpPr>
              <p:cNvPr id="201" name="Google Shape;201;g24385fcb0a9_5_0"/>
              <p:cNvSpPr/>
              <p:nvPr/>
            </p:nvSpPr>
            <p:spPr>
              <a:xfrm>
                <a:off x="1139932" y="2845698"/>
                <a:ext cx="1188720" cy="457200"/>
              </a:xfrm>
              <a:prstGeom prst="rect">
                <a:avLst/>
              </a:prstGeom>
              <a:solidFill>
                <a:schemeClr val="accent1"/>
              </a:solidFill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0" i="0" u="none" strike="noStrike" cap="none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MATH 141</a:t>
                </a:r>
                <a:endParaRPr dirty="0"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800" b="0" i="0" u="none" strike="noStrike" cap="none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PRECALCULUS (5)</a:t>
                </a:r>
                <a:endParaRPr dirty="0"/>
              </a:p>
            </p:txBody>
          </p:sp>
          <p:sp>
            <p:nvSpPr>
              <p:cNvPr id="202" name="Google Shape;202;g24385fcb0a9_5_0"/>
              <p:cNvSpPr/>
              <p:nvPr/>
            </p:nvSpPr>
            <p:spPr>
              <a:xfrm>
                <a:off x="1142362" y="3606355"/>
                <a:ext cx="1188720" cy="457200"/>
              </a:xfrm>
              <a:prstGeom prst="rect">
                <a:avLst/>
              </a:prstGeom>
              <a:solidFill>
                <a:schemeClr val="accent1"/>
              </a:solidFill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0" i="0" u="none" strike="noStrike" cap="none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MATH 150</a:t>
                </a:r>
                <a:endParaRPr dirty="0"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800" b="0" i="0" u="none" strike="noStrike" cap="none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CALCULUS I (5)</a:t>
                </a:r>
                <a:endParaRPr dirty="0"/>
              </a:p>
            </p:txBody>
          </p:sp>
          <p:sp>
            <p:nvSpPr>
              <p:cNvPr id="203" name="Google Shape;203;g24385fcb0a9_5_0"/>
              <p:cNvSpPr/>
              <p:nvPr/>
            </p:nvSpPr>
            <p:spPr>
              <a:xfrm>
                <a:off x="1142362" y="4183322"/>
                <a:ext cx="1188720" cy="457200"/>
              </a:xfrm>
              <a:prstGeom prst="rect">
                <a:avLst/>
              </a:prstGeom>
              <a:solidFill>
                <a:schemeClr val="accent1"/>
              </a:solidFill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MATH 151</a:t>
                </a:r>
                <a:endParaRPr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CALCULUS II (4)</a:t>
                </a:r>
                <a:endParaRPr/>
              </a:p>
            </p:txBody>
          </p:sp>
          <p:sp>
            <p:nvSpPr>
              <p:cNvPr id="204" name="Google Shape;204;g24385fcb0a9_5_0"/>
              <p:cNvSpPr/>
              <p:nvPr/>
            </p:nvSpPr>
            <p:spPr>
              <a:xfrm>
                <a:off x="-218882" y="4183322"/>
                <a:ext cx="1188720" cy="457200"/>
              </a:xfrm>
              <a:prstGeom prst="rect">
                <a:avLst/>
              </a:prstGeom>
              <a:solidFill>
                <a:schemeClr val="accent1"/>
              </a:solidFill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MATH 245</a:t>
                </a:r>
                <a:endParaRPr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DISCRETE MATH (3)</a:t>
                </a:r>
                <a:endParaRPr/>
              </a:p>
            </p:txBody>
          </p:sp>
          <p:cxnSp>
            <p:nvCxnSpPr>
              <p:cNvPr id="205" name="Google Shape;205;g24385fcb0a9_5_0"/>
              <p:cNvCxnSpPr>
                <a:stCxn id="201" idx="2"/>
                <a:endCxn id="202" idx="0"/>
              </p:cNvCxnSpPr>
              <p:nvPr/>
            </p:nvCxnSpPr>
            <p:spPr>
              <a:xfrm>
                <a:off x="1734292" y="3302898"/>
                <a:ext cx="2430" cy="303457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triangle" w="med" len="med"/>
              </a:ln>
            </p:spPr>
          </p:cxnSp>
          <p:cxnSp>
            <p:nvCxnSpPr>
              <p:cNvPr id="206" name="Google Shape;206;g24385fcb0a9_5_0"/>
              <p:cNvCxnSpPr>
                <a:stCxn id="202" idx="2"/>
                <a:endCxn id="203" idx="0"/>
              </p:cNvCxnSpPr>
              <p:nvPr/>
            </p:nvCxnSpPr>
            <p:spPr>
              <a:xfrm>
                <a:off x="1736722" y="4063555"/>
                <a:ext cx="0" cy="119767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triangle" w="med" len="med"/>
              </a:ln>
            </p:spPr>
          </p:cxnSp>
          <p:grpSp>
            <p:nvGrpSpPr>
              <p:cNvPr id="207" name="Google Shape;207;g24385fcb0a9_5_0"/>
              <p:cNvGrpSpPr/>
              <p:nvPr/>
            </p:nvGrpSpPr>
            <p:grpSpPr>
              <a:xfrm>
                <a:off x="-255870" y="4869122"/>
                <a:ext cx="2586242" cy="1072209"/>
                <a:chOff x="406116" y="5427876"/>
                <a:chExt cx="2586242" cy="1072209"/>
              </a:xfrm>
            </p:grpSpPr>
            <p:sp>
              <p:nvSpPr>
                <p:cNvPr id="208" name="Google Shape;208;g24385fcb0a9_5_0"/>
                <p:cNvSpPr/>
                <p:nvPr/>
              </p:nvSpPr>
              <p:spPr>
                <a:xfrm>
                  <a:off x="406116" y="5427876"/>
                  <a:ext cx="1188720" cy="45720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800" b="0" i="0" u="none" strike="noStrike" cap="non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MATH 254</a:t>
                  </a:r>
                  <a:endParaRPr/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800" b="0" i="0" u="none" strike="noStrike" cap="non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LINEAR ALGEBRA (3)</a:t>
                  </a:r>
                  <a:endParaRPr/>
                </a:p>
              </p:txBody>
            </p:sp>
            <p:sp>
              <p:nvSpPr>
                <p:cNvPr id="209" name="Google Shape;209;g24385fcb0a9_5_0"/>
                <p:cNvSpPr/>
                <p:nvPr/>
              </p:nvSpPr>
              <p:spPr>
                <a:xfrm>
                  <a:off x="1803638" y="5436135"/>
                  <a:ext cx="1188720" cy="45720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800" b="0" i="0" u="none" strike="noStrike" cap="non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MATH 252</a:t>
                  </a:r>
                  <a:endParaRPr/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800" b="0" i="0" u="none" strike="noStrike" cap="non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CALCULUS III (4)</a:t>
                  </a:r>
                  <a:endParaRPr/>
                </a:p>
              </p:txBody>
            </p:sp>
            <p:sp>
              <p:nvSpPr>
                <p:cNvPr id="210" name="Google Shape;210;g24385fcb0a9_5_0"/>
                <p:cNvSpPr/>
                <p:nvPr/>
              </p:nvSpPr>
              <p:spPr>
                <a:xfrm>
                  <a:off x="1073810" y="6042885"/>
                  <a:ext cx="1262493" cy="45720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800" b="0" i="0" u="none" strike="noStrike" cap="non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MATH 255 </a:t>
                  </a:r>
                  <a:endParaRPr/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700" b="0" i="0" u="none" strike="noStrike" cap="non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DIFFERENTIAL EQUATIONS (3)</a:t>
                  </a:r>
                  <a:endParaRPr/>
                </a:p>
              </p:txBody>
            </p:sp>
            <p:cxnSp>
              <p:nvCxnSpPr>
                <p:cNvPr id="211" name="Google Shape;211;g24385fcb0a9_5_0"/>
                <p:cNvCxnSpPr>
                  <a:endCxn id="210" idx="0"/>
                </p:cNvCxnSpPr>
                <p:nvPr/>
              </p:nvCxnSpPr>
              <p:spPr>
                <a:xfrm>
                  <a:off x="1705056" y="5797785"/>
                  <a:ext cx="0" cy="2451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  <p:sp>
              <p:nvSpPr>
                <p:cNvPr id="212" name="Google Shape;212;g24385fcb0a9_5_0"/>
                <p:cNvSpPr txBox="1"/>
                <p:nvPr/>
              </p:nvSpPr>
              <p:spPr>
                <a:xfrm>
                  <a:off x="1521569" y="5562602"/>
                  <a:ext cx="362065" cy="20005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700" b="0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AND</a:t>
                  </a:r>
                  <a:endParaRPr/>
                </a:p>
              </p:txBody>
            </p:sp>
          </p:grpSp>
          <p:cxnSp>
            <p:nvCxnSpPr>
              <p:cNvPr id="213" name="Google Shape;213;g24385fcb0a9_5_0"/>
              <p:cNvCxnSpPr>
                <a:stCxn id="203" idx="2"/>
                <a:endCxn id="209" idx="0"/>
              </p:cNvCxnSpPr>
              <p:nvPr/>
            </p:nvCxnSpPr>
            <p:spPr>
              <a:xfrm rot="5400000">
                <a:off x="1617922" y="4758722"/>
                <a:ext cx="237000" cy="600"/>
              </a:xfrm>
              <a:prstGeom prst="bentConnector3">
                <a:avLst>
                  <a:gd name="adj1" fmla="val 41674"/>
                </a:avLst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214" name="Google Shape;214;g24385fcb0a9_5_0"/>
              <p:cNvCxnSpPr>
                <a:stCxn id="203" idx="1"/>
                <a:endCxn id="204" idx="3"/>
              </p:cNvCxnSpPr>
              <p:nvPr/>
            </p:nvCxnSpPr>
            <p:spPr>
              <a:xfrm rot="10800000">
                <a:off x="969862" y="4411922"/>
                <a:ext cx="172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triangle" w="med" len="med"/>
              </a:ln>
            </p:spPr>
          </p:cxnSp>
          <p:cxnSp>
            <p:nvCxnSpPr>
              <p:cNvPr id="215" name="Google Shape;215;g24385fcb0a9_5_0"/>
              <p:cNvCxnSpPr>
                <a:stCxn id="200" idx="2"/>
                <a:endCxn id="201" idx="0"/>
              </p:cNvCxnSpPr>
              <p:nvPr/>
            </p:nvCxnSpPr>
            <p:spPr>
              <a:xfrm>
                <a:off x="1732249" y="2558344"/>
                <a:ext cx="2043" cy="28735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triangle" w="med" len="med"/>
              </a:ln>
            </p:spPr>
          </p:cxnSp>
          <p:sp>
            <p:nvSpPr>
              <p:cNvPr id="216" name="Google Shape;216;g24385fcb0a9_5_0"/>
              <p:cNvSpPr/>
              <p:nvPr/>
            </p:nvSpPr>
            <p:spPr>
              <a:xfrm>
                <a:off x="-242637" y="2102564"/>
                <a:ext cx="1188720" cy="457200"/>
              </a:xfrm>
              <a:prstGeom prst="rect">
                <a:avLst/>
              </a:prstGeom>
              <a:solidFill>
                <a:schemeClr val="accent1"/>
              </a:solidFill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700" b="0" i="0" u="none" strike="noStrike" cap="none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MATH 15D</a:t>
                </a:r>
                <a:endParaRPr sz="1700" dirty="0"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 b="0" i="0" u="none" strike="noStrike" cap="none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GEOMETRY REFRESHER (1)</a:t>
                </a:r>
                <a:endParaRPr dirty="0"/>
              </a:p>
            </p:txBody>
          </p:sp>
          <p:sp>
            <p:nvSpPr>
              <p:cNvPr id="217" name="Google Shape;217;g24385fcb0a9_5_0"/>
              <p:cNvSpPr/>
              <p:nvPr/>
            </p:nvSpPr>
            <p:spPr>
              <a:xfrm>
                <a:off x="-218882" y="3602372"/>
                <a:ext cx="1188720" cy="457200"/>
              </a:xfrm>
              <a:prstGeom prst="rect">
                <a:avLst/>
              </a:prstGeom>
              <a:solidFill>
                <a:schemeClr val="accent1"/>
              </a:solidFill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0" i="0" u="none" strike="noStrike" cap="none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MATH 15E</a:t>
                </a:r>
                <a:endParaRPr dirty="0"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 b="0" i="0" u="none" strike="noStrike" cap="none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TRIGONOMETRY REFRESHER (1)</a:t>
                </a:r>
                <a:endParaRPr dirty="0"/>
              </a:p>
            </p:txBody>
          </p:sp>
          <p:sp>
            <p:nvSpPr>
              <p:cNvPr id="218" name="Google Shape;218;g24385fcb0a9_5_0"/>
              <p:cNvSpPr/>
              <p:nvPr/>
            </p:nvSpPr>
            <p:spPr>
              <a:xfrm>
                <a:off x="-364809" y="3384952"/>
                <a:ext cx="594300" cy="137100"/>
              </a:xfrm>
              <a:prstGeom prst="roundRect">
                <a:avLst>
                  <a:gd name="adj" fmla="val 16667"/>
                </a:avLst>
              </a:prstGeom>
              <a:solidFill>
                <a:srgbClr val="FEE599"/>
              </a:solidFill>
              <a:ln w="12700" cap="flat" cmpd="sng">
                <a:solidFill>
                  <a:schemeClr val="accent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M30/40/50</a:t>
                </a:r>
                <a:endParaRPr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9" name="Google Shape;219;g24385fcb0a9_5_0"/>
              <p:cNvSpPr/>
              <p:nvPr/>
            </p:nvSpPr>
            <p:spPr>
              <a:xfrm>
                <a:off x="-364801" y="1740400"/>
                <a:ext cx="589800" cy="137100"/>
              </a:xfrm>
              <a:prstGeom prst="roundRect">
                <a:avLst>
                  <a:gd name="adj" fmla="val 16667"/>
                </a:avLst>
              </a:prstGeom>
              <a:solidFill>
                <a:srgbClr val="FEE599"/>
              </a:solidFill>
              <a:ln w="12700" cap="flat" cmpd="sng">
                <a:solidFill>
                  <a:schemeClr val="accent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M30/40/50</a:t>
                </a:r>
                <a:endParaRPr/>
              </a:p>
            </p:txBody>
          </p:sp>
          <p:sp>
            <p:nvSpPr>
              <p:cNvPr id="220" name="Google Shape;220;g24385fcb0a9_5_0"/>
              <p:cNvSpPr/>
              <p:nvPr/>
            </p:nvSpPr>
            <p:spPr>
              <a:xfrm>
                <a:off x="1106058" y="1986557"/>
                <a:ext cx="457200" cy="137160"/>
              </a:xfrm>
              <a:prstGeom prst="roundRect">
                <a:avLst>
                  <a:gd name="adj" fmla="val 16667"/>
                </a:avLst>
              </a:prstGeom>
              <a:solidFill>
                <a:srgbClr val="FEE599"/>
              </a:solidFill>
              <a:ln w="12700" cap="flat" cmpd="sng">
                <a:solidFill>
                  <a:schemeClr val="accent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M40/50</a:t>
                </a:r>
                <a:endParaRPr/>
              </a:p>
            </p:txBody>
          </p:sp>
          <p:cxnSp>
            <p:nvCxnSpPr>
              <p:cNvPr id="221" name="Google Shape;221;g24385fcb0a9_5_0"/>
              <p:cNvCxnSpPr>
                <a:stCxn id="203" idx="2"/>
                <a:endCxn id="208" idx="0"/>
              </p:cNvCxnSpPr>
              <p:nvPr/>
            </p:nvCxnSpPr>
            <p:spPr>
              <a:xfrm rot="5400000">
                <a:off x="923272" y="4055672"/>
                <a:ext cx="228600" cy="1398300"/>
              </a:xfrm>
              <a:prstGeom prst="bentConnector3">
                <a:avLst>
                  <a:gd name="adj1" fmla="val 30262"/>
                </a:avLst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</p:grpSp>
      </p:grpSp>
      <p:sp>
        <p:nvSpPr>
          <p:cNvPr id="222" name="Google Shape;222;g24385fcb0a9_5_0"/>
          <p:cNvSpPr/>
          <p:nvPr/>
        </p:nvSpPr>
        <p:spPr>
          <a:xfrm>
            <a:off x="3383388" y="2320796"/>
            <a:ext cx="1220419" cy="457200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15C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 ALGEBRA / GEOMETRY REFRESHER (1)</a:t>
            </a:r>
            <a:endParaRPr/>
          </a:p>
        </p:txBody>
      </p:sp>
      <p:sp>
        <p:nvSpPr>
          <p:cNvPr id="223" name="Google Shape;223;g24385fcb0a9_5_0"/>
          <p:cNvSpPr/>
          <p:nvPr/>
        </p:nvSpPr>
        <p:spPr>
          <a:xfrm>
            <a:off x="3269789" y="2916642"/>
            <a:ext cx="594300" cy="137100"/>
          </a:xfrm>
          <a:prstGeom prst="roundRect">
            <a:avLst>
              <a:gd name="adj" fmla="val 16667"/>
            </a:avLst>
          </a:prstGeom>
          <a:solidFill>
            <a:srgbClr val="FEE599"/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M30/40/50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g24385fcb0a9_5_0"/>
          <p:cNvSpPr/>
          <p:nvPr/>
        </p:nvSpPr>
        <p:spPr>
          <a:xfrm>
            <a:off x="3383388" y="3213872"/>
            <a:ext cx="1220419" cy="457200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15F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COLLEGE ALGEBRA REFRESHER (1)</a:t>
            </a:r>
            <a:endParaRPr/>
          </a:p>
        </p:txBody>
      </p:sp>
      <p:sp>
        <p:nvSpPr>
          <p:cNvPr id="225" name="Google Shape;225;g24385fcb0a9_5_0"/>
          <p:cNvSpPr/>
          <p:nvPr/>
        </p:nvSpPr>
        <p:spPr>
          <a:xfrm>
            <a:off x="6357300" y="2305458"/>
            <a:ext cx="1115039" cy="457200"/>
          </a:xfrm>
          <a:prstGeom prst="rect">
            <a:avLst/>
          </a:prstGeom>
          <a:solidFill>
            <a:srgbClr val="FF7E7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15A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PREALGEBRA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REFRESHER (1)</a:t>
            </a:r>
            <a:endParaRPr/>
          </a:p>
        </p:txBody>
      </p:sp>
      <p:sp>
        <p:nvSpPr>
          <p:cNvPr id="226" name="Google Shape;226;g24385fcb0a9_5_0"/>
          <p:cNvSpPr/>
          <p:nvPr/>
        </p:nvSpPr>
        <p:spPr>
          <a:xfrm>
            <a:off x="6198158" y="2016889"/>
            <a:ext cx="594300" cy="137100"/>
          </a:xfrm>
          <a:prstGeom prst="roundRect">
            <a:avLst>
              <a:gd name="adj" fmla="val 16667"/>
            </a:avLst>
          </a:prstGeom>
          <a:solidFill>
            <a:srgbClr val="FEE599"/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M30/40/50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g24385fcb0a9_5_0"/>
          <p:cNvSpPr/>
          <p:nvPr/>
        </p:nvSpPr>
        <p:spPr>
          <a:xfrm>
            <a:off x="1754567" y="3838860"/>
            <a:ext cx="457200" cy="141703"/>
          </a:xfrm>
          <a:prstGeom prst="roundRect">
            <a:avLst>
              <a:gd name="adj" fmla="val 16667"/>
            </a:avLst>
          </a:prstGeom>
          <a:solidFill>
            <a:srgbClr val="FEE599"/>
          </a:solidFill>
          <a:ln w="12700" cap="flat" cmpd="sng">
            <a:solidFill>
              <a:schemeClr val="accent4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Petition</a:t>
            </a:r>
            <a:endParaRPr/>
          </a:p>
        </p:txBody>
      </p:sp>
      <p:sp>
        <p:nvSpPr>
          <p:cNvPr id="230" name="Google Shape;230;g24385fcb0a9_5_0"/>
          <p:cNvSpPr/>
          <p:nvPr/>
        </p:nvSpPr>
        <p:spPr>
          <a:xfrm>
            <a:off x="4755445" y="3142469"/>
            <a:ext cx="457200" cy="141703"/>
          </a:xfrm>
          <a:prstGeom prst="roundRect">
            <a:avLst>
              <a:gd name="adj" fmla="val 16667"/>
            </a:avLst>
          </a:prstGeom>
          <a:solidFill>
            <a:srgbClr val="FEE599"/>
          </a:solidFill>
          <a:ln w="12700" cap="flat" cmpd="sng">
            <a:solidFill>
              <a:schemeClr val="accent4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Petition</a:t>
            </a:r>
            <a:endParaRPr/>
          </a:p>
        </p:txBody>
      </p:sp>
      <p:sp>
        <p:nvSpPr>
          <p:cNvPr id="5" name="Google Shape;217;g24385fcb0a9_5_0">
            <a:extLst>
              <a:ext uri="{FF2B5EF4-FFF2-40B4-BE49-F238E27FC236}">
                <a16:creationId xmlns:a16="http://schemas.microsoft.com/office/drawing/2014/main" id="{FF31430A-0196-C23E-11D8-30198596F062}"/>
              </a:ext>
            </a:extLst>
          </p:cNvPr>
          <p:cNvSpPr/>
          <p:nvPr/>
        </p:nvSpPr>
        <p:spPr>
          <a:xfrm>
            <a:off x="423195" y="3090619"/>
            <a:ext cx="1188720" cy="47234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15E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TRIGONOMETRY REFRESHER (1)</a:t>
            </a:r>
            <a:endParaRPr dirty="0"/>
          </a:p>
        </p:txBody>
      </p:sp>
      <p:sp>
        <p:nvSpPr>
          <p:cNvPr id="7" name="Google Shape;218;g24385fcb0a9_5_0">
            <a:extLst>
              <a:ext uri="{FF2B5EF4-FFF2-40B4-BE49-F238E27FC236}">
                <a16:creationId xmlns:a16="http://schemas.microsoft.com/office/drawing/2014/main" id="{428F3889-5989-58EA-438B-A827FB29319B}"/>
              </a:ext>
            </a:extLst>
          </p:cNvPr>
          <p:cNvSpPr/>
          <p:nvPr/>
        </p:nvSpPr>
        <p:spPr>
          <a:xfrm>
            <a:off x="271332" y="2884853"/>
            <a:ext cx="594300" cy="141641"/>
          </a:xfrm>
          <a:prstGeom prst="roundRect">
            <a:avLst>
              <a:gd name="adj" fmla="val 16667"/>
            </a:avLst>
          </a:prstGeom>
          <a:solidFill>
            <a:srgbClr val="FEE599"/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M30/40/50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220;g24385fcb0a9_5_0">
            <a:extLst>
              <a:ext uri="{FF2B5EF4-FFF2-40B4-BE49-F238E27FC236}">
                <a16:creationId xmlns:a16="http://schemas.microsoft.com/office/drawing/2014/main" id="{1479B00F-D117-4533-A474-9ED9EA52E234}"/>
              </a:ext>
            </a:extLst>
          </p:cNvPr>
          <p:cNvSpPr/>
          <p:nvPr/>
        </p:nvSpPr>
        <p:spPr>
          <a:xfrm>
            <a:off x="1764925" y="3050388"/>
            <a:ext cx="457200" cy="141703"/>
          </a:xfrm>
          <a:prstGeom prst="roundRect">
            <a:avLst>
              <a:gd name="adj" fmla="val 16667"/>
            </a:avLst>
          </a:prstGeom>
          <a:solidFill>
            <a:srgbClr val="FEE599"/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M50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243712bafc8_4_75"/>
          <p:cNvSpPr txBox="1"/>
          <p:nvPr/>
        </p:nvSpPr>
        <p:spPr>
          <a:xfrm>
            <a:off x="0" y="305181"/>
            <a:ext cx="9144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 COURSES – BY HIGH SCHOOL COURSEWORK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36" name="Google Shape;236;g243712bafc8_4_75"/>
          <p:cNvGraphicFramePr/>
          <p:nvPr/>
        </p:nvGraphicFramePr>
        <p:xfrm>
          <a:off x="559981" y="1288605"/>
          <a:ext cx="7953150" cy="5333800"/>
        </p:xfrm>
        <a:graphic>
          <a:graphicData uri="http://schemas.openxmlformats.org/drawingml/2006/table">
            <a:tbl>
              <a:tblPr firstRow="1" bandRow="1">
                <a:noFill/>
                <a:tableStyleId>{066E622E-7E42-4E4F-A4D9-8F848BA54A4A}</a:tableStyleId>
              </a:tblPr>
              <a:tblGrid>
                <a:gridCol w="170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6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4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u="none" strike="noStrike" cap="none"/>
                        <a:t>HS Math Course Completion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u="none" strike="noStrike" cap="none"/>
                        <a:t>(Full year)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Eligible Courses to Take</a:t>
                      </a:r>
                      <a:r>
                        <a:rPr lang="en-US" sz="1800" u="none" strike="noStrike" cap="none"/>
                        <a:t> (by </a:t>
                      </a:r>
                      <a:r>
                        <a:rPr lang="en-US" sz="1800"/>
                        <a:t>D</a:t>
                      </a:r>
                      <a:r>
                        <a:rPr lang="en-US" sz="1800" u="none" strike="noStrike" cap="none"/>
                        <a:t>iscipline)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3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STEM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/>
                        <a:t>(Science, Technology,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/>
                        <a:t>Engineering, Math)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BSTEM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/>
                        <a:t>(Business, Behavioral Sciences, Social Sciences)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SLAM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/>
                        <a:t>(Social Sciences, Liberal Arts, Humanities)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88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Any HS Math below Precalculus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1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Precalculus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1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AP Calc. AB/BC Exam Score </a:t>
                      </a:r>
                      <a:r>
                        <a:rPr lang="en-US" sz="1800"/>
                        <a:t>3</a:t>
                      </a:r>
                      <a:r>
                        <a:rPr lang="en-US" sz="1800" u="none" strike="noStrike" cap="none"/>
                        <a:t>+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/>
                        <a:t>*Please see a counselor or speak with the math department prior to signing up for a course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7" name="Google Shape;237;g243712bafc8_4_75"/>
          <p:cNvSpPr/>
          <p:nvPr/>
        </p:nvSpPr>
        <p:spPr>
          <a:xfrm>
            <a:off x="2639994" y="3349304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104X</a:t>
            </a:r>
            <a:endParaRPr sz="1150" dirty="0"/>
          </a:p>
        </p:txBody>
      </p:sp>
      <p:sp>
        <p:nvSpPr>
          <p:cNvPr id="238" name="Google Shape;238;g243712bafc8_4_75"/>
          <p:cNvSpPr/>
          <p:nvPr/>
        </p:nvSpPr>
        <p:spPr>
          <a:xfrm>
            <a:off x="5056432" y="3049923"/>
            <a:ext cx="914400" cy="228600"/>
          </a:xfrm>
          <a:prstGeom prst="rect">
            <a:avLst/>
          </a:prstGeom>
          <a:solidFill>
            <a:srgbClr val="FF7E7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119</a:t>
            </a:r>
            <a:endParaRPr/>
          </a:p>
        </p:txBody>
      </p:sp>
      <p:sp>
        <p:nvSpPr>
          <p:cNvPr id="240" name="Google Shape;240;g243712bafc8_4_75"/>
          <p:cNvSpPr/>
          <p:nvPr/>
        </p:nvSpPr>
        <p:spPr>
          <a:xfrm>
            <a:off x="4084005" y="3350877"/>
            <a:ext cx="913317" cy="228600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116X</a:t>
            </a:r>
            <a:endParaRPr sz="1150" dirty="0"/>
          </a:p>
        </p:txBody>
      </p:sp>
      <p:sp>
        <p:nvSpPr>
          <p:cNvPr id="241" name="Google Shape;241;g243712bafc8_4_75"/>
          <p:cNvSpPr/>
          <p:nvPr/>
        </p:nvSpPr>
        <p:spPr>
          <a:xfrm>
            <a:off x="4084005" y="3050858"/>
            <a:ext cx="913317" cy="228600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116</a:t>
            </a:r>
            <a:endParaRPr/>
          </a:p>
        </p:txBody>
      </p:sp>
      <p:sp>
        <p:nvSpPr>
          <p:cNvPr id="242" name="Google Shape;242;g243712bafc8_4_75"/>
          <p:cNvSpPr/>
          <p:nvPr/>
        </p:nvSpPr>
        <p:spPr>
          <a:xfrm>
            <a:off x="5050461" y="3350877"/>
            <a:ext cx="914400" cy="228600"/>
          </a:xfrm>
          <a:prstGeom prst="rect">
            <a:avLst/>
          </a:prstGeom>
          <a:solidFill>
            <a:srgbClr val="FF7E7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119X</a:t>
            </a:r>
            <a:endParaRPr sz="1150" dirty="0"/>
          </a:p>
        </p:txBody>
      </p:sp>
      <p:sp>
        <p:nvSpPr>
          <p:cNvPr id="243" name="Google Shape;243;g243712bafc8_4_75"/>
          <p:cNvSpPr/>
          <p:nvPr/>
        </p:nvSpPr>
        <p:spPr>
          <a:xfrm>
            <a:off x="2641023" y="3048351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104</a:t>
            </a:r>
            <a:endParaRPr/>
          </a:p>
        </p:txBody>
      </p:sp>
      <p:sp>
        <p:nvSpPr>
          <p:cNvPr id="245" name="Google Shape;245;g243712bafc8_4_75"/>
          <p:cNvSpPr/>
          <p:nvPr/>
        </p:nvSpPr>
        <p:spPr>
          <a:xfrm>
            <a:off x="6338638" y="3661702"/>
            <a:ext cx="914400" cy="228600"/>
          </a:xfrm>
          <a:prstGeom prst="rect">
            <a:avLst/>
          </a:prstGeom>
          <a:solidFill>
            <a:srgbClr val="FF7E7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118</a:t>
            </a:r>
            <a:endParaRPr/>
          </a:p>
        </p:txBody>
      </p:sp>
      <p:sp>
        <p:nvSpPr>
          <p:cNvPr id="246" name="Google Shape;246;g243712bafc8_4_75"/>
          <p:cNvSpPr/>
          <p:nvPr/>
        </p:nvSpPr>
        <p:spPr>
          <a:xfrm>
            <a:off x="6338638" y="3047442"/>
            <a:ext cx="914400" cy="228600"/>
          </a:xfrm>
          <a:prstGeom prst="rect">
            <a:avLst/>
          </a:prstGeom>
          <a:solidFill>
            <a:srgbClr val="FF7E7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119</a:t>
            </a:r>
            <a:endParaRPr/>
          </a:p>
        </p:txBody>
      </p:sp>
      <p:sp>
        <p:nvSpPr>
          <p:cNvPr id="247" name="Google Shape;247;g243712bafc8_4_75"/>
          <p:cNvSpPr/>
          <p:nvPr/>
        </p:nvSpPr>
        <p:spPr>
          <a:xfrm>
            <a:off x="6338638" y="3354572"/>
            <a:ext cx="914400" cy="228600"/>
          </a:xfrm>
          <a:prstGeom prst="rect">
            <a:avLst/>
          </a:prstGeom>
          <a:solidFill>
            <a:srgbClr val="FF7E7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119X</a:t>
            </a:r>
            <a:endParaRPr sz="1150" dirty="0"/>
          </a:p>
        </p:txBody>
      </p:sp>
      <p:sp>
        <p:nvSpPr>
          <p:cNvPr id="248" name="Google Shape;248;g243712bafc8_4_75"/>
          <p:cNvSpPr/>
          <p:nvPr/>
        </p:nvSpPr>
        <p:spPr>
          <a:xfrm>
            <a:off x="2641023" y="3928369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150X</a:t>
            </a:r>
            <a:endParaRPr sz="1150" dirty="0"/>
          </a:p>
        </p:txBody>
      </p:sp>
      <p:sp>
        <p:nvSpPr>
          <p:cNvPr id="249" name="Google Shape;249;g243712bafc8_4_75"/>
          <p:cNvSpPr/>
          <p:nvPr/>
        </p:nvSpPr>
        <p:spPr>
          <a:xfrm>
            <a:off x="4084004" y="3648735"/>
            <a:ext cx="913317" cy="228600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121X</a:t>
            </a:r>
            <a:endParaRPr sz="1150" dirty="0"/>
          </a:p>
        </p:txBody>
      </p:sp>
      <p:sp>
        <p:nvSpPr>
          <p:cNvPr id="250" name="Google Shape;250;g243712bafc8_4_75"/>
          <p:cNvSpPr/>
          <p:nvPr/>
        </p:nvSpPr>
        <p:spPr>
          <a:xfrm>
            <a:off x="2634019" y="4623034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150</a:t>
            </a:r>
            <a:endParaRPr/>
          </a:p>
        </p:txBody>
      </p:sp>
      <p:sp>
        <p:nvSpPr>
          <p:cNvPr id="251" name="Google Shape;251;g243712bafc8_4_75"/>
          <p:cNvSpPr/>
          <p:nvPr/>
        </p:nvSpPr>
        <p:spPr>
          <a:xfrm>
            <a:off x="4572000" y="4623034"/>
            <a:ext cx="913317" cy="228600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121</a:t>
            </a:r>
            <a:endParaRPr/>
          </a:p>
        </p:txBody>
      </p:sp>
      <p:sp>
        <p:nvSpPr>
          <p:cNvPr id="252" name="Google Shape;252;g243712bafc8_4_75"/>
          <p:cNvSpPr/>
          <p:nvPr/>
        </p:nvSpPr>
        <p:spPr>
          <a:xfrm>
            <a:off x="2641023" y="5521999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151</a:t>
            </a:r>
            <a:endParaRPr/>
          </a:p>
        </p:txBody>
      </p:sp>
      <p:sp>
        <p:nvSpPr>
          <p:cNvPr id="253" name="Google Shape;253;g243712bafc8_4_75"/>
          <p:cNvSpPr/>
          <p:nvPr/>
        </p:nvSpPr>
        <p:spPr>
          <a:xfrm>
            <a:off x="4594344" y="5611038"/>
            <a:ext cx="913317" cy="228600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122</a:t>
            </a:r>
            <a:endParaRPr/>
          </a:p>
        </p:txBody>
      </p:sp>
      <p:sp>
        <p:nvSpPr>
          <p:cNvPr id="254" name="Google Shape;254;g243712bafc8_4_75"/>
          <p:cNvSpPr/>
          <p:nvPr/>
        </p:nvSpPr>
        <p:spPr>
          <a:xfrm>
            <a:off x="2400179" y="4936289"/>
            <a:ext cx="1382079" cy="46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courses listed above</a:t>
            </a:r>
            <a:endParaRPr/>
          </a:p>
        </p:txBody>
      </p:sp>
      <p:sp>
        <p:nvSpPr>
          <p:cNvPr id="255" name="Google Shape;255;g243712bafc8_4_75"/>
          <p:cNvSpPr/>
          <p:nvPr/>
        </p:nvSpPr>
        <p:spPr>
          <a:xfrm>
            <a:off x="2641023" y="5819420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252</a:t>
            </a:r>
            <a:endParaRPr/>
          </a:p>
        </p:txBody>
      </p:sp>
      <p:sp>
        <p:nvSpPr>
          <p:cNvPr id="256" name="Google Shape;256;g243712bafc8_4_75"/>
          <p:cNvSpPr/>
          <p:nvPr/>
        </p:nvSpPr>
        <p:spPr>
          <a:xfrm>
            <a:off x="2400178" y="6173359"/>
            <a:ext cx="1382079" cy="46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courses listed above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g243712bafc8_4_75"/>
          <p:cNvSpPr/>
          <p:nvPr/>
        </p:nvSpPr>
        <p:spPr>
          <a:xfrm>
            <a:off x="4240377" y="4936289"/>
            <a:ext cx="1382100" cy="4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courses listed above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g243712bafc8_4_75"/>
          <p:cNvSpPr/>
          <p:nvPr/>
        </p:nvSpPr>
        <p:spPr>
          <a:xfrm>
            <a:off x="6489745" y="4566527"/>
            <a:ext cx="1526586" cy="46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 courses listed above</a:t>
            </a:r>
            <a:endParaRPr/>
          </a:p>
        </p:txBody>
      </p:sp>
      <p:sp>
        <p:nvSpPr>
          <p:cNvPr id="259" name="Google Shape;259;g243712bafc8_4_75"/>
          <p:cNvSpPr/>
          <p:nvPr/>
        </p:nvSpPr>
        <p:spPr>
          <a:xfrm>
            <a:off x="6489745" y="5712803"/>
            <a:ext cx="1526586" cy="46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 courses listed above</a:t>
            </a:r>
            <a:endParaRPr/>
          </a:p>
        </p:txBody>
      </p:sp>
      <p:sp>
        <p:nvSpPr>
          <p:cNvPr id="260" name="Google Shape;260;g243712bafc8_4_75"/>
          <p:cNvSpPr/>
          <p:nvPr/>
        </p:nvSpPr>
        <p:spPr>
          <a:xfrm>
            <a:off x="4306281" y="6151545"/>
            <a:ext cx="1382079" cy="46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courses listed above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248;g243712bafc8_4_75">
            <a:extLst>
              <a:ext uri="{FF2B5EF4-FFF2-40B4-BE49-F238E27FC236}">
                <a16:creationId xmlns:a16="http://schemas.microsoft.com/office/drawing/2014/main" id="{0594741D-1A87-1B58-FF00-6854B0BD4BC2}"/>
              </a:ext>
            </a:extLst>
          </p:cNvPr>
          <p:cNvSpPr/>
          <p:nvPr/>
        </p:nvSpPr>
        <p:spPr>
          <a:xfrm>
            <a:off x="2641023" y="3646725"/>
            <a:ext cx="914400" cy="2286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141X</a:t>
            </a:r>
            <a:endParaRPr sz="11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"/>
          <p:cNvSpPr txBox="1"/>
          <p:nvPr/>
        </p:nvSpPr>
        <p:spPr>
          <a:xfrm>
            <a:off x="0" y="305181"/>
            <a:ext cx="9144000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 COURSES – BY MILESTONE/PETITION</a:t>
            </a:r>
            <a:endParaRPr/>
          </a:p>
        </p:txBody>
      </p:sp>
      <p:sp>
        <p:nvSpPr>
          <p:cNvPr id="266" name="Google Shape;266;p1"/>
          <p:cNvSpPr txBox="1"/>
          <p:nvPr/>
        </p:nvSpPr>
        <p:spPr>
          <a:xfrm>
            <a:off x="476907" y="902771"/>
            <a:ext cx="22365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Milestone M30</a:t>
            </a:r>
            <a:endParaRPr/>
          </a:p>
        </p:txBody>
      </p:sp>
      <p:sp>
        <p:nvSpPr>
          <p:cNvPr id="267" name="Google Shape;267;p1"/>
          <p:cNvSpPr txBox="1"/>
          <p:nvPr/>
        </p:nvSpPr>
        <p:spPr>
          <a:xfrm>
            <a:off x="389650" y="3128550"/>
            <a:ext cx="32091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Milestones M40/M50</a:t>
            </a:r>
            <a:endParaRPr/>
          </a:p>
        </p:txBody>
      </p:sp>
      <p:cxnSp>
        <p:nvCxnSpPr>
          <p:cNvPr id="268" name="Google Shape;268;p1"/>
          <p:cNvCxnSpPr/>
          <p:nvPr/>
        </p:nvCxnSpPr>
        <p:spPr>
          <a:xfrm>
            <a:off x="443097" y="3035794"/>
            <a:ext cx="8324397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ot"/>
            <a:miter lim="800000"/>
            <a:headEnd type="none" w="sm" len="sm"/>
            <a:tailEnd type="none" w="sm" len="sm"/>
          </a:ln>
        </p:spPr>
      </p:cxnSp>
      <p:sp>
        <p:nvSpPr>
          <p:cNvPr id="269" name="Google Shape;269;p1"/>
          <p:cNvSpPr/>
          <p:nvPr/>
        </p:nvSpPr>
        <p:spPr>
          <a:xfrm>
            <a:off x="3598750" y="1324905"/>
            <a:ext cx="1600200" cy="649200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116X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COLLEGE ALGEBRA + SUPPORT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(4 units) = (6 hr/wk)</a:t>
            </a:r>
            <a:endParaRPr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1"/>
          <p:cNvSpPr/>
          <p:nvPr/>
        </p:nvSpPr>
        <p:spPr>
          <a:xfrm>
            <a:off x="5328870" y="1334843"/>
            <a:ext cx="1600200" cy="649200"/>
          </a:xfrm>
          <a:prstGeom prst="rect">
            <a:avLst/>
          </a:prstGeom>
          <a:solidFill>
            <a:srgbClr val="FF7E7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119X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INTRO. STATISTICS + SUPPORT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(4 units) = (6 hr/wk)</a:t>
            </a:r>
            <a:endParaRPr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1"/>
          <p:cNvSpPr/>
          <p:nvPr/>
        </p:nvSpPr>
        <p:spPr>
          <a:xfrm>
            <a:off x="5141914" y="4364210"/>
            <a:ext cx="1600200" cy="512100"/>
          </a:xfrm>
          <a:prstGeom prst="rect">
            <a:avLst/>
          </a:prstGeom>
          <a:solidFill>
            <a:srgbClr val="FF7E7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118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FOR LIBERAL ARTS (3 units)</a:t>
            </a:r>
            <a:endParaRPr/>
          </a:p>
        </p:txBody>
      </p:sp>
      <p:sp>
        <p:nvSpPr>
          <p:cNvPr id="272" name="Google Shape;272;p1"/>
          <p:cNvSpPr/>
          <p:nvPr/>
        </p:nvSpPr>
        <p:spPr>
          <a:xfrm>
            <a:off x="5141914" y="3681939"/>
            <a:ext cx="1600200" cy="512100"/>
          </a:xfrm>
          <a:prstGeom prst="rect">
            <a:avLst/>
          </a:prstGeom>
          <a:solidFill>
            <a:srgbClr val="FF7E7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119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INTRO. STATISTICS (3 units)</a:t>
            </a:r>
            <a:endParaRPr/>
          </a:p>
        </p:txBody>
      </p:sp>
      <p:sp>
        <p:nvSpPr>
          <p:cNvPr id="274" name="Google Shape;274;p1"/>
          <p:cNvSpPr/>
          <p:nvPr/>
        </p:nvSpPr>
        <p:spPr>
          <a:xfrm>
            <a:off x="1521718" y="3681939"/>
            <a:ext cx="1600200" cy="5121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104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TRIGONOMETRY (3 units)</a:t>
            </a:r>
            <a:endParaRPr/>
          </a:p>
        </p:txBody>
      </p:sp>
      <p:grpSp>
        <p:nvGrpSpPr>
          <p:cNvPr id="275" name="Google Shape;275;p1"/>
          <p:cNvGrpSpPr/>
          <p:nvPr/>
        </p:nvGrpSpPr>
        <p:grpSpPr>
          <a:xfrm>
            <a:off x="702571" y="4421884"/>
            <a:ext cx="3869429" cy="690244"/>
            <a:chOff x="4898065" y="5447246"/>
            <a:chExt cx="3869429" cy="690244"/>
          </a:xfrm>
        </p:grpSpPr>
        <p:sp>
          <p:nvSpPr>
            <p:cNvPr id="276" name="Google Shape;276;p1"/>
            <p:cNvSpPr/>
            <p:nvPr/>
          </p:nvSpPr>
          <p:spPr>
            <a:xfrm>
              <a:off x="4907181" y="5447246"/>
              <a:ext cx="3860313" cy="690076"/>
            </a:xfrm>
            <a:prstGeom prst="rect">
              <a:avLst/>
            </a:prstGeom>
            <a:solidFill>
              <a:srgbClr val="BFBFBF">
                <a:alpha val="24705"/>
              </a:srgbClr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1"/>
            <p:cNvSpPr txBox="1"/>
            <p:nvPr/>
          </p:nvSpPr>
          <p:spPr>
            <a:xfrm>
              <a:off x="4898065" y="5490990"/>
              <a:ext cx="38604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NOTE:</a:t>
              </a:r>
              <a:endParaRPr/>
            </a:p>
            <a:p>
              <a:pPr marL="171450" marR="0" lvl="0" indent="-1714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lang="en-US" sz="9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Milestone M30 students have access to M30 courses.</a:t>
              </a:r>
              <a:endParaRPr/>
            </a:p>
            <a:p>
              <a:pPr marL="171450" marR="0" lvl="0" indent="-1714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lang="en-US" sz="9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Milestone M40/50 students </a:t>
              </a:r>
              <a:r>
                <a:rPr lang="en-US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may also enroll in the above options for M30 students.</a:t>
              </a:r>
              <a:endParaRPr/>
            </a:p>
          </p:txBody>
        </p:sp>
      </p:grpSp>
      <p:sp>
        <p:nvSpPr>
          <p:cNvPr id="278" name="Google Shape;278;p1"/>
          <p:cNvSpPr/>
          <p:nvPr/>
        </p:nvSpPr>
        <p:spPr>
          <a:xfrm>
            <a:off x="3328714" y="3679331"/>
            <a:ext cx="1600200" cy="512100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116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COLLEGE ALGEBRA (3 units)</a:t>
            </a:r>
            <a:endParaRPr/>
          </a:p>
        </p:txBody>
      </p:sp>
      <p:sp>
        <p:nvSpPr>
          <p:cNvPr id="279" name="Google Shape;279;p1"/>
          <p:cNvSpPr/>
          <p:nvPr/>
        </p:nvSpPr>
        <p:spPr>
          <a:xfrm>
            <a:off x="476894" y="1321195"/>
            <a:ext cx="1434118" cy="6501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104X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TRIGONOMETRY + SUPPORT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(4 units</a:t>
            </a:r>
            <a:r>
              <a:rPr lang="en-US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) = (6 hr/wk</a:t>
            </a: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280" name="Google Shape;280;p1"/>
          <p:cNvSpPr/>
          <p:nvPr/>
        </p:nvSpPr>
        <p:spPr>
          <a:xfrm>
            <a:off x="1197628" y="2082861"/>
            <a:ext cx="1600200" cy="6501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150X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CALCULUS I + SUPPORT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(6 units) = (8 hr/wk)</a:t>
            </a:r>
            <a:endParaRPr/>
          </a:p>
        </p:txBody>
      </p:sp>
      <p:sp>
        <p:nvSpPr>
          <p:cNvPr id="282" name="Google Shape;282;p1"/>
          <p:cNvSpPr/>
          <p:nvPr/>
        </p:nvSpPr>
        <p:spPr>
          <a:xfrm>
            <a:off x="3612810" y="2051866"/>
            <a:ext cx="1600200" cy="650100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121X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APPLIED CALCULUS I + SUPPORT</a:t>
            </a:r>
            <a:endParaRPr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(4 units) = (6 hr/wk)</a:t>
            </a:r>
            <a:endParaRPr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1"/>
          <p:cNvSpPr txBox="1"/>
          <p:nvPr/>
        </p:nvSpPr>
        <p:spPr>
          <a:xfrm>
            <a:off x="476895" y="5649418"/>
            <a:ext cx="2590200" cy="10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Challenge Petition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Completion of 1 year of HS Precalculus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†Pass AP Calculus AB Exam with Score 3+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** Pass AP Calculus AB Exam with Score 4+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*** Pass AP Calculus BC Exam with Score 4+</a:t>
            </a:r>
            <a:endParaRPr/>
          </a:p>
        </p:txBody>
      </p:sp>
      <p:sp>
        <p:nvSpPr>
          <p:cNvPr id="284" name="Google Shape;284;p1"/>
          <p:cNvSpPr/>
          <p:nvPr/>
        </p:nvSpPr>
        <p:spPr>
          <a:xfrm>
            <a:off x="3327910" y="5571341"/>
            <a:ext cx="1600200" cy="5121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150*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CALCULUS I (5 units)</a:t>
            </a:r>
            <a:endParaRPr/>
          </a:p>
        </p:txBody>
      </p:sp>
      <p:sp>
        <p:nvSpPr>
          <p:cNvPr id="285" name="Google Shape;285;p1"/>
          <p:cNvSpPr/>
          <p:nvPr/>
        </p:nvSpPr>
        <p:spPr>
          <a:xfrm>
            <a:off x="3327508" y="6190499"/>
            <a:ext cx="1600200" cy="513600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121*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APPLIED CALCULUS I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(3 units)</a:t>
            </a:r>
            <a:endParaRPr/>
          </a:p>
        </p:txBody>
      </p:sp>
      <p:cxnSp>
        <p:nvCxnSpPr>
          <p:cNvPr id="286" name="Google Shape;286;p1"/>
          <p:cNvCxnSpPr/>
          <p:nvPr/>
        </p:nvCxnSpPr>
        <p:spPr>
          <a:xfrm>
            <a:off x="476894" y="5331546"/>
            <a:ext cx="8324397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ot"/>
            <a:miter lim="800000"/>
            <a:headEnd type="none" w="sm" len="sm"/>
            <a:tailEnd type="none" w="sm" len="sm"/>
          </a:ln>
        </p:spPr>
      </p:cxnSp>
      <p:sp>
        <p:nvSpPr>
          <p:cNvPr id="287" name="Google Shape;287;p1"/>
          <p:cNvSpPr/>
          <p:nvPr/>
        </p:nvSpPr>
        <p:spPr>
          <a:xfrm>
            <a:off x="6940292" y="5584681"/>
            <a:ext cx="1600200" cy="5121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252***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CALCULUS III (4 units)</a:t>
            </a:r>
            <a:endParaRPr/>
          </a:p>
        </p:txBody>
      </p:sp>
      <p:sp>
        <p:nvSpPr>
          <p:cNvPr id="288" name="Google Shape;288;p1"/>
          <p:cNvSpPr/>
          <p:nvPr/>
        </p:nvSpPr>
        <p:spPr>
          <a:xfrm>
            <a:off x="5134101" y="5583630"/>
            <a:ext cx="1600200" cy="5121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151**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CALCULUS II (4 units)</a:t>
            </a:r>
            <a:endParaRPr/>
          </a:p>
        </p:txBody>
      </p:sp>
      <p:sp>
        <p:nvSpPr>
          <p:cNvPr id="289" name="Google Shape;289;p1"/>
          <p:cNvSpPr/>
          <p:nvPr/>
        </p:nvSpPr>
        <p:spPr>
          <a:xfrm>
            <a:off x="5133297" y="6190499"/>
            <a:ext cx="1600200" cy="513600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122†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APPLIED CALCULUS II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(3 units)</a:t>
            </a:r>
            <a:endParaRPr/>
          </a:p>
        </p:txBody>
      </p:sp>
      <p:sp>
        <p:nvSpPr>
          <p:cNvPr id="2" name="Google Shape;279;p1">
            <a:extLst>
              <a:ext uri="{FF2B5EF4-FFF2-40B4-BE49-F238E27FC236}">
                <a16:creationId xmlns:a16="http://schemas.microsoft.com/office/drawing/2014/main" id="{2A623A32-E93B-06DB-E25F-6733076CD8DB}"/>
              </a:ext>
            </a:extLst>
          </p:cNvPr>
          <p:cNvSpPr/>
          <p:nvPr/>
        </p:nvSpPr>
        <p:spPr>
          <a:xfrm>
            <a:off x="1995055" y="1322279"/>
            <a:ext cx="1519652" cy="6501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141X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Precalculus</a:t>
            </a:r>
            <a:r>
              <a:rPr lang="en-US" sz="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+ SUPPORT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(6 units</a:t>
            </a:r>
            <a:r>
              <a:rPr lang="en-US" sz="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) = (8 </a:t>
            </a:r>
            <a:r>
              <a:rPr lang="en-US" sz="8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hr</a:t>
            </a:r>
            <a:r>
              <a:rPr lang="en-US" sz="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8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wk</a:t>
            </a:r>
            <a:r>
              <a:rPr lang="en-US" sz="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243712bafc8_2_3"/>
          <p:cNvSpPr txBox="1"/>
          <p:nvPr/>
        </p:nvSpPr>
        <p:spPr>
          <a:xfrm>
            <a:off x="0" y="305181"/>
            <a:ext cx="9144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 COURSES - </a:t>
            </a: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INTENDED AUDIENCE</a:t>
            </a:r>
            <a:endParaRPr/>
          </a:p>
        </p:txBody>
      </p:sp>
      <p:sp>
        <p:nvSpPr>
          <p:cNvPr id="295" name="Google Shape;295;g243712bafc8_2_3"/>
          <p:cNvSpPr/>
          <p:nvPr/>
        </p:nvSpPr>
        <p:spPr>
          <a:xfrm>
            <a:off x="171150" y="1002350"/>
            <a:ext cx="2148900" cy="18288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104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TRIGONOMETRY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•"/>
            </a:pPr>
            <a:r>
              <a:rPr lang="en-US" sz="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am interested in majoring in one of the STEM (Science, Technology, Engineering, Math) fields.</a:t>
            </a:r>
            <a:endParaRPr b="1"/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have a strong algebra background.</a:t>
            </a:r>
            <a:endParaRPr/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My MATH Milestone Number is </a:t>
            </a:r>
            <a:r>
              <a:rPr lang="en-US" sz="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M40</a:t>
            </a: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lang="en-US" sz="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M50</a:t>
            </a:r>
            <a:r>
              <a:rPr lang="en-US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or passed MATH 96 with at least a C</a:t>
            </a: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296" name="Google Shape;296;g243712bafc8_2_3"/>
          <p:cNvSpPr/>
          <p:nvPr/>
        </p:nvSpPr>
        <p:spPr>
          <a:xfrm>
            <a:off x="2388761" y="1002324"/>
            <a:ext cx="2148900" cy="18288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104X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TRIGONOMETRY + SUPPORT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•"/>
            </a:pPr>
            <a:r>
              <a:rPr lang="en-US" sz="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am interested in majoring in one of the STEM (Science, Technology, Engineering, Math) fields.</a:t>
            </a:r>
            <a:endParaRPr b="1" dirty="0"/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am less than confident with my algebra background and would benefit </a:t>
            </a:r>
            <a:r>
              <a:rPr lang="en-US" sz="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from</a:t>
            </a:r>
            <a:r>
              <a:rPr lang="en-US" sz="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additional support by ways of </a:t>
            </a:r>
            <a:r>
              <a:rPr lang="en-US" sz="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more</a:t>
            </a:r>
            <a:r>
              <a:rPr lang="en-US" sz="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contact time with my instructor and tu</a:t>
            </a:r>
            <a:r>
              <a:rPr lang="en-US" sz="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tors</a:t>
            </a:r>
            <a:r>
              <a:rPr lang="en-US" sz="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My MATH Milestone Number is </a:t>
            </a:r>
            <a:r>
              <a:rPr lang="en-US" sz="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M30, M40, or M50</a:t>
            </a:r>
            <a:r>
              <a:rPr lang="en-US" sz="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g243712bafc8_2_3"/>
          <p:cNvSpPr/>
          <p:nvPr/>
        </p:nvSpPr>
        <p:spPr>
          <a:xfrm>
            <a:off x="4606344" y="1002327"/>
            <a:ext cx="2148900" cy="1828800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116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COLLEGE ALGEBRA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•"/>
            </a:pPr>
            <a:r>
              <a:rPr lang="en-US" sz="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am interested in majoring in business, economics, biology, or some other type of sciences.</a:t>
            </a:r>
            <a:endParaRPr b="1"/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am comfortable with algebra.</a:t>
            </a:r>
            <a:endParaRPr/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My MATH Milestone Number is </a:t>
            </a:r>
            <a:r>
              <a:rPr lang="en-US" sz="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M40</a:t>
            </a: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lang="en-US" sz="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M50</a:t>
            </a:r>
            <a:r>
              <a:rPr lang="en-US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or passed MATH 96 with at least a C.</a:t>
            </a:r>
            <a:endParaRPr/>
          </a:p>
        </p:txBody>
      </p:sp>
      <p:sp>
        <p:nvSpPr>
          <p:cNvPr id="298" name="Google Shape;298;g243712bafc8_2_3"/>
          <p:cNvSpPr/>
          <p:nvPr/>
        </p:nvSpPr>
        <p:spPr>
          <a:xfrm>
            <a:off x="6823939" y="1002347"/>
            <a:ext cx="2148900" cy="1828800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116X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COLLEGE ALGEBRA + SUPPORT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•"/>
            </a:pPr>
            <a:r>
              <a:rPr lang="en-US" sz="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am interested in majoring in business, economics, biology, or some other type of sciences.</a:t>
            </a:r>
            <a:endParaRPr b="1"/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find math challenging and would benefit </a:t>
            </a:r>
            <a:r>
              <a:rPr lang="en-US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from</a:t>
            </a: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additional support by ways of </a:t>
            </a:r>
            <a:r>
              <a:rPr lang="en-US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more</a:t>
            </a: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contact time with my instructor and tutors.</a:t>
            </a:r>
            <a:endParaRPr/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My MATH Milestone Number is </a:t>
            </a:r>
            <a:r>
              <a:rPr lang="en-US" sz="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M30, M40, or M50</a:t>
            </a:r>
            <a:r>
              <a:rPr lang="en-US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g243712bafc8_2_3"/>
          <p:cNvSpPr/>
          <p:nvPr/>
        </p:nvSpPr>
        <p:spPr>
          <a:xfrm>
            <a:off x="171161" y="4774650"/>
            <a:ext cx="2148900" cy="18288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MATH 141X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PRECALCULUS I + SUPPORT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•"/>
            </a:pPr>
            <a:r>
              <a:rPr lang="en-US" sz="8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 am interested in majoring in one of the STEM (Science, Technology, Engineering, Math) fields.</a:t>
            </a:r>
            <a:endParaRPr lang="en-US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 am less than confident with my algebra background and would benefit </a:t>
            </a:r>
            <a:r>
              <a:rPr lang="en-US" sz="8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from</a:t>
            </a:r>
            <a:r>
              <a:rPr lang="en-US" sz="800" b="0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additional support by ways of </a:t>
            </a:r>
            <a:r>
              <a:rPr lang="en-US" sz="8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more</a:t>
            </a:r>
            <a:r>
              <a:rPr lang="en-US" sz="800" b="0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contact time with my instructor and tu</a:t>
            </a:r>
            <a:r>
              <a:rPr lang="en-US" sz="8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tors</a:t>
            </a:r>
            <a:r>
              <a:rPr lang="en-US" sz="800" b="0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</a:t>
            </a: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My MATH Milestone Number is </a:t>
            </a:r>
            <a:r>
              <a:rPr lang="en-US" sz="800" b="1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M30, M40, or M50</a:t>
            </a:r>
            <a:r>
              <a:rPr lang="en-US" sz="8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</a:t>
            </a:r>
            <a:endParaRPr sz="800" dirty="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00" name="Google Shape;300;g243712bafc8_2_3"/>
          <p:cNvSpPr/>
          <p:nvPr/>
        </p:nvSpPr>
        <p:spPr>
          <a:xfrm>
            <a:off x="2388749" y="4774569"/>
            <a:ext cx="2148900" cy="1828800"/>
          </a:xfrm>
          <a:prstGeom prst="rect">
            <a:avLst/>
          </a:prstGeom>
          <a:solidFill>
            <a:srgbClr val="FF7E7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118</a:t>
            </a:r>
            <a:endParaRPr lang="en-US" sz="16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FOR LIBERAL ARTS</a:t>
            </a:r>
            <a:endParaRPr lang="en-US" sz="8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•"/>
            </a:pPr>
            <a:r>
              <a:rPr lang="en-US" sz="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am interested in majoring in one of the liberal arts disciplines</a:t>
            </a:r>
            <a:r>
              <a:rPr lang="en-US" sz="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US" sz="800" dirty="0"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lang="en-US" sz="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am proficient in basic algebra.</a:t>
            </a:r>
            <a:endParaRPr lang="en-US" sz="800" dirty="0"/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lang="en-US" sz="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My MATH Milestone Number is </a:t>
            </a:r>
            <a:r>
              <a:rPr lang="en-US" sz="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M40</a:t>
            </a:r>
            <a:r>
              <a:rPr lang="en-US" sz="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lang="en-US" sz="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M50</a:t>
            </a:r>
            <a:r>
              <a:rPr lang="en-US" sz="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or passed MATH 92/96 with at least a C.</a:t>
            </a:r>
          </a:p>
        </p:txBody>
      </p:sp>
      <p:sp>
        <p:nvSpPr>
          <p:cNvPr id="301" name="Google Shape;301;g243712bafc8_2_3"/>
          <p:cNvSpPr/>
          <p:nvPr/>
        </p:nvSpPr>
        <p:spPr>
          <a:xfrm>
            <a:off x="4606339" y="4774575"/>
            <a:ext cx="2148900" cy="1828800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119</a:t>
            </a:r>
            <a:endParaRPr lang="en-US" sz="8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INTRO. STATISTICS</a:t>
            </a:r>
            <a:endParaRPr lang="en-US" sz="8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•"/>
            </a:pPr>
            <a:r>
              <a:rPr lang="en-US" sz="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am interested in majoring in business, social sciences, nursing, or other liberal arts disciplines that require statistics.</a:t>
            </a:r>
            <a:endParaRPr lang="en-US" sz="800" b="1" dirty="0"/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am proficient in basic algebra and usage of technology.</a:t>
            </a:r>
            <a:endParaRPr lang="en-US" sz="800" dirty="0"/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My MATH Milestone Number is </a:t>
            </a:r>
            <a:r>
              <a:rPr lang="en-US" sz="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M40</a:t>
            </a:r>
            <a:r>
              <a:rPr lang="en-US" sz="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lang="en-US" sz="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M50</a:t>
            </a:r>
            <a:r>
              <a:rPr lang="en-US" sz="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or passed MATH 92/96 with at least a C.</a:t>
            </a:r>
          </a:p>
        </p:txBody>
      </p:sp>
      <p:sp>
        <p:nvSpPr>
          <p:cNvPr id="302" name="Google Shape;302;g243712bafc8_2_3"/>
          <p:cNvSpPr/>
          <p:nvPr/>
        </p:nvSpPr>
        <p:spPr>
          <a:xfrm>
            <a:off x="6823939" y="4774639"/>
            <a:ext cx="2148900" cy="1828800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119X</a:t>
            </a:r>
            <a:endParaRPr lang="en-US" sz="8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INTRO. STATISTICS + SUPPORT </a:t>
            </a:r>
            <a:endParaRPr lang="en-US" sz="8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•"/>
            </a:pPr>
            <a:r>
              <a:rPr lang="en-US" sz="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am interested in majoring in business, social sciences, nursing, or other liberal arts disciplines that require statistics.</a:t>
            </a:r>
            <a:endParaRPr lang="en-US" sz="800" b="1"/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lang="en-US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am less than confident with my math background and would benefit from additional support by ways of more contact time with my instructor and tutors.</a:t>
            </a:r>
            <a:endParaRPr lang="en-US" sz="800"/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lang="en-US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My MATH Milestone Number is </a:t>
            </a:r>
            <a:r>
              <a:rPr lang="en-US" sz="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M30, M40, or M50</a:t>
            </a:r>
            <a:r>
              <a:rPr lang="en-US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US" sz="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g243712bafc8_2_3"/>
          <p:cNvSpPr/>
          <p:nvPr/>
        </p:nvSpPr>
        <p:spPr>
          <a:xfrm>
            <a:off x="2388749" y="2888452"/>
            <a:ext cx="2148900" cy="18288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150X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CALCULUS I + SUPPORT </a:t>
            </a:r>
            <a:endParaRPr sz="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•"/>
            </a:pPr>
            <a:r>
              <a:rPr lang="en-US" sz="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am interested in majoring in one of the STEM (Science, Technology, Engineering, Math) fields.</a:t>
            </a:r>
            <a:endParaRPr b="1" dirty="0"/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lang="en-US" sz="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am proficient in algebra and trigonometry, but feel that I would benefit from additional support by ways of more contact time with my instructor and tutors.</a:t>
            </a:r>
            <a:endParaRPr dirty="0"/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lang="en-US" sz="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My MATH Milestone Number is </a:t>
            </a:r>
            <a:r>
              <a:rPr lang="en-US" sz="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M30, M40, or M50</a:t>
            </a:r>
            <a:r>
              <a:rPr lang="en-US" sz="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g243712bafc8_2_3"/>
          <p:cNvSpPr/>
          <p:nvPr/>
        </p:nvSpPr>
        <p:spPr>
          <a:xfrm>
            <a:off x="4606339" y="2888447"/>
            <a:ext cx="2148900" cy="1828800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121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APPLIED CALCULUS I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•"/>
            </a:pPr>
            <a:r>
              <a:rPr lang="en-US" sz="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am interested in majoring in business, economics, biology, or some other type of sciences that requires at least one semester of calculus.</a:t>
            </a:r>
            <a:endParaRPr b="1"/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lang="en-US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am confident  with my algebra background.</a:t>
            </a:r>
            <a:endParaRPr/>
          </a:p>
          <a:p>
            <a:pPr marL="11430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libri"/>
              <a:buChar char="•"/>
            </a:pPr>
            <a:r>
              <a:rPr lang="en-US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passed one full year of high school precalculus or MATH 116 or college algebra/precalculus at another college with at least a C.</a:t>
            </a:r>
            <a:endParaRPr sz="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g243712bafc8_2_3"/>
          <p:cNvSpPr/>
          <p:nvPr/>
        </p:nvSpPr>
        <p:spPr>
          <a:xfrm>
            <a:off x="6823939" y="2888497"/>
            <a:ext cx="2148900" cy="1828800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121X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APPLIED CALCULUS I + SUPPORT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•"/>
            </a:pPr>
            <a:r>
              <a:rPr lang="en-US" sz="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am interested in majoring in business, economics, biology, or some other type of sciences that requires at least one semester of calculus.</a:t>
            </a:r>
            <a:endParaRPr b="1"/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lang="en-US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am less than confident with my algebra background and would benefit from additional support by ways of more contact time with my instructor and tutors.</a:t>
            </a:r>
            <a:endParaRPr/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lang="en-US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My MATH Milestone Number is </a:t>
            </a:r>
            <a:r>
              <a:rPr lang="en-US" sz="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M30, M40, or M50</a:t>
            </a:r>
            <a:r>
              <a:rPr lang="en-US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g243712bafc8_2_3"/>
          <p:cNvSpPr/>
          <p:nvPr/>
        </p:nvSpPr>
        <p:spPr>
          <a:xfrm>
            <a:off x="171149" y="2888502"/>
            <a:ext cx="2148900" cy="18288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 150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CALCULUS I</a:t>
            </a:r>
            <a:endParaRPr sz="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•"/>
            </a:pPr>
            <a:r>
              <a:rPr lang="en-US" sz="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am interested in majoring in one of the STEM (Science, Technology, Engineering, Math) fields.</a:t>
            </a:r>
            <a:endParaRPr b="1" dirty="0"/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lang="en-US" sz="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am proficient in algebra and trigonometry.</a:t>
            </a:r>
            <a:endParaRPr sz="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-17462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libri"/>
              <a:buChar char="•"/>
            </a:pPr>
            <a:r>
              <a:rPr lang="en-US" sz="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passed one full year of high school precalculus or MATH 141 or precalculus at another college with at least a C.</a:t>
            </a:r>
            <a:endParaRPr sz="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1342</Words>
  <Application>Microsoft Office PowerPoint</Application>
  <PresentationFormat>On-screen Show (4:3)</PresentationFormat>
  <Paragraphs>249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Young</dc:creator>
  <cp:lastModifiedBy>Julia McMenamin</cp:lastModifiedBy>
  <cp:revision>5</cp:revision>
  <dcterms:created xsi:type="dcterms:W3CDTF">2019-03-19T19:53:55Z</dcterms:created>
  <dcterms:modified xsi:type="dcterms:W3CDTF">2023-11-13T23:49:23Z</dcterms:modified>
</cp:coreProperties>
</file>